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64" r:id="rId6"/>
    <p:sldId id="274" r:id="rId7"/>
    <p:sldId id="276" r:id="rId8"/>
    <p:sldId id="269" r:id="rId9"/>
    <p:sldId id="280" r:id="rId10"/>
    <p:sldId id="278" r:id="rId11"/>
    <p:sldId id="279" r:id="rId12"/>
    <p:sldId id="281"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23CF0-216C-19B0-B625-8A4BB9EC00D9}" name="Jennifer L. Davlin" initials="JLD" userId="S::Jennifer.Davlin@inl.gov::158f23c6-6d2c-440d-8bb3-b69379ec91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pencer L. Daw" initials="SLD" lastIdx="1" clrIdx="0">
    <p:extLst>
      <p:ext uri="{19B8F6BF-5375-455C-9EA6-DF929625EA0E}">
        <p15:presenceInfo xmlns:p15="http://schemas.microsoft.com/office/powerpoint/2012/main" userId="S::Spencer.Daw@inl.gov::14a0591b-f886-4187-84f5-ed7f0e7b87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704" autoAdjust="0"/>
  </p:normalViewPr>
  <p:slideViewPr>
    <p:cSldViewPr snapToGrid="0">
      <p:cViewPr varScale="1">
        <p:scale>
          <a:sx n="67" d="100"/>
          <a:sy n="67" d="100"/>
        </p:scale>
        <p:origin x="644" y="4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5/1/2023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5/1/2023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fld id="{C8686A5E-F6FC-45CE-9D72-2AC3CC7C6E46}" type="datetime1">
              <a:rPr lang="en-US" smtClean="0"/>
              <a:t>5/1/2023</a:t>
            </a:fld>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fld id="{33A99217-586C-411B-83FB-B53D9A0707E0}" type="datetime1">
              <a:rPr lang="en-US" smtClean="0"/>
              <a:t>5/1/2023</a:t>
            </a:fld>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EFCOG Procurement Engineering</a:t>
            </a:r>
            <a:endParaRPr lang="en-US" dirty="0"/>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fld id="{1BC47F62-204B-45AC-B34A-237B7F019B13}" type="datetime1">
              <a:rPr lang="en-US" smtClean="0"/>
              <a:t>5/1/2023</a:t>
            </a:fld>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fld id="{2E0F872F-AFBA-4BD0-89C8-2C909E03FA99}" type="datetime1">
              <a:rPr lang="en-US" smtClean="0"/>
              <a:t>5/1/2023</a:t>
            </a:fld>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fld id="{55094F57-E6C6-4BBE-B805-8FBDDA24A515}" type="datetime1">
              <a:rPr lang="en-US" smtClean="0"/>
              <a:t>5/1/2023</a:t>
            </a:fld>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EFCOG Procurement Engineering</a:t>
            </a:r>
            <a:endParaRPr lang="en-US" dirty="0"/>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fld id="{057FA18E-DCAC-43C2-8FA4-FE86838C41B7}" type="datetime1">
              <a:rPr lang="en-US" smtClean="0"/>
              <a:t>5/1/2023</a:t>
            </a:fld>
            <a:endParaRPr lang="en-US" dirty="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EFCOG Procurement Engineering</a:t>
            </a:r>
            <a:endParaRPr lang="en-US" dirty="0"/>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fld id="{3E1F443D-C8A4-42BB-B3D0-4640500EE608}" type="datetime1">
              <a:rPr lang="en-US" smtClean="0"/>
              <a:t>5/1/2023</a:t>
            </a:fld>
            <a:endParaRPr lang="en-US" dirty="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fld id="{A09A14F5-3753-41E5-81A2-352D8330107A}" type="datetime1">
              <a:rPr lang="en-US" smtClean="0"/>
              <a:t>5/1/2023</a:t>
            </a:fld>
            <a:endParaRPr lang="en-US" dirty="0"/>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fld id="{DFB212C7-46BD-48D0-A2DF-0033C6FAB070}" type="datetime1">
              <a:rPr lang="en-US" smtClean="0"/>
              <a:t>5/1/2023</a:t>
            </a:fld>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fld id="{87500E77-AAAA-4E31-99CF-EB2582F38E89}" type="datetime1">
              <a:rPr lang="en-US" smtClean="0"/>
              <a:t>5/1/2023</a:t>
            </a:fld>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fld id="{3B39FD75-5A7A-4586-A3E8-0664E9E0BC18}" type="datetime1">
              <a:rPr lang="en-US" smtClean="0"/>
              <a:t>5/1/2023</a:t>
            </a:fld>
            <a:endParaRPr lang="en-US" dirty="0"/>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EFCOG Procurement Engineering</a:t>
            </a:r>
            <a:endParaRPr lang="en-US" dirty="0"/>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fld id="{C8A6B8C5-A59F-4C32-B011-22DD0D416A31}" type="datetime1">
              <a:rPr lang="en-US" smtClean="0"/>
              <a:t>5/1/2023</a:t>
            </a:fld>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fld id="{8CE8C1F1-86A2-4991-90EA-DC7C4463DB28}" type="datetime1">
              <a:rPr lang="en-US" smtClean="0"/>
              <a:t>5/1/2023</a:t>
            </a:fld>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D30A7-F445-476C-9C6F-47A3573592D9}" type="datetime1">
              <a:rPr lang="en-US" smtClean="0"/>
              <a:t>5/1/2023</a:t>
            </a:fld>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fcog.org/procurement-engineering-task-group/"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hyperlink" Target="https://efcog.org/?s=procure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efcog.org/procurement-engineering-task-team-faq/"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a:noFill/>
        </p:spPr>
        <p:txBody>
          <a:bodyPr/>
          <a:lstStyle/>
          <a:p>
            <a:r>
              <a:rPr lang="en-US" dirty="0"/>
              <a:t>Procurement Engineering </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sz="1800" dirty="0"/>
              <a:t>Spring Virtual Conference – May 1-4, 2023</a:t>
            </a:r>
          </a:p>
        </p:txBody>
      </p:sp>
      <p:sp>
        <p:nvSpPr>
          <p:cNvPr id="4" name="Subtitle 2">
            <a:extLst>
              <a:ext uri="{FF2B5EF4-FFF2-40B4-BE49-F238E27FC236}">
                <a16:creationId xmlns:a16="http://schemas.microsoft.com/office/drawing/2014/main" id="{F2CD08C3-E45C-44A5-80BD-CAF2D0C1730E}"/>
              </a:ext>
            </a:extLst>
          </p:cNvPr>
          <p:cNvSpPr txBox="1">
            <a:spLocks/>
          </p:cNvSpPr>
          <p:nvPr/>
        </p:nvSpPr>
        <p:spPr>
          <a:xfrm>
            <a:off x="700839" y="4995941"/>
            <a:ext cx="4941770" cy="1297568"/>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b="1" dirty="0"/>
              <a:t>Chair: Spencer Daw</a:t>
            </a:r>
          </a:p>
          <a:p>
            <a:pPr>
              <a:lnSpc>
                <a:spcPct val="100000"/>
              </a:lnSpc>
              <a:spcBef>
                <a:spcPts val="0"/>
              </a:spcBef>
            </a:pPr>
            <a:r>
              <a:rPr lang="en-US" sz="1800" b="1" dirty="0"/>
              <a:t>Vice-Chair: John Hendricks</a:t>
            </a:r>
          </a:p>
          <a:p>
            <a:pPr>
              <a:lnSpc>
                <a:spcPct val="100000"/>
              </a:lnSpc>
              <a:spcBef>
                <a:spcPts val="0"/>
              </a:spcBef>
            </a:pPr>
            <a:r>
              <a:rPr lang="en-US" sz="1800" b="1" dirty="0"/>
              <a:t>Secretary: Jen Davlin</a:t>
            </a:r>
          </a:p>
        </p:txBody>
      </p:sp>
      <p:pic>
        <p:nvPicPr>
          <p:cNvPr id="5" name="Picture 4">
            <a:extLst>
              <a:ext uri="{FF2B5EF4-FFF2-40B4-BE49-F238E27FC236}">
                <a16:creationId xmlns:a16="http://schemas.microsoft.com/office/drawing/2014/main" id="{4B162E2E-712B-4CC1-BB18-2357D308DDE7}"/>
              </a:ext>
            </a:extLst>
          </p:cNvPr>
          <p:cNvPicPr/>
          <p:nvPr/>
        </p:nvPicPr>
        <p:blipFill>
          <a:blip r:embed="rId2"/>
          <a:srcRect/>
          <a:stretch/>
        </p:blipFill>
        <p:spPr>
          <a:xfrm>
            <a:off x="6416040" y="3006671"/>
            <a:ext cx="2875050" cy="1256931"/>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r>
              <a:rPr lang="en-US" sz="2800" dirty="0">
                <a:hlinkClick r:id="rId2">
                  <a:extLst>
                    <a:ext uri="{A12FA001-AC4F-418D-AE19-62706E023703}">
                      <ahyp:hlinkClr xmlns:ahyp="http://schemas.microsoft.com/office/drawing/2018/hyperlinkcolor" val="tx"/>
                    </a:ext>
                  </a:extLst>
                </a:hlinkClick>
              </a:rPr>
              <a:t>EFCOG PE Task Team</a:t>
            </a:r>
            <a:endParaRPr lang="en-US" sz="2800" dirty="0"/>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fld id="{FAA8E9FF-507F-4863-A2C0-4D0E33636EE7}" type="datetime1">
              <a:rPr lang="en-US" smtClean="0"/>
              <a:t>5/1/2023</a:t>
            </a:fld>
            <a:endParaRPr lang="en-US" dirty="0"/>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a:noFill/>
        </p:spPr>
        <p:txBody>
          <a:bodyPr/>
          <a:lstStyle/>
          <a:p>
            <a:r>
              <a:rPr lang="en-US" dirty="0"/>
              <a:t>Procurement Engineering Task Team</a:t>
            </a:r>
            <a:br>
              <a:rPr lang="en-US" dirty="0"/>
            </a:br>
            <a:r>
              <a:rPr lang="en-US" dirty="0"/>
              <a:t>Leadership</a:t>
            </a:r>
          </a:p>
        </p:txBody>
      </p:sp>
      <p:sp>
        <p:nvSpPr>
          <p:cNvPr id="3" name="Text Placeholder 2">
            <a:extLst>
              <a:ext uri="{FF2B5EF4-FFF2-40B4-BE49-F238E27FC236}">
                <a16:creationId xmlns:a16="http://schemas.microsoft.com/office/drawing/2014/main" id="{78BCC184-1096-457B-AB72-BD49E6E54117}"/>
              </a:ext>
            </a:extLst>
          </p:cNvPr>
          <p:cNvSpPr>
            <a:spLocks noGrp="1"/>
          </p:cNvSpPr>
          <p:nvPr>
            <p:ph type="body" idx="1"/>
          </p:nvPr>
        </p:nvSpPr>
        <p:spPr>
          <a:xfrm>
            <a:off x="2445899" y="4018336"/>
            <a:ext cx="2317707" cy="343061"/>
          </a:xfrm>
        </p:spPr>
        <p:txBody>
          <a:bodyPr/>
          <a:lstStyle/>
          <a:p>
            <a:r>
              <a:rPr lang="en-US" dirty="0"/>
              <a:t>Spencer Daw</a:t>
            </a:r>
          </a:p>
        </p:txBody>
      </p:sp>
      <p:sp>
        <p:nvSpPr>
          <p:cNvPr id="11" name="Text Placeholder 10">
            <a:extLst>
              <a:ext uri="{FF2B5EF4-FFF2-40B4-BE49-F238E27FC236}">
                <a16:creationId xmlns:a16="http://schemas.microsoft.com/office/drawing/2014/main" id="{DB420882-1CC0-49B4-8DDE-24EC26687506}"/>
              </a:ext>
            </a:extLst>
          </p:cNvPr>
          <p:cNvSpPr>
            <a:spLocks noGrp="1"/>
          </p:cNvSpPr>
          <p:nvPr>
            <p:ph type="body" idx="21"/>
          </p:nvPr>
        </p:nvSpPr>
        <p:spPr>
          <a:xfrm>
            <a:off x="2681997" y="4368191"/>
            <a:ext cx="1845511" cy="343061"/>
          </a:xfrm>
        </p:spPr>
        <p:txBody>
          <a:bodyPr/>
          <a:lstStyle/>
          <a:p>
            <a:r>
              <a:rPr lang="en-US" dirty="0"/>
              <a:t>Chair</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4922443" y="4018336"/>
            <a:ext cx="2330816" cy="343061"/>
          </a:xfrm>
        </p:spPr>
        <p:txBody>
          <a:bodyPr/>
          <a:lstStyle/>
          <a:p>
            <a:r>
              <a:rPr lang="en-US" dirty="0"/>
              <a:t>John Hendricks</a:t>
            </a:r>
          </a:p>
        </p:txBody>
      </p:sp>
      <p:sp>
        <p:nvSpPr>
          <p:cNvPr id="12" name="Text Placeholder 11">
            <a:extLst>
              <a:ext uri="{FF2B5EF4-FFF2-40B4-BE49-F238E27FC236}">
                <a16:creationId xmlns:a16="http://schemas.microsoft.com/office/drawing/2014/main" id="{E017101B-2009-4267-8513-19000E37B1F0}"/>
              </a:ext>
            </a:extLst>
          </p:cNvPr>
          <p:cNvSpPr>
            <a:spLocks noGrp="1"/>
          </p:cNvSpPr>
          <p:nvPr>
            <p:ph type="body" idx="22"/>
          </p:nvPr>
        </p:nvSpPr>
        <p:spPr>
          <a:xfrm>
            <a:off x="5159877" y="4368191"/>
            <a:ext cx="1855949" cy="343061"/>
          </a:xfrm>
        </p:spPr>
        <p:txBody>
          <a:bodyPr/>
          <a:lstStyle/>
          <a:p>
            <a:r>
              <a:rPr lang="en-US" dirty="0"/>
              <a:t>Vice-Chair</a:t>
            </a:r>
          </a:p>
        </p:txBody>
      </p:sp>
      <p:sp>
        <p:nvSpPr>
          <p:cNvPr id="9" name="Text Placeholder 8">
            <a:extLst>
              <a:ext uri="{FF2B5EF4-FFF2-40B4-BE49-F238E27FC236}">
                <a16:creationId xmlns:a16="http://schemas.microsoft.com/office/drawing/2014/main" id="{36AEE506-9967-4592-BC98-D3FD3028A8E5}"/>
              </a:ext>
            </a:extLst>
          </p:cNvPr>
          <p:cNvSpPr>
            <a:spLocks noGrp="1"/>
          </p:cNvSpPr>
          <p:nvPr>
            <p:ph type="body" idx="19"/>
          </p:nvPr>
        </p:nvSpPr>
        <p:spPr>
          <a:xfrm>
            <a:off x="7412513" y="4011897"/>
            <a:ext cx="2317707" cy="343061"/>
          </a:xfrm>
        </p:spPr>
        <p:txBody>
          <a:bodyPr/>
          <a:lstStyle/>
          <a:p>
            <a:r>
              <a:rPr lang="en-US" dirty="0"/>
              <a:t>Jen Davlin</a:t>
            </a:r>
          </a:p>
        </p:txBody>
      </p:sp>
      <p:sp>
        <p:nvSpPr>
          <p:cNvPr id="13" name="Text Placeholder 12">
            <a:extLst>
              <a:ext uri="{FF2B5EF4-FFF2-40B4-BE49-F238E27FC236}">
                <a16:creationId xmlns:a16="http://schemas.microsoft.com/office/drawing/2014/main" id="{D40B843D-6615-46EB-A813-BEBD624EC685}"/>
              </a:ext>
            </a:extLst>
          </p:cNvPr>
          <p:cNvSpPr>
            <a:spLocks noGrp="1"/>
          </p:cNvSpPr>
          <p:nvPr>
            <p:ph type="body" idx="23"/>
          </p:nvPr>
        </p:nvSpPr>
        <p:spPr>
          <a:xfrm>
            <a:off x="7648611" y="4361752"/>
            <a:ext cx="1845511" cy="343061"/>
          </a:xfrm>
        </p:spPr>
        <p:txBody>
          <a:bodyPr/>
          <a:lstStyle/>
          <a:p>
            <a:r>
              <a:rPr lang="en-US" dirty="0"/>
              <a:t>Secretary</a:t>
            </a:r>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fld id="{52E98F11-AFAD-4843-91D3-DF42430256A6}" type="datetime1">
              <a:rPr lang="en-US" smtClean="0"/>
              <a:t>5/1/2023</a:t>
            </a:fld>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3855743" y="6358977"/>
            <a:ext cx="4114800" cy="365125"/>
          </a:xfrm>
        </p:spPr>
        <p:txBody>
          <a:bodyPr/>
          <a:lstStyle/>
          <a:p>
            <a:r>
              <a:rPr lang="en-US"/>
              <a:t>EFCOG Procurement Engineering</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pic>
        <p:nvPicPr>
          <p:cNvPr id="39" name="Picture Placeholder 38">
            <a:extLst>
              <a:ext uri="{FF2B5EF4-FFF2-40B4-BE49-F238E27FC236}">
                <a16:creationId xmlns:a16="http://schemas.microsoft.com/office/drawing/2014/main" id="{4DAD1ECD-1494-4019-8FEA-271AE0800845}"/>
              </a:ext>
            </a:extLst>
          </p:cNvPr>
          <p:cNvPicPr>
            <a:picLocks noGrp="1" noChangeAspect="1"/>
          </p:cNvPicPr>
          <p:nvPr>
            <p:ph type="pic" sz="quarter" idx="15"/>
          </p:nvPr>
        </p:nvPicPr>
        <p:blipFill>
          <a:blip r:embed="rId2"/>
          <a:srcRect l="43" r="43"/>
          <a:stretch>
            <a:fillRect/>
          </a:stretch>
        </p:blipFill>
        <p:spPr>
          <a:xfrm>
            <a:off x="5165096" y="2126042"/>
            <a:ext cx="1845511" cy="1845511"/>
          </a:xfrm>
        </p:spPr>
      </p:pic>
      <p:pic>
        <p:nvPicPr>
          <p:cNvPr id="7" name="Picture Placeholder 6">
            <a:extLst>
              <a:ext uri="{FF2B5EF4-FFF2-40B4-BE49-F238E27FC236}">
                <a16:creationId xmlns:a16="http://schemas.microsoft.com/office/drawing/2014/main" id="{627810F8-95E2-4B68-AFFB-3FCEEEA7395C}"/>
              </a:ext>
            </a:extLst>
          </p:cNvPr>
          <p:cNvPicPr>
            <a:picLocks noGrp="1" noChangeAspect="1"/>
          </p:cNvPicPr>
          <p:nvPr>
            <p:ph type="pic" sz="quarter" idx="14"/>
          </p:nvPr>
        </p:nvPicPr>
        <p:blipFill>
          <a:blip r:embed="rId3"/>
          <a:srcRect l="413" r="413"/>
          <a:stretch>
            <a:fillRect/>
          </a:stretch>
        </p:blipFill>
        <p:spPr>
          <a:xfrm>
            <a:off x="2681997" y="2134394"/>
            <a:ext cx="1845511" cy="1845511"/>
          </a:xfrm>
          <a:prstGeom prst="rect">
            <a:avLst/>
          </a:prstGeom>
        </p:spPr>
      </p:pic>
      <p:sp>
        <p:nvSpPr>
          <p:cNvPr id="4" name="TextBox 3">
            <a:extLst>
              <a:ext uri="{FF2B5EF4-FFF2-40B4-BE49-F238E27FC236}">
                <a16:creationId xmlns:a16="http://schemas.microsoft.com/office/drawing/2014/main" id="{41C9FC7F-D15E-445B-AC19-9CC1EB998201}"/>
              </a:ext>
            </a:extLst>
          </p:cNvPr>
          <p:cNvSpPr txBox="1"/>
          <p:nvPr/>
        </p:nvSpPr>
        <p:spPr>
          <a:xfrm>
            <a:off x="2681997" y="4965700"/>
            <a:ext cx="6811706" cy="369332"/>
          </a:xfrm>
          <a:prstGeom prst="rect">
            <a:avLst/>
          </a:prstGeom>
          <a:noFill/>
        </p:spPr>
        <p:txBody>
          <a:bodyPr wrap="square" rtlCol="0">
            <a:spAutoFit/>
          </a:bodyPr>
          <a:lstStyle/>
          <a:p>
            <a:pPr algn="ctr"/>
            <a:r>
              <a:rPr lang="en-US" dirty="0">
                <a:hlinkClick r:id="rId4"/>
              </a:rPr>
              <a:t>EFCOG PE Web site</a:t>
            </a:r>
            <a:endParaRPr lang="en-US" dirty="0"/>
          </a:p>
        </p:txBody>
      </p:sp>
      <p:pic>
        <p:nvPicPr>
          <p:cNvPr id="6" name="Picture 5" descr="A person smiling for the camera&#10;&#10;Description automatically generated with medium confidence">
            <a:extLst>
              <a:ext uri="{FF2B5EF4-FFF2-40B4-BE49-F238E27FC236}">
                <a16:creationId xmlns:a16="http://schemas.microsoft.com/office/drawing/2014/main" id="{EC16BD85-3A10-D1FC-BA94-6EF5C815998D}"/>
              </a:ext>
            </a:extLst>
          </p:cNvPr>
          <p:cNvPicPr>
            <a:picLocks noChangeAspect="1"/>
          </p:cNvPicPr>
          <p:nvPr/>
        </p:nvPicPr>
        <p:blipFill>
          <a:blip r:embed="rId5"/>
          <a:stretch>
            <a:fillRect/>
          </a:stretch>
        </p:blipFill>
        <p:spPr>
          <a:xfrm>
            <a:off x="7807448" y="2134394"/>
            <a:ext cx="1422376" cy="1845511"/>
          </a:xfrm>
          <a:prstGeom prst="rect">
            <a:avLst/>
          </a:prstGeom>
        </p:spPr>
      </p:pic>
    </p:spTree>
    <p:extLst>
      <p:ext uri="{BB962C8B-B14F-4D97-AF65-F5344CB8AC3E}">
        <p14:creationId xmlns:p14="http://schemas.microsoft.com/office/powerpoint/2010/main" val="261930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838200" y="517661"/>
            <a:ext cx="5111750" cy="671511"/>
          </a:xfrm>
        </p:spPr>
        <p:txBody>
          <a:bodyPr/>
          <a:lstStyle/>
          <a:p>
            <a:r>
              <a:rPr lang="en-US" dirty="0">
                <a:solidFill>
                  <a:schemeClr val="bg1"/>
                </a:solidFill>
              </a:rPr>
              <a:t>CHARTER</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838200" y="1395344"/>
            <a:ext cx="10299700" cy="3430656"/>
          </a:xfrm>
        </p:spPr>
        <p:txBody>
          <a:bodyPr>
            <a:noAutofit/>
          </a:bodyPr>
          <a:lstStyle/>
          <a:p>
            <a:r>
              <a:rPr lang="en-US" sz="2400" dirty="0">
                <a:solidFill>
                  <a:schemeClr val="accent5">
                    <a:lumMod val="40000"/>
                    <a:lumOff val="60000"/>
                  </a:schemeClr>
                </a:solidFill>
              </a:rPr>
              <a:t>Task Group Purpose: </a:t>
            </a:r>
          </a:p>
          <a:p>
            <a:r>
              <a:rPr lang="en-US" sz="2400" dirty="0">
                <a:solidFill>
                  <a:schemeClr val="accent5">
                    <a:lumMod val="40000"/>
                    <a:lumOff val="60000"/>
                  </a:schemeClr>
                </a:solidFill>
              </a:rPr>
              <a:t>The EFCOG Procurement Engineering Task Team is comprised of industry experts in engineering and procurement. This groups primary focus is to identify opportunities for improvement with regards to the procurement engineering processes, such as commercial grade dedication (CGD), and develop best practices and lessons learned based on those identified opportunities.</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fld id="{1EC0F2AD-3F70-42B2-B331-CB51A5068E5A}" type="datetime1">
              <a:rPr lang="en-US" smtClean="0"/>
              <a:t>5/1/2023</a:t>
            </a:fld>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05576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444500" y="158751"/>
            <a:ext cx="5111750" cy="527050"/>
          </a:xfrm>
        </p:spPr>
        <p:txBody>
          <a:bodyPr/>
          <a:lstStyle/>
          <a:p>
            <a:r>
              <a:rPr lang="en-US" dirty="0">
                <a:solidFill>
                  <a:schemeClr val="bg1"/>
                </a:solidFill>
              </a:rPr>
              <a:t>Scope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444500" y="685801"/>
            <a:ext cx="10820400" cy="5105400"/>
          </a:xfrm>
        </p:spPr>
        <p:txBody>
          <a:bodyPr>
            <a:noAutofit/>
          </a:bodyPr>
          <a:lstStyle/>
          <a:p>
            <a:r>
              <a:rPr lang="en-US" sz="2000" dirty="0">
                <a:solidFill>
                  <a:schemeClr val="bg1"/>
                </a:solidFill>
              </a:rPr>
              <a:t>The scope of the Procurement Engineering Task Group is to facilitate seamless integration through engineering, quality, procurement and supply chain partners throughout the DOE complex. Areas of focus to accomplish this are:</a:t>
            </a:r>
          </a:p>
          <a:p>
            <a:pPr marL="342900" indent="-342900">
              <a:buFont typeface="Arial" panose="020B0604020202020204" pitchFamily="34" charset="0"/>
              <a:buChar char="•"/>
            </a:pPr>
            <a:r>
              <a:rPr lang="en-US" sz="1800" dirty="0">
                <a:solidFill>
                  <a:schemeClr val="bg1"/>
                </a:solidFill>
              </a:rPr>
              <a:t>engineering specifying technical and quality requirements</a:t>
            </a:r>
          </a:p>
          <a:p>
            <a:pPr marL="342900" indent="-342900">
              <a:buFont typeface="Arial" panose="020B0604020202020204" pitchFamily="34" charset="0"/>
              <a:buChar char="•"/>
            </a:pPr>
            <a:r>
              <a:rPr lang="en-US" sz="1800" dirty="0">
                <a:solidFill>
                  <a:schemeClr val="bg1"/>
                </a:solidFill>
              </a:rPr>
              <a:t>procurement specification/commercial grade dedication development and approval approaches</a:t>
            </a:r>
          </a:p>
          <a:p>
            <a:pPr marL="342900" indent="-342900">
              <a:buFont typeface="Arial" panose="020B0604020202020204" pitchFamily="34" charset="0"/>
              <a:buChar char="•"/>
            </a:pPr>
            <a:r>
              <a:rPr lang="en-US" sz="1800" dirty="0">
                <a:solidFill>
                  <a:schemeClr val="bg1"/>
                </a:solidFill>
              </a:rPr>
              <a:t>acquisition planning</a:t>
            </a:r>
          </a:p>
          <a:p>
            <a:pPr marL="342900" indent="-342900">
              <a:buFont typeface="Arial" panose="020B0604020202020204" pitchFamily="34" charset="0"/>
              <a:buChar char="•"/>
            </a:pPr>
            <a:r>
              <a:rPr lang="en-US" sz="1800" dirty="0">
                <a:solidFill>
                  <a:schemeClr val="bg1"/>
                </a:solidFill>
              </a:rPr>
              <a:t>vendor selection</a:t>
            </a:r>
          </a:p>
          <a:p>
            <a:pPr marL="342900" indent="-342900">
              <a:buFont typeface="Arial" panose="020B0604020202020204" pitchFamily="34" charset="0"/>
              <a:buChar char="•"/>
            </a:pPr>
            <a:r>
              <a:rPr lang="en-US" sz="1800" dirty="0">
                <a:solidFill>
                  <a:schemeClr val="bg1"/>
                </a:solidFill>
              </a:rPr>
              <a:t>vendor oversight</a:t>
            </a:r>
          </a:p>
          <a:p>
            <a:pPr marL="342900" indent="-342900">
              <a:buFont typeface="Arial" panose="020B0604020202020204" pitchFamily="34" charset="0"/>
              <a:buChar char="•"/>
            </a:pPr>
            <a:r>
              <a:rPr lang="en-US" sz="1800" dirty="0">
                <a:solidFill>
                  <a:schemeClr val="bg1"/>
                </a:solidFill>
              </a:rPr>
              <a:t>product acceptance/delivery </a:t>
            </a:r>
          </a:p>
          <a:p>
            <a:pPr marL="342900" indent="-342900">
              <a:buFont typeface="Arial" panose="020B0604020202020204" pitchFamily="34" charset="0"/>
              <a:buChar char="•"/>
            </a:pPr>
            <a:r>
              <a:rPr lang="en-US" sz="1800" dirty="0">
                <a:solidFill>
                  <a:schemeClr val="bg1"/>
                </a:solidFill>
              </a:rPr>
              <a:t> obsolescence evaluations and mitigation approaches</a:t>
            </a:r>
          </a:p>
          <a:p>
            <a:pPr marL="342900" indent="-342900">
              <a:buFont typeface="Arial" panose="020B0604020202020204" pitchFamily="34" charset="0"/>
              <a:buChar char="•"/>
            </a:pPr>
            <a:r>
              <a:rPr lang="en-US" sz="1800" dirty="0">
                <a:solidFill>
                  <a:schemeClr val="bg1"/>
                </a:solidFill>
              </a:rPr>
              <a:t>supply chain analysis and improvement (e.g., vulnerabilities in supply chain performance and improvement actions (e.g., welding), foreign national company issues for weapons materials, techniques to better utilize commercial vendors for nuclear safety fabrications, etc.)</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8A2FEE-A4C2-44DE-A96F-962793CA43CB}" type="datetime1">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t>5/1/2023</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rPr>
              <a:t>EFCOG Procurement Engineering</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1405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91683"/>
            <a:ext cx="10515600" cy="319564"/>
          </a:xfrm>
        </p:spPr>
        <p:txBody>
          <a:bodyPr>
            <a:normAutofit fontScale="90000"/>
          </a:bodyPr>
          <a:lstStyle/>
          <a:p>
            <a:r>
              <a:rPr lang="en-US" dirty="0"/>
              <a:t>Detailed Schedule for PE </a:t>
            </a:r>
            <a:r>
              <a:rPr lang="en-US" cap="small" dirty="0">
                <a:latin typeface="+mn-lt"/>
              </a:rPr>
              <a:t>WEDNESDAY, MAY 3rd</a:t>
            </a:r>
            <a:endParaRPr lang="en-US" dirty="0"/>
          </a:p>
        </p:txBody>
      </p:sp>
      <p:sp>
        <p:nvSpPr>
          <p:cNvPr id="7" name="Date Placeholder 6">
            <a:extLst>
              <a:ext uri="{FF2B5EF4-FFF2-40B4-BE49-F238E27FC236}">
                <a16:creationId xmlns:a16="http://schemas.microsoft.com/office/drawing/2014/main" id="{E7F1AE66-47AA-4110-86B9-0626D4953989}"/>
              </a:ext>
            </a:extLst>
          </p:cNvPr>
          <p:cNvSpPr>
            <a:spLocks noGrp="1"/>
          </p:cNvSpPr>
          <p:nvPr>
            <p:ph type="dt" sz="half" idx="10"/>
          </p:nvPr>
        </p:nvSpPr>
        <p:spPr>
          <a:xfrm>
            <a:off x="838200" y="6356350"/>
            <a:ext cx="2743200" cy="365125"/>
          </a:xfrm>
        </p:spPr>
        <p:txBody>
          <a:bodyPr/>
          <a:lstStyle/>
          <a:p>
            <a:fld id="{303F33A7-7755-419D-A882-510A97CA7196}" type="datetime1">
              <a:rPr lang="en-US" smtClean="0"/>
              <a:t>5/1/2023</a:t>
            </a:fld>
            <a:endParaRPr lang="en-US" dirty="0"/>
          </a:p>
        </p:txBody>
      </p:sp>
      <p:sp>
        <p:nvSpPr>
          <p:cNvPr id="8" name="Footer Placeholder 7">
            <a:extLst>
              <a:ext uri="{FF2B5EF4-FFF2-40B4-BE49-F238E27FC236}">
                <a16:creationId xmlns:a16="http://schemas.microsoft.com/office/drawing/2014/main" id="{8BA5A93F-DCAE-40B8-8E94-3239A1A6A21A}"/>
              </a:ext>
            </a:extLst>
          </p:cNvPr>
          <p:cNvSpPr>
            <a:spLocks noGrp="1"/>
          </p:cNvSpPr>
          <p:nvPr>
            <p:ph type="ftr" sz="quarter" idx="11"/>
          </p:nvPr>
        </p:nvSpPr>
        <p:spPr>
          <a:xfrm>
            <a:off x="4038600" y="6356350"/>
            <a:ext cx="4114800" cy="365125"/>
          </a:xfrm>
        </p:spPr>
        <p:txBody>
          <a:body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dirty="0"/>
          </a:p>
        </p:txBody>
      </p:sp>
      <p:graphicFrame>
        <p:nvGraphicFramePr>
          <p:cNvPr id="2" name="Table 1">
            <a:extLst>
              <a:ext uri="{FF2B5EF4-FFF2-40B4-BE49-F238E27FC236}">
                <a16:creationId xmlns:a16="http://schemas.microsoft.com/office/drawing/2014/main" id="{97414BB8-83A1-4703-933E-4ADEDBAF9E28}"/>
              </a:ext>
            </a:extLst>
          </p:cNvPr>
          <p:cNvGraphicFramePr>
            <a:graphicFrameLocks noGrp="1"/>
          </p:cNvGraphicFramePr>
          <p:nvPr>
            <p:extLst>
              <p:ext uri="{D42A27DB-BD31-4B8C-83A1-F6EECF244321}">
                <p14:modId xmlns:p14="http://schemas.microsoft.com/office/powerpoint/2010/main" val="3429704049"/>
              </p:ext>
            </p:extLst>
          </p:nvPr>
        </p:nvGraphicFramePr>
        <p:xfrm>
          <a:off x="1219200" y="789115"/>
          <a:ext cx="9498047" cy="5200613"/>
        </p:xfrm>
        <a:graphic>
          <a:graphicData uri="http://schemas.openxmlformats.org/drawingml/2006/table">
            <a:tbl>
              <a:tblPr firstRow="1" firstCol="1" bandRow="1"/>
              <a:tblGrid>
                <a:gridCol w="1017554">
                  <a:extLst>
                    <a:ext uri="{9D8B030D-6E8A-4147-A177-3AD203B41FA5}">
                      <a16:colId xmlns:a16="http://schemas.microsoft.com/office/drawing/2014/main" val="447311548"/>
                    </a:ext>
                  </a:extLst>
                </a:gridCol>
                <a:gridCol w="6346998">
                  <a:extLst>
                    <a:ext uri="{9D8B030D-6E8A-4147-A177-3AD203B41FA5}">
                      <a16:colId xmlns:a16="http://schemas.microsoft.com/office/drawing/2014/main" val="1810161103"/>
                    </a:ext>
                  </a:extLst>
                </a:gridCol>
                <a:gridCol w="2133495">
                  <a:extLst>
                    <a:ext uri="{9D8B030D-6E8A-4147-A177-3AD203B41FA5}">
                      <a16:colId xmlns:a16="http://schemas.microsoft.com/office/drawing/2014/main" val="2678890351"/>
                    </a:ext>
                  </a:extLst>
                </a:gridCol>
              </a:tblGrid>
              <a:tr h="333058">
                <a:tc>
                  <a:txBody>
                    <a:bodyPr/>
                    <a:lstStyle/>
                    <a:p>
                      <a:pPr marL="0" marR="0" algn="ctr">
                        <a:lnSpc>
                          <a:spcPct val="106000"/>
                        </a:lnSpc>
                        <a:spcBef>
                          <a:spcPts val="0"/>
                        </a:spcBef>
                        <a:spcAft>
                          <a:spcPts val="0"/>
                        </a:spcAft>
                      </a:pPr>
                      <a:r>
                        <a:rPr lang="en-US"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Topic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131520203"/>
                  </a:ext>
                </a:extLst>
              </a:tr>
              <a:tr h="388366">
                <a:tc>
                  <a:txBody>
                    <a:bodyPr/>
                    <a:lstStyle/>
                    <a:p>
                      <a:pPr marL="0" marR="0" algn="ctr">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10:30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Greeting - Review Charter</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WebEx “Rules of the Road”</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Daw</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(INL)</a:t>
                      </a:r>
                    </a:p>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Jen and Jeanne (CW)</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068964"/>
                  </a:ext>
                </a:extLst>
              </a:tr>
              <a:tr h="388366">
                <a:tc>
                  <a:txBody>
                    <a:bodyPr/>
                    <a:lstStyle/>
                    <a:p>
                      <a:pPr marL="0" marR="0" algn="ctr">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10:45</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General EFCOG Update</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Daw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1873207"/>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11:00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High Temperature Gas Reactors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Paolo </a:t>
                      </a:r>
                      <a:r>
                        <a:rPr lang="it-IT"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Balestra (INL)</a:t>
                      </a: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7852332"/>
                  </a:ext>
                </a:extLst>
              </a:tr>
              <a:tr h="734951">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12:00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New Reactor Technology / MARVEL</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Yasir Arafat (INL)</a:t>
                      </a:r>
                    </a:p>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Jen Davlin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9381170"/>
                  </a:ext>
                </a:extLst>
              </a:tr>
              <a:tr h="411692">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12:45</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108328"/>
                  </a:ext>
                </a:extLst>
              </a:tr>
              <a:tr h="371920">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New Reactor Technology / TerraPower</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Nick Smith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1570986137"/>
                  </a:ext>
                </a:extLst>
              </a:tr>
              <a:tr h="530697">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1:45</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New Reactor Technology / eVinci by Westinghouse</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Anthony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Schoedel</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WEC</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4460482"/>
                  </a:ext>
                </a:extLst>
              </a:tr>
              <a:tr h="369888">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2:30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endParaRPr lang="en-US" sz="1600" b="1" kern="1200" dirty="0">
                        <a:solidFill>
                          <a:srgbClr val="000000"/>
                        </a:solidFill>
                        <a:effectLst/>
                        <a:latin typeface="Calibri Light" panose="020F03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4476024"/>
                  </a:ext>
                </a:extLst>
              </a:tr>
              <a:tr h="369888">
                <a:tc>
                  <a:txBody>
                    <a:bodyPr/>
                    <a:lstStyle/>
                    <a:p>
                      <a:pPr marL="0" marR="0" algn="ctr" defTabSz="914400" rtl="0" eaLnBrk="1" latinLnBrk="0" hangingPunct="1">
                        <a:lnSpc>
                          <a:spcPct val="106000"/>
                        </a:lnSpc>
                        <a:spcBef>
                          <a:spcPts val="0"/>
                        </a:spcBef>
                        <a:spcAft>
                          <a:spcPts val="0"/>
                        </a:spcAft>
                      </a:pPr>
                      <a:r>
                        <a:rPr lang="en-US" sz="16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2:45</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National Reactor Innovation Center Test Bed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Mike Fish (INL)</a:t>
                      </a:r>
                    </a:p>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Daw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1266600"/>
                  </a:ext>
                </a:extLst>
              </a:tr>
              <a:tr h="371920">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3:30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End of Day wrap up</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Daw</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57134233"/>
                  </a:ext>
                </a:extLst>
              </a:tr>
            </a:tbl>
          </a:graphicData>
        </a:graphic>
      </p:graphicFrame>
      <p:graphicFrame>
        <p:nvGraphicFramePr>
          <p:cNvPr id="4" name="Table 4">
            <a:extLst>
              <a:ext uri="{FF2B5EF4-FFF2-40B4-BE49-F238E27FC236}">
                <a16:creationId xmlns:a16="http://schemas.microsoft.com/office/drawing/2014/main" id="{6990CD9A-0665-473F-96CE-866E965B306A}"/>
              </a:ext>
            </a:extLst>
          </p:cNvPr>
          <p:cNvGraphicFramePr>
            <a:graphicFrameLocks noGrp="1"/>
          </p:cNvGraphicFramePr>
          <p:nvPr>
            <p:extLst>
              <p:ext uri="{D42A27DB-BD31-4B8C-83A1-F6EECF244321}">
                <p14:modId xmlns:p14="http://schemas.microsoft.com/office/powerpoint/2010/main" val="23618736"/>
              </p:ext>
            </p:extLst>
          </p:nvPr>
        </p:nvGraphicFramePr>
        <p:xfrm>
          <a:off x="4450080" y="6067597"/>
          <a:ext cx="3291840" cy="396240"/>
        </p:xfrm>
        <a:graphic>
          <a:graphicData uri="http://schemas.openxmlformats.org/drawingml/2006/table">
            <a:tbl>
              <a:tblPr bandRow="1">
                <a:tableStyleId>{69012ECD-51FC-41F1-AA8D-1B2483CD663E}</a:tableStyleId>
              </a:tblPr>
              <a:tblGrid>
                <a:gridCol w="822960">
                  <a:extLst>
                    <a:ext uri="{9D8B030D-6E8A-4147-A177-3AD203B41FA5}">
                      <a16:colId xmlns:a16="http://schemas.microsoft.com/office/drawing/2014/main" val="2726921099"/>
                    </a:ext>
                  </a:extLst>
                </a:gridCol>
                <a:gridCol w="822960">
                  <a:extLst>
                    <a:ext uri="{9D8B030D-6E8A-4147-A177-3AD203B41FA5}">
                      <a16:colId xmlns:a16="http://schemas.microsoft.com/office/drawing/2014/main" val="743087825"/>
                    </a:ext>
                  </a:extLst>
                </a:gridCol>
                <a:gridCol w="822960">
                  <a:extLst>
                    <a:ext uri="{9D8B030D-6E8A-4147-A177-3AD203B41FA5}">
                      <a16:colId xmlns:a16="http://schemas.microsoft.com/office/drawing/2014/main" val="1109109352"/>
                    </a:ext>
                  </a:extLst>
                </a:gridCol>
                <a:gridCol w="822960">
                  <a:extLst>
                    <a:ext uri="{9D8B030D-6E8A-4147-A177-3AD203B41FA5}">
                      <a16:colId xmlns:a16="http://schemas.microsoft.com/office/drawing/2014/main" val="2216454145"/>
                    </a:ext>
                  </a:extLst>
                </a:gridCol>
              </a:tblGrid>
              <a:tr h="182880">
                <a:tc>
                  <a:txBody>
                    <a:bodyPr/>
                    <a:lstStyle/>
                    <a:p>
                      <a:pPr algn="ctr"/>
                      <a:r>
                        <a:rPr lang="en-US" sz="1000" b="1" u="sng" dirty="0">
                          <a:solidFill>
                            <a:schemeClr val="tx1"/>
                          </a:solidFill>
                        </a:rPr>
                        <a:t>EST</a:t>
                      </a:r>
                      <a:r>
                        <a:rPr lang="en-US" sz="1000" b="1" dirty="0">
                          <a:solidFill>
                            <a:schemeClr val="tx1"/>
                          </a:solidFill>
                        </a:rPr>
                        <a:t> </a:t>
                      </a:r>
                      <a:r>
                        <a:rPr lang="en-US" sz="1000" dirty="0">
                          <a:solidFill>
                            <a:schemeClr val="tx1"/>
                          </a:solidFill>
                        </a:rPr>
                        <a:t>10:30am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CST</a:t>
                      </a:r>
                      <a:r>
                        <a:rPr lang="en-US" sz="1000" b="1" dirty="0">
                          <a:solidFill>
                            <a:schemeClr val="tx1"/>
                          </a:solidFill>
                        </a:rPr>
                        <a:t> </a:t>
                      </a:r>
                      <a:r>
                        <a:rPr lang="en-US" sz="1000" dirty="0">
                          <a:solidFill>
                            <a:schemeClr val="tx1"/>
                          </a:solidFill>
                        </a:rPr>
                        <a:t>9:30am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MST</a:t>
                      </a:r>
                      <a:r>
                        <a:rPr lang="en-US" sz="1000" b="1" dirty="0">
                          <a:solidFill>
                            <a:schemeClr val="tx1"/>
                          </a:solidFill>
                        </a:rPr>
                        <a:t> </a:t>
                      </a:r>
                      <a:r>
                        <a:rPr lang="en-US" sz="1000" dirty="0">
                          <a:solidFill>
                            <a:schemeClr val="tx1"/>
                          </a:solidFill>
                        </a:rPr>
                        <a:t>8:30am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PST</a:t>
                      </a:r>
                      <a:r>
                        <a:rPr lang="en-US" sz="1000" b="1" dirty="0">
                          <a:solidFill>
                            <a:schemeClr val="tx1"/>
                          </a:solidFill>
                        </a:rPr>
                        <a:t> </a:t>
                      </a:r>
                      <a:r>
                        <a:rPr lang="en-US" sz="1000" dirty="0">
                          <a:solidFill>
                            <a:schemeClr val="tx1"/>
                          </a:solidFill>
                        </a:rPr>
                        <a:t>7:30am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9897498"/>
                  </a:ext>
                </a:extLst>
              </a:tr>
            </a:tbl>
          </a:graphicData>
        </a:graphic>
      </p:graphicFrame>
    </p:spTree>
    <p:extLst>
      <p:ext uri="{BB962C8B-B14F-4D97-AF65-F5344CB8AC3E}">
        <p14:creationId xmlns:p14="http://schemas.microsoft.com/office/powerpoint/2010/main" val="249968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91683"/>
            <a:ext cx="10515600" cy="319564"/>
          </a:xfrm>
        </p:spPr>
        <p:txBody>
          <a:bodyPr>
            <a:normAutofit fontScale="90000"/>
          </a:bodyPr>
          <a:lstStyle/>
          <a:p>
            <a:r>
              <a:rPr lang="en-US" dirty="0"/>
              <a:t>Detailed Schedule for PE </a:t>
            </a:r>
            <a:r>
              <a:rPr lang="en-US" cap="small" dirty="0">
                <a:latin typeface="+mn-lt"/>
              </a:rPr>
              <a:t>Thursday, May 4th</a:t>
            </a:r>
            <a:endParaRPr lang="en-US" dirty="0"/>
          </a:p>
        </p:txBody>
      </p:sp>
      <p:sp>
        <p:nvSpPr>
          <p:cNvPr id="7" name="Date Placeholder 6">
            <a:extLst>
              <a:ext uri="{FF2B5EF4-FFF2-40B4-BE49-F238E27FC236}">
                <a16:creationId xmlns:a16="http://schemas.microsoft.com/office/drawing/2014/main" id="{E7F1AE66-47AA-4110-86B9-0626D4953989}"/>
              </a:ext>
            </a:extLst>
          </p:cNvPr>
          <p:cNvSpPr>
            <a:spLocks noGrp="1"/>
          </p:cNvSpPr>
          <p:nvPr>
            <p:ph type="dt" sz="half" idx="10"/>
          </p:nvPr>
        </p:nvSpPr>
        <p:spPr>
          <a:xfrm>
            <a:off x="838200" y="6356350"/>
            <a:ext cx="2743200" cy="365125"/>
          </a:xfrm>
        </p:spPr>
        <p:txBody>
          <a:bodyPr/>
          <a:lstStyle/>
          <a:p>
            <a:fld id="{303F33A7-7755-419D-A882-510A97CA7196}" type="datetime1">
              <a:rPr lang="en-US" smtClean="0"/>
              <a:t>5/1/2023</a:t>
            </a:fld>
            <a:endParaRPr lang="en-US" dirty="0"/>
          </a:p>
        </p:txBody>
      </p:sp>
      <p:sp>
        <p:nvSpPr>
          <p:cNvPr id="8" name="Footer Placeholder 7">
            <a:extLst>
              <a:ext uri="{FF2B5EF4-FFF2-40B4-BE49-F238E27FC236}">
                <a16:creationId xmlns:a16="http://schemas.microsoft.com/office/drawing/2014/main" id="{8BA5A93F-DCAE-40B8-8E94-3239A1A6A21A}"/>
              </a:ext>
            </a:extLst>
          </p:cNvPr>
          <p:cNvSpPr>
            <a:spLocks noGrp="1"/>
          </p:cNvSpPr>
          <p:nvPr>
            <p:ph type="ftr" sz="quarter" idx="11"/>
          </p:nvPr>
        </p:nvSpPr>
        <p:spPr>
          <a:xfrm>
            <a:off x="4038600" y="6356350"/>
            <a:ext cx="4114800" cy="365125"/>
          </a:xfrm>
        </p:spPr>
        <p:txBody>
          <a:body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a:t>
            </a:fld>
            <a:endParaRPr lang="en-US" dirty="0"/>
          </a:p>
        </p:txBody>
      </p:sp>
      <p:graphicFrame>
        <p:nvGraphicFramePr>
          <p:cNvPr id="2" name="Table 1">
            <a:extLst>
              <a:ext uri="{FF2B5EF4-FFF2-40B4-BE49-F238E27FC236}">
                <a16:creationId xmlns:a16="http://schemas.microsoft.com/office/drawing/2014/main" id="{97414BB8-83A1-4703-933E-4ADEDBAF9E28}"/>
              </a:ext>
            </a:extLst>
          </p:cNvPr>
          <p:cNvGraphicFramePr>
            <a:graphicFrameLocks noGrp="1"/>
          </p:cNvGraphicFramePr>
          <p:nvPr>
            <p:extLst>
              <p:ext uri="{D42A27DB-BD31-4B8C-83A1-F6EECF244321}">
                <p14:modId xmlns:p14="http://schemas.microsoft.com/office/powerpoint/2010/main" val="4133615948"/>
              </p:ext>
            </p:extLst>
          </p:nvPr>
        </p:nvGraphicFramePr>
        <p:xfrm>
          <a:off x="776207" y="711247"/>
          <a:ext cx="10515600" cy="5658105"/>
        </p:xfrm>
        <a:graphic>
          <a:graphicData uri="http://schemas.openxmlformats.org/drawingml/2006/table">
            <a:tbl>
              <a:tblPr firstRow="1" firstCol="1" bandRow="1"/>
              <a:tblGrid>
                <a:gridCol w="1126567">
                  <a:extLst>
                    <a:ext uri="{9D8B030D-6E8A-4147-A177-3AD203B41FA5}">
                      <a16:colId xmlns:a16="http://schemas.microsoft.com/office/drawing/2014/main" val="447311548"/>
                    </a:ext>
                  </a:extLst>
                </a:gridCol>
                <a:gridCol w="7026970">
                  <a:extLst>
                    <a:ext uri="{9D8B030D-6E8A-4147-A177-3AD203B41FA5}">
                      <a16:colId xmlns:a16="http://schemas.microsoft.com/office/drawing/2014/main" val="1810161103"/>
                    </a:ext>
                  </a:extLst>
                </a:gridCol>
                <a:gridCol w="2362063">
                  <a:extLst>
                    <a:ext uri="{9D8B030D-6E8A-4147-A177-3AD203B41FA5}">
                      <a16:colId xmlns:a16="http://schemas.microsoft.com/office/drawing/2014/main" val="2678890351"/>
                    </a:ext>
                  </a:extLst>
                </a:gridCol>
              </a:tblGrid>
              <a:tr h="333058">
                <a:tc>
                  <a:txBody>
                    <a:bodyPr/>
                    <a:lstStyle/>
                    <a:p>
                      <a:pPr marL="0" marR="0" algn="ctr">
                        <a:lnSpc>
                          <a:spcPct val="106000"/>
                        </a:lnSpc>
                        <a:spcBef>
                          <a:spcPts val="0"/>
                        </a:spcBef>
                        <a:spcAft>
                          <a:spcPts val="0"/>
                        </a:spcAft>
                      </a:pPr>
                      <a:r>
                        <a:rPr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131520203"/>
                  </a:ext>
                </a:extLst>
              </a:tr>
              <a:tr h="388366">
                <a:tc>
                  <a:txBody>
                    <a:bodyPr/>
                    <a:lstStyle/>
                    <a:p>
                      <a:pPr marL="0" marR="0" algn="ctr">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10:30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Greeting - Review Charter</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WebEx “Rules of the Road”</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Daw</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(INL)</a:t>
                      </a:r>
                    </a:p>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Jenn and Jeanne (CW)</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068964"/>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10:35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CGD for EPC (e.g., SPL, DOME)</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Jennifer Davlin (INL)</a:t>
                      </a:r>
                    </a:p>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Daw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421347"/>
                  </a:ext>
                </a:extLst>
              </a:tr>
              <a:tr h="388366">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11:00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2209085"/>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11:30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Voice of the Regulator (Regulator Overview / Question &amp; Answer)</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Chris Beaman (HQ)</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27511"/>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12:15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Frequently Asked Questions (FAQ) </a:t>
                      </a:r>
                    </a:p>
                    <a:p>
                      <a:pPr marL="0" marR="0" algn="ctr" defTabSz="914400" rtl="0" eaLnBrk="1" latinLnBrk="0" hangingPunct="1">
                        <a:lnSpc>
                          <a:spcPct val="106000"/>
                        </a:lnSpc>
                        <a:spcBef>
                          <a:spcPts val="0"/>
                        </a:spcBef>
                        <a:spcAft>
                          <a:spcPts val="0"/>
                        </a:spcAft>
                      </a:pPr>
                      <a:r>
                        <a:rPr lang="en-US" sz="1600" dirty="0">
                          <a:hlinkClick r:id="rId2"/>
                        </a:rPr>
                        <a:t>Procurement Engineering Task Team FAQ – EFCOG.org</a:t>
                      </a: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Paul Nielsen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5701552"/>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12:50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1517932"/>
                  </a:ext>
                </a:extLst>
              </a:tr>
              <a:tr h="388366">
                <a:tc>
                  <a:txBody>
                    <a:bodyPr/>
                    <a:lstStyle/>
                    <a:p>
                      <a:pPr marL="0" marR="0" algn="ctr" defTabSz="914400" rtl="0" eaLnBrk="1" latinLnBrk="0" hangingPunct="1">
                        <a:lnSpc>
                          <a:spcPct val="106000"/>
                        </a:lnSpc>
                        <a:spcBef>
                          <a:spcPts val="0"/>
                        </a:spcBef>
                        <a:spcAft>
                          <a:spcPts val="0"/>
                        </a:spcAft>
                      </a:pPr>
                      <a:r>
                        <a:rPr lang="en-US" sz="1600" b="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EPRI Parts Quality Initiative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PQI</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Marc Tannenbaum (EPRI)</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9333258"/>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1:15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Seismic Isolators and CGD</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Justin Coleman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3772098"/>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2:15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EFCOG Supply Chain Initiative: Glovebox Subcommittee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Scott Gustafson (Merrick)</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4237832"/>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2:45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9911122"/>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3:00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PE Task Review and Fall Meeting Preparation / Plus Delta on Spring Meeting</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Group</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2747789"/>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3:45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End of Day wrap up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Daw</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9189935"/>
                  </a:ext>
                </a:extLst>
              </a:tr>
            </a:tbl>
          </a:graphicData>
        </a:graphic>
      </p:graphicFrame>
      <p:graphicFrame>
        <p:nvGraphicFramePr>
          <p:cNvPr id="4" name="Table 4">
            <a:extLst>
              <a:ext uri="{FF2B5EF4-FFF2-40B4-BE49-F238E27FC236}">
                <a16:creationId xmlns:a16="http://schemas.microsoft.com/office/drawing/2014/main" id="{6990CD9A-0665-473F-96CE-866E965B306A}"/>
              </a:ext>
            </a:extLst>
          </p:cNvPr>
          <p:cNvGraphicFramePr>
            <a:graphicFrameLocks noGrp="1"/>
          </p:cNvGraphicFramePr>
          <p:nvPr>
            <p:extLst>
              <p:ext uri="{D42A27DB-BD31-4B8C-83A1-F6EECF244321}">
                <p14:modId xmlns:p14="http://schemas.microsoft.com/office/powerpoint/2010/main" val="3860543142"/>
              </p:ext>
            </p:extLst>
          </p:nvPr>
        </p:nvGraphicFramePr>
        <p:xfrm>
          <a:off x="7162284" y="6444889"/>
          <a:ext cx="3291840" cy="396240"/>
        </p:xfrm>
        <a:graphic>
          <a:graphicData uri="http://schemas.openxmlformats.org/drawingml/2006/table">
            <a:tbl>
              <a:tblPr bandRow="1">
                <a:tableStyleId>{69012ECD-51FC-41F1-AA8D-1B2483CD663E}</a:tableStyleId>
              </a:tblPr>
              <a:tblGrid>
                <a:gridCol w="822960">
                  <a:extLst>
                    <a:ext uri="{9D8B030D-6E8A-4147-A177-3AD203B41FA5}">
                      <a16:colId xmlns:a16="http://schemas.microsoft.com/office/drawing/2014/main" val="2726921099"/>
                    </a:ext>
                  </a:extLst>
                </a:gridCol>
                <a:gridCol w="822960">
                  <a:extLst>
                    <a:ext uri="{9D8B030D-6E8A-4147-A177-3AD203B41FA5}">
                      <a16:colId xmlns:a16="http://schemas.microsoft.com/office/drawing/2014/main" val="743087825"/>
                    </a:ext>
                  </a:extLst>
                </a:gridCol>
                <a:gridCol w="822960">
                  <a:extLst>
                    <a:ext uri="{9D8B030D-6E8A-4147-A177-3AD203B41FA5}">
                      <a16:colId xmlns:a16="http://schemas.microsoft.com/office/drawing/2014/main" val="1109109352"/>
                    </a:ext>
                  </a:extLst>
                </a:gridCol>
                <a:gridCol w="822960">
                  <a:extLst>
                    <a:ext uri="{9D8B030D-6E8A-4147-A177-3AD203B41FA5}">
                      <a16:colId xmlns:a16="http://schemas.microsoft.com/office/drawing/2014/main" val="2216454145"/>
                    </a:ext>
                  </a:extLst>
                </a:gridCol>
              </a:tblGrid>
              <a:tr h="182880">
                <a:tc>
                  <a:txBody>
                    <a:bodyPr/>
                    <a:lstStyle/>
                    <a:p>
                      <a:pPr algn="ctr"/>
                      <a:r>
                        <a:rPr lang="en-US" sz="1000" b="1" u="sng" dirty="0">
                          <a:solidFill>
                            <a:schemeClr val="tx1"/>
                          </a:solidFill>
                        </a:rPr>
                        <a:t>EST</a:t>
                      </a:r>
                      <a:r>
                        <a:rPr lang="en-US" sz="1000" b="1" dirty="0">
                          <a:solidFill>
                            <a:schemeClr val="tx1"/>
                          </a:solidFill>
                        </a:rPr>
                        <a:t> </a:t>
                      </a:r>
                      <a:r>
                        <a:rPr lang="en-US" sz="1000" dirty="0">
                          <a:solidFill>
                            <a:schemeClr val="tx1"/>
                          </a:solidFill>
                        </a:rPr>
                        <a:t>10:30am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CST</a:t>
                      </a:r>
                      <a:r>
                        <a:rPr lang="en-US" sz="1000" b="1" dirty="0">
                          <a:solidFill>
                            <a:schemeClr val="tx1"/>
                          </a:solidFill>
                        </a:rPr>
                        <a:t> </a:t>
                      </a:r>
                      <a:r>
                        <a:rPr lang="en-US" sz="1000" dirty="0">
                          <a:solidFill>
                            <a:schemeClr val="tx1"/>
                          </a:solidFill>
                        </a:rPr>
                        <a:t>9:30am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MST</a:t>
                      </a:r>
                      <a:r>
                        <a:rPr lang="en-US" sz="1000" b="1" dirty="0">
                          <a:solidFill>
                            <a:schemeClr val="tx1"/>
                          </a:solidFill>
                        </a:rPr>
                        <a:t> </a:t>
                      </a:r>
                      <a:r>
                        <a:rPr lang="en-US" sz="1000" dirty="0">
                          <a:solidFill>
                            <a:schemeClr val="tx1"/>
                          </a:solidFill>
                        </a:rPr>
                        <a:t>8:30am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PST</a:t>
                      </a:r>
                      <a:r>
                        <a:rPr lang="en-US" sz="1000" b="1" dirty="0">
                          <a:solidFill>
                            <a:schemeClr val="tx1"/>
                          </a:solidFill>
                        </a:rPr>
                        <a:t> </a:t>
                      </a:r>
                      <a:r>
                        <a:rPr lang="en-US" sz="1000" dirty="0">
                          <a:solidFill>
                            <a:schemeClr val="tx1"/>
                          </a:solidFill>
                        </a:rPr>
                        <a:t>7:30am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9897498"/>
                  </a:ext>
                </a:extLst>
              </a:tr>
            </a:tbl>
          </a:graphicData>
        </a:graphic>
      </p:graphicFrame>
    </p:spTree>
    <p:extLst>
      <p:ext uri="{BB962C8B-B14F-4D97-AF65-F5344CB8AC3E}">
        <p14:creationId xmlns:p14="http://schemas.microsoft.com/office/powerpoint/2010/main" val="167669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199" y="1615736"/>
            <a:ext cx="5495109" cy="1524735"/>
          </a:xfrm>
        </p:spPr>
        <p:txBody>
          <a:bodyPr/>
          <a:lstStyle/>
          <a:p>
            <a:r>
              <a:rPr lang="en-US" b="1" dirty="0"/>
              <a:t>Enjoy your lunch!</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7924800" cy="2004161"/>
          </a:xfrm>
        </p:spPr>
        <p:txBody>
          <a:bodyPr>
            <a:normAutofit/>
          </a:bodyPr>
          <a:lstStyle/>
          <a:p>
            <a:r>
              <a:rPr lang="en-US" sz="2800" dirty="0"/>
              <a:t>WE WILL RESUME AT 1PM EST</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fld id="{FAA8E9FF-507F-4863-A2C0-4D0E33636EE7}" type="datetime1">
              <a:rPr lang="en-US" smtClean="0"/>
              <a:t>5/1/2023</a:t>
            </a:fld>
            <a:endParaRPr lang="en-US" dirty="0"/>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7</a:t>
            </a:fld>
            <a:endParaRPr lang="en-US" dirty="0"/>
          </a:p>
        </p:txBody>
      </p:sp>
      <p:graphicFrame>
        <p:nvGraphicFramePr>
          <p:cNvPr id="7" name="Table 4">
            <a:extLst>
              <a:ext uri="{FF2B5EF4-FFF2-40B4-BE49-F238E27FC236}">
                <a16:creationId xmlns:a16="http://schemas.microsoft.com/office/drawing/2014/main" id="{94570892-4D96-4946-BC15-3C54B1458751}"/>
              </a:ext>
            </a:extLst>
          </p:cNvPr>
          <p:cNvGraphicFramePr>
            <a:graphicFrameLocks noGrp="1"/>
          </p:cNvGraphicFramePr>
          <p:nvPr>
            <p:extLst>
              <p:ext uri="{D42A27DB-BD31-4B8C-83A1-F6EECF244321}">
                <p14:modId xmlns:p14="http://schemas.microsoft.com/office/powerpoint/2010/main" val="3590968164"/>
              </p:ext>
            </p:extLst>
          </p:nvPr>
        </p:nvGraphicFramePr>
        <p:xfrm>
          <a:off x="4395651" y="4134767"/>
          <a:ext cx="3291840" cy="396240"/>
        </p:xfrm>
        <a:graphic>
          <a:graphicData uri="http://schemas.openxmlformats.org/drawingml/2006/table">
            <a:tbl>
              <a:tblPr bandRow="1">
                <a:tableStyleId>{69012ECD-51FC-41F1-AA8D-1B2483CD663E}</a:tableStyleId>
              </a:tblPr>
              <a:tblGrid>
                <a:gridCol w="822960">
                  <a:extLst>
                    <a:ext uri="{9D8B030D-6E8A-4147-A177-3AD203B41FA5}">
                      <a16:colId xmlns:a16="http://schemas.microsoft.com/office/drawing/2014/main" val="2726921099"/>
                    </a:ext>
                  </a:extLst>
                </a:gridCol>
                <a:gridCol w="822960">
                  <a:extLst>
                    <a:ext uri="{9D8B030D-6E8A-4147-A177-3AD203B41FA5}">
                      <a16:colId xmlns:a16="http://schemas.microsoft.com/office/drawing/2014/main" val="743087825"/>
                    </a:ext>
                  </a:extLst>
                </a:gridCol>
                <a:gridCol w="822960">
                  <a:extLst>
                    <a:ext uri="{9D8B030D-6E8A-4147-A177-3AD203B41FA5}">
                      <a16:colId xmlns:a16="http://schemas.microsoft.com/office/drawing/2014/main" val="1109109352"/>
                    </a:ext>
                  </a:extLst>
                </a:gridCol>
                <a:gridCol w="822960">
                  <a:extLst>
                    <a:ext uri="{9D8B030D-6E8A-4147-A177-3AD203B41FA5}">
                      <a16:colId xmlns:a16="http://schemas.microsoft.com/office/drawing/2014/main" val="2216454145"/>
                    </a:ext>
                  </a:extLst>
                </a:gridCol>
              </a:tblGrid>
              <a:tr h="182880">
                <a:tc>
                  <a:txBody>
                    <a:bodyPr/>
                    <a:lstStyle/>
                    <a:p>
                      <a:pPr algn="ctr"/>
                      <a:r>
                        <a:rPr lang="en-US" sz="1000" b="1" u="sng" dirty="0">
                          <a:solidFill>
                            <a:schemeClr val="tx1"/>
                          </a:solidFill>
                        </a:rPr>
                        <a:t>EST</a:t>
                      </a:r>
                      <a:r>
                        <a:rPr lang="en-US" sz="1000" b="1" dirty="0">
                          <a:solidFill>
                            <a:schemeClr val="tx1"/>
                          </a:solidFill>
                        </a:rPr>
                        <a:t> </a:t>
                      </a:r>
                      <a:r>
                        <a:rPr lang="en-US" sz="1000" dirty="0">
                          <a:solidFill>
                            <a:schemeClr val="tx1"/>
                          </a:solidFill>
                        </a:rPr>
                        <a:t>1:00pm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CST</a:t>
                      </a:r>
                      <a:r>
                        <a:rPr lang="en-US" sz="1000" b="1" dirty="0">
                          <a:solidFill>
                            <a:schemeClr val="tx1"/>
                          </a:solidFill>
                        </a:rPr>
                        <a:t> </a:t>
                      </a:r>
                      <a:r>
                        <a:rPr lang="en-US" sz="1000" dirty="0">
                          <a:solidFill>
                            <a:schemeClr val="tx1"/>
                          </a:solidFill>
                        </a:rPr>
                        <a:t>12:00pm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MST</a:t>
                      </a:r>
                      <a:r>
                        <a:rPr lang="en-US" sz="1000" b="1" dirty="0">
                          <a:solidFill>
                            <a:schemeClr val="tx1"/>
                          </a:solidFill>
                        </a:rPr>
                        <a:t> </a:t>
                      </a:r>
                      <a:r>
                        <a:rPr lang="en-US" sz="1000" dirty="0">
                          <a:solidFill>
                            <a:schemeClr val="tx1"/>
                          </a:solidFill>
                        </a:rPr>
                        <a:t>11:00am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PST</a:t>
                      </a:r>
                      <a:r>
                        <a:rPr lang="en-US" sz="1000" b="1" dirty="0">
                          <a:solidFill>
                            <a:schemeClr val="tx1"/>
                          </a:solidFill>
                        </a:rPr>
                        <a:t> </a:t>
                      </a:r>
                      <a:r>
                        <a:rPr lang="en-US" sz="1000" dirty="0">
                          <a:solidFill>
                            <a:schemeClr val="tx1"/>
                          </a:solidFill>
                        </a:rPr>
                        <a:t>10:00am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9897498"/>
                  </a:ext>
                </a:extLst>
              </a:tr>
            </a:tbl>
          </a:graphicData>
        </a:graphic>
      </p:graphicFrame>
    </p:spTree>
    <p:extLst>
      <p:ext uri="{BB962C8B-B14F-4D97-AF65-F5344CB8AC3E}">
        <p14:creationId xmlns:p14="http://schemas.microsoft.com/office/powerpoint/2010/main" val="79514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b="1" dirty="0"/>
              <a:t>Break</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7924800" cy="2004161"/>
          </a:xfrm>
        </p:spPr>
        <p:txBody>
          <a:bodyPr>
            <a:normAutofit/>
          </a:bodyPr>
          <a:lstStyle/>
          <a:p>
            <a:r>
              <a:rPr lang="en-US" sz="2800" dirty="0"/>
              <a:t>WE WILL RESUME AT 2:45PM EST</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fld id="{FAA8E9FF-507F-4863-A2C0-4D0E33636EE7}" type="datetime1">
              <a:rPr lang="en-US" smtClean="0"/>
              <a:t>5/1/2023</a:t>
            </a:fld>
            <a:endParaRPr lang="en-US" dirty="0"/>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8</a:t>
            </a:fld>
            <a:endParaRPr lang="en-US" dirty="0"/>
          </a:p>
        </p:txBody>
      </p:sp>
      <p:graphicFrame>
        <p:nvGraphicFramePr>
          <p:cNvPr id="7" name="Table 4">
            <a:extLst>
              <a:ext uri="{FF2B5EF4-FFF2-40B4-BE49-F238E27FC236}">
                <a16:creationId xmlns:a16="http://schemas.microsoft.com/office/drawing/2014/main" id="{7E8571C1-4749-4D62-8663-3F891E0D45AC}"/>
              </a:ext>
            </a:extLst>
          </p:cNvPr>
          <p:cNvGraphicFramePr>
            <a:graphicFrameLocks noGrp="1"/>
          </p:cNvGraphicFramePr>
          <p:nvPr>
            <p:extLst>
              <p:ext uri="{D42A27DB-BD31-4B8C-83A1-F6EECF244321}">
                <p14:modId xmlns:p14="http://schemas.microsoft.com/office/powerpoint/2010/main" val="508403266"/>
              </p:ext>
            </p:extLst>
          </p:nvPr>
        </p:nvGraphicFramePr>
        <p:xfrm>
          <a:off x="4395651" y="4134767"/>
          <a:ext cx="3291840" cy="396240"/>
        </p:xfrm>
        <a:graphic>
          <a:graphicData uri="http://schemas.openxmlformats.org/drawingml/2006/table">
            <a:tbl>
              <a:tblPr bandRow="1">
                <a:tableStyleId>{69012ECD-51FC-41F1-AA8D-1B2483CD663E}</a:tableStyleId>
              </a:tblPr>
              <a:tblGrid>
                <a:gridCol w="822960">
                  <a:extLst>
                    <a:ext uri="{9D8B030D-6E8A-4147-A177-3AD203B41FA5}">
                      <a16:colId xmlns:a16="http://schemas.microsoft.com/office/drawing/2014/main" val="2726921099"/>
                    </a:ext>
                  </a:extLst>
                </a:gridCol>
                <a:gridCol w="822960">
                  <a:extLst>
                    <a:ext uri="{9D8B030D-6E8A-4147-A177-3AD203B41FA5}">
                      <a16:colId xmlns:a16="http://schemas.microsoft.com/office/drawing/2014/main" val="743087825"/>
                    </a:ext>
                  </a:extLst>
                </a:gridCol>
                <a:gridCol w="822960">
                  <a:extLst>
                    <a:ext uri="{9D8B030D-6E8A-4147-A177-3AD203B41FA5}">
                      <a16:colId xmlns:a16="http://schemas.microsoft.com/office/drawing/2014/main" val="1109109352"/>
                    </a:ext>
                  </a:extLst>
                </a:gridCol>
                <a:gridCol w="822960">
                  <a:extLst>
                    <a:ext uri="{9D8B030D-6E8A-4147-A177-3AD203B41FA5}">
                      <a16:colId xmlns:a16="http://schemas.microsoft.com/office/drawing/2014/main" val="2216454145"/>
                    </a:ext>
                  </a:extLst>
                </a:gridCol>
              </a:tblGrid>
              <a:tr h="182880">
                <a:tc>
                  <a:txBody>
                    <a:bodyPr/>
                    <a:lstStyle/>
                    <a:p>
                      <a:pPr algn="ctr"/>
                      <a:r>
                        <a:rPr lang="en-US" sz="1000" b="1" u="sng" dirty="0">
                          <a:solidFill>
                            <a:schemeClr val="tx1"/>
                          </a:solidFill>
                        </a:rPr>
                        <a:t>EST</a:t>
                      </a:r>
                      <a:r>
                        <a:rPr lang="en-US" sz="1000" b="1" dirty="0">
                          <a:solidFill>
                            <a:schemeClr val="tx1"/>
                          </a:solidFill>
                        </a:rPr>
                        <a:t> </a:t>
                      </a:r>
                      <a:r>
                        <a:rPr lang="en-US" sz="1000" dirty="0">
                          <a:solidFill>
                            <a:schemeClr val="tx1"/>
                          </a:solidFill>
                        </a:rPr>
                        <a:t>2:45pm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CST</a:t>
                      </a:r>
                      <a:r>
                        <a:rPr lang="en-US" sz="1000" b="1" dirty="0">
                          <a:solidFill>
                            <a:schemeClr val="tx1"/>
                          </a:solidFill>
                        </a:rPr>
                        <a:t> </a:t>
                      </a:r>
                      <a:r>
                        <a:rPr lang="en-US" sz="1000" dirty="0">
                          <a:solidFill>
                            <a:schemeClr val="tx1"/>
                          </a:solidFill>
                        </a:rPr>
                        <a:t>1:45pm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MST</a:t>
                      </a:r>
                      <a:r>
                        <a:rPr lang="en-US" sz="1000" b="1" dirty="0">
                          <a:solidFill>
                            <a:schemeClr val="tx1"/>
                          </a:solidFill>
                        </a:rPr>
                        <a:t> </a:t>
                      </a:r>
                      <a:r>
                        <a:rPr lang="en-US" sz="1000" dirty="0">
                          <a:solidFill>
                            <a:schemeClr val="tx1"/>
                          </a:solidFill>
                        </a:rPr>
                        <a:t>12:45pm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PST</a:t>
                      </a:r>
                      <a:r>
                        <a:rPr lang="en-US" sz="1000" b="1" dirty="0">
                          <a:solidFill>
                            <a:schemeClr val="tx1"/>
                          </a:solidFill>
                        </a:rPr>
                        <a:t> </a:t>
                      </a:r>
                      <a:r>
                        <a:rPr lang="en-US" sz="1000" b="0" dirty="0">
                          <a:solidFill>
                            <a:schemeClr val="tx1"/>
                          </a:solidFill>
                        </a:rPr>
                        <a:t>11:45</a:t>
                      </a:r>
                      <a:r>
                        <a:rPr lang="en-US" sz="1000" dirty="0">
                          <a:solidFill>
                            <a:schemeClr val="tx1"/>
                          </a:solidFill>
                        </a:rPr>
                        <a:t>am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9897498"/>
                  </a:ext>
                </a:extLst>
              </a:tr>
            </a:tbl>
          </a:graphicData>
        </a:graphic>
      </p:graphicFrame>
    </p:spTree>
    <p:extLst>
      <p:ext uri="{BB962C8B-B14F-4D97-AF65-F5344CB8AC3E}">
        <p14:creationId xmlns:p14="http://schemas.microsoft.com/office/powerpoint/2010/main" val="280801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37C9-9455-ABDF-B972-4309003DDE0F}"/>
              </a:ext>
            </a:extLst>
          </p:cNvPr>
          <p:cNvSpPr>
            <a:spLocks noGrp="1"/>
          </p:cNvSpPr>
          <p:nvPr>
            <p:ph type="ctrTitle"/>
          </p:nvPr>
        </p:nvSpPr>
        <p:spPr/>
        <p:txBody>
          <a:bodyPr/>
          <a:lstStyle/>
          <a:p>
            <a:r>
              <a:rPr lang="en-US" dirty="0"/>
              <a:t>Parking lot</a:t>
            </a:r>
          </a:p>
        </p:txBody>
      </p:sp>
      <p:sp>
        <p:nvSpPr>
          <p:cNvPr id="3" name="Subtitle 2">
            <a:extLst>
              <a:ext uri="{FF2B5EF4-FFF2-40B4-BE49-F238E27FC236}">
                <a16:creationId xmlns:a16="http://schemas.microsoft.com/office/drawing/2014/main" id="{E1ABBC97-6376-CF64-8A7E-D53130084F6D}"/>
              </a:ext>
            </a:extLst>
          </p:cNvPr>
          <p:cNvSpPr>
            <a:spLocks noGrp="1"/>
          </p:cNvSpPr>
          <p:nvPr>
            <p:ph type="subTitle" idx="1"/>
          </p:nvPr>
        </p:nvSpPr>
        <p:spPr>
          <a:xfrm>
            <a:off x="4267200" y="3238103"/>
            <a:ext cx="4179570" cy="1817474"/>
          </a:xfrm>
        </p:spPr>
        <p:txBody>
          <a:bodyPr/>
          <a:lstStyle/>
          <a:p>
            <a:r>
              <a:rPr lang="en-US" dirty="0"/>
              <a:t>Method 1 Lessons learned and best practices</a:t>
            </a:r>
          </a:p>
          <a:p>
            <a:r>
              <a:rPr lang="en-US" dirty="0"/>
              <a:t>Method 2 Lessons learned and best practices</a:t>
            </a:r>
          </a:p>
          <a:p>
            <a:r>
              <a:rPr lang="en-US" dirty="0"/>
              <a:t>Method 3 Lessons learned and best practices</a:t>
            </a:r>
          </a:p>
          <a:p>
            <a:endParaRPr lang="en-US" dirty="0"/>
          </a:p>
        </p:txBody>
      </p:sp>
      <p:sp>
        <p:nvSpPr>
          <p:cNvPr id="4" name="Date Placeholder 3">
            <a:extLst>
              <a:ext uri="{FF2B5EF4-FFF2-40B4-BE49-F238E27FC236}">
                <a16:creationId xmlns:a16="http://schemas.microsoft.com/office/drawing/2014/main" id="{9776CF0C-C4B0-CC15-EBDF-BB1366A83856}"/>
              </a:ext>
            </a:extLst>
          </p:cNvPr>
          <p:cNvSpPr>
            <a:spLocks noGrp="1"/>
          </p:cNvSpPr>
          <p:nvPr>
            <p:ph type="dt" sz="half" idx="10"/>
          </p:nvPr>
        </p:nvSpPr>
        <p:spPr/>
        <p:txBody>
          <a:bodyPr/>
          <a:lstStyle/>
          <a:p>
            <a:fld id="{057FA18E-DCAC-43C2-8FA4-FE86838C41B7}" type="datetime1">
              <a:rPr lang="en-US" smtClean="0"/>
              <a:t>5/1/2023</a:t>
            </a:fld>
            <a:endParaRPr lang="en-US" dirty="0"/>
          </a:p>
        </p:txBody>
      </p:sp>
      <p:sp>
        <p:nvSpPr>
          <p:cNvPr id="5" name="Footer Placeholder 4">
            <a:extLst>
              <a:ext uri="{FF2B5EF4-FFF2-40B4-BE49-F238E27FC236}">
                <a16:creationId xmlns:a16="http://schemas.microsoft.com/office/drawing/2014/main" id="{7E23CF64-2BDF-BF20-C7F0-AF5EE2451521}"/>
              </a:ext>
            </a:extLst>
          </p:cNvPr>
          <p:cNvSpPr>
            <a:spLocks noGrp="1"/>
          </p:cNvSpPr>
          <p:nvPr>
            <p:ph type="ftr" sz="quarter" idx="11"/>
          </p:nvPr>
        </p:nvSpPr>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33BB801D-6E93-3CB5-4141-3AF9382FA719}"/>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223871526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rgbClr val="BDD7EE"/>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60b319-9d9b-4050-a2da-fb9886bc818d">
      <Terms xmlns="http://schemas.microsoft.com/office/infopath/2007/PartnerControls"/>
    </lcf76f155ced4ddcb4097134ff3c332f>
    <TaxCatchAll xmlns="696b1dda-5637-4d41-9abe-79af3c04e8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7B8EED-B468-4240-A13D-05E064AE4180}"/>
</file>

<file path=customXml/itemProps2.xml><?xml version="1.0" encoding="utf-8"?>
<ds:datastoreItem xmlns:ds="http://schemas.openxmlformats.org/officeDocument/2006/customXml" ds:itemID="{29C43685-694E-4579-B109-3C418D49DA65}">
  <ds:schemaRef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 ds:uri="1bdd5284-a39f-4752-aca6-928e087f3b5f"/>
    <ds:schemaRef ds:uri="390bd22d-0a73-41ca-821f-57516daa6d7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Ion</Template>
  <TotalTime>8907</TotalTime>
  <Words>638</Words>
  <Application>Microsoft Office PowerPoint</Application>
  <PresentationFormat>Widescreen</PresentationFormat>
  <Paragraphs>157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Tenorite</vt:lpstr>
      <vt:lpstr>Office Theme</vt:lpstr>
      <vt:lpstr>Procurement Engineering </vt:lpstr>
      <vt:lpstr>Procurement Engineering Task Team Leadership</vt:lpstr>
      <vt:lpstr>CHARTER</vt:lpstr>
      <vt:lpstr>Scope</vt:lpstr>
      <vt:lpstr>Detailed Schedule for PE WEDNESDAY, MAY 3rd</vt:lpstr>
      <vt:lpstr>Detailed Schedule for PE Thursday, May 4th</vt:lpstr>
      <vt:lpstr>Enjoy your lunch!</vt:lpstr>
      <vt:lpstr>Break</vt:lpstr>
      <vt:lpstr>Parking lot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EFCOG Procurement Engineering</dc:title>
  <dc:creator>Schindler, Sandra</dc:creator>
  <cp:lastModifiedBy>Jennifer L. Davlin</cp:lastModifiedBy>
  <cp:revision>73</cp:revision>
  <dcterms:created xsi:type="dcterms:W3CDTF">2021-09-16T14:05:54Z</dcterms:created>
  <dcterms:modified xsi:type="dcterms:W3CDTF">2023-05-01T14:41:05Z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0x01010009FBB4622C6CBB47A9003934624F1539</vt:lpwstr>
  </property>
  <property fmtid="{D5CDD505-2E9C-101B-9397-08002B2CF9AE}" pid="3" name="MSIP_Label_a5df92d3-bc41-4011-84ae-24af45e15272_Enabled">
    <vt:lpwstr>true</vt:lpwstr>
  </property>
  <property fmtid="{D5CDD505-2E9C-101B-9397-08002B2CF9AE}" pid="4" name="MSIP_Label_a5df92d3-bc41-4011-84ae-24af45e15272_SetDate">
    <vt:lpwstr>2021-11-02T15:31:06Z</vt:lpwstr>
  </property>
  <property fmtid="{D5CDD505-2E9C-101B-9397-08002B2CF9AE}" pid="5" name="MSIP_Label_a5df92d3-bc41-4011-84ae-24af45e15272_Method">
    <vt:lpwstr>Standard</vt:lpwstr>
  </property>
  <property fmtid="{D5CDD505-2E9C-101B-9397-08002B2CF9AE}" pid="6" name="MSIP_Label_a5df92d3-bc41-4011-84ae-24af45e15272_Name">
    <vt:lpwstr>a5df92d3-bc41-4011-84ae-24af45e15272</vt:lpwstr>
  </property>
  <property fmtid="{D5CDD505-2E9C-101B-9397-08002B2CF9AE}" pid="7" name="MSIP_Label_a5df92d3-bc41-4011-84ae-24af45e15272_SiteId">
    <vt:lpwstr>079132a0-3864-4413-a77e-c26f1fb47e37</vt:lpwstr>
  </property>
  <property fmtid="{D5CDD505-2E9C-101B-9397-08002B2CF9AE}" pid="8" name="MSIP_Label_a5df92d3-bc41-4011-84ae-24af45e15272_ActionId">
    <vt:lpwstr>72c71610-b4e5-44e7-9830-1282bdf48936</vt:lpwstr>
  </property>
  <property fmtid="{D5CDD505-2E9C-101B-9397-08002B2CF9AE}" pid="9" name="MSIP_Label_a5df92d3-bc41-4011-84ae-24af45e15272_ContentBits">
    <vt:lpwstr>0</vt:lpwstr>
  </property>
</Properties>
</file>