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Lst>
  <p:notesMasterIdLst>
    <p:notesMasterId r:id="rId34"/>
  </p:notesMasterIdLst>
  <p:sldIdLst>
    <p:sldId id="256" r:id="rId5"/>
    <p:sldId id="1047" r:id="rId6"/>
    <p:sldId id="1044" r:id="rId7"/>
    <p:sldId id="447" r:id="rId8"/>
    <p:sldId id="542" r:id="rId9"/>
    <p:sldId id="1067" r:id="rId10"/>
    <p:sldId id="1054" r:id="rId11"/>
    <p:sldId id="459" r:id="rId12"/>
    <p:sldId id="649" r:id="rId13"/>
    <p:sldId id="541" r:id="rId14"/>
    <p:sldId id="677" r:id="rId15"/>
    <p:sldId id="545" r:id="rId16"/>
    <p:sldId id="540" r:id="rId17"/>
    <p:sldId id="597" r:id="rId18"/>
    <p:sldId id="1065" r:id="rId19"/>
    <p:sldId id="600" r:id="rId20"/>
    <p:sldId id="725" r:id="rId21"/>
    <p:sldId id="1055" r:id="rId22"/>
    <p:sldId id="1045" r:id="rId23"/>
    <p:sldId id="654" r:id="rId24"/>
    <p:sldId id="1046" r:id="rId25"/>
    <p:sldId id="633" r:id="rId26"/>
    <p:sldId id="634" r:id="rId27"/>
    <p:sldId id="635" r:id="rId28"/>
    <p:sldId id="636" r:id="rId29"/>
    <p:sldId id="637" r:id="rId30"/>
    <p:sldId id="1064" r:id="rId31"/>
    <p:sldId id="1048"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19E"/>
    <a:srgbClr val="2DA9E1"/>
    <a:srgbClr val="1C3665"/>
    <a:srgbClr val="8EC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59"/>
    <p:restoredTop sz="94688"/>
  </p:normalViewPr>
  <p:slideViewPr>
    <p:cSldViewPr snapToGrid="0" snapToObjects="1">
      <p:cViewPr varScale="1">
        <p:scale>
          <a:sx n="69" d="100"/>
          <a:sy n="69" d="100"/>
        </p:scale>
        <p:origin x="17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9992B-A26C-6A4B-AC27-2602734F2866}" type="datetimeFigureOut">
              <a:rPr lang="en-US" smtClean="0"/>
              <a:t>4/19/2021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1552B34-8060-412B-9E50-BA489D61712C}"/>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9D766D0-71BF-42CE-93D0-D244DB34E5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Solution-focused coaching is normally a new term as most have not heard of it or understand what is meant by it.  In short, tell them that we will be spending today clarifying what it is and also providing the basis to how it is different to the “problem-focused” approach that we are so used to.  </a:t>
            </a:r>
          </a:p>
          <a:p>
            <a:endParaRPr lang="en-US" altLang="en-US"/>
          </a:p>
          <a:p>
            <a:r>
              <a:rPr lang="en-US" altLang="en-US"/>
              <a:t>In “Mindful Coaching” they suggest that there are two basic coaching outcomes: 1) Personal Development and 2) Improved Performance.  We commonly think that if we concentrate on personal development that this will lead to improved performance, although partially accurate we will point out how the two approaches are different and should be separated and will concentrate more on the performance vs. with some overlap in the development of skills that will support the performance. </a:t>
            </a:r>
          </a:p>
          <a:p>
            <a:endParaRPr lang="en-US" altLang="en-US"/>
          </a:p>
          <a:p>
            <a:endParaRPr lang="en-US" altLang="en-US"/>
          </a:p>
          <a:p>
            <a:r>
              <a:rPr lang="en-US" altLang="en-US"/>
              <a:t>They might better appreciate that if we hope to improve the way we obtain better performance results then we can not continue with the old and ineffective problem based approach.  </a:t>
            </a:r>
          </a:p>
        </p:txBody>
      </p:sp>
      <p:sp>
        <p:nvSpPr>
          <p:cNvPr id="43012" name="Slide Number Placeholder 3">
            <a:extLst>
              <a:ext uri="{FF2B5EF4-FFF2-40B4-BE49-F238E27FC236}">
                <a16:creationId xmlns:a16="http://schemas.microsoft.com/office/drawing/2014/main" id="{6AB056D9-005E-473A-9FF2-03E18732EFC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A069C149-DDD1-43C0-A8C9-CE4C756AEADF}" type="slidenum">
              <a:rPr lang="en-US" altLang="en-US" sz="1200" b="0" smtClean="0"/>
              <a:pPr/>
              <a:t>3</a:t>
            </a:fld>
            <a:endParaRPr lang="en-US" altLang="en-US"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63C1BE18-9F78-492E-A7A6-E77B54651336}"/>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71F35018-7CE2-448D-9DD5-7FE4CCF982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Here is another perspective to generate a coaching conversation that is has a similar flavor on solutions-focus. Michael Bungay Stanier, p.200, “”The Coaching Habit Say Less, Ask More &amp; Change the Way You Lead Forever”</a:t>
            </a:r>
          </a:p>
        </p:txBody>
      </p:sp>
      <p:sp>
        <p:nvSpPr>
          <p:cNvPr id="203780" name="Slide Number Placeholder 3">
            <a:extLst>
              <a:ext uri="{FF2B5EF4-FFF2-40B4-BE49-F238E27FC236}">
                <a16:creationId xmlns:a16="http://schemas.microsoft.com/office/drawing/2014/main" id="{22AD3342-9906-4E9A-9C76-B92322134B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49DAFF0D-741A-464E-BBE7-4B4A43A374D1}" type="slidenum">
              <a:rPr lang="en-US" altLang="en-US" sz="1200" b="0" smtClean="0"/>
              <a:pPr/>
              <a:t>14</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4834104-1CFD-4304-8A2C-B1CD1E900935}"/>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8B786688-2D7B-490F-A056-311E7FD157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From a classroom discussion at the pilot held on Dec. 8</a:t>
            </a:r>
            <a:r>
              <a:rPr lang="en-US" altLang="en-US" baseline="30000"/>
              <a:t>th</a:t>
            </a:r>
            <a:r>
              <a:rPr lang="en-US" altLang="en-US"/>
              <a:t> 2016, in an attempt to clarify the difference between a Performance or Results based approach and how coaching plays or doesn’t play a role we agreed that no matter the approach or what you call it, improved performance is the end goal.  </a:t>
            </a:r>
          </a:p>
          <a:p>
            <a:endParaRPr lang="en-US" altLang="en-US"/>
          </a:p>
          <a:p>
            <a:r>
              <a:rPr lang="en-US" altLang="en-US"/>
              <a:t>So we wrote Performance on a sheet of white paper at the top.  Really this is could also be called the desired “solution” or results. Then we discussed that John Whitmore suggested that coaching had two main components; Awareness and Responsibility.  As we discussed how they might fight into they basic skeleton of it was suggested that there is an intermediary aspect between first becoming aware that there is a need or gap and taking responsibility, we discussed that in order to take responsibility you must be clear on the objectives, end goal or perceived solution.  </a:t>
            </a:r>
          </a:p>
          <a:p>
            <a:endParaRPr lang="en-US" altLang="en-US"/>
          </a:p>
          <a:p>
            <a:r>
              <a:rPr lang="en-US" altLang="en-US"/>
              <a:t>Thus was born the basic skeleton to a coaching relationship: First Awareness; Second a Solution; Third someone needs to take Responsibility; and only in so doing can you hope to have any shot or prayer at performing and getting the desired outcomes and results.  </a:t>
            </a:r>
          </a:p>
          <a:p>
            <a:endParaRPr lang="en-US" altLang="en-US"/>
          </a:p>
          <a:p>
            <a:r>
              <a:rPr lang="en-US" altLang="en-US"/>
              <a:t>Take away any of the four and you can or will not perform as desired. This theory is still in it’s infancy but so far all challenges seem to prove it accurate.  (Discussion led by David D Boyce) </a:t>
            </a:r>
          </a:p>
        </p:txBody>
      </p:sp>
      <p:sp>
        <p:nvSpPr>
          <p:cNvPr id="71684" name="Slide Number Placeholder 3">
            <a:extLst>
              <a:ext uri="{FF2B5EF4-FFF2-40B4-BE49-F238E27FC236}">
                <a16:creationId xmlns:a16="http://schemas.microsoft.com/office/drawing/2014/main" id="{A0C0406D-4960-4246-997A-0BF6D77C80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C44369AA-F798-4382-A613-AA515AE991CF}" type="slidenum">
              <a:rPr lang="en-US" altLang="en-US" sz="1200" b="0" smtClean="0"/>
              <a:pPr/>
              <a:t>16</a:t>
            </a:fld>
            <a:endParaRPr lang="en-US" alt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C374D24-7F3C-495F-8FD6-D1F66378C87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A0E7FECB-3BE6-43C9-91E6-AC4F0B72F0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Asking for feedback takes away threats as you are in control,  sense of autonomy, and a certainty about the path to be taken and what is happening.</a:t>
            </a:r>
          </a:p>
          <a:p>
            <a:endParaRPr lang="en-US" altLang="en-US"/>
          </a:p>
          <a:p>
            <a:r>
              <a:rPr lang="en-US" altLang="en-US"/>
              <a:t>Sharer feels like the feedback is welcome, this is something you want to know, you want to grow, plus people are routinely impressed when you ask for feedback, because it displays a confidence in themselves and their desire to grow and develop so it is much much better for both sides.  So everyone is in a much better state when feedback is asked for. </a:t>
            </a:r>
          </a:p>
          <a:p>
            <a:endParaRPr lang="en-US" altLang="en-US"/>
          </a:p>
          <a:p>
            <a:r>
              <a:rPr lang="en-US" altLang="en-US"/>
              <a:t>Also asking for FB allows people to get feedback much more quickly and regularly so that they can ask for feedback immediately after XYZ, in the moment, closer to the ACTUAL BEHAVIOR which is going to make in more accurate and useful. They can get it more regularly, the can ask weekly, or more than weekly, They can get feedback anytime they want and they can ask for feedback from anyone throughout the organization peers, colleagues, clients, people in other departments, they can ask for feedback from people with a wide variety of perspectives.  We know that the more diverse perspective you get on your performance on your performance the more valuable that is and the less prone that the whole picture will be to bias. Because everyone is bias by their own perspective. By getting FB from a wide variety you are going to get that complete picture that is NOT SO HEAVILY biased by the one particular person. </a:t>
            </a:r>
          </a:p>
          <a:p>
            <a:endParaRPr lang="en-US" altLang="en-US"/>
          </a:p>
        </p:txBody>
      </p:sp>
      <p:sp>
        <p:nvSpPr>
          <p:cNvPr id="36868" name="Slide Number Placeholder 3">
            <a:extLst>
              <a:ext uri="{FF2B5EF4-FFF2-40B4-BE49-F238E27FC236}">
                <a16:creationId xmlns:a16="http://schemas.microsoft.com/office/drawing/2014/main" id="{9C82B5DC-042C-442F-BC27-7499D6FA1C5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52475" indent="-287338">
              <a:defRPr sz="2400" b="1">
                <a:solidFill>
                  <a:schemeClr val="tx1"/>
                </a:solidFill>
                <a:latin typeface="Arial" panose="020B0604020202020204" pitchFamily="34" charset="0"/>
              </a:defRPr>
            </a:lvl2pPr>
            <a:lvl3pPr marL="1160463" indent="-228600">
              <a:defRPr sz="2400" b="1">
                <a:solidFill>
                  <a:schemeClr val="tx1"/>
                </a:solidFill>
                <a:latin typeface="Arial" panose="020B0604020202020204" pitchFamily="34" charset="0"/>
              </a:defRPr>
            </a:lvl3pPr>
            <a:lvl4pPr marL="1627188" indent="-228600">
              <a:defRPr sz="2400" b="1">
                <a:solidFill>
                  <a:schemeClr val="tx1"/>
                </a:solidFill>
                <a:latin typeface="Arial" panose="020B0604020202020204" pitchFamily="34" charset="0"/>
              </a:defRPr>
            </a:lvl4pPr>
            <a:lvl5pPr marL="2092325" indent="-228600">
              <a:defRPr sz="2400" b="1">
                <a:solidFill>
                  <a:schemeClr val="tx1"/>
                </a:solidFill>
                <a:latin typeface="Arial" panose="020B0604020202020204" pitchFamily="34" charset="0"/>
              </a:defRPr>
            </a:lvl5pPr>
            <a:lvl6pPr marL="2549525" indent="-228600" eaLnBrk="0" fontAlgn="base" hangingPunct="0">
              <a:spcBef>
                <a:spcPct val="0"/>
              </a:spcBef>
              <a:spcAft>
                <a:spcPct val="0"/>
              </a:spcAft>
              <a:defRPr sz="2400" b="1">
                <a:solidFill>
                  <a:schemeClr val="tx1"/>
                </a:solidFill>
                <a:latin typeface="Arial" panose="020B0604020202020204" pitchFamily="34" charset="0"/>
              </a:defRPr>
            </a:lvl6pPr>
            <a:lvl7pPr marL="3006725" indent="-228600" eaLnBrk="0" fontAlgn="base" hangingPunct="0">
              <a:spcBef>
                <a:spcPct val="0"/>
              </a:spcBef>
              <a:spcAft>
                <a:spcPct val="0"/>
              </a:spcAft>
              <a:defRPr sz="2400" b="1">
                <a:solidFill>
                  <a:schemeClr val="tx1"/>
                </a:solidFill>
                <a:latin typeface="Arial" panose="020B0604020202020204" pitchFamily="34" charset="0"/>
              </a:defRPr>
            </a:lvl7pPr>
            <a:lvl8pPr marL="3463925" indent="-228600" eaLnBrk="0" fontAlgn="base" hangingPunct="0">
              <a:spcBef>
                <a:spcPct val="0"/>
              </a:spcBef>
              <a:spcAft>
                <a:spcPct val="0"/>
              </a:spcAft>
              <a:defRPr sz="2400" b="1">
                <a:solidFill>
                  <a:schemeClr val="tx1"/>
                </a:solidFill>
                <a:latin typeface="Arial" panose="020B0604020202020204" pitchFamily="34" charset="0"/>
              </a:defRPr>
            </a:lvl8pPr>
            <a:lvl9pPr marL="3921125" indent="-228600" eaLnBrk="0" fontAlgn="base" hangingPunct="0">
              <a:spcBef>
                <a:spcPct val="0"/>
              </a:spcBef>
              <a:spcAft>
                <a:spcPct val="0"/>
              </a:spcAft>
              <a:defRPr sz="2400" b="1">
                <a:solidFill>
                  <a:schemeClr val="tx1"/>
                </a:solidFill>
                <a:latin typeface="Arial" panose="020B0604020202020204" pitchFamily="34" charset="0"/>
              </a:defRPr>
            </a:lvl9pPr>
          </a:lstStyle>
          <a:p>
            <a:fld id="{5484A32F-308C-40B7-8650-12CE4D8E5FF4}" type="slidenum">
              <a:rPr lang="en-US" altLang="en-US" sz="1200" b="0" smtClean="0"/>
              <a:pPr/>
              <a:t>17</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6E4673B-6091-4D7D-9F51-753E7C59E2B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4E53223E-ACB5-4786-831D-7F60658981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 27, 74, 87</a:t>
            </a:r>
          </a:p>
        </p:txBody>
      </p:sp>
      <p:sp>
        <p:nvSpPr>
          <p:cNvPr id="22532" name="Slide Number Placeholder 3">
            <a:extLst>
              <a:ext uri="{FF2B5EF4-FFF2-40B4-BE49-F238E27FC236}">
                <a16:creationId xmlns:a16="http://schemas.microsoft.com/office/drawing/2014/main" id="{9D10FC08-76B8-49E7-B667-FCE0EAA0C8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54063" indent="-288925">
              <a:defRPr sz="2400" b="1">
                <a:solidFill>
                  <a:schemeClr val="tx1"/>
                </a:solidFill>
                <a:latin typeface="Arial" panose="020B0604020202020204" pitchFamily="34" charset="0"/>
              </a:defRPr>
            </a:lvl2pPr>
            <a:lvl3pPr marL="1162050" indent="-230188">
              <a:defRPr sz="2400" b="1">
                <a:solidFill>
                  <a:schemeClr val="tx1"/>
                </a:solidFill>
                <a:latin typeface="Arial" panose="020B0604020202020204" pitchFamily="34" charset="0"/>
              </a:defRPr>
            </a:lvl3pPr>
            <a:lvl4pPr marL="1628775" indent="-230188">
              <a:defRPr sz="2400" b="1">
                <a:solidFill>
                  <a:schemeClr val="tx1"/>
                </a:solidFill>
                <a:latin typeface="Arial" panose="020B0604020202020204" pitchFamily="34" charset="0"/>
              </a:defRPr>
            </a:lvl4pPr>
            <a:lvl5pPr marL="2093913" indent="-230188">
              <a:defRPr sz="2400" b="1">
                <a:solidFill>
                  <a:schemeClr val="tx1"/>
                </a:solidFill>
                <a:latin typeface="Arial" panose="020B0604020202020204" pitchFamily="34" charset="0"/>
              </a:defRPr>
            </a:lvl5pPr>
            <a:lvl6pPr marL="2551113" indent="-230188" eaLnBrk="0" fontAlgn="base" hangingPunct="0">
              <a:spcBef>
                <a:spcPct val="0"/>
              </a:spcBef>
              <a:spcAft>
                <a:spcPct val="0"/>
              </a:spcAft>
              <a:defRPr sz="2400" b="1">
                <a:solidFill>
                  <a:schemeClr val="tx1"/>
                </a:solidFill>
                <a:latin typeface="Arial" panose="020B0604020202020204" pitchFamily="34" charset="0"/>
              </a:defRPr>
            </a:lvl6pPr>
            <a:lvl7pPr marL="3008313" indent="-230188" eaLnBrk="0" fontAlgn="base" hangingPunct="0">
              <a:spcBef>
                <a:spcPct val="0"/>
              </a:spcBef>
              <a:spcAft>
                <a:spcPct val="0"/>
              </a:spcAft>
              <a:defRPr sz="2400" b="1">
                <a:solidFill>
                  <a:schemeClr val="tx1"/>
                </a:solidFill>
                <a:latin typeface="Arial" panose="020B0604020202020204" pitchFamily="34" charset="0"/>
              </a:defRPr>
            </a:lvl7pPr>
            <a:lvl8pPr marL="3465513" indent="-230188" eaLnBrk="0" fontAlgn="base" hangingPunct="0">
              <a:spcBef>
                <a:spcPct val="0"/>
              </a:spcBef>
              <a:spcAft>
                <a:spcPct val="0"/>
              </a:spcAft>
              <a:defRPr sz="2400" b="1">
                <a:solidFill>
                  <a:schemeClr val="tx1"/>
                </a:solidFill>
                <a:latin typeface="Arial" panose="020B0604020202020204" pitchFamily="34" charset="0"/>
              </a:defRPr>
            </a:lvl8pPr>
            <a:lvl9pPr marL="3922713" indent="-230188" eaLnBrk="0" fontAlgn="base" hangingPunct="0">
              <a:spcBef>
                <a:spcPct val="0"/>
              </a:spcBef>
              <a:spcAft>
                <a:spcPct val="0"/>
              </a:spcAft>
              <a:defRPr sz="2400" b="1">
                <a:solidFill>
                  <a:schemeClr val="tx1"/>
                </a:solidFill>
                <a:latin typeface="Arial" panose="020B0604020202020204" pitchFamily="34" charset="0"/>
              </a:defRPr>
            </a:lvl9pPr>
          </a:lstStyle>
          <a:p>
            <a:fld id="{5DD1136D-B7BA-4B70-ABAA-ADF6F294967D}" type="slidenum">
              <a:rPr lang="en-US" altLang="en-US" sz="1200" b="0" smtClean="0"/>
              <a:pPr/>
              <a:t>18</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640B357-50AE-4FB0-B745-414BCB1FCB19}"/>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F7403627-2264-427E-9ACB-A193CC7515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Pass highlighters and go through the book with them to mark key passages pages 9, 13, 14, 16, 20</a:t>
            </a:r>
          </a:p>
        </p:txBody>
      </p:sp>
      <p:sp>
        <p:nvSpPr>
          <p:cNvPr id="77828" name="Slide Number Placeholder 3">
            <a:extLst>
              <a:ext uri="{FF2B5EF4-FFF2-40B4-BE49-F238E27FC236}">
                <a16:creationId xmlns:a16="http://schemas.microsoft.com/office/drawing/2014/main" id="{18C64F44-46B6-4C4B-99EE-F1C3994E8D7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BA421EEB-69E5-49FC-A889-0D7CBBA167B8}" type="slidenum">
              <a:rPr lang="en-US" altLang="en-US" sz="1200" b="0" smtClean="0"/>
              <a:pPr/>
              <a:t>19</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6143D2-6FBF-4F28-B652-52FC31372B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FD515C3-6C1B-45D1-BB78-FA4305E0E9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724" name="Slide Number Placeholder 3">
            <a:extLst>
              <a:ext uri="{FF2B5EF4-FFF2-40B4-BE49-F238E27FC236}">
                <a16:creationId xmlns:a16="http://schemas.microsoft.com/office/drawing/2014/main" id="{3A46BEA1-4F5B-4869-AB2B-53C182576F9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EA50567-D16F-45E3-A83C-CD02783B8776}" type="slidenum">
              <a:rPr lang="en-US" altLang="en-US" sz="1200" b="0" smtClean="0"/>
              <a:pPr/>
              <a:t>20</a:t>
            </a:fld>
            <a:endParaRPr lang="en-US"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8EFF40C-B926-40C3-9232-D8D3E1BE14D7}"/>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4117B9E0-283D-4398-B2BC-4A3683F81E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Hand out books and highlighters review the book with the students. </a:t>
            </a:r>
          </a:p>
        </p:txBody>
      </p:sp>
      <p:sp>
        <p:nvSpPr>
          <p:cNvPr id="79876" name="Slide Number Placeholder 3">
            <a:extLst>
              <a:ext uri="{FF2B5EF4-FFF2-40B4-BE49-F238E27FC236}">
                <a16:creationId xmlns:a16="http://schemas.microsoft.com/office/drawing/2014/main" id="{883D3190-4518-483D-ABDF-71394FA01C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DCD1F8A7-F81F-4C24-84CA-AA58690E9FD8}" type="slidenum">
              <a:rPr lang="en-US" altLang="en-US" sz="1200" b="0" smtClean="0"/>
              <a:pPr/>
              <a:t>21</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67FFDD60-F133-4096-BB17-C2B9E5748C28}"/>
              </a:ext>
            </a:extLst>
          </p:cNvPr>
          <p:cNvSpPr>
            <a:spLocks noGrp="1" noRot="1" noChangeAspect="1" noChangeArrowheads="1" noTextEdit="1"/>
          </p:cNvSpPr>
          <p:nvPr>
            <p:ph type="sldImg"/>
          </p:nvPr>
        </p:nvSpPr>
        <p:spPr>
          <a:ln/>
        </p:spPr>
      </p:sp>
      <p:sp>
        <p:nvSpPr>
          <p:cNvPr id="191491" name="Notes Placeholder 2">
            <a:extLst>
              <a:ext uri="{FF2B5EF4-FFF2-40B4-BE49-F238E27FC236}">
                <a16:creationId xmlns:a16="http://schemas.microsoft.com/office/drawing/2014/main" id="{448D7A8C-E2D2-4CCB-86A4-52AC8C7394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 24, clarify the goal. Starting with the end in mind p 26-31</a:t>
            </a:r>
          </a:p>
        </p:txBody>
      </p:sp>
      <p:sp>
        <p:nvSpPr>
          <p:cNvPr id="191492" name="Slide Number Placeholder 3">
            <a:extLst>
              <a:ext uri="{FF2B5EF4-FFF2-40B4-BE49-F238E27FC236}">
                <a16:creationId xmlns:a16="http://schemas.microsoft.com/office/drawing/2014/main" id="{27719B58-7274-4447-8E68-2533C50DE9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A59470AC-8A8C-4953-A452-B4AB5265AD90}" type="slidenum">
              <a:rPr lang="en-US" altLang="en-US" sz="1200" b="0" smtClean="0"/>
              <a:pPr/>
              <a:t>22</a:t>
            </a:fld>
            <a:endParaRPr lang="en-US" alt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0ED1F12B-1886-4B31-8F14-9A0CCABEC4D7}"/>
              </a:ext>
            </a:extLst>
          </p:cNvPr>
          <p:cNvSpPr>
            <a:spLocks noGrp="1" noRot="1" noChangeAspect="1" noChangeArrowheads="1" noTextEdit="1"/>
          </p:cNvSpPr>
          <p:nvPr>
            <p:ph type="sldImg"/>
          </p:nvPr>
        </p:nvSpPr>
        <p:spPr>
          <a:ln/>
        </p:spPr>
      </p:sp>
      <p:sp>
        <p:nvSpPr>
          <p:cNvPr id="193539" name="Notes Placeholder 2">
            <a:extLst>
              <a:ext uri="{FF2B5EF4-FFF2-40B4-BE49-F238E27FC236}">
                <a16:creationId xmlns:a16="http://schemas.microsoft.com/office/drawing/2014/main" id="{3A3CD917-DBFC-4502-8541-647553DA7F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Page 20  To see beyond the obstacles and explore the consequences of having reached the goal.  Pages 32-41</a:t>
            </a:r>
          </a:p>
        </p:txBody>
      </p:sp>
      <p:sp>
        <p:nvSpPr>
          <p:cNvPr id="193540" name="Slide Number Placeholder 3">
            <a:extLst>
              <a:ext uri="{FF2B5EF4-FFF2-40B4-BE49-F238E27FC236}">
                <a16:creationId xmlns:a16="http://schemas.microsoft.com/office/drawing/2014/main" id="{F4EC9633-5FBD-4C3C-ABBF-B09EDBDD1E7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034AF4B5-FB27-4EE6-B87F-C7B83D060A5A}" type="slidenum">
              <a:rPr lang="en-US" altLang="en-US" sz="1200" b="0" smtClean="0"/>
              <a:pPr/>
              <a:t>23</a:t>
            </a:fld>
            <a:endParaRPr lang="en-US" altLang="en-US"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A5DADF1A-B587-4803-8DBD-AD3338E87FC4}"/>
              </a:ext>
            </a:extLst>
          </p:cNvPr>
          <p:cNvSpPr>
            <a:spLocks noGrp="1" noRot="1" noChangeAspect="1" noChangeArrowheads="1" noTextEdit="1"/>
          </p:cNvSpPr>
          <p:nvPr>
            <p:ph type="sldImg"/>
          </p:nvPr>
        </p:nvSpPr>
        <p:spPr>
          <a:ln/>
        </p:spPr>
      </p:sp>
      <p:sp>
        <p:nvSpPr>
          <p:cNvPr id="195587" name="Notes Placeholder 2">
            <a:extLst>
              <a:ext uri="{FF2B5EF4-FFF2-40B4-BE49-F238E27FC236}">
                <a16:creationId xmlns:a16="http://schemas.microsoft.com/office/drawing/2014/main" id="{9D3DB52B-683A-40E6-AFA2-6B92F1B0E5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Here we suppose that valuable pieces of the preferred future already  exist in the client’s life at present past.  Precursors and Resources to the solution pages 42-49</a:t>
            </a:r>
          </a:p>
        </p:txBody>
      </p:sp>
      <p:sp>
        <p:nvSpPr>
          <p:cNvPr id="195588" name="Slide Number Placeholder 3">
            <a:extLst>
              <a:ext uri="{FF2B5EF4-FFF2-40B4-BE49-F238E27FC236}">
                <a16:creationId xmlns:a16="http://schemas.microsoft.com/office/drawing/2014/main" id="{DB910060-418F-448A-8A5D-D21C57A40D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31B9687A-B523-44A3-861D-84802C76FB35}" type="slidenum">
              <a:rPr lang="en-US" altLang="en-US" sz="1200" b="0" smtClean="0"/>
              <a:pPr/>
              <a:t>24</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90C0763-3B72-4E8C-9B1C-497F9BD3BE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C728AE02-270F-4412-8FBA-C1AD5BDEF053}" type="slidenum">
              <a:rPr lang="en-US" altLang="en-US" sz="1200" b="0" smtClean="0"/>
              <a:pPr/>
              <a:t>4</a:t>
            </a:fld>
            <a:endParaRPr lang="en-US" altLang="en-US" sz="1200" b="0"/>
          </a:p>
        </p:txBody>
      </p:sp>
      <p:sp>
        <p:nvSpPr>
          <p:cNvPr id="60419" name="Rectangle 2">
            <a:extLst>
              <a:ext uri="{FF2B5EF4-FFF2-40B4-BE49-F238E27FC236}">
                <a16:creationId xmlns:a16="http://schemas.microsoft.com/office/drawing/2014/main" id="{4810B6E9-9EBB-44B6-B287-7CD336AAC53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96C2AD2-AEA2-42C8-A170-17FE386E6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Instructor Notes:</a:t>
            </a:r>
          </a:p>
          <a:p>
            <a:pPr eaLnBrk="1" hangingPunct="1"/>
            <a:r>
              <a:rPr lang="en-US" altLang="en-US"/>
              <a:t>You have learned about error reduction tools in previous workshops and this course will enable you to observe and coach workers on the job on how to effectively and correctively select and use HPI tools which ultimately leads to prevention of events.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BD7E25EC-0BCC-4150-86E0-6DFFB1BD9111}"/>
              </a:ext>
            </a:extLst>
          </p:cNvPr>
          <p:cNvSpPr>
            <a:spLocks noGrp="1" noRot="1" noChangeAspect="1" noChangeArrowheads="1" noTextEdit="1"/>
          </p:cNvSpPr>
          <p:nvPr>
            <p:ph type="sldImg"/>
          </p:nvPr>
        </p:nvSpPr>
        <p:spPr>
          <a:ln/>
        </p:spPr>
      </p:sp>
      <p:sp>
        <p:nvSpPr>
          <p:cNvPr id="197635" name="Notes Placeholder 2">
            <a:extLst>
              <a:ext uri="{FF2B5EF4-FFF2-40B4-BE49-F238E27FC236}">
                <a16:creationId xmlns:a16="http://schemas.microsoft.com/office/drawing/2014/main" id="{4FA171DD-8793-49FD-86ED-A84BC3D1CE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presupposition embedded in this element is that the client’s progress is inevitable.  So we take the time for clients to find out how they will recognize clear signs of their progress and also establish first concrete steps, if appropriate. P. 21.  Also pages 50-59</a:t>
            </a:r>
          </a:p>
        </p:txBody>
      </p:sp>
      <p:sp>
        <p:nvSpPr>
          <p:cNvPr id="197636" name="Slide Number Placeholder 3">
            <a:extLst>
              <a:ext uri="{FF2B5EF4-FFF2-40B4-BE49-F238E27FC236}">
                <a16:creationId xmlns:a16="http://schemas.microsoft.com/office/drawing/2014/main" id="{7EAE0F5C-66E5-4F4E-AA03-147D5F91CE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4CE40449-8325-4782-9122-EFCB8FC627D4}" type="slidenum">
              <a:rPr lang="en-US" altLang="en-US" sz="1200" b="0" smtClean="0"/>
              <a:pPr/>
              <a:t>25</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57967F29-D631-48CC-9AC4-319D747A2FA9}"/>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5A3BBD70-3903-45EB-A203-AC52BDC11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 21, 60-68</a:t>
            </a:r>
          </a:p>
        </p:txBody>
      </p:sp>
      <p:sp>
        <p:nvSpPr>
          <p:cNvPr id="199684" name="Slide Number Placeholder 3">
            <a:extLst>
              <a:ext uri="{FF2B5EF4-FFF2-40B4-BE49-F238E27FC236}">
                <a16:creationId xmlns:a16="http://schemas.microsoft.com/office/drawing/2014/main" id="{298F12F7-CCD8-4218-B7B8-40C41F6927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1363" indent="-284163">
              <a:defRPr sz="2400" b="1">
                <a:solidFill>
                  <a:schemeClr val="tx1"/>
                </a:solidFill>
                <a:latin typeface="Arial" panose="020B0604020202020204" pitchFamily="34" charset="0"/>
              </a:defRPr>
            </a:lvl2pPr>
            <a:lvl3pPr marL="1141413" indent="-227013">
              <a:defRPr sz="2400" b="1">
                <a:solidFill>
                  <a:schemeClr val="tx1"/>
                </a:solidFill>
                <a:latin typeface="Arial" panose="020B0604020202020204" pitchFamily="34" charset="0"/>
              </a:defRPr>
            </a:lvl3pPr>
            <a:lvl4pPr marL="1598613" indent="-227013">
              <a:defRPr sz="2400" b="1">
                <a:solidFill>
                  <a:schemeClr val="tx1"/>
                </a:solidFill>
                <a:latin typeface="Arial" panose="020B0604020202020204" pitchFamily="34" charset="0"/>
              </a:defRPr>
            </a:lvl4pPr>
            <a:lvl5pPr marL="2055813" indent="-227013">
              <a:defRPr sz="2400" b="1">
                <a:solidFill>
                  <a:schemeClr val="tx1"/>
                </a:solidFill>
                <a:latin typeface="Arial" panose="020B0604020202020204" pitchFamily="34" charset="0"/>
              </a:defRPr>
            </a:lvl5pPr>
            <a:lvl6pPr marL="2513013" indent="-227013" eaLnBrk="0" fontAlgn="base" hangingPunct="0">
              <a:spcBef>
                <a:spcPct val="0"/>
              </a:spcBef>
              <a:spcAft>
                <a:spcPct val="0"/>
              </a:spcAft>
              <a:defRPr sz="2400" b="1">
                <a:solidFill>
                  <a:schemeClr val="tx1"/>
                </a:solidFill>
                <a:latin typeface="Arial" panose="020B0604020202020204" pitchFamily="34" charset="0"/>
              </a:defRPr>
            </a:lvl6pPr>
            <a:lvl7pPr marL="2970213" indent="-227013" eaLnBrk="0" fontAlgn="base" hangingPunct="0">
              <a:spcBef>
                <a:spcPct val="0"/>
              </a:spcBef>
              <a:spcAft>
                <a:spcPct val="0"/>
              </a:spcAft>
              <a:defRPr sz="2400" b="1">
                <a:solidFill>
                  <a:schemeClr val="tx1"/>
                </a:solidFill>
                <a:latin typeface="Arial" panose="020B0604020202020204" pitchFamily="34" charset="0"/>
              </a:defRPr>
            </a:lvl7pPr>
            <a:lvl8pPr marL="3427413" indent="-227013" eaLnBrk="0" fontAlgn="base" hangingPunct="0">
              <a:spcBef>
                <a:spcPct val="0"/>
              </a:spcBef>
              <a:spcAft>
                <a:spcPct val="0"/>
              </a:spcAft>
              <a:defRPr sz="2400" b="1">
                <a:solidFill>
                  <a:schemeClr val="tx1"/>
                </a:solidFill>
                <a:latin typeface="Arial" panose="020B0604020202020204" pitchFamily="34" charset="0"/>
              </a:defRPr>
            </a:lvl8pPr>
            <a:lvl9pPr marL="3884613" indent="-227013" eaLnBrk="0" fontAlgn="base" hangingPunct="0">
              <a:spcBef>
                <a:spcPct val="0"/>
              </a:spcBef>
              <a:spcAft>
                <a:spcPct val="0"/>
              </a:spcAft>
              <a:defRPr sz="2400" b="1">
                <a:solidFill>
                  <a:schemeClr val="tx1"/>
                </a:solidFill>
                <a:latin typeface="Arial" panose="020B0604020202020204" pitchFamily="34" charset="0"/>
              </a:defRPr>
            </a:lvl9pPr>
          </a:lstStyle>
          <a:p>
            <a:fld id="{FDB15E07-0762-4C64-B427-AAA42ACCA123}" type="slidenum">
              <a:rPr lang="en-US" altLang="en-US" sz="1200" b="0" smtClean="0"/>
              <a:pPr/>
              <a:t>26</a:t>
            </a:fld>
            <a:endParaRPr lang="en-US" altLang="en-US" sz="1200" b="0"/>
          </a:p>
        </p:txBody>
      </p:sp>
    </p:spTree>
    <p:extLst>
      <p:ext uri="{BB962C8B-B14F-4D97-AF65-F5344CB8AC3E}">
        <p14:creationId xmlns:p14="http://schemas.microsoft.com/office/powerpoint/2010/main" val="4018427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D7C9409-E2B5-4623-A972-A0B2CD39B1F2}"/>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AA22379B-2723-422E-9EA7-6D9ADB0C92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“Coaching Plain and Simple Solution Focused Brief Coaching Essentials”, by Peter Szabo</a:t>
            </a:r>
          </a:p>
        </p:txBody>
      </p:sp>
      <p:sp>
        <p:nvSpPr>
          <p:cNvPr id="64516" name="Slide Number Placeholder 3">
            <a:extLst>
              <a:ext uri="{FF2B5EF4-FFF2-40B4-BE49-F238E27FC236}">
                <a16:creationId xmlns:a16="http://schemas.microsoft.com/office/drawing/2014/main" id="{55204F43-B97D-41B5-8A63-B0D654731EA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52475" indent="-287338">
              <a:defRPr sz="2400" b="1">
                <a:solidFill>
                  <a:schemeClr val="tx1"/>
                </a:solidFill>
                <a:latin typeface="Arial" panose="020B0604020202020204" pitchFamily="34" charset="0"/>
              </a:defRPr>
            </a:lvl2pPr>
            <a:lvl3pPr marL="1160463" indent="-228600">
              <a:defRPr sz="2400" b="1">
                <a:solidFill>
                  <a:schemeClr val="tx1"/>
                </a:solidFill>
                <a:latin typeface="Arial" panose="020B0604020202020204" pitchFamily="34" charset="0"/>
              </a:defRPr>
            </a:lvl3pPr>
            <a:lvl4pPr marL="1627188" indent="-228600">
              <a:defRPr sz="2400" b="1">
                <a:solidFill>
                  <a:schemeClr val="tx1"/>
                </a:solidFill>
                <a:latin typeface="Arial" panose="020B0604020202020204" pitchFamily="34" charset="0"/>
              </a:defRPr>
            </a:lvl4pPr>
            <a:lvl5pPr marL="2092325" indent="-228600">
              <a:defRPr sz="2400" b="1">
                <a:solidFill>
                  <a:schemeClr val="tx1"/>
                </a:solidFill>
                <a:latin typeface="Arial" panose="020B0604020202020204" pitchFamily="34" charset="0"/>
              </a:defRPr>
            </a:lvl5pPr>
            <a:lvl6pPr marL="2549525" indent="-228600" eaLnBrk="0" fontAlgn="base" hangingPunct="0">
              <a:spcBef>
                <a:spcPct val="0"/>
              </a:spcBef>
              <a:spcAft>
                <a:spcPct val="0"/>
              </a:spcAft>
              <a:defRPr sz="2400" b="1">
                <a:solidFill>
                  <a:schemeClr val="tx1"/>
                </a:solidFill>
                <a:latin typeface="Arial" panose="020B0604020202020204" pitchFamily="34" charset="0"/>
              </a:defRPr>
            </a:lvl6pPr>
            <a:lvl7pPr marL="3006725" indent="-228600" eaLnBrk="0" fontAlgn="base" hangingPunct="0">
              <a:spcBef>
                <a:spcPct val="0"/>
              </a:spcBef>
              <a:spcAft>
                <a:spcPct val="0"/>
              </a:spcAft>
              <a:defRPr sz="2400" b="1">
                <a:solidFill>
                  <a:schemeClr val="tx1"/>
                </a:solidFill>
                <a:latin typeface="Arial" panose="020B0604020202020204" pitchFamily="34" charset="0"/>
              </a:defRPr>
            </a:lvl7pPr>
            <a:lvl8pPr marL="3463925" indent="-228600" eaLnBrk="0" fontAlgn="base" hangingPunct="0">
              <a:spcBef>
                <a:spcPct val="0"/>
              </a:spcBef>
              <a:spcAft>
                <a:spcPct val="0"/>
              </a:spcAft>
              <a:defRPr sz="2400" b="1">
                <a:solidFill>
                  <a:schemeClr val="tx1"/>
                </a:solidFill>
                <a:latin typeface="Arial" panose="020B0604020202020204" pitchFamily="34" charset="0"/>
              </a:defRPr>
            </a:lvl8pPr>
            <a:lvl9pPr marL="3921125" indent="-228600" eaLnBrk="0" fontAlgn="base" hangingPunct="0">
              <a:spcBef>
                <a:spcPct val="0"/>
              </a:spcBef>
              <a:spcAft>
                <a:spcPct val="0"/>
              </a:spcAft>
              <a:defRPr sz="2400" b="1">
                <a:solidFill>
                  <a:schemeClr val="tx1"/>
                </a:solidFill>
                <a:latin typeface="Arial" panose="020B0604020202020204" pitchFamily="34" charset="0"/>
              </a:defRPr>
            </a:lvl9pPr>
          </a:lstStyle>
          <a:p>
            <a:fld id="{D20B6693-EA16-4760-95DC-4A87F4F0A7F5}" type="slidenum">
              <a:rPr lang="en-US" altLang="en-US" sz="1200" b="0" smtClean="0"/>
              <a:pPr/>
              <a:t>27</a:t>
            </a:fld>
            <a:endParaRPr lang="en-US" alt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C7D556D-8EF1-40A2-8768-E038D401B034}"/>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3CD3816-8BFC-4679-8D92-CB6B45846C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Get students thinking about coaching by pulling out from their memories what they have experienced and what they would include as good coaching qualities. </a:t>
            </a:r>
          </a:p>
          <a:p>
            <a:endParaRPr lang="en-US" altLang="en-US"/>
          </a:p>
          <a:p>
            <a:r>
              <a:rPr lang="en-US" altLang="en-US"/>
              <a:t>Have participants write a list of good qualities of coaches on one side of card and bad qualities on the other side and collect them.  Make a list of the qualities on a flip chart or white board.</a:t>
            </a:r>
          </a:p>
          <a:p>
            <a:endParaRPr lang="en-US" altLang="en-US"/>
          </a:p>
        </p:txBody>
      </p:sp>
      <p:sp>
        <p:nvSpPr>
          <p:cNvPr id="68612" name="Slide Number Placeholder 3">
            <a:extLst>
              <a:ext uri="{FF2B5EF4-FFF2-40B4-BE49-F238E27FC236}">
                <a16:creationId xmlns:a16="http://schemas.microsoft.com/office/drawing/2014/main" id="{DF057F66-8902-4E84-B8DC-A8FCB5EACA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123C5C1D-F9F3-4811-B308-0CD149DC8677}" type="slidenum">
              <a:rPr lang="en-US" altLang="en-US" sz="1200" b="0" smtClean="0"/>
              <a:pPr/>
              <a:t>5</a:t>
            </a:fld>
            <a:endParaRPr lang="en-US" alt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8FCC618-7FE1-4785-A6A3-71C6EE57584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7CE98C94-559E-42DE-8ED3-35CCA315ACD1}"/>
              </a:ext>
            </a:extLst>
          </p:cNvPr>
          <p:cNvSpPr>
            <a:spLocks noGrp="1"/>
          </p:cNvSpPr>
          <p:nvPr>
            <p:ph type="body" idx="1"/>
          </p:nvPr>
        </p:nvSpPr>
        <p:spPr/>
        <p:txBody>
          <a:bodyPr/>
          <a:lstStyle/>
          <a:p>
            <a:pPr>
              <a:defRPr/>
            </a:pPr>
            <a:r>
              <a:rPr lang="en-US" altLang="en-US" dirty="0"/>
              <a:t>The act of transporting or coaching someone from point A to point B as comfortably as possible. It’s a frame a structure to carry or surround you to ensure you reach your destination. How much input does the passenger have in determining where the coach goes?  The passenger gets to choose their destination before they leave the station, otherwise if you are at the mercy of the stage drivers the customers will be disappointed and the stage will be out of business. </a:t>
            </a:r>
          </a:p>
          <a:p>
            <a:pPr>
              <a:defRPr/>
            </a:pPr>
            <a:endParaRPr lang="en-US" altLang="en-US" dirty="0"/>
          </a:p>
          <a:p>
            <a:pPr>
              <a:defRPr/>
            </a:pPr>
            <a:r>
              <a:rPr lang="en-US" altLang="en-US" dirty="0"/>
              <a:t>The whole idea of transporting someone is that there is a recognition that they are not currently where they want to be, there is a gap, a distance between here and now and where they want to be in the future. </a:t>
            </a:r>
          </a:p>
          <a:p>
            <a:pPr>
              <a:defRPr/>
            </a:pPr>
            <a:endParaRPr lang="en-US" altLang="en-US" dirty="0"/>
          </a:p>
          <a:p>
            <a:pPr>
              <a:defRPr/>
            </a:pPr>
            <a:r>
              <a:rPr lang="en-US" altLang="en-US" dirty="0"/>
              <a:t>There are two main reasons for coaching one for Personal Development and Performance Improvement.  </a:t>
            </a:r>
          </a:p>
          <a:p>
            <a:pPr>
              <a:defRPr/>
            </a:pPr>
            <a:endParaRPr lang="en-US" altLang="en-US" dirty="0"/>
          </a:p>
          <a:p>
            <a:pPr>
              <a:defRPr/>
            </a:pPr>
            <a:r>
              <a:rPr lang="en-US" altLang="en-US" dirty="0"/>
              <a:t>Ask: </a:t>
            </a:r>
          </a:p>
          <a:p>
            <a:pPr>
              <a:defRPr/>
            </a:pPr>
            <a:r>
              <a:rPr lang="en-US" altLang="en-US" dirty="0"/>
              <a:t>- How co you find/discover the gaps between where you are currently to where you need or would like to be?  There are many ways, a problem surfaces, a mistake, issue, event, it’s observed by self or others…,.</a:t>
            </a:r>
          </a:p>
          <a:p>
            <a:pPr marL="174701" indent="-174701">
              <a:buFontTx/>
              <a:buChar char="-"/>
              <a:defRPr/>
            </a:pPr>
            <a:r>
              <a:rPr lang="en-US" altLang="en-US" dirty="0"/>
              <a:t>Let’s discuss what is required to cause the transfer or movement from point A to point B. </a:t>
            </a:r>
          </a:p>
          <a:p>
            <a:pPr marL="640568" lvl="1" indent="-174701">
              <a:buFontTx/>
              <a:buChar char="-"/>
              <a:defRPr/>
            </a:pPr>
            <a:r>
              <a:rPr lang="en-US" altLang="en-US" dirty="0"/>
              <a:t>First Recognize where your are is not where you want to be; </a:t>
            </a:r>
          </a:p>
          <a:p>
            <a:pPr marL="640568" lvl="1" indent="-174701">
              <a:buFontTx/>
              <a:buChar char="-"/>
              <a:defRPr/>
            </a:pPr>
            <a:r>
              <a:rPr lang="en-US" altLang="en-US" dirty="0"/>
              <a:t>Second, make a decision of where or what the desired destination is or looks like, come to a solution;</a:t>
            </a:r>
          </a:p>
          <a:p>
            <a:pPr marL="640568" lvl="1" indent="-174701">
              <a:buFontTx/>
              <a:buChar char="-"/>
              <a:defRPr/>
            </a:pPr>
            <a:r>
              <a:rPr lang="en-US" altLang="en-US" dirty="0"/>
              <a:t>Third, take on the personal responsibility to actually determine the route, destination, first steps, time place, price, position yourself, and </a:t>
            </a:r>
          </a:p>
          <a:p>
            <a:pPr marL="640568" lvl="1" indent="-174701">
              <a:buFontTx/>
              <a:buChar char="-"/>
              <a:defRPr/>
            </a:pPr>
            <a:r>
              <a:rPr lang="en-US" altLang="en-US" dirty="0"/>
              <a:t>Fourth, actually perform, be present, get on board, take the ride all the way to the end.  </a:t>
            </a:r>
          </a:p>
          <a:p>
            <a:pPr>
              <a:defRPr/>
            </a:pPr>
            <a:endParaRPr lang="en-US" altLang="en-US" dirty="0"/>
          </a:p>
          <a:p>
            <a:pPr>
              <a:defRPr/>
            </a:pPr>
            <a:r>
              <a:rPr lang="en-US" altLang="en-US" dirty="0"/>
              <a:t>We will discuss this in greater detail later in the course.</a:t>
            </a:r>
          </a:p>
        </p:txBody>
      </p:sp>
      <p:sp>
        <p:nvSpPr>
          <p:cNvPr id="20484" name="Slide Number Placeholder 3">
            <a:extLst>
              <a:ext uri="{FF2B5EF4-FFF2-40B4-BE49-F238E27FC236}">
                <a16:creationId xmlns:a16="http://schemas.microsoft.com/office/drawing/2014/main" id="{1BBF3EE3-3DF6-4CC4-ACC7-5FACCE92C3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52475" indent="-287338">
              <a:defRPr sz="2400" b="1">
                <a:solidFill>
                  <a:schemeClr val="tx1"/>
                </a:solidFill>
                <a:latin typeface="Arial" panose="020B0604020202020204" pitchFamily="34" charset="0"/>
              </a:defRPr>
            </a:lvl2pPr>
            <a:lvl3pPr marL="1160463" indent="-228600">
              <a:defRPr sz="2400" b="1">
                <a:solidFill>
                  <a:schemeClr val="tx1"/>
                </a:solidFill>
                <a:latin typeface="Arial" panose="020B0604020202020204" pitchFamily="34" charset="0"/>
              </a:defRPr>
            </a:lvl3pPr>
            <a:lvl4pPr marL="1627188" indent="-228600">
              <a:defRPr sz="2400" b="1">
                <a:solidFill>
                  <a:schemeClr val="tx1"/>
                </a:solidFill>
                <a:latin typeface="Arial" panose="020B0604020202020204" pitchFamily="34" charset="0"/>
              </a:defRPr>
            </a:lvl4pPr>
            <a:lvl5pPr marL="2092325" indent="-228600">
              <a:defRPr sz="2400" b="1">
                <a:solidFill>
                  <a:schemeClr val="tx1"/>
                </a:solidFill>
                <a:latin typeface="Arial" panose="020B0604020202020204" pitchFamily="34" charset="0"/>
              </a:defRPr>
            </a:lvl5pPr>
            <a:lvl6pPr marL="2549525" indent="-228600" eaLnBrk="0" fontAlgn="base" hangingPunct="0">
              <a:spcBef>
                <a:spcPct val="0"/>
              </a:spcBef>
              <a:spcAft>
                <a:spcPct val="0"/>
              </a:spcAft>
              <a:defRPr sz="2400" b="1">
                <a:solidFill>
                  <a:schemeClr val="tx1"/>
                </a:solidFill>
                <a:latin typeface="Arial" panose="020B0604020202020204" pitchFamily="34" charset="0"/>
              </a:defRPr>
            </a:lvl6pPr>
            <a:lvl7pPr marL="3006725" indent="-228600" eaLnBrk="0" fontAlgn="base" hangingPunct="0">
              <a:spcBef>
                <a:spcPct val="0"/>
              </a:spcBef>
              <a:spcAft>
                <a:spcPct val="0"/>
              </a:spcAft>
              <a:defRPr sz="2400" b="1">
                <a:solidFill>
                  <a:schemeClr val="tx1"/>
                </a:solidFill>
                <a:latin typeface="Arial" panose="020B0604020202020204" pitchFamily="34" charset="0"/>
              </a:defRPr>
            </a:lvl7pPr>
            <a:lvl8pPr marL="3463925" indent="-228600" eaLnBrk="0" fontAlgn="base" hangingPunct="0">
              <a:spcBef>
                <a:spcPct val="0"/>
              </a:spcBef>
              <a:spcAft>
                <a:spcPct val="0"/>
              </a:spcAft>
              <a:defRPr sz="2400" b="1">
                <a:solidFill>
                  <a:schemeClr val="tx1"/>
                </a:solidFill>
                <a:latin typeface="Arial" panose="020B0604020202020204" pitchFamily="34" charset="0"/>
              </a:defRPr>
            </a:lvl8pPr>
            <a:lvl9pPr marL="3921125" indent="-228600" eaLnBrk="0" fontAlgn="base" hangingPunct="0">
              <a:spcBef>
                <a:spcPct val="0"/>
              </a:spcBef>
              <a:spcAft>
                <a:spcPct val="0"/>
              </a:spcAft>
              <a:defRPr sz="2400" b="1">
                <a:solidFill>
                  <a:schemeClr val="tx1"/>
                </a:solidFill>
                <a:latin typeface="Arial" panose="020B0604020202020204" pitchFamily="34" charset="0"/>
              </a:defRPr>
            </a:lvl9pPr>
          </a:lstStyle>
          <a:p>
            <a:fld id="{BD606768-2E5A-4707-9534-B71B1BA17F77}" type="slidenum">
              <a:rPr lang="en-US" altLang="en-US" sz="1200" b="0" smtClean="0"/>
              <a:pPr/>
              <a:t>7</a:t>
            </a:fld>
            <a:endParaRPr lang="en-US" altLang="en-US" sz="12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C114336-A06A-4230-B92F-642AE4F876BA}"/>
              </a:ext>
            </a:extLst>
          </p:cNvPr>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7616A4-CC22-4EFA-BB7E-5BB3495EE862}" type="slidenum">
              <a:rPr lang="en-US" altLang="en-US" sz="1200" b="0"/>
              <a:pPr/>
              <a:t>8</a:t>
            </a:fld>
            <a:endParaRPr lang="en-US" altLang="en-US" sz="1200" b="0"/>
          </a:p>
        </p:txBody>
      </p:sp>
      <p:sp>
        <p:nvSpPr>
          <p:cNvPr id="36867" name="Rectangle 2">
            <a:extLst>
              <a:ext uri="{FF2B5EF4-FFF2-40B4-BE49-F238E27FC236}">
                <a16:creationId xmlns:a16="http://schemas.microsoft.com/office/drawing/2014/main" id="{5A9351FD-DF9C-4301-84DA-72E4069546E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B18C1D8-AFD7-4F4F-A6BC-FE5CD67D82B8}"/>
              </a:ext>
            </a:extLst>
          </p:cNvPr>
          <p:cNvSpPr>
            <a:spLocks noGrp="1" noChangeArrowheads="1"/>
          </p:cNvSpPr>
          <p:nvPr>
            <p:ph type="body" idx="1"/>
          </p:nvPr>
        </p:nvSpPr>
        <p:spPr>
          <a:noFill/>
        </p:spPr>
        <p:txBody>
          <a:bodyPr/>
          <a:lstStyle/>
          <a:p>
            <a:pPr eaLnBrk="1" hangingPunct="1"/>
            <a:r>
              <a:rPr lang="en-US" altLang="en-US"/>
              <a:t>Instructor notes:  Discuss difference between coaching, correcting, and counseling.</a:t>
            </a:r>
          </a:p>
          <a:p>
            <a:pPr eaLnBrk="1" hangingPunct="1"/>
            <a:endParaRPr lang="en-US" altLang="en-US"/>
          </a:p>
          <a:p>
            <a:pPr eaLnBrk="1" hangingPunct="1"/>
            <a:r>
              <a:rPr lang="en-US" altLang="en-US" u="sng"/>
              <a:t>Coaching:</a:t>
            </a:r>
            <a:r>
              <a:rPr lang="en-US" altLang="en-US"/>
              <a:t> provides the performer with an opportunity to attain a higher level of performance.</a:t>
            </a:r>
          </a:p>
          <a:p>
            <a:pPr eaLnBrk="1" hangingPunct="1"/>
            <a:r>
              <a:rPr lang="en-US" altLang="en-US" u="sng"/>
              <a:t>Correcting:</a:t>
            </a:r>
            <a:r>
              <a:rPr lang="en-US" altLang="en-US"/>
              <a:t> involves confronting an individual to stop an unsafe, at-risk, or unethical behavior immediately.</a:t>
            </a:r>
          </a:p>
          <a:p>
            <a:pPr eaLnBrk="1" hangingPunct="1"/>
            <a:r>
              <a:rPr lang="en-US" altLang="en-US" u="sng"/>
              <a:t>Counseling:</a:t>
            </a:r>
            <a:r>
              <a:rPr lang="en-US" altLang="en-US"/>
              <a:t> involves giving someone advice, guidance or a recommendation (person has option to adopt or ignore that advice). Counseling involves giving someone advice, guidance or a recommendation (person has option to adopt or ignore that advice).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ABBCA3E5-A09D-4F42-AA11-D1DE3D237B6C}"/>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id="{A5DBEC17-1817-4F41-A313-B3C8F65CCD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Adopted from Neuroleadership Institute</a:t>
            </a:r>
          </a:p>
        </p:txBody>
      </p:sp>
      <p:sp>
        <p:nvSpPr>
          <p:cNvPr id="111620" name="Slide Number Placeholder 3">
            <a:extLst>
              <a:ext uri="{FF2B5EF4-FFF2-40B4-BE49-F238E27FC236}">
                <a16:creationId xmlns:a16="http://schemas.microsoft.com/office/drawing/2014/main" id="{CAC6D8EC-D078-4A72-B71E-C589375AA1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D595043-8828-4371-9D93-2755F4C759A0}" type="slidenum">
              <a:rPr lang="en-US" altLang="en-US" sz="1200" b="0" smtClean="0"/>
              <a:pPr/>
              <a:t>9</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120F20B-65FD-46CC-A3B0-8CE3AC1A0B49}"/>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099B9378-C3AF-4B41-A0DA-584E0C9E41F6}"/>
              </a:ext>
            </a:extLst>
          </p:cNvPr>
          <p:cNvSpPr>
            <a:spLocks noGrp="1"/>
          </p:cNvSpPr>
          <p:nvPr>
            <p:ph type="body" idx="1"/>
          </p:nvPr>
        </p:nvSpPr>
        <p:spPr>
          <a:noFill/>
        </p:spPr>
        <p:txBody>
          <a:bodyPr/>
          <a:lstStyle/>
          <a:p>
            <a:r>
              <a:rPr lang="en-US" altLang="en-US"/>
              <a:t>P. 46 Extraordinary Coach</a:t>
            </a:r>
          </a:p>
          <a:p>
            <a:r>
              <a:rPr lang="en-US" altLang="en-US"/>
              <a:t>Coaching often gets confused with counseling, and there are  </a:t>
            </a:r>
          </a:p>
        </p:txBody>
      </p:sp>
      <p:sp>
        <p:nvSpPr>
          <p:cNvPr id="38916" name="Slide Number Placeholder 3">
            <a:extLst>
              <a:ext uri="{FF2B5EF4-FFF2-40B4-BE49-F238E27FC236}">
                <a16:creationId xmlns:a16="http://schemas.microsoft.com/office/drawing/2014/main" id="{D1322471-842C-492D-B637-A2F6AA4F2BD5}"/>
              </a:ext>
            </a:extLst>
          </p:cNvPr>
          <p:cNvSpPr>
            <a:spLocks noGrp="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3C025E0-0C54-4CA9-AABE-E434B7AC025C}" type="slidenum">
              <a:rPr lang="en-US" altLang="en-US" sz="1200" b="0"/>
              <a:pPr/>
              <a:t>10</a:t>
            </a:fld>
            <a:endParaRPr lang="en-US"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FF4E4858-44DC-4EE0-ADFC-2FAF887F578F}"/>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26000027-E49E-4EFA-B231-3C6B581945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Tim Gallwey in his book “The Inner Game of Work” gives many examples of how coaching is increasing awareness and attention to “critical variable”.  For example on page 63 he shares an example of using questions “Awareness Games” to aid his son as he was learning to drive.  While his son was in the passenger seat he would ask questions such as,  “Is my car more in the right side of the lane, the left, or in the center?”  Or “How many car lengths am I from the car in front of me, or the car behind me?” These questions were not about getting the correct answer, but were designed to increase his son’s awareness of distances and spaces.  </a:t>
            </a:r>
          </a:p>
          <a:p>
            <a:r>
              <a:rPr lang="en-US" altLang="en-US"/>
              <a:t>A question like “How fast are we going?” does not provide an interesting opportunity for focus.  So the game was to guess the car’s speed without looking at the speedometer.  They would each make a guess and then look at the speedometer to confirm. Then the question was, what did you observe in making your guess?  We began to be aware of the sub-variables of the variable speed.  The sounds of the engine, the wind on the windshield, or the wheels on the road all gave </a:t>
            </a:r>
            <a:r>
              <a:rPr lang="en-US" altLang="en-US" b="1"/>
              <a:t>auditory</a:t>
            </a:r>
            <a:r>
              <a:rPr lang="en-US" altLang="en-US"/>
              <a:t> information relevant to speed.  The motion of the white lines, the telephone poles, trees, and other stationary objects gave </a:t>
            </a:r>
            <a:r>
              <a:rPr lang="en-US" altLang="en-US" b="1"/>
              <a:t>visual clues</a:t>
            </a:r>
            <a:r>
              <a:rPr lang="en-US" altLang="en-US"/>
              <a:t>.  Attending to these sensory clues made the driving lessons interesting and absorbing and, more important, it was </a:t>
            </a:r>
            <a:r>
              <a:rPr lang="en-US" altLang="en-US" b="1"/>
              <a:t>about being aware </a:t>
            </a:r>
            <a:r>
              <a:rPr lang="en-US" altLang="en-US"/>
              <a:t>and </a:t>
            </a:r>
            <a:r>
              <a:rPr lang="en-US" altLang="en-US" b="1"/>
              <a:t>being accurate</a:t>
            </a:r>
            <a:r>
              <a:rPr lang="en-US" altLang="en-US"/>
              <a:t>.  It was </a:t>
            </a:r>
            <a:r>
              <a:rPr lang="en-US" altLang="en-US" b="1"/>
              <a:t>not</a:t>
            </a:r>
            <a:r>
              <a:rPr lang="en-US" altLang="en-US"/>
              <a:t> </a:t>
            </a:r>
            <a:r>
              <a:rPr lang="en-US" altLang="en-US" b="1"/>
              <a:t>about making judgments </a:t>
            </a:r>
            <a:r>
              <a:rPr lang="en-US" altLang="en-US"/>
              <a:t>of good or bad driving.  </a:t>
            </a:r>
          </a:p>
          <a:p>
            <a:r>
              <a:rPr lang="en-US" altLang="en-US"/>
              <a:t>Later when his son go behind the wheel, the conversations continued to be nonjudgmental.  They would have a short conversation about the objective of driving – namely to safely get from point A to point B. Once this objective was clearly stated, he began asking the awareness questions. In a neutral tone of voice. The nonjudgmental context made the learning progress rapidly, without criticisms.  “It was amazing to see just how aware Steven (his son) would get when he wasn’t being manipulated into the “correct behaviors” but was just being challenged to be as aware as possible.” The atmosphere in the car was comfortable and without strain on the relationship.” </a:t>
            </a:r>
          </a:p>
          <a:p>
            <a:r>
              <a:rPr lang="en-US" altLang="en-US"/>
              <a:t>When telephone communications were deregulated and Ma Bell no longer held a jeopardy over the market, it became necessary to start treating customers better as they now had a choice to go with a different carrier.  The pressure was on to increase “customer satisfaction”.  Tim was called in to provide training to improve the operators “courtesy ratings”.  Every operator across the nation was rated according to courtesy, accuracy, and productivity.  Productivity was another word for speed. AT&amp;T wanted a video on the ABC’s and should and should nots of courtesy. AT&amp;T had implemented thousands of new programs.  Tim used a different approach, he did not start from the premise (assumption) that the operators lacked knowledge of courtesy. He first observed and interviewed, asked about their job and found that there were major internal obstacles: 1) most were </a:t>
            </a:r>
            <a:r>
              <a:rPr lang="en-US" altLang="en-US" b="1"/>
              <a:t>bored</a:t>
            </a:r>
            <a:r>
              <a:rPr lang="en-US" altLang="en-US"/>
              <a:t> and “after 6 weeks, there was nothing more to learn”, 2) in spite of the boredom, there was </a:t>
            </a:r>
            <a:r>
              <a:rPr lang="en-US" altLang="en-US" b="1"/>
              <a:t>stress </a:t>
            </a:r>
            <a:r>
              <a:rPr lang="en-US" altLang="en-US"/>
              <a:t>on the job because operator productivity was monitored and measured closely and constantly, if at the end of the day, averages were posted and if their averages per call were exceeded, they were given “constructive feedback”, and 3) they felt like they were being </a:t>
            </a:r>
            <a:r>
              <a:rPr lang="en-US" altLang="en-US" b="1"/>
              <a:t>treated like kids</a:t>
            </a:r>
            <a:r>
              <a:rPr lang="en-US" altLang="en-US"/>
              <a:t>.</a:t>
            </a:r>
          </a:p>
          <a:p>
            <a:r>
              <a:rPr lang="en-US" altLang="en-US"/>
              <a:t>Worked with a small pilot group on that had nothing to do with COURTESY. Instead the goal was to reduce stress, reduce boredom, and increase enjoyment, which he hoped to accomplish by creating a learner actively engage in a learning process of his choice. He asked: what could you learn while doing this work?  Voluntary and they were not going to work on  CAP.</a:t>
            </a:r>
          </a:p>
          <a:p>
            <a:r>
              <a:rPr lang="en-US" altLang="en-US"/>
              <a:t>-What is the most interesting thing going on here?  What can be </a:t>
            </a:r>
            <a:r>
              <a:rPr lang="en-US" altLang="en-US" b="1"/>
              <a:t>learned </a:t>
            </a:r>
            <a:r>
              <a:rPr lang="en-US" altLang="en-US"/>
              <a:t>besides mere data </a:t>
            </a:r>
            <a:r>
              <a:rPr lang="en-US" altLang="en-US" b="1"/>
              <a:t>by listening </a:t>
            </a:r>
            <a:r>
              <a:rPr lang="en-US" altLang="en-US"/>
              <a:t>to the customer’s voice? If they are stressed, in a hurry, or background noise. What has that got to do with doing our job?  Maybe nothing, but it might be an interesting </a:t>
            </a:r>
            <a:r>
              <a:rPr lang="en-US" altLang="en-US" b="1"/>
              <a:t>experiment</a:t>
            </a:r>
            <a:r>
              <a:rPr lang="en-US" altLang="en-US"/>
              <a:t> to find out how much you can tell about a person b listening to the tone of his voice and for any background sounds. </a:t>
            </a:r>
          </a:p>
          <a:p>
            <a:r>
              <a:rPr lang="en-US" altLang="en-US"/>
              <a:t>They invented a series of “</a:t>
            </a:r>
            <a:r>
              <a:rPr lang="en-US" altLang="en-US" b="1"/>
              <a:t>awareness exercises</a:t>
            </a:r>
            <a:r>
              <a:rPr lang="en-US" altLang="en-US"/>
              <a:t>” that caused the operators to listen more closely to customers than they ever had before. To rate on a scale of 1 to 10 the various qualities and the degree of “warmth”, “friendliness”, and “irritation” they could hear in their voices.  Then the operators were to learn to express different qualities in their own voices. When they heard a stress level 9 they could respond with a warmth level 9. The operators began to </a:t>
            </a:r>
            <a:r>
              <a:rPr lang="en-US" altLang="en-US" b="1"/>
              <a:t>see by choosing </a:t>
            </a:r>
            <a:r>
              <a:rPr lang="en-US" altLang="en-US"/>
              <a:t>to express different qualities in their voices, they could have an impact on how they felt as well as on how the customer felt. It reduced their stress </a:t>
            </a:r>
            <a:r>
              <a:rPr lang="en-US" altLang="en-US" b="1"/>
              <a:t>when they were trying to listen </a:t>
            </a:r>
            <a:r>
              <a:rPr lang="en-US" altLang="en-US"/>
              <a:t>closely to the customer to determine whether he was at a 7 or 8 irritation level, they didn’t take the irritation to heart.</a:t>
            </a:r>
          </a:p>
          <a:p>
            <a:r>
              <a:rPr lang="en-US" altLang="en-US"/>
              <a:t>The </a:t>
            </a:r>
            <a:r>
              <a:rPr lang="en-US" altLang="en-US" b="1"/>
              <a:t>nonjudgmental awareness </a:t>
            </a:r>
            <a:r>
              <a:rPr lang="en-US" altLang="en-US"/>
              <a:t>took the threat out of the irritated voice and elicited a wider range of positive responses. The </a:t>
            </a:r>
            <a:r>
              <a:rPr lang="en-US" altLang="en-US" b="1"/>
              <a:t>game was fun and self-reinforcing</a:t>
            </a:r>
            <a:r>
              <a:rPr lang="en-US" altLang="en-US"/>
              <a:t>, and </a:t>
            </a:r>
            <a:r>
              <a:rPr lang="en-US" altLang="en-US" u="sng"/>
              <a:t>it didn’t require supervisors</a:t>
            </a:r>
            <a:r>
              <a:rPr lang="en-US" altLang="en-US"/>
              <a:t> to make sure it was being practiced.  When the external courtesy measures came, everyone was impressed as the ratings had improved beyond expectations of management in spite of the fact that the operators were not trying to be more courteous.  Operators were </a:t>
            </a:r>
            <a:r>
              <a:rPr lang="en-US" altLang="en-US" b="1"/>
              <a:t>learning to listen </a:t>
            </a:r>
            <a:r>
              <a:rPr lang="en-US" altLang="en-US"/>
              <a:t>and to </a:t>
            </a:r>
            <a:r>
              <a:rPr lang="en-US" altLang="en-US" b="1"/>
              <a:t>express themselves better</a:t>
            </a:r>
            <a:r>
              <a:rPr lang="en-US" altLang="en-US"/>
              <a:t>, they were having more fun.  Not being ‘required’ to use these skills made them free made them feel even more in control and left no opportunity for resistance. </a:t>
            </a:r>
          </a:p>
          <a:p>
            <a:endParaRPr lang="en-US" altLang="en-US"/>
          </a:p>
          <a:p>
            <a:endParaRPr lang="en-US" altLang="en-US"/>
          </a:p>
          <a:p>
            <a:endParaRPr lang="en-US" altLang="en-US"/>
          </a:p>
        </p:txBody>
      </p:sp>
      <p:sp>
        <p:nvSpPr>
          <p:cNvPr id="187396" name="Slide Number Placeholder 3">
            <a:extLst>
              <a:ext uri="{FF2B5EF4-FFF2-40B4-BE49-F238E27FC236}">
                <a16:creationId xmlns:a16="http://schemas.microsoft.com/office/drawing/2014/main" id="{9A133CA3-C380-47F5-88DC-15C0481E66F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ABE59BAD-9366-4239-9D39-EB7052CA22A4}" type="slidenum">
              <a:rPr lang="en-US" altLang="en-US" sz="1200" b="0" smtClean="0"/>
              <a:pPr/>
              <a:t>12</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95CBBF99-9AC8-405F-9E2E-A21903F8916A}"/>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CA4AA6A8-0BE3-45CF-9064-6AC49F79FA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Write “awareness” and “responsibility” on the board and say to watch out for and see what role these two words play in coaching as we participate in today’s class. </a:t>
            </a:r>
          </a:p>
          <a:p>
            <a:endParaRPr lang="en-US" altLang="en-US"/>
          </a:p>
          <a:p>
            <a:r>
              <a:rPr lang="en-US" altLang="en-US"/>
              <a:t>AWARENESS &amp; RESPONSIBILITY</a:t>
            </a:r>
          </a:p>
          <a:p>
            <a:endParaRPr lang="en-US" altLang="en-US"/>
          </a:p>
        </p:txBody>
      </p:sp>
      <p:sp>
        <p:nvSpPr>
          <p:cNvPr id="103428" name="Slide Number Placeholder 3">
            <a:extLst>
              <a:ext uri="{FF2B5EF4-FFF2-40B4-BE49-F238E27FC236}">
                <a16:creationId xmlns:a16="http://schemas.microsoft.com/office/drawing/2014/main" id="{AF17588D-1982-4090-BEDD-6BDFC31556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39775" indent="-282575">
              <a:defRPr sz="2400" b="1">
                <a:solidFill>
                  <a:schemeClr val="tx1"/>
                </a:solidFill>
                <a:latin typeface="Arial" panose="020B0604020202020204" pitchFamily="34" charset="0"/>
              </a:defRPr>
            </a:lvl2pPr>
            <a:lvl3pPr marL="1139825" indent="-225425">
              <a:defRPr sz="2400" b="1">
                <a:solidFill>
                  <a:schemeClr val="tx1"/>
                </a:solidFill>
                <a:latin typeface="Arial" panose="020B0604020202020204" pitchFamily="34" charset="0"/>
              </a:defRPr>
            </a:lvl3pPr>
            <a:lvl4pPr marL="1597025" indent="-225425">
              <a:defRPr sz="2400" b="1">
                <a:solidFill>
                  <a:schemeClr val="tx1"/>
                </a:solidFill>
                <a:latin typeface="Arial" panose="020B0604020202020204" pitchFamily="34" charset="0"/>
              </a:defRPr>
            </a:lvl4pPr>
            <a:lvl5pPr marL="2054225" indent="-225425">
              <a:defRPr sz="2400" b="1">
                <a:solidFill>
                  <a:schemeClr val="tx1"/>
                </a:solidFill>
                <a:latin typeface="Arial" panose="020B0604020202020204" pitchFamily="34" charset="0"/>
              </a:defRPr>
            </a:lvl5pPr>
            <a:lvl6pPr marL="2511425" indent="-225425" eaLnBrk="0" fontAlgn="base" hangingPunct="0">
              <a:spcBef>
                <a:spcPct val="0"/>
              </a:spcBef>
              <a:spcAft>
                <a:spcPct val="0"/>
              </a:spcAft>
              <a:defRPr sz="2400" b="1">
                <a:solidFill>
                  <a:schemeClr val="tx1"/>
                </a:solidFill>
                <a:latin typeface="Arial" panose="020B0604020202020204" pitchFamily="34" charset="0"/>
              </a:defRPr>
            </a:lvl6pPr>
            <a:lvl7pPr marL="2968625" indent="-225425" eaLnBrk="0" fontAlgn="base" hangingPunct="0">
              <a:spcBef>
                <a:spcPct val="0"/>
              </a:spcBef>
              <a:spcAft>
                <a:spcPct val="0"/>
              </a:spcAft>
              <a:defRPr sz="2400" b="1">
                <a:solidFill>
                  <a:schemeClr val="tx1"/>
                </a:solidFill>
                <a:latin typeface="Arial" panose="020B0604020202020204" pitchFamily="34" charset="0"/>
              </a:defRPr>
            </a:lvl7pPr>
            <a:lvl8pPr marL="3425825" indent="-225425" eaLnBrk="0" fontAlgn="base" hangingPunct="0">
              <a:spcBef>
                <a:spcPct val="0"/>
              </a:spcBef>
              <a:spcAft>
                <a:spcPct val="0"/>
              </a:spcAft>
              <a:defRPr sz="2400" b="1">
                <a:solidFill>
                  <a:schemeClr val="tx1"/>
                </a:solidFill>
                <a:latin typeface="Arial" panose="020B0604020202020204" pitchFamily="34" charset="0"/>
              </a:defRPr>
            </a:lvl8pPr>
            <a:lvl9pPr marL="3883025" indent="-225425" eaLnBrk="0" fontAlgn="base" hangingPunct="0">
              <a:spcBef>
                <a:spcPct val="0"/>
              </a:spcBef>
              <a:spcAft>
                <a:spcPct val="0"/>
              </a:spcAft>
              <a:defRPr sz="2400" b="1">
                <a:solidFill>
                  <a:schemeClr val="tx1"/>
                </a:solidFill>
                <a:latin typeface="Arial" panose="020B0604020202020204" pitchFamily="34" charset="0"/>
              </a:defRPr>
            </a:lvl9pPr>
          </a:lstStyle>
          <a:p>
            <a:fld id="{7BF905A4-1A41-4FA3-8DF4-F67F46AA5049}" type="slidenum">
              <a:rPr lang="en-US" altLang="en-US" sz="1200" b="0" smtClean="0"/>
              <a:pPr/>
              <a:t>13</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hoose 1 imag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AB25CD1-AAEC-2944-A880-5B3FABFD1194}"/>
              </a:ext>
            </a:extLst>
          </p:cNvPr>
          <p:cNvPicPr>
            <a:picLocks noChangeAspect="1"/>
          </p:cNvPicPr>
          <p:nvPr userDrawn="1"/>
        </p:nvPicPr>
        <p:blipFill rotWithShape="1">
          <a:blip r:embed="rId2"/>
          <a:srcRect r="8559"/>
          <a:stretch/>
        </p:blipFill>
        <p:spPr>
          <a:xfrm>
            <a:off x="1" y="0"/>
            <a:ext cx="9144000" cy="5374964"/>
          </a:xfrm>
          <a:prstGeom prst="rect">
            <a:avLst/>
          </a:prstGeom>
        </p:spPr>
      </p:pic>
      <p:sp>
        <p:nvSpPr>
          <p:cNvPr id="25" name="Rectangle 24">
            <a:extLst>
              <a:ext uri="{FF2B5EF4-FFF2-40B4-BE49-F238E27FC236}">
                <a16:creationId xmlns:a16="http://schemas.microsoft.com/office/drawing/2014/main" id="{270F98C0-379B-1340-8EC0-CDA501596876}"/>
              </a:ext>
            </a:extLst>
          </p:cNvPr>
          <p:cNvSpPr/>
          <p:nvPr userDrawn="1"/>
        </p:nvSpPr>
        <p:spPr>
          <a:xfrm>
            <a:off x="0" y="0"/>
            <a:ext cx="9144000" cy="542493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9144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2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260600" y="1953910"/>
            <a:ext cx="6883399" cy="2292350"/>
          </a:xfrm>
          <a:noFill/>
        </p:spPr>
        <p:txBody>
          <a:bodyPr wrap="square" lIns="365760" tIns="822960" rIns="274320" bIns="822960" anchor="ctr" anchorCtr="0">
            <a:noAutofit/>
          </a:bodyPr>
          <a:lstStyle>
            <a:lvl1pPr marL="0" indent="0">
              <a:buFont typeface="Arial" panose="020B0604020202020204" pitchFamily="34" charset="0"/>
              <a:buNone/>
              <a:tabLst/>
              <a:defRPr sz="3400" b="1" i="0">
                <a:solidFill>
                  <a:schemeClr val="tx2"/>
                </a:solidFill>
                <a:latin typeface="Arial" panose="020B0604020202020204" pitchFamily="34" charset="0"/>
                <a:cs typeface="Arial" panose="020B0604020202020204" pitchFamily="34" charset="0"/>
              </a:defRPr>
            </a:lvl1pPr>
            <a:lvl2pPr marL="9525" indent="0">
              <a:buFontTx/>
              <a:buNone/>
              <a:tabLst/>
              <a:defRPr sz="2200">
                <a:solidFill>
                  <a:schemeClr val="tx2"/>
                </a:solidFill>
                <a:latin typeface="Arial" panose="020B0604020202020204" pitchFamily="34" charset="0"/>
                <a:cs typeface="Arial" panose="020B0604020202020204" pitchFamily="34" charset="0"/>
              </a:defRPr>
            </a:lvl2pPr>
            <a:lvl3pPr marL="914286" indent="0">
              <a:buFontTx/>
              <a:buNone/>
              <a:defRPr/>
            </a:lvl3pPr>
            <a:lvl4pPr marL="1371430" indent="0">
              <a:buFontTx/>
              <a:buNone/>
              <a:defRPr/>
            </a:lvl4pPr>
            <a:lvl5pPr marL="1828573" indent="0">
              <a:buFontTx/>
              <a:buNone/>
              <a:defRPr/>
            </a:lvl5pPr>
          </a:lstStyle>
          <a:p>
            <a:pPr lvl="0"/>
            <a:r>
              <a:rPr lang="en-US" dirty="0"/>
              <a:t>Click to edit title</a:t>
            </a:r>
          </a:p>
          <a:p>
            <a:pPr lvl="1"/>
            <a:r>
              <a:rPr lang="en-US" dirty="0"/>
              <a:t>Click to edit subtitle</a:t>
            </a:r>
          </a:p>
        </p:txBody>
      </p:sp>
      <p:pic>
        <p:nvPicPr>
          <p:cNvPr id="5" name="Picture 4">
            <a:extLst>
              <a:ext uri="{FF2B5EF4-FFF2-40B4-BE49-F238E27FC236}">
                <a16:creationId xmlns:a16="http://schemas.microsoft.com/office/drawing/2014/main" id="{63374119-B3D1-BA43-8719-0792647D55C5}"/>
              </a:ext>
            </a:extLst>
          </p:cNvPr>
          <p:cNvPicPr>
            <a:picLocks noChangeAspect="1"/>
          </p:cNvPicPr>
          <p:nvPr userDrawn="1"/>
        </p:nvPicPr>
        <p:blipFill>
          <a:blip r:embed="rId3"/>
          <a:srcRect/>
          <a:stretch/>
        </p:blipFill>
        <p:spPr>
          <a:xfrm>
            <a:off x="6236423" y="5899150"/>
            <a:ext cx="2497717" cy="484631"/>
          </a:xfrm>
          <a:prstGeom prst="rect">
            <a:avLst/>
          </a:prstGeom>
        </p:spPr>
      </p:pic>
      <p:sp>
        <p:nvSpPr>
          <p:cNvPr id="14" name="Text Placeholder 3">
            <a:extLst>
              <a:ext uri="{FF2B5EF4-FFF2-40B4-BE49-F238E27FC236}">
                <a16:creationId xmlns:a16="http://schemas.microsoft.com/office/drawing/2014/main" id="{F4F2F8D8-C03D-DF41-BF95-AEFFFD155041}"/>
              </a:ext>
            </a:extLst>
          </p:cNvPr>
          <p:cNvSpPr>
            <a:spLocks noGrp="1"/>
          </p:cNvSpPr>
          <p:nvPr>
            <p:ph type="body" sz="quarter" idx="20" hasCustomPrompt="1"/>
          </p:nvPr>
        </p:nvSpPr>
        <p:spPr>
          <a:xfrm>
            <a:off x="670142" y="689986"/>
            <a:ext cx="2167002" cy="1048200"/>
          </a:xfrm>
        </p:spPr>
        <p:txBody>
          <a:bodyPr anchor="b" anchorCtr="0"/>
          <a:lstStyle>
            <a:lvl1pPr marL="0" indent="0">
              <a:buFontTx/>
              <a:buNone/>
              <a:defRPr sz="1600">
                <a:solidFill>
                  <a:schemeClr val="bg1"/>
                </a:solidFill>
                <a:effectLst/>
              </a:defRPr>
            </a:lvl1pPr>
          </a:lstStyle>
          <a:p>
            <a:r>
              <a:rPr lang="en-US" dirty="0"/>
              <a:t>June 1, 2020</a:t>
            </a:r>
          </a:p>
          <a:p>
            <a:pPr>
              <a:spcBef>
                <a:spcPts val="500"/>
              </a:spcBef>
            </a:pPr>
            <a:r>
              <a:rPr lang="en-US" sz="1800" dirty="0"/>
              <a:t>Presenter Name</a:t>
            </a:r>
          </a:p>
        </p:txBody>
      </p:sp>
    </p:spTree>
    <p:extLst>
      <p:ext uri="{BB962C8B-B14F-4D97-AF65-F5344CB8AC3E}">
        <p14:creationId xmlns:p14="http://schemas.microsoft.com/office/powerpoint/2010/main" val="2798330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880">
          <p15:clr>
            <a:srgbClr val="FBAE40"/>
          </p15:clr>
        </p15:guide>
        <p15:guide id="3" orient="horz" pos="1920">
          <p15:clr>
            <a:srgbClr val="FBAE40"/>
          </p15:clr>
        </p15:guide>
        <p15:guide id="4" pos="39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ey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63599" y="1724217"/>
            <a:ext cx="5028115"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6172200" y="0"/>
            <a:ext cx="2971800" cy="64675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6471536" y="522287"/>
            <a:ext cx="2377440" cy="4389019"/>
          </a:xfrm>
          <a:prstGeom prst="rect">
            <a:avLst/>
          </a:prstGeom>
        </p:spPr>
        <p:txBody>
          <a:bodyPr>
            <a:normAutofit/>
          </a:bodyPr>
          <a:lstStyle>
            <a:lvl1pPr marL="0" indent="0">
              <a:buFontTx/>
              <a:buNone/>
              <a:defRPr sz="2000">
                <a:solidFill>
                  <a:schemeClr val="tx1">
                    <a:lumMod val="65000"/>
                    <a:lumOff val="3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21" name="Rectangle 20">
            <a:extLst>
              <a:ext uri="{FF2B5EF4-FFF2-40B4-BE49-F238E27FC236}">
                <a16:creationId xmlns:a16="http://schemas.microsoft.com/office/drawing/2014/main" id="{E268D0C9-754D-3549-A85F-E4D12B945CFD}"/>
              </a:ext>
            </a:extLst>
          </p:cNvPr>
          <p:cNvSpPr/>
          <p:nvPr userDrawn="1"/>
        </p:nvSpPr>
        <p:spPr>
          <a:xfrm>
            <a:off x="6172200" y="6388101"/>
            <a:ext cx="29718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51407978-2063-994B-8F55-2B17C2C63E1F}"/>
              </a:ext>
            </a:extLst>
          </p:cNvPr>
          <p:cNvSpPr/>
          <p:nvPr userDrawn="1"/>
        </p:nvSpPr>
        <p:spPr>
          <a:xfrm>
            <a:off x="6172200" y="6467504"/>
            <a:ext cx="29718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D1AF957E-83A0-A748-9B81-9316A17307A1}"/>
              </a:ext>
            </a:extLst>
          </p:cNvPr>
          <p:cNvPicPr>
            <a:picLocks noChangeAspect="1"/>
          </p:cNvPicPr>
          <p:nvPr userDrawn="1"/>
        </p:nvPicPr>
        <p:blipFill>
          <a:blip r:embed="rId2"/>
          <a:stretch>
            <a:fillRect/>
          </a:stretch>
        </p:blipFill>
        <p:spPr>
          <a:xfrm>
            <a:off x="6572250" y="6619909"/>
            <a:ext cx="2171700" cy="101600"/>
          </a:xfrm>
          <a:prstGeom prst="rect">
            <a:avLst/>
          </a:prstGeom>
        </p:spPr>
      </p:pic>
      <p:sp>
        <p:nvSpPr>
          <p:cNvPr id="12" name="Title 1">
            <a:extLst>
              <a:ext uri="{FF2B5EF4-FFF2-40B4-BE49-F238E27FC236}">
                <a16:creationId xmlns:a16="http://schemas.microsoft.com/office/drawing/2014/main" id="{7E1AB0B6-56F4-BB48-B4B8-C9BAEA02B382}"/>
              </a:ext>
            </a:extLst>
          </p:cNvPr>
          <p:cNvSpPr>
            <a:spLocks noGrp="1"/>
          </p:cNvSpPr>
          <p:nvPr>
            <p:ph type="title" hasCustomPrompt="1"/>
          </p:nvPr>
        </p:nvSpPr>
        <p:spPr>
          <a:xfrm>
            <a:off x="863599" y="563683"/>
            <a:ext cx="5028113" cy="953206"/>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325817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57"/>
            <a:ext cx="7806974" cy="2852737"/>
          </a:xfrm>
        </p:spPr>
        <p:txBody>
          <a:bodyPr anchor="ctr" anchorCtr="0"/>
          <a:lstStyle>
            <a:lvl1pPr>
              <a:defRPr sz="4800"/>
            </a:lvl1pPr>
          </a:lstStyle>
          <a:p>
            <a:r>
              <a:rPr lang="en-US" dirty="0"/>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49" y="4589482"/>
            <a:ext cx="7806975" cy="1500187"/>
          </a:xfrm>
        </p:spPr>
        <p:txBody>
          <a:bodyPr/>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8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dirty="0"/>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1374382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863599" y="1739901"/>
            <a:ext cx="3811238"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4864099" y="1739901"/>
            <a:ext cx="3811238"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625320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863599" y="2413018"/>
            <a:ext cx="3811238"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4864099" y="2413018"/>
            <a:ext cx="3811238" cy="37639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863647" y="1589090"/>
            <a:ext cx="3811190" cy="766763"/>
          </a:xfrm>
        </p:spPr>
        <p:txBody>
          <a:bodyPr anchor="b"/>
          <a:lstStyle>
            <a:lvl1pPr marL="0" indent="0">
              <a:buNone/>
              <a:defRPr sz="2600" b="1"/>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4862956" y="1589090"/>
            <a:ext cx="3811190" cy="766763"/>
          </a:xfrm>
        </p:spPr>
        <p:txBody>
          <a:bodyPr anchor="b"/>
          <a:lstStyle>
            <a:lvl1pPr marL="0" indent="0">
              <a:buNone/>
              <a:defRPr sz="2600" b="1"/>
            </a:lvl1pPr>
            <a:lvl2pPr marL="457143" indent="0">
              <a:buNone/>
              <a:defRPr sz="2000" b="1"/>
            </a:lvl2pPr>
            <a:lvl3pPr marL="914286" indent="0">
              <a:buNone/>
              <a:defRPr sz="18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dirty="0"/>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Blank Full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7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06119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Full Foot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F224CA-CE17-7D41-B86C-EAB03715B26C}"/>
              </a:ext>
            </a:extLst>
          </p:cNvPr>
          <p:cNvSpPr/>
          <p:nvPr userDrawn="1"/>
        </p:nvSpPr>
        <p:spPr>
          <a:xfrm>
            <a:off x="0" y="6388101"/>
            <a:ext cx="91440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0C694467-341C-D74D-AD80-3302F5CEDB2A}"/>
              </a:ext>
            </a:extLst>
          </p:cNvPr>
          <p:cNvSpPr/>
          <p:nvPr userDrawn="1"/>
        </p:nvSpPr>
        <p:spPr>
          <a:xfrm>
            <a:off x="0" y="6467504"/>
            <a:ext cx="91440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pic>
        <p:nvPicPr>
          <p:cNvPr id="22" name="Picture 21">
            <a:extLst>
              <a:ext uri="{FF2B5EF4-FFF2-40B4-BE49-F238E27FC236}">
                <a16:creationId xmlns:a16="http://schemas.microsoft.com/office/drawing/2014/main" id="{45B71BC2-5635-8644-9B34-09FFA64B519D}"/>
              </a:ext>
            </a:extLst>
          </p:cNvPr>
          <p:cNvPicPr>
            <a:picLocks noChangeAspect="1"/>
          </p:cNvPicPr>
          <p:nvPr userDrawn="1"/>
        </p:nvPicPr>
        <p:blipFill>
          <a:blip r:embed="rId2"/>
          <a:stretch>
            <a:fillRect/>
          </a:stretch>
        </p:blipFill>
        <p:spPr>
          <a:xfrm>
            <a:off x="6572250" y="6619909"/>
            <a:ext cx="2171700" cy="101600"/>
          </a:xfrm>
          <a:prstGeom prst="rect">
            <a:avLst/>
          </a:prstGeom>
        </p:spPr>
      </p:pic>
    </p:spTree>
    <p:extLst>
      <p:ext uri="{BB962C8B-B14F-4D97-AF65-F5344CB8AC3E}">
        <p14:creationId xmlns:p14="http://schemas.microsoft.com/office/powerpoint/2010/main" val="393134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150" y="1706871"/>
            <a:ext cx="7811690" cy="4360553"/>
          </a:xfrm>
          <a:prstGeom prst="rect">
            <a:avLst/>
          </a:prstGeom>
        </p:spPr>
        <p:txBody>
          <a:bodyPr/>
          <a:lstStyle>
            <a:lvl1pPr marL="0" marR="0" indent="0" algn="l" defTabSz="914286" rtl="0" eaLnBrk="1" fontAlgn="auto" latinLnBrk="0" hangingPunct="1">
              <a:lnSpc>
                <a:spcPct val="90000"/>
              </a:lnSpc>
              <a:spcBef>
                <a:spcPts val="1000"/>
              </a:spcBef>
              <a:spcAft>
                <a:spcPts val="0"/>
              </a:spcAft>
              <a:buClr>
                <a:schemeClr val="bg2"/>
              </a:buClr>
              <a:buSzTx/>
              <a:buFontTx/>
              <a:buNone/>
              <a:tabLst/>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a:p>
            <a:endParaRPr lang="en-US" dirty="0"/>
          </a:p>
        </p:txBody>
      </p:sp>
    </p:spTree>
    <p:extLst>
      <p:ext uri="{BB962C8B-B14F-4D97-AF65-F5344CB8AC3E}">
        <p14:creationId xmlns:p14="http://schemas.microsoft.com/office/powerpoint/2010/main" val="225413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10B892C-0753-1249-99F6-52B85CC34E7B}"/>
              </a:ext>
            </a:extLst>
          </p:cNvPr>
          <p:cNvSpPr/>
          <p:nvPr userDrawn="1"/>
        </p:nvSpPr>
        <p:spPr>
          <a:xfrm>
            <a:off x="0" y="6388101"/>
            <a:ext cx="91440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D7674017-7D68-FC43-86AB-F0F30FBC0DC0}"/>
              </a:ext>
            </a:extLst>
          </p:cNvPr>
          <p:cNvSpPr/>
          <p:nvPr userDrawn="1"/>
        </p:nvSpPr>
        <p:spPr>
          <a:xfrm>
            <a:off x="0" y="6467504"/>
            <a:ext cx="91440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2BE234E4-FB66-8045-A303-17ED694A8BCB}"/>
              </a:ext>
            </a:extLst>
          </p:cNvPr>
          <p:cNvPicPr>
            <a:picLocks noChangeAspect="1"/>
          </p:cNvPicPr>
          <p:nvPr userDrawn="1"/>
        </p:nvPicPr>
        <p:blipFill>
          <a:blip r:embed="rId2"/>
          <a:stretch>
            <a:fillRect/>
          </a:stretch>
        </p:blipFill>
        <p:spPr>
          <a:xfrm>
            <a:off x="6572250" y="6619909"/>
            <a:ext cx="2171700" cy="1016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9786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4915255" y="1724217"/>
            <a:ext cx="3760091"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863599" y="1724217"/>
            <a:ext cx="3811238"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dirty="0"/>
              <a:t>Click to edit title</a:t>
            </a:r>
            <a:br>
              <a:rPr lang="en-US" dirty="0"/>
            </a:br>
            <a:r>
              <a:rPr lang="en-US" dirty="0"/>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63606" y="1724217"/>
            <a:ext cx="3760091"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4864097" y="1724217"/>
            <a:ext cx="3811238" cy="4207040"/>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63599" y="1724217"/>
            <a:ext cx="5028115"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6172200" y="0"/>
            <a:ext cx="2971800" cy="64675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6471536" y="522287"/>
            <a:ext cx="2377440" cy="4389019"/>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21" name="Rectangle 20">
            <a:extLst>
              <a:ext uri="{FF2B5EF4-FFF2-40B4-BE49-F238E27FC236}">
                <a16:creationId xmlns:a16="http://schemas.microsoft.com/office/drawing/2014/main" id="{E268D0C9-754D-3549-A85F-E4D12B945CFD}"/>
              </a:ext>
            </a:extLst>
          </p:cNvPr>
          <p:cNvSpPr/>
          <p:nvPr userDrawn="1"/>
        </p:nvSpPr>
        <p:spPr>
          <a:xfrm>
            <a:off x="6172200" y="6388101"/>
            <a:ext cx="29718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51407978-2063-994B-8F55-2B17C2C63E1F}"/>
              </a:ext>
            </a:extLst>
          </p:cNvPr>
          <p:cNvSpPr/>
          <p:nvPr userDrawn="1"/>
        </p:nvSpPr>
        <p:spPr>
          <a:xfrm>
            <a:off x="6172200" y="6467504"/>
            <a:ext cx="29718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D1AF957E-83A0-A748-9B81-9316A17307A1}"/>
              </a:ext>
            </a:extLst>
          </p:cNvPr>
          <p:cNvPicPr>
            <a:picLocks noChangeAspect="1"/>
          </p:cNvPicPr>
          <p:nvPr userDrawn="1"/>
        </p:nvPicPr>
        <p:blipFill>
          <a:blip r:embed="rId2"/>
          <a:stretch>
            <a:fillRect/>
          </a:stretch>
        </p:blipFill>
        <p:spPr>
          <a:xfrm>
            <a:off x="6572250" y="6619909"/>
            <a:ext cx="2171700" cy="101600"/>
          </a:xfrm>
          <a:prstGeom prst="rect">
            <a:avLst/>
          </a:prstGeom>
        </p:spPr>
      </p:pic>
      <p:sp>
        <p:nvSpPr>
          <p:cNvPr id="12" name="Title 1">
            <a:extLst>
              <a:ext uri="{FF2B5EF4-FFF2-40B4-BE49-F238E27FC236}">
                <a16:creationId xmlns:a16="http://schemas.microsoft.com/office/drawing/2014/main" id="{24ED6C3F-103D-6B4C-AAD7-ABC980657074}"/>
              </a:ext>
            </a:extLst>
          </p:cNvPr>
          <p:cNvSpPr>
            <a:spLocks noGrp="1"/>
          </p:cNvSpPr>
          <p:nvPr>
            <p:ph type="title" hasCustomPrompt="1"/>
          </p:nvPr>
        </p:nvSpPr>
        <p:spPr>
          <a:xfrm>
            <a:off x="863599" y="563683"/>
            <a:ext cx="5028113" cy="953206"/>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19912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ey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863599" y="1724217"/>
            <a:ext cx="5028115" cy="420704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4/19/2021</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6172200" y="0"/>
            <a:ext cx="2971800" cy="6467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6471536" y="522287"/>
            <a:ext cx="2377440" cy="4389019"/>
          </a:xfrm>
          <a:prstGeom prst="rect">
            <a:avLst/>
          </a:prstGeom>
        </p:spPr>
        <p:txBody>
          <a:bodyPr>
            <a:normAutofit/>
          </a:bodyPr>
          <a:lstStyle>
            <a:lvl1pPr marL="0" indent="0">
              <a:buFontTx/>
              <a:buNone/>
              <a:defRPr sz="2000">
                <a:solidFill>
                  <a:schemeClr val="bg1">
                    <a:lumMod val="65000"/>
                  </a:schemeClr>
                </a:solidFill>
              </a:defRPr>
            </a:lvl1pPr>
          </a:lstStyle>
          <a:p>
            <a:r>
              <a:rPr lang="en-US" dirty="0"/>
              <a:t>Click photo icon below to insert picture</a:t>
            </a:r>
            <a:br>
              <a:rPr lang="en-US" dirty="0"/>
            </a:br>
            <a:r>
              <a:rPr lang="en-US" dirty="0"/>
              <a:t>(if replacing picture, you will have to reset your crop area)</a:t>
            </a:r>
          </a:p>
        </p:txBody>
      </p:sp>
      <p:sp>
        <p:nvSpPr>
          <p:cNvPr id="21" name="Rectangle 20">
            <a:extLst>
              <a:ext uri="{FF2B5EF4-FFF2-40B4-BE49-F238E27FC236}">
                <a16:creationId xmlns:a16="http://schemas.microsoft.com/office/drawing/2014/main" id="{E268D0C9-754D-3549-A85F-E4D12B945CFD}"/>
              </a:ext>
            </a:extLst>
          </p:cNvPr>
          <p:cNvSpPr/>
          <p:nvPr userDrawn="1"/>
        </p:nvSpPr>
        <p:spPr>
          <a:xfrm>
            <a:off x="6172200" y="6388101"/>
            <a:ext cx="29718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51407978-2063-994B-8F55-2B17C2C63E1F}"/>
              </a:ext>
            </a:extLst>
          </p:cNvPr>
          <p:cNvSpPr/>
          <p:nvPr userDrawn="1"/>
        </p:nvSpPr>
        <p:spPr>
          <a:xfrm>
            <a:off x="6172200" y="6467504"/>
            <a:ext cx="29718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a:extLst>
              <a:ext uri="{FF2B5EF4-FFF2-40B4-BE49-F238E27FC236}">
                <a16:creationId xmlns:a16="http://schemas.microsoft.com/office/drawing/2014/main" id="{D1AF957E-83A0-A748-9B81-9316A17307A1}"/>
              </a:ext>
            </a:extLst>
          </p:cNvPr>
          <p:cNvPicPr>
            <a:picLocks noChangeAspect="1"/>
          </p:cNvPicPr>
          <p:nvPr userDrawn="1"/>
        </p:nvPicPr>
        <p:blipFill>
          <a:blip r:embed="rId2"/>
          <a:stretch>
            <a:fillRect/>
          </a:stretch>
        </p:blipFill>
        <p:spPr>
          <a:xfrm>
            <a:off x="6572250" y="6619909"/>
            <a:ext cx="2171700" cy="101600"/>
          </a:xfrm>
          <a:prstGeom prst="rect">
            <a:avLst/>
          </a:prstGeom>
        </p:spPr>
      </p:pic>
      <p:sp>
        <p:nvSpPr>
          <p:cNvPr id="12" name="Title 1">
            <a:extLst>
              <a:ext uri="{FF2B5EF4-FFF2-40B4-BE49-F238E27FC236}">
                <a16:creationId xmlns:a16="http://schemas.microsoft.com/office/drawing/2014/main" id="{33535478-BB09-F744-AA48-C4D516D8CF4C}"/>
              </a:ext>
            </a:extLst>
          </p:cNvPr>
          <p:cNvSpPr>
            <a:spLocks noGrp="1"/>
          </p:cNvSpPr>
          <p:nvPr>
            <p:ph type="title" hasCustomPrompt="1"/>
          </p:nvPr>
        </p:nvSpPr>
        <p:spPr>
          <a:xfrm>
            <a:off x="863599" y="563683"/>
            <a:ext cx="5028113" cy="953206"/>
          </a:xfrm>
        </p:spPr>
        <p:txBody>
          <a:bodyPr/>
          <a:lstStyle/>
          <a:p>
            <a:r>
              <a:rPr lang="en-US" dirty="0"/>
              <a:t>Click to edit title</a:t>
            </a:r>
            <a:br>
              <a:rPr lang="en-US" dirty="0"/>
            </a:br>
            <a:r>
              <a:rPr lang="en-US" dirty="0"/>
              <a:t>(2 lines max)</a:t>
            </a:r>
          </a:p>
        </p:txBody>
      </p:sp>
    </p:spTree>
    <p:extLst>
      <p:ext uri="{BB962C8B-B14F-4D97-AF65-F5344CB8AC3E}">
        <p14:creationId xmlns:p14="http://schemas.microsoft.com/office/powerpoint/2010/main" val="232838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7D210B3-B8C7-ED4A-B63C-D5FF8E7BB9EC}"/>
              </a:ext>
            </a:extLst>
          </p:cNvPr>
          <p:cNvSpPr/>
          <p:nvPr userDrawn="1"/>
        </p:nvSpPr>
        <p:spPr>
          <a:xfrm>
            <a:off x="6172200" y="6388101"/>
            <a:ext cx="29718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B0B5F62F-9D9E-F142-ADA7-4D30A824891C}"/>
              </a:ext>
            </a:extLst>
          </p:cNvPr>
          <p:cNvSpPr/>
          <p:nvPr userDrawn="1"/>
        </p:nvSpPr>
        <p:spPr>
          <a:xfrm>
            <a:off x="6172200" y="6467504"/>
            <a:ext cx="29718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463D43C0-92BC-234F-9952-A682F23BFF92}"/>
              </a:ext>
            </a:extLst>
          </p:cNvPr>
          <p:cNvPicPr>
            <a:picLocks noChangeAspect="1"/>
          </p:cNvPicPr>
          <p:nvPr userDrawn="1"/>
        </p:nvPicPr>
        <p:blipFill>
          <a:blip r:embed="rId16"/>
          <a:stretch>
            <a:fillRect/>
          </a:stretch>
        </p:blipFill>
        <p:spPr>
          <a:xfrm>
            <a:off x="6572250" y="6619909"/>
            <a:ext cx="2171700" cy="1016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userDrawn="1">
            <p:ph type="title"/>
          </p:nvPr>
        </p:nvSpPr>
        <p:spPr>
          <a:xfrm>
            <a:off x="863599" y="563683"/>
            <a:ext cx="7811736" cy="953206"/>
          </a:xfrm>
          <a:prstGeom prst="rect">
            <a:avLst/>
          </a:prstGeom>
        </p:spPr>
        <p:txBody>
          <a:bodyPr vert="horz" lIns="0" tIns="0" rIns="91440" bIns="45720" rtlCol="0" anchor="t" anchorCtr="0">
            <a:noAutofit/>
          </a:bodyPr>
          <a:lstStyle/>
          <a:p>
            <a:r>
              <a:rPr lang="en-US" dirty="0"/>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userDrawn="1">
            <p:ph type="body" idx="1"/>
          </p:nvPr>
        </p:nvSpPr>
        <p:spPr>
          <a:xfrm>
            <a:off x="863605" y="1724849"/>
            <a:ext cx="7811737" cy="4351338"/>
          </a:xfrm>
          <a:prstGeom prst="rect">
            <a:avLst/>
          </a:prstGeom>
        </p:spPr>
        <p:txBody>
          <a:bodyPr vert="horz" lIns="0" tIns="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userDrawn="1">
            <p:ph type="dt" sz="half" idx="2"/>
          </p:nvPr>
        </p:nvSpPr>
        <p:spPr>
          <a:xfrm>
            <a:off x="3967123" y="6586267"/>
            <a:ext cx="1374595" cy="271751"/>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4/19/2021</a:t>
            </a:fld>
            <a:endParaRPr lang="en-US" dirty="0"/>
          </a:p>
        </p:txBody>
      </p:sp>
      <p:sp>
        <p:nvSpPr>
          <p:cNvPr id="5" name="Footer Placeholder 4">
            <a:extLst>
              <a:ext uri="{FF2B5EF4-FFF2-40B4-BE49-F238E27FC236}">
                <a16:creationId xmlns:a16="http://schemas.microsoft.com/office/drawing/2014/main" id="{73334D85-E219-4F49-88C8-4DC17F06DE96}"/>
              </a:ext>
            </a:extLst>
          </p:cNvPr>
          <p:cNvSpPr>
            <a:spLocks noGrp="1"/>
          </p:cNvSpPr>
          <p:nvPr userDrawn="1">
            <p:ph type="ftr" sz="quarter" idx="3"/>
          </p:nvPr>
        </p:nvSpPr>
        <p:spPr>
          <a:xfrm>
            <a:off x="703612" y="6586267"/>
            <a:ext cx="3098672" cy="271751"/>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userDrawn="1">
            <p:ph type="sldNum" sz="quarter" idx="4"/>
          </p:nvPr>
        </p:nvSpPr>
        <p:spPr>
          <a:xfrm>
            <a:off x="116267" y="6586267"/>
            <a:ext cx="422506" cy="271751"/>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dirty="0"/>
          </a:p>
        </p:txBody>
      </p:sp>
      <p:sp>
        <p:nvSpPr>
          <p:cNvPr id="38" name="Rectangle 37">
            <a:extLst>
              <a:ext uri="{FF2B5EF4-FFF2-40B4-BE49-F238E27FC236}">
                <a16:creationId xmlns:a16="http://schemas.microsoft.com/office/drawing/2014/main" id="{15EA1D66-26A4-C44F-988F-6813FE48627D}"/>
              </a:ext>
            </a:extLst>
          </p:cNvPr>
          <p:cNvSpPr/>
          <p:nvPr userDrawn="1"/>
        </p:nvSpPr>
        <p:spPr>
          <a:xfrm rot="10800000">
            <a:off x="0" y="906938"/>
            <a:ext cx="634999"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a:extLst>
              <a:ext uri="{FF2B5EF4-FFF2-40B4-BE49-F238E27FC236}">
                <a16:creationId xmlns:a16="http://schemas.microsoft.com/office/drawing/2014/main" id="{308A12C7-77E3-134E-8985-67A2080D7414}"/>
              </a:ext>
            </a:extLst>
          </p:cNvPr>
          <p:cNvSpPr/>
          <p:nvPr userDrawn="1"/>
        </p:nvSpPr>
        <p:spPr>
          <a:xfrm rot="10800000">
            <a:off x="0" y="541007"/>
            <a:ext cx="634999"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8" r:id="rId1"/>
    <p:sldLayoutId id="2147483694" r:id="rId2"/>
    <p:sldLayoutId id="2147483704" r:id="rId3"/>
    <p:sldLayoutId id="2147483705" r:id="rId4"/>
    <p:sldLayoutId id="2147483706" r:id="rId5"/>
    <p:sldLayoutId id="2147483707" r:id="rId6"/>
    <p:sldLayoutId id="2147483708" r:id="rId7"/>
    <p:sldLayoutId id="2147483710" r:id="rId8"/>
    <p:sldLayoutId id="2147483713" r:id="rId9"/>
    <p:sldLayoutId id="2147483714" r:id="rId10"/>
    <p:sldLayoutId id="2147483695" r:id="rId11"/>
    <p:sldLayoutId id="2147483696" r:id="rId12"/>
    <p:sldLayoutId id="2147483709" r:id="rId13"/>
    <p:sldLayoutId id="2147483719" r:id="rId14"/>
  </p:sldLayoutIdLst>
  <p:txStyles>
    <p:titleStyle>
      <a:lvl1pPr algn="l" defTabSz="914286"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228573" indent="-228573" algn="l" defTabSz="914286" rtl="0" eaLnBrk="1" latinLnBrk="0" hangingPunct="1">
        <a:lnSpc>
          <a:spcPct val="90000"/>
        </a:lnSpc>
        <a:spcBef>
          <a:spcPts val="1000"/>
        </a:spcBef>
        <a:buClr>
          <a:schemeClr val="bg2"/>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Clr>
          <a:schemeClr val="bg2"/>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Clr>
          <a:schemeClr val="bg2"/>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Clr>
          <a:schemeClr val="bg2"/>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Clr>
          <a:schemeClr val="bg2"/>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200" userDrawn="1">
          <p15:clr>
            <a:srgbClr val="F26B43"/>
          </p15:clr>
        </p15:guide>
        <p15:guide id="4" orient="horz"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2jff5jpU5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3F2B1-1629-0545-A45C-CD446E4F129E}"/>
              </a:ext>
            </a:extLst>
          </p:cNvPr>
          <p:cNvSpPr>
            <a:spLocks noGrp="1"/>
          </p:cNvSpPr>
          <p:nvPr>
            <p:ph type="body" sz="quarter" idx="13"/>
          </p:nvPr>
        </p:nvSpPr>
        <p:spPr/>
        <p:txBody>
          <a:bodyPr/>
          <a:lstStyle/>
          <a:p>
            <a:r>
              <a:rPr lang="en-US" dirty="0"/>
              <a:t>Coaching Plain and Simple</a:t>
            </a:r>
          </a:p>
          <a:p>
            <a:pPr>
              <a:spcBef>
                <a:spcPts val="500"/>
              </a:spcBef>
            </a:pPr>
            <a:r>
              <a:rPr lang="en-US" sz="2200" b="0" dirty="0"/>
              <a:t>Solution-Focused Coaching</a:t>
            </a:r>
          </a:p>
        </p:txBody>
      </p:sp>
      <p:sp>
        <p:nvSpPr>
          <p:cNvPr id="3" name="Text Placeholder 2">
            <a:extLst>
              <a:ext uri="{FF2B5EF4-FFF2-40B4-BE49-F238E27FC236}">
                <a16:creationId xmlns:a16="http://schemas.microsoft.com/office/drawing/2014/main" id="{847BAFE0-577E-4848-809C-2B527599AB37}"/>
              </a:ext>
            </a:extLst>
          </p:cNvPr>
          <p:cNvSpPr>
            <a:spLocks noGrp="1"/>
          </p:cNvSpPr>
          <p:nvPr>
            <p:ph type="body" sz="quarter" idx="20"/>
          </p:nvPr>
        </p:nvSpPr>
        <p:spPr>
          <a:xfrm>
            <a:off x="670141" y="689986"/>
            <a:ext cx="3168761" cy="1048200"/>
          </a:xfrm>
        </p:spPr>
        <p:txBody>
          <a:bodyPr/>
          <a:lstStyle/>
          <a:p>
            <a:r>
              <a:rPr lang="en-US" sz="1400" dirty="0"/>
              <a:t>April  22, 2021</a:t>
            </a:r>
          </a:p>
          <a:p>
            <a:pPr>
              <a:spcBef>
                <a:spcPts val="2000"/>
              </a:spcBef>
            </a:pPr>
            <a:r>
              <a:rPr lang="en-US" b="1" dirty="0"/>
              <a:t>David Boyce </a:t>
            </a:r>
          </a:p>
          <a:p>
            <a:pPr>
              <a:spcBef>
                <a:spcPts val="2000"/>
              </a:spcBef>
            </a:pPr>
            <a:r>
              <a:rPr lang="en-US" b="1" dirty="0"/>
              <a:t>Human Performance Coach</a:t>
            </a:r>
            <a:endParaRPr lang="en-US" dirty="0"/>
          </a:p>
        </p:txBody>
      </p:sp>
      <p:pic>
        <p:nvPicPr>
          <p:cNvPr id="4" name="Picture 5" descr="Galileo">
            <a:extLst>
              <a:ext uri="{FF2B5EF4-FFF2-40B4-BE49-F238E27FC236}">
                <a16:creationId xmlns:a16="http://schemas.microsoft.com/office/drawing/2014/main" id="{45907BBD-7512-4E30-8411-D0A29565F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557" y="4050858"/>
            <a:ext cx="3206442" cy="110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56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2AC8710-2A25-4A88-BB68-4F23287D34B6}"/>
              </a:ext>
            </a:extLst>
          </p:cNvPr>
          <p:cNvSpPr>
            <a:spLocks noGrp="1"/>
          </p:cNvSpPr>
          <p:nvPr>
            <p:ph type="title"/>
          </p:nvPr>
        </p:nvSpPr>
        <p:spPr>
          <a:xfrm>
            <a:off x="918778" y="618863"/>
            <a:ext cx="7811736" cy="953206"/>
          </a:xfrm>
        </p:spPr>
        <p:txBody>
          <a:bodyPr/>
          <a:lstStyle/>
          <a:p>
            <a:r>
              <a:rPr lang="en-US" altLang="en-US" b="1" dirty="0">
                <a:solidFill>
                  <a:srgbClr val="002060"/>
                </a:solidFill>
              </a:rPr>
              <a:t>Coaching compared to: </a:t>
            </a:r>
          </a:p>
        </p:txBody>
      </p:sp>
      <p:sp>
        <p:nvSpPr>
          <p:cNvPr id="24579" name="Content Placeholder 2">
            <a:extLst>
              <a:ext uri="{FF2B5EF4-FFF2-40B4-BE49-F238E27FC236}">
                <a16:creationId xmlns:a16="http://schemas.microsoft.com/office/drawing/2014/main" id="{ABF3F238-8BFD-4EC4-8349-49047DCEEC17}"/>
              </a:ext>
            </a:extLst>
          </p:cNvPr>
          <p:cNvSpPr>
            <a:spLocks noGrp="1"/>
          </p:cNvSpPr>
          <p:nvPr>
            <p:ph idx="1"/>
          </p:nvPr>
        </p:nvSpPr>
        <p:spPr>
          <a:xfrm>
            <a:off x="666131" y="1812979"/>
            <a:ext cx="7811737" cy="4351338"/>
          </a:xfrm>
        </p:spPr>
        <p:txBody>
          <a:bodyPr/>
          <a:lstStyle/>
          <a:p>
            <a:pPr>
              <a:defRPr/>
            </a:pPr>
            <a:r>
              <a:rPr lang="en-US" altLang="en-US" u="sng" dirty="0">
                <a:solidFill>
                  <a:srgbClr val="002060"/>
                </a:solidFill>
              </a:rPr>
              <a:t>Mentoring</a:t>
            </a:r>
            <a:r>
              <a:rPr lang="en-US" altLang="en-US" dirty="0">
                <a:solidFill>
                  <a:srgbClr val="002060"/>
                </a:solidFill>
              </a:rPr>
              <a:t>: </a:t>
            </a:r>
            <a:r>
              <a:rPr lang="en-US" altLang="en-US" dirty="0"/>
              <a:t>is usually done by a senior person who is attempting to “guide” the mentee within the organization and convey wisdom. </a:t>
            </a:r>
          </a:p>
          <a:p>
            <a:pPr marL="0" indent="0">
              <a:buNone/>
              <a:defRPr/>
            </a:pPr>
            <a:endParaRPr lang="en-US" altLang="en-US" dirty="0"/>
          </a:p>
          <a:p>
            <a:pPr>
              <a:defRPr/>
            </a:pPr>
            <a:r>
              <a:rPr lang="en-US" altLang="en-US" u="sng" dirty="0">
                <a:solidFill>
                  <a:srgbClr val="002060"/>
                </a:solidFill>
              </a:rPr>
              <a:t>Teaching</a:t>
            </a:r>
            <a:r>
              <a:rPr lang="en-US" altLang="en-US" dirty="0"/>
              <a:t>: by definition, possesses knowledge and information that the student lacks. </a:t>
            </a:r>
          </a:p>
          <a:p>
            <a:pPr marL="0" indent="0">
              <a:buNone/>
              <a:defRPr/>
            </a:pPr>
            <a:endParaRPr lang="en-US" altLang="en-US" dirty="0"/>
          </a:p>
          <a:p>
            <a:pPr>
              <a:defRPr/>
            </a:pPr>
            <a:r>
              <a:rPr lang="en-US" altLang="en-US" u="sng" dirty="0">
                <a:solidFill>
                  <a:srgbClr val="002060"/>
                </a:solidFill>
              </a:rPr>
              <a:t>Counseling</a:t>
            </a:r>
            <a:r>
              <a:rPr lang="en-US" altLang="en-US" dirty="0"/>
              <a:t>: more commonly involves people who are experiencing some dysfunctional behavior or internal turmoil.</a:t>
            </a:r>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B972-34D1-4033-903C-9388EBDC97C0}"/>
              </a:ext>
            </a:extLst>
          </p:cNvPr>
          <p:cNvSpPr>
            <a:spLocks noGrp="1"/>
          </p:cNvSpPr>
          <p:nvPr>
            <p:ph type="title"/>
          </p:nvPr>
        </p:nvSpPr>
        <p:spPr/>
        <p:txBody>
          <a:bodyPr>
            <a:normAutofit/>
          </a:bodyPr>
          <a:lstStyle/>
          <a:p>
            <a:r>
              <a:rPr lang="en-US" b="1" dirty="0">
                <a:solidFill>
                  <a:srgbClr val="002060"/>
                </a:solidFill>
                <a:latin typeface="Arial Narrow" panose="020B0606020202030204" pitchFamily="34" charset="0"/>
              </a:rPr>
              <a:t>The GROW</a:t>
            </a:r>
            <a:r>
              <a:rPr lang="en-US" sz="2700" dirty="0">
                <a:solidFill>
                  <a:srgbClr val="002060"/>
                </a:solidFill>
                <a:latin typeface="Arial Narrow" panose="020B0606020202030204" pitchFamily="34" charset="0"/>
              </a:rPr>
              <a:t> Model by Sir John Whitmore </a:t>
            </a:r>
          </a:p>
        </p:txBody>
      </p:sp>
      <p:sp>
        <p:nvSpPr>
          <p:cNvPr id="3" name="Content Placeholder 2">
            <a:extLst>
              <a:ext uri="{FF2B5EF4-FFF2-40B4-BE49-F238E27FC236}">
                <a16:creationId xmlns:a16="http://schemas.microsoft.com/office/drawing/2014/main" id="{F34FD4BF-CB16-42D7-9D52-4FADA0247C1E}"/>
              </a:ext>
            </a:extLst>
          </p:cNvPr>
          <p:cNvSpPr>
            <a:spLocks noGrp="1"/>
          </p:cNvSpPr>
          <p:nvPr>
            <p:ph idx="1"/>
          </p:nvPr>
        </p:nvSpPr>
        <p:spPr/>
        <p:txBody>
          <a:bodyPr>
            <a:normAutofit/>
          </a:bodyPr>
          <a:lstStyle/>
          <a:p>
            <a:pPr marL="0" indent="0">
              <a:buNone/>
            </a:pPr>
            <a:r>
              <a:rPr lang="en-US" sz="2400" b="1" dirty="0">
                <a:solidFill>
                  <a:srgbClr val="002060"/>
                </a:solidFill>
              </a:rPr>
              <a:t>G</a:t>
            </a:r>
            <a:r>
              <a:rPr lang="en-US" b="1" dirty="0"/>
              <a:t>oals: </a:t>
            </a:r>
            <a:r>
              <a:rPr lang="en-US" dirty="0"/>
              <a:t>How do we want things to be?</a:t>
            </a:r>
          </a:p>
          <a:p>
            <a:pPr marL="0" indent="0">
              <a:buNone/>
            </a:pPr>
            <a:endParaRPr lang="en-US" dirty="0"/>
          </a:p>
          <a:p>
            <a:pPr marL="0" indent="0">
              <a:buNone/>
            </a:pPr>
            <a:r>
              <a:rPr lang="en-US" sz="2400" b="1" dirty="0">
                <a:solidFill>
                  <a:srgbClr val="002060"/>
                </a:solidFill>
              </a:rPr>
              <a:t>R</a:t>
            </a:r>
            <a:r>
              <a:rPr lang="en-US" b="1" dirty="0"/>
              <a:t>eality:</a:t>
            </a:r>
            <a:r>
              <a:rPr lang="en-US" dirty="0"/>
              <a:t> Where are we now? What are the challenges, barriers, that inhibit…</a:t>
            </a:r>
          </a:p>
          <a:p>
            <a:pPr marL="0" indent="0">
              <a:buNone/>
            </a:pPr>
            <a:endParaRPr lang="en-US" dirty="0"/>
          </a:p>
          <a:p>
            <a:pPr marL="0" indent="0">
              <a:buNone/>
            </a:pPr>
            <a:r>
              <a:rPr lang="en-US" sz="2400" b="1" dirty="0">
                <a:solidFill>
                  <a:srgbClr val="002060"/>
                </a:solidFill>
              </a:rPr>
              <a:t>O</a:t>
            </a:r>
            <a:r>
              <a:rPr lang="en-US" b="1" dirty="0"/>
              <a:t>ptions:</a:t>
            </a:r>
            <a:r>
              <a:rPr lang="en-US" dirty="0"/>
              <a:t> What can we do? How are we going to achieve these goals?</a:t>
            </a:r>
          </a:p>
          <a:p>
            <a:pPr marL="0" indent="0">
              <a:buNone/>
            </a:pPr>
            <a:endParaRPr lang="en-US" dirty="0"/>
          </a:p>
          <a:p>
            <a:pPr marL="0" indent="0">
              <a:buNone/>
            </a:pPr>
            <a:r>
              <a:rPr lang="en-US" sz="2400" b="1" dirty="0">
                <a:solidFill>
                  <a:srgbClr val="002060"/>
                </a:solidFill>
              </a:rPr>
              <a:t>W</a:t>
            </a:r>
            <a:r>
              <a:rPr lang="en-US" b="1" dirty="0"/>
              <a:t>hat</a:t>
            </a:r>
            <a:r>
              <a:rPr lang="en-US" dirty="0"/>
              <a:t> will we do?  Your commitments </a:t>
            </a:r>
          </a:p>
        </p:txBody>
      </p:sp>
    </p:spTree>
    <p:extLst>
      <p:ext uri="{BB962C8B-B14F-4D97-AF65-F5344CB8AC3E}">
        <p14:creationId xmlns:p14="http://schemas.microsoft.com/office/powerpoint/2010/main" val="113027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5BF5CE69-FC74-4AA4-BEFE-EF2DF7B5870E}"/>
              </a:ext>
            </a:extLst>
          </p:cNvPr>
          <p:cNvSpPr>
            <a:spLocks noGrp="1" noChangeArrowheads="1"/>
          </p:cNvSpPr>
          <p:nvPr>
            <p:ph type="title"/>
          </p:nvPr>
        </p:nvSpPr>
        <p:spPr>
          <a:xfrm>
            <a:off x="1166647" y="563683"/>
            <a:ext cx="7508687" cy="953206"/>
          </a:xfrm>
        </p:spPr>
        <p:txBody>
          <a:bodyPr>
            <a:normAutofit/>
          </a:bodyPr>
          <a:lstStyle/>
          <a:p>
            <a:r>
              <a:rPr lang="en-US" altLang="en-US" sz="2700" dirty="0">
                <a:solidFill>
                  <a:srgbClr val="002060"/>
                </a:solidFill>
                <a:latin typeface="Arial Narrow" panose="020B0606020202030204" pitchFamily="34" charset="0"/>
              </a:rPr>
              <a:t>Using Life Activities to Coach</a:t>
            </a:r>
          </a:p>
        </p:txBody>
      </p:sp>
      <p:sp>
        <p:nvSpPr>
          <p:cNvPr id="29699" name="Content Placeholder 2">
            <a:extLst>
              <a:ext uri="{FF2B5EF4-FFF2-40B4-BE49-F238E27FC236}">
                <a16:creationId xmlns:a16="http://schemas.microsoft.com/office/drawing/2014/main" id="{AF154BA0-84A6-46C3-B898-9F1243F5E09C}"/>
              </a:ext>
            </a:extLst>
          </p:cNvPr>
          <p:cNvSpPr>
            <a:spLocks noGrp="1"/>
          </p:cNvSpPr>
          <p:nvPr>
            <p:ph idx="1"/>
          </p:nvPr>
        </p:nvSpPr>
        <p:spPr>
          <a:xfrm>
            <a:off x="863605" y="1562710"/>
            <a:ext cx="7811737" cy="4351338"/>
          </a:xfrm>
        </p:spPr>
        <p:txBody>
          <a:bodyPr/>
          <a:lstStyle/>
          <a:p>
            <a:pPr>
              <a:lnSpc>
                <a:spcPct val="100000"/>
              </a:lnSpc>
              <a:defRPr/>
            </a:pPr>
            <a:r>
              <a:rPr lang="en-US" altLang="en-US" sz="2700" dirty="0">
                <a:latin typeface="Arial Narrow" panose="020B0606020202030204" pitchFamily="34" charset="0"/>
              </a:rPr>
              <a:t>Tim Gallwey author of the Inner Game series (Work)</a:t>
            </a:r>
          </a:p>
          <a:p>
            <a:pPr lvl="1">
              <a:lnSpc>
                <a:spcPct val="100000"/>
              </a:lnSpc>
              <a:defRPr/>
            </a:pPr>
            <a:r>
              <a:rPr lang="en-US" altLang="en-US" sz="2700" dirty="0">
                <a:latin typeface="Arial Narrow" panose="020B0606020202030204" pitchFamily="34" charset="0"/>
              </a:rPr>
              <a:t> “Greatest seminar on earth is everyday life”</a:t>
            </a:r>
          </a:p>
          <a:p>
            <a:pPr lvl="1">
              <a:lnSpc>
                <a:spcPct val="100000"/>
              </a:lnSpc>
              <a:defRPr/>
            </a:pPr>
            <a:r>
              <a:rPr lang="en-US" altLang="en-US" sz="2700" dirty="0">
                <a:latin typeface="Arial Narrow" panose="020B0606020202030204" pitchFamily="34" charset="0"/>
              </a:rPr>
              <a:t> Coaching his son as he learned to drive</a:t>
            </a:r>
          </a:p>
          <a:p>
            <a:pPr lvl="1">
              <a:lnSpc>
                <a:spcPct val="100000"/>
              </a:lnSpc>
              <a:defRPr/>
            </a:pPr>
            <a:r>
              <a:rPr lang="en-US" altLang="en-US" sz="2700" dirty="0">
                <a:latin typeface="Arial Narrow" panose="020B0606020202030204" pitchFamily="34" charset="0"/>
              </a:rPr>
              <a:t> AT&amp;T’s CAP, courtesy, accuracy, &amp; productivity</a:t>
            </a:r>
          </a:p>
          <a:p>
            <a:pPr lvl="1">
              <a:lnSpc>
                <a:spcPct val="100000"/>
              </a:lnSpc>
              <a:defRPr/>
            </a:pPr>
            <a:endParaRPr lang="en-US" altLang="en-US" sz="2700" dirty="0">
              <a:latin typeface="Arial Narrow" panose="020B0606020202030204" pitchFamily="34" charset="0"/>
            </a:endParaRPr>
          </a:p>
          <a:p>
            <a:pPr lvl="1">
              <a:defRPr/>
            </a:pPr>
            <a:endParaRPr lang="en-US" altLang="en-US" sz="2700" dirty="0">
              <a:latin typeface="Arial Narrow" panose="020B0606020202030204" pitchFamily="34" charset="0"/>
            </a:endParaRPr>
          </a:p>
          <a:p>
            <a:pPr lvl="1">
              <a:defRPr/>
            </a:pPr>
            <a:r>
              <a:rPr lang="en-US" altLang="en-US" sz="2700" dirty="0">
                <a:latin typeface="Arial Narrow" panose="020B0606020202030204" pitchFamily="34" charset="0"/>
              </a:rPr>
              <a:t>Kung Fu Panda  </a:t>
            </a:r>
            <a:r>
              <a:rPr lang="en-US" altLang="en-US" sz="1200" dirty="0">
                <a:latin typeface="Arial Narrow" panose="020B0606020202030204" pitchFamily="34" charset="0"/>
                <a:hlinkClick r:id="rId3"/>
              </a:rPr>
              <a:t>https://www.youtube.com/watch?v=d2jff5jpU58</a:t>
            </a:r>
            <a:endParaRPr lang="en-US" altLang="en-US" sz="1200" dirty="0">
              <a:latin typeface="Arial Narrow" panose="020B0606020202030204" pitchFamily="34" charset="0"/>
            </a:endParaRPr>
          </a:p>
          <a:p>
            <a:pPr lvl="1">
              <a:defRPr/>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54CED567-EE7F-4859-A9B8-EA3CD528AA9D}"/>
              </a:ext>
            </a:extLst>
          </p:cNvPr>
          <p:cNvSpPr>
            <a:spLocks noGrp="1" noChangeArrowheads="1"/>
          </p:cNvSpPr>
          <p:nvPr>
            <p:ph type="title"/>
          </p:nvPr>
        </p:nvSpPr>
        <p:spPr>
          <a:xfrm>
            <a:off x="1411015" y="685800"/>
            <a:ext cx="5185172" cy="342900"/>
          </a:xfrm>
        </p:spPr>
        <p:txBody>
          <a:bodyPr>
            <a:normAutofit fontScale="90000"/>
          </a:bodyPr>
          <a:lstStyle/>
          <a:p>
            <a:r>
              <a:rPr lang="en-US" altLang="en-US" b="1" dirty="0">
                <a:solidFill>
                  <a:srgbClr val="002060"/>
                </a:solidFill>
                <a:latin typeface="Arial Narrow" panose="020B0606020202030204" pitchFamily="34" charset="0"/>
              </a:rPr>
              <a:t>What Is Coaching? </a:t>
            </a:r>
          </a:p>
        </p:txBody>
      </p:sp>
      <p:sp>
        <p:nvSpPr>
          <p:cNvPr id="3" name="Content Placeholder 2">
            <a:extLst>
              <a:ext uri="{FF2B5EF4-FFF2-40B4-BE49-F238E27FC236}">
                <a16:creationId xmlns:a16="http://schemas.microsoft.com/office/drawing/2014/main" id="{FA24E0CA-6645-495C-9F54-9F7E5B65D08F}"/>
              </a:ext>
            </a:extLst>
          </p:cNvPr>
          <p:cNvSpPr>
            <a:spLocks noGrp="1"/>
          </p:cNvSpPr>
          <p:nvPr>
            <p:ph idx="1"/>
          </p:nvPr>
        </p:nvSpPr>
        <p:spPr>
          <a:xfrm>
            <a:off x="393518" y="1670413"/>
            <a:ext cx="7886700" cy="3055383"/>
          </a:xfrm>
        </p:spPr>
        <p:txBody>
          <a:bodyPr/>
          <a:lstStyle/>
          <a:p>
            <a:pPr>
              <a:defRPr/>
            </a:pPr>
            <a:r>
              <a:rPr lang="en-US" sz="2700" dirty="0">
                <a:latin typeface="Arial Narrow" panose="020B0606020202030204" pitchFamily="34" charset="0"/>
              </a:rPr>
              <a:t>“Management by coaching generates </a:t>
            </a:r>
            <a:r>
              <a:rPr lang="en-US" sz="2700" u="sng" dirty="0">
                <a:latin typeface="Arial Narrow" panose="020B0606020202030204" pitchFamily="34" charset="0"/>
              </a:rPr>
              <a:t>Awareness</a:t>
            </a:r>
            <a:r>
              <a:rPr lang="en-US" sz="2700" dirty="0">
                <a:latin typeface="Arial Narrow" panose="020B0606020202030204" pitchFamily="34" charset="0"/>
              </a:rPr>
              <a:t> and </a:t>
            </a:r>
            <a:r>
              <a:rPr lang="en-US" sz="2700" u="sng" dirty="0">
                <a:latin typeface="Arial Narrow" panose="020B0606020202030204" pitchFamily="34" charset="0"/>
              </a:rPr>
              <a:t>Responsibility</a:t>
            </a:r>
            <a:r>
              <a:rPr lang="en-US" sz="2700" dirty="0">
                <a:latin typeface="Arial Narrow" panose="020B0606020202030204" pitchFamily="34" charset="0"/>
              </a:rPr>
              <a:t>.” </a:t>
            </a:r>
          </a:p>
          <a:p>
            <a:pPr marL="0" indent="0">
              <a:buNone/>
              <a:defRPr/>
            </a:pPr>
            <a:r>
              <a:rPr lang="en-US" sz="1200" dirty="0">
                <a:latin typeface="Arial Narrow" panose="020B0606020202030204" pitchFamily="34" charset="0"/>
              </a:rPr>
              <a:t>	p. 54 “Coaching for Performance”, by John Whitmore</a:t>
            </a:r>
          </a:p>
          <a:p>
            <a:pPr>
              <a:defRPr/>
            </a:pPr>
            <a:endParaRPr lang="en-US" dirty="0"/>
          </a:p>
          <a:p>
            <a:pPr>
              <a:defRPr/>
            </a:pPr>
            <a:r>
              <a:rPr lang="en-US" sz="2700" dirty="0">
                <a:latin typeface="Arial Narrow" panose="020B0606020202030204" pitchFamily="34" charset="0"/>
              </a:rPr>
              <a:t>“Interactions that help the individual being coached to expand </a:t>
            </a:r>
            <a:r>
              <a:rPr lang="en-US" sz="2700" u="sng" dirty="0">
                <a:latin typeface="Arial Narrow" panose="020B0606020202030204" pitchFamily="34" charset="0"/>
              </a:rPr>
              <a:t>awareness</a:t>
            </a:r>
            <a:r>
              <a:rPr lang="en-US" sz="2700" dirty="0">
                <a:latin typeface="Arial Narrow" panose="020B0606020202030204" pitchFamily="34" charset="0"/>
              </a:rPr>
              <a:t>, discover superior </a:t>
            </a:r>
            <a:r>
              <a:rPr lang="en-US" sz="2700" u="sng" dirty="0">
                <a:latin typeface="Arial Narrow" panose="020B0606020202030204" pitchFamily="34" charset="0"/>
              </a:rPr>
              <a:t>solutions</a:t>
            </a:r>
            <a:r>
              <a:rPr lang="en-US" sz="2700" dirty="0">
                <a:latin typeface="Arial Narrow" panose="020B0606020202030204" pitchFamily="34" charset="0"/>
              </a:rPr>
              <a:t>, and make and </a:t>
            </a:r>
            <a:r>
              <a:rPr lang="en-US" sz="2700" u="sng" dirty="0">
                <a:latin typeface="Arial Narrow" panose="020B0606020202030204" pitchFamily="34" charset="0"/>
              </a:rPr>
              <a:t>implement</a:t>
            </a:r>
            <a:r>
              <a:rPr lang="en-US" sz="2700" dirty="0">
                <a:latin typeface="Arial Narrow" panose="020B0606020202030204" pitchFamily="34" charset="0"/>
              </a:rPr>
              <a:t> better decisions.”  </a:t>
            </a:r>
          </a:p>
          <a:p>
            <a:pPr marL="0" indent="0">
              <a:buNone/>
              <a:defRPr/>
            </a:pPr>
            <a:r>
              <a:rPr lang="en-US" sz="1050" dirty="0">
                <a:latin typeface="Arial Narrow" panose="020B0606020202030204" pitchFamily="34" charset="0"/>
              </a:rPr>
              <a:t>	p. 44 “Extraordinary Coaching”, by John Zenger</a:t>
            </a:r>
          </a:p>
        </p:txBody>
      </p:sp>
      <p:pic>
        <p:nvPicPr>
          <p:cNvPr id="4" name="Content Placeholder 4">
            <a:extLst>
              <a:ext uri="{FF2B5EF4-FFF2-40B4-BE49-F238E27FC236}">
                <a16:creationId xmlns:a16="http://schemas.microsoft.com/office/drawing/2014/main" id="{A3D27971-5A5E-482A-A74E-6A7823284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59178" y="4648419"/>
            <a:ext cx="1460845" cy="1240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F15F23DE-5C67-4C40-8ADB-E5CF481F74A8}"/>
              </a:ext>
            </a:extLst>
          </p:cNvPr>
          <p:cNvSpPr>
            <a:spLocks noGrp="1" noChangeArrowheads="1"/>
          </p:cNvSpPr>
          <p:nvPr>
            <p:ph type="title"/>
          </p:nvPr>
        </p:nvSpPr>
        <p:spPr>
          <a:xfrm>
            <a:off x="1287592" y="565589"/>
            <a:ext cx="3771901" cy="994172"/>
          </a:xfrm>
        </p:spPr>
        <p:txBody>
          <a:bodyPr>
            <a:normAutofit/>
          </a:bodyPr>
          <a:lstStyle/>
          <a:p>
            <a:r>
              <a:rPr lang="en-US" altLang="en-US" sz="2700" dirty="0">
                <a:solidFill>
                  <a:srgbClr val="002060"/>
                </a:solidFill>
                <a:latin typeface="Arial Narrow" panose="020B0606020202030204" pitchFamily="34" charset="0"/>
              </a:rPr>
              <a:t>The Coaching Habit</a:t>
            </a:r>
          </a:p>
        </p:txBody>
      </p:sp>
      <p:sp>
        <p:nvSpPr>
          <p:cNvPr id="188419" name="Content Placeholder 2">
            <a:extLst>
              <a:ext uri="{FF2B5EF4-FFF2-40B4-BE49-F238E27FC236}">
                <a16:creationId xmlns:a16="http://schemas.microsoft.com/office/drawing/2014/main" id="{C509D6A8-70AD-4AFE-A1A8-C1119A48664A}"/>
              </a:ext>
            </a:extLst>
          </p:cNvPr>
          <p:cNvSpPr>
            <a:spLocks noGrp="1"/>
          </p:cNvSpPr>
          <p:nvPr>
            <p:ph idx="1"/>
          </p:nvPr>
        </p:nvSpPr>
        <p:spPr>
          <a:xfrm>
            <a:off x="391885" y="1639615"/>
            <a:ext cx="8219803" cy="4652796"/>
          </a:xfrm>
        </p:spPr>
        <p:txBody>
          <a:bodyPr>
            <a:normAutofit/>
          </a:bodyPr>
          <a:lstStyle/>
          <a:p>
            <a:pPr marL="385763" indent="-385763">
              <a:lnSpc>
                <a:spcPct val="100000"/>
              </a:lnSpc>
              <a:buFontTx/>
              <a:buAutoNum type="arabicPeriod"/>
              <a:defRPr/>
            </a:pPr>
            <a:r>
              <a:rPr lang="en-US" altLang="en-US" dirty="0">
                <a:latin typeface="Arial Narrow" panose="020B0606020202030204" pitchFamily="34" charset="0"/>
              </a:rPr>
              <a:t>The Kickstart Question: </a:t>
            </a:r>
            <a:r>
              <a:rPr lang="en-US" altLang="en-US" dirty="0">
                <a:solidFill>
                  <a:srgbClr val="0070C0"/>
                </a:solidFill>
                <a:latin typeface="Arial Narrow" panose="020B0606020202030204" pitchFamily="34" charset="0"/>
              </a:rPr>
              <a:t>What’s on your mind?</a:t>
            </a:r>
          </a:p>
          <a:p>
            <a:pPr marL="385763" indent="-385763">
              <a:lnSpc>
                <a:spcPct val="100000"/>
              </a:lnSpc>
              <a:buFontTx/>
              <a:buAutoNum type="arabicPeriod"/>
              <a:defRPr/>
            </a:pPr>
            <a:r>
              <a:rPr lang="en-US" altLang="en-US" dirty="0">
                <a:latin typeface="Arial Narrow" panose="020B0606020202030204" pitchFamily="34" charset="0"/>
              </a:rPr>
              <a:t>The Awe Question: </a:t>
            </a:r>
            <a:r>
              <a:rPr lang="en-US" altLang="en-US" dirty="0">
                <a:solidFill>
                  <a:srgbClr val="0070C0"/>
                </a:solidFill>
                <a:latin typeface="Arial Narrow" panose="020B0606020202030204" pitchFamily="34" charset="0"/>
              </a:rPr>
              <a:t>And what else?</a:t>
            </a:r>
          </a:p>
          <a:p>
            <a:pPr marL="385763" indent="-385763">
              <a:lnSpc>
                <a:spcPct val="100000"/>
              </a:lnSpc>
              <a:buFontTx/>
              <a:buAutoNum type="arabicPeriod"/>
              <a:defRPr/>
            </a:pPr>
            <a:r>
              <a:rPr lang="en-US" altLang="en-US" dirty="0">
                <a:latin typeface="Arial Narrow" panose="020B0606020202030204" pitchFamily="34" charset="0"/>
              </a:rPr>
              <a:t>The Focus Question: </a:t>
            </a:r>
            <a:r>
              <a:rPr lang="en-US" altLang="en-US" dirty="0">
                <a:solidFill>
                  <a:srgbClr val="0070C0"/>
                </a:solidFill>
                <a:latin typeface="Arial Narrow" panose="020B0606020202030204" pitchFamily="34" charset="0"/>
              </a:rPr>
              <a:t>What’s the real challenge here for you?</a:t>
            </a:r>
          </a:p>
          <a:p>
            <a:pPr marL="385763" indent="-385763">
              <a:lnSpc>
                <a:spcPct val="100000"/>
              </a:lnSpc>
              <a:buFontTx/>
              <a:buAutoNum type="arabicPeriod"/>
              <a:defRPr/>
            </a:pPr>
            <a:r>
              <a:rPr lang="en-US" altLang="en-US" dirty="0">
                <a:latin typeface="Arial Narrow" panose="020B0606020202030204" pitchFamily="34" charset="0"/>
              </a:rPr>
              <a:t>The Foundation Question: </a:t>
            </a:r>
            <a:r>
              <a:rPr lang="en-US" altLang="en-US" dirty="0">
                <a:solidFill>
                  <a:srgbClr val="0070C0"/>
                </a:solidFill>
                <a:latin typeface="Arial Narrow" panose="020B0606020202030204" pitchFamily="34" charset="0"/>
              </a:rPr>
              <a:t>What do you want?</a:t>
            </a:r>
          </a:p>
          <a:p>
            <a:pPr marL="385763" indent="-385763">
              <a:lnSpc>
                <a:spcPct val="100000"/>
              </a:lnSpc>
              <a:buFontTx/>
              <a:buAutoNum type="arabicPeriod"/>
              <a:defRPr/>
            </a:pPr>
            <a:r>
              <a:rPr lang="en-US" altLang="en-US" dirty="0">
                <a:latin typeface="Arial Narrow" panose="020B0606020202030204" pitchFamily="34" charset="0"/>
              </a:rPr>
              <a:t>The Lazy Question: </a:t>
            </a:r>
            <a:r>
              <a:rPr lang="en-US" altLang="en-US" dirty="0">
                <a:solidFill>
                  <a:srgbClr val="0070C0"/>
                </a:solidFill>
                <a:latin typeface="Arial Narrow" panose="020B0606020202030204" pitchFamily="34" charset="0"/>
              </a:rPr>
              <a:t>How can I help?</a:t>
            </a:r>
          </a:p>
          <a:p>
            <a:pPr marL="385763" indent="-385763">
              <a:lnSpc>
                <a:spcPct val="100000"/>
              </a:lnSpc>
              <a:buFontTx/>
              <a:buAutoNum type="arabicPeriod"/>
              <a:defRPr/>
            </a:pPr>
            <a:r>
              <a:rPr lang="en-US" altLang="en-US" dirty="0">
                <a:latin typeface="Arial Narrow" panose="020B0606020202030204" pitchFamily="34" charset="0"/>
              </a:rPr>
              <a:t>The Strategic Question: </a:t>
            </a:r>
            <a:r>
              <a:rPr lang="en-US" altLang="en-US" dirty="0">
                <a:solidFill>
                  <a:srgbClr val="0070C0"/>
                </a:solidFill>
                <a:latin typeface="Arial Narrow" panose="020B0606020202030204" pitchFamily="34" charset="0"/>
              </a:rPr>
              <a:t>If you’re saying Yes to this, what are you saying No to?</a:t>
            </a:r>
          </a:p>
          <a:p>
            <a:pPr marL="385763" indent="-385763">
              <a:lnSpc>
                <a:spcPct val="100000"/>
              </a:lnSpc>
              <a:buFontTx/>
              <a:buAutoNum type="arabicPeriod"/>
              <a:defRPr/>
            </a:pPr>
            <a:r>
              <a:rPr lang="en-US" altLang="en-US" dirty="0">
                <a:latin typeface="Arial Narrow" panose="020B0606020202030204" pitchFamily="34" charset="0"/>
              </a:rPr>
              <a:t>The Learning Question: </a:t>
            </a:r>
            <a:r>
              <a:rPr lang="en-US" altLang="en-US" dirty="0">
                <a:solidFill>
                  <a:srgbClr val="0070C0"/>
                </a:solidFill>
                <a:latin typeface="Arial Narrow" panose="020B0606020202030204" pitchFamily="34" charset="0"/>
              </a:rPr>
              <a:t>What was most useful for you?</a:t>
            </a:r>
          </a:p>
          <a:p>
            <a:pPr marL="0" indent="0">
              <a:buNone/>
              <a:defRPr/>
            </a:pPr>
            <a:r>
              <a:rPr lang="en-US" altLang="en-US" dirty="0">
                <a:solidFill>
                  <a:srgbClr val="0070C0"/>
                </a:solidFill>
                <a:latin typeface="Arial Narrow" panose="020B0606020202030204" pitchFamily="34" charset="0"/>
              </a:rPr>
              <a:t>					</a:t>
            </a:r>
            <a:r>
              <a:rPr lang="en-US" altLang="en-US" sz="1200" dirty="0">
                <a:solidFill>
                  <a:srgbClr val="0070C0"/>
                </a:solidFill>
                <a:latin typeface="Arial Narrow" panose="020B0606020202030204" pitchFamily="34" charset="0"/>
              </a:rPr>
              <a:t>Handout 4: </a:t>
            </a:r>
            <a:r>
              <a:rPr lang="en-US" altLang="en-US" sz="1200" dirty="0">
                <a:latin typeface="Arial Narrow" panose="020B0606020202030204" pitchFamily="34" charset="0"/>
              </a:rPr>
              <a:t>”</a:t>
            </a:r>
            <a:r>
              <a:rPr lang="en-US" altLang="en-US" sz="900" dirty="0">
                <a:latin typeface="Arial Narrow" panose="020B0606020202030204" pitchFamily="34" charset="0"/>
              </a:rPr>
              <a:t>The Coaching Habit”, Michael Bungay Stanier</a:t>
            </a:r>
          </a:p>
          <a:p>
            <a:pPr marL="0" indent="0">
              <a:buNone/>
              <a:defRPr/>
            </a:pPr>
            <a:r>
              <a:rPr lang="en-US" altLang="en-US" sz="900" dirty="0">
                <a:latin typeface="Arial Narrow" panose="020B0606020202030204" pitchFamily="34" charset="0"/>
              </a:rPr>
              <a:t>Be lazy, be curious, be often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8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46BD-7EDA-424B-9974-039C7BFC92C1}"/>
              </a:ext>
            </a:extLst>
          </p:cNvPr>
          <p:cNvSpPr>
            <a:spLocks noGrp="1"/>
          </p:cNvSpPr>
          <p:nvPr>
            <p:ph type="title"/>
          </p:nvPr>
        </p:nvSpPr>
        <p:spPr>
          <a:xfrm>
            <a:off x="1175657" y="513764"/>
            <a:ext cx="6446519" cy="614345"/>
          </a:xfrm>
        </p:spPr>
        <p:txBody>
          <a:bodyPr/>
          <a:lstStyle/>
          <a:p>
            <a:r>
              <a:rPr lang="en-US" sz="2700" dirty="0">
                <a:solidFill>
                  <a:srgbClr val="002060"/>
                </a:solidFill>
                <a:latin typeface="Arial Narrow" panose="020B0606020202030204" pitchFamily="34" charset="0"/>
              </a:rPr>
              <a:t>AWARENESS?</a:t>
            </a:r>
            <a:r>
              <a:rPr lang="en-US" b="1" dirty="0">
                <a:solidFill>
                  <a:srgbClr val="002060"/>
                </a:solidFill>
              </a:rPr>
              <a:t> </a:t>
            </a:r>
          </a:p>
        </p:txBody>
      </p:sp>
      <p:pic>
        <p:nvPicPr>
          <p:cNvPr id="4" name="Picture 2">
            <a:extLst>
              <a:ext uri="{FF2B5EF4-FFF2-40B4-BE49-F238E27FC236}">
                <a16:creationId xmlns:a16="http://schemas.microsoft.com/office/drawing/2014/main" id="{28F206B4-D121-4262-AE58-46BBD810C7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22615" y="1001109"/>
            <a:ext cx="6446520" cy="5218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17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C2236FF-A2B5-43B9-AFF1-1DF808239CDD}"/>
              </a:ext>
            </a:extLst>
          </p:cNvPr>
          <p:cNvSpPr>
            <a:spLocks noGrp="1" noChangeArrowheads="1"/>
          </p:cNvSpPr>
          <p:nvPr>
            <p:ph type="title"/>
          </p:nvPr>
        </p:nvSpPr>
        <p:spPr/>
        <p:txBody>
          <a:bodyPr>
            <a:normAutofit/>
          </a:bodyPr>
          <a:lstStyle/>
          <a:p>
            <a:r>
              <a:rPr lang="en-US" altLang="en-US" sz="2700" dirty="0">
                <a:solidFill>
                  <a:srgbClr val="002060"/>
                </a:solidFill>
                <a:latin typeface="Arial Narrow" panose="020B0606020202030204" pitchFamily="34" charset="0"/>
              </a:rPr>
              <a:t>Common Coaching Attributes</a:t>
            </a:r>
          </a:p>
        </p:txBody>
      </p:sp>
      <p:sp>
        <p:nvSpPr>
          <p:cNvPr id="70659" name="Content Placeholder 2">
            <a:extLst>
              <a:ext uri="{FF2B5EF4-FFF2-40B4-BE49-F238E27FC236}">
                <a16:creationId xmlns:a16="http://schemas.microsoft.com/office/drawing/2014/main" id="{BEEB22F5-CD2E-4BBA-95FE-895EE4FA5418}"/>
              </a:ext>
            </a:extLst>
          </p:cNvPr>
          <p:cNvSpPr>
            <a:spLocks noGrp="1" noChangeArrowheads="1"/>
          </p:cNvSpPr>
          <p:nvPr>
            <p:ph idx="1"/>
          </p:nvPr>
        </p:nvSpPr>
        <p:spPr/>
        <p:txBody>
          <a:bodyPr>
            <a:normAutofit/>
          </a:bodyPr>
          <a:lstStyle/>
          <a:p>
            <a:pPr marL="385763" indent="-385763">
              <a:buFontTx/>
              <a:buAutoNum type="arabicPeriod"/>
            </a:pPr>
            <a:r>
              <a:rPr lang="en-US" altLang="en-US" sz="2400" u="sng" dirty="0">
                <a:latin typeface="Arial Narrow" panose="020B0606020202030204" pitchFamily="34" charset="0"/>
              </a:rPr>
              <a:t>AWARENESS</a:t>
            </a:r>
            <a:r>
              <a:rPr lang="en-US" altLang="en-US" sz="2400" dirty="0">
                <a:latin typeface="Arial Narrow" panose="020B0606020202030204" pitchFamily="34" charset="0"/>
              </a:rPr>
              <a:t>: of a need, a gap, barrier/s, or limitations. </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u="sng" dirty="0">
                <a:latin typeface="Arial Narrow" panose="020B0606020202030204" pitchFamily="34" charset="0"/>
              </a:rPr>
              <a:t>SOLUTIONS</a:t>
            </a:r>
            <a:r>
              <a:rPr lang="en-US" altLang="en-US" sz="2400" dirty="0">
                <a:latin typeface="Arial Narrow" panose="020B0606020202030204" pitchFamily="34" charset="0"/>
              </a:rPr>
              <a:t>: goals, objectives, action plan or experiments</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u="sng" dirty="0">
                <a:latin typeface="Arial Narrow" panose="020B0606020202030204" pitchFamily="34" charset="0"/>
              </a:rPr>
              <a:t>RESPONSIBILITY</a:t>
            </a:r>
            <a:r>
              <a:rPr lang="en-US" altLang="en-US" sz="2400" dirty="0">
                <a:latin typeface="Arial Narrow" panose="020B0606020202030204" pitchFamily="34" charset="0"/>
              </a:rPr>
              <a:t>: individual takes ownership to do something</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u="sng" dirty="0">
                <a:latin typeface="Arial Narrow" panose="020B0606020202030204" pitchFamily="34" charset="0"/>
              </a:rPr>
              <a:t>PERFORMANCE</a:t>
            </a:r>
            <a:r>
              <a:rPr lang="en-US" altLang="en-US" sz="2400" dirty="0">
                <a:latin typeface="Arial Narrow" panose="020B0606020202030204" pitchFamily="34" charset="0"/>
              </a:rPr>
              <a:t>: behaviors, actions, results,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22D59CA-8900-4884-85C8-E7747FCB55FA}"/>
              </a:ext>
            </a:extLst>
          </p:cNvPr>
          <p:cNvSpPr>
            <a:spLocks noGrp="1" noChangeArrowheads="1"/>
          </p:cNvSpPr>
          <p:nvPr>
            <p:ph type="title"/>
          </p:nvPr>
        </p:nvSpPr>
        <p:spPr>
          <a:xfrm>
            <a:off x="1046436" y="512636"/>
            <a:ext cx="7886700" cy="994172"/>
          </a:xfrm>
        </p:spPr>
        <p:txBody>
          <a:bodyPr>
            <a:normAutofit/>
          </a:bodyPr>
          <a:lstStyle/>
          <a:p>
            <a:r>
              <a:rPr lang="en-US" altLang="en-US" sz="2700" dirty="0">
                <a:solidFill>
                  <a:srgbClr val="002060"/>
                </a:solidFill>
                <a:latin typeface="Arial Narrow" panose="020B0606020202030204" pitchFamily="34" charset="0"/>
              </a:rPr>
              <a:t>Statements</a:t>
            </a:r>
            <a:r>
              <a:rPr lang="en-US" altLang="en-US" sz="2700" dirty="0">
                <a:solidFill>
                  <a:schemeClr val="tx1"/>
                </a:solidFill>
                <a:latin typeface="Arial Narrow" panose="020B0606020202030204" pitchFamily="34" charset="0"/>
              </a:rPr>
              <a:t>  vs  </a:t>
            </a:r>
            <a:r>
              <a:rPr lang="en-US" altLang="en-US" sz="2700" dirty="0">
                <a:solidFill>
                  <a:srgbClr val="002060"/>
                </a:solidFill>
                <a:latin typeface="Arial Narrow" panose="020B0606020202030204" pitchFamily="34" charset="0"/>
              </a:rPr>
              <a:t>Questions</a:t>
            </a:r>
          </a:p>
        </p:txBody>
      </p:sp>
      <p:sp>
        <p:nvSpPr>
          <p:cNvPr id="89091" name="Content Placeholder 2">
            <a:extLst>
              <a:ext uri="{FF2B5EF4-FFF2-40B4-BE49-F238E27FC236}">
                <a16:creationId xmlns:a16="http://schemas.microsoft.com/office/drawing/2014/main" id="{FD7C60D4-D888-4C0D-B3E7-885437F4652D}"/>
              </a:ext>
            </a:extLst>
          </p:cNvPr>
          <p:cNvSpPr>
            <a:spLocks noGrp="1"/>
          </p:cNvSpPr>
          <p:nvPr>
            <p:ph idx="1"/>
          </p:nvPr>
        </p:nvSpPr>
        <p:spPr>
          <a:xfrm>
            <a:off x="863605" y="1506808"/>
            <a:ext cx="7811737" cy="4351338"/>
          </a:xfrm>
        </p:spPr>
        <p:txBody>
          <a:bodyPr>
            <a:normAutofit/>
          </a:bodyPr>
          <a:lstStyle/>
          <a:p>
            <a:pPr>
              <a:defRPr/>
            </a:pPr>
            <a:r>
              <a:rPr lang="en-US" altLang="en-US" sz="2400" dirty="0">
                <a:latin typeface="Arial Narrow" panose="020B0606020202030204" pitchFamily="34" charset="0"/>
              </a:rPr>
              <a:t>“Every time you open your mouth to speak you have </a:t>
            </a:r>
            <a:r>
              <a:rPr lang="en-US" altLang="en-US" sz="2400" dirty="0">
                <a:solidFill>
                  <a:srgbClr val="002060"/>
                </a:solidFill>
                <a:latin typeface="Arial Narrow" panose="020B0606020202030204" pitchFamily="34" charset="0"/>
              </a:rPr>
              <a:t>two options</a:t>
            </a:r>
            <a:r>
              <a:rPr lang="en-US" altLang="en-US" sz="2400" dirty="0">
                <a:latin typeface="Arial Narrow" panose="020B0606020202030204" pitchFamily="34" charset="0"/>
              </a:rPr>
              <a:t>: Make a </a:t>
            </a:r>
            <a:r>
              <a:rPr lang="en-US" altLang="en-US" sz="2400" dirty="0">
                <a:solidFill>
                  <a:srgbClr val="002060"/>
                </a:solidFill>
                <a:latin typeface="Arial Narrow" panose="020B0606020202030204" pitchFamily="34" charset="0"/>
              </a:rPr>
              <a:t>statement</a:t>
            </a:r>
            <a:r>
              <a:rPr lang="en-US" altLang="en-US" sz="2400" dirty="0">
                <a:latin typeface="Arial Narrow" panose="020B0606020202030204" pitchFamily="34" charset="0"/>
              </a:rPr>
              <a:t> or ask a </a:t>
            </a:r>
            <a:r>
              <a:rPr lang="en-US" altLang="en-US" sz="2400" dirty="0">
                <a:solidFill>
                  <a:srgbClr val="002060"/>
                </a:solidFill>
                <a:latin typeface="Arial Narrow" panose="020B0606020202030204" pitchFamily="34" charset="0"/>
              </a:rPr>
              <a:t>questio</a:t>
            </a:r>
            <a:r>
              <a:rPr lang="en-US" altLang="en-US" sz="2400" dirty="0">
                <a:latin typeface="Arial Narrow" panose="020B0606020202030204" pitchFamily="34" charset="0"/>
              </a:rPr>
              <a:t>n.  Asking questions can change your life.”  </a:t>
            </a:r>
            <a:r>
              <a:rPr lang="en-US" altLang="en-US" sz="900" dirty="0">
                <a:latin typeface="Arial Narrow" panose="020B0606020202030204" pitchFamily="34" charset="0"/>
              </a:rPr>
              <a:t>(p. 1, “The 7 Powers of Questions” by </a:t>
            </a:r>
            <a:r>
              <a:rPr lang="en-US" altLang="en-US" sz="900" dirty="0" err="1">
                <a:latin typeface="Arial Narrow" panose="020B0606020202030204" pitchFamily="34" charset="0"/>
              </a:rPr>
              <a:t>Dorthy</a:t>
            </a:r>
            <a:r>
              <a:rPr lang="en-US" altLang="en-US" sz="900" dirty="0">
                <a:latin typeface="Arial Narrow" panose="020B0606020202030204" pitchFamily="34" charset="0"/>
              </a:rPr>
              <a:t> Leeds)</a:t>
            </a:r>
            <a:endParaRPr lang="en-US" altLang="en-US" sz="2400" dirty="0">
              <a:latin typeface="Arial Narrow" panose="020B0606020202030204" pitchFamily="34" charset="0"/>
            </a:endParaRPr>
          </a:p>
          <a:p>
            <a:pPr marL="0" indent="0">
              <a:buNone/>
              <a:defRPr/>
            </a:pPr>
            <a:endParaRPr lang="en-US" altLang="en-US" sz="2400" dirty="0">
              <a:latin typeface="Arial Narrow" panose="020B0606020202030204" pitchFamily="34" charset="0"/>
            </a:endParaRPr>
          </a:p>
          <a:p>
            <a:pPr>
              <a:defRPr/>
            </a:pPr>
            <a:r>
              <a:rPr lang="en-US" altLang="en-US" sz="2400" dirty="0">
                <a:latin typeface="Arial Narrow" panose="020B0606020202030204" pitchFamily="34" charset="0"/>
              </a:rPr>
              <a:t> “</a:t>
            </a:r>
            <a:r>
              <a:rPr lang="en-US" altLang="en-US" sz="2400" dirty="0">
                <a:solidFill>
                  <a:srgbClr val="002060"/>
                </a:solidFill>
                <a:latin typeface="Arial Narrow" panose="020B0606020202030204" pitchFamily="34" charset="0"/>
              </a:rPr>
              <a:t>When </a:t>
            </a:r>
            <a:r>
              <a:rPr lang="en-US" altLang="en-US" sz="2400" dirty="0">
                <a:latin typeface="Arial Narrow" panose="020B0606020202030204" pitchFamily="34" charset="0"/>
              </a:rPr>
              <a:t>you are </a:t>
            </a:r>
            <a:r>
              <a:rPr lang="en-US" altLang="en-US" sz="2400" dirty="0">
                <a:solidFill>
                  <a:srgbClr val="002060"/>
                </a:solidFill>
                <a:latin typeface="Arial Narrow" panose="020B0606020202030204" pitchFamily="34" charset="0"/>
              </a:rPr>
              <a:t>talking </a:t>
            </a:r>
            <a:r>
              <a:rPr lang="en-US" altLang="en-US" sz="2400" dirty="0">
                <a:latin typeface="Arial Narrow" panose="020B0606020202030204" pitchFamily="34" charset="0"/>
              </a:rPr>
              <a:t>you are only covering what you already know.  The </a:t>
            </a:r>
            <a:r>
              <a:rPr lang="en-US" altLang="en-US" sz="2400" dirty="0">
                <a:solidFill>
                  <a:srgbClr val="002060"/>
                </a:solidFill>
                <a:latin typeface="Arial Narrow" panose="020B0606020202030204" pitchFamily="34" charset="0"/>
              </a:rPr>
              <a:t>only way to learn what the other person needs</a:t>
            </a:r>
            <a:r>
              <a:rPr lang="en-US" altLang="en-US" sz="2400" dirty="0">
                <a:latin typeface="Arial Narrow" panose="020B0606020202030204" pitchFamily="34" charset="0"/>
              </a:rPr>
              <a:t> (and what you don’t know) is to ask questions -- and then </a:t>
            </a:r>
            <a:r>
              <a:rPr lang="en-US" altLang="en-US" sz="2400" dirty="0">
                <a:solidFill>
                  <a:srgbClr val="002060"/>
                </a:solidFill>
                <a:latin typeface="Arial Narrow" panose="020B0606020202030204" pitchFamily="34" charset="0"/>
              </a:rPr>
              <a:t>listen</a:t>
            </a:r>
            <a:r>
              <a:rPr lang="en-US" altLang="en-US" sz="2400" dirty="0">
                <a:latin typeface="Arial Narrow" panose="020B0606020202030204" pitchFamily="34" charset="0"/>
              </a:rPr>
              <a:t> to the answers.”  </a:t>
            </a:r>
            <a:r>
              <a:rPr lang="en-US" altLang="en-US" sz="900" dirty="0">
                <a:latin typeface="Arial Narrow" panose="020B0606020202030204" pitchFamily="34" charset="0"/>
              </a:rPr>
              <a:t>(Tom Hopkins, “How to Master the Art of Selling”)</a:t>
            </a:r>
          </a:p>
          <a:p>
            <a:pPr>
              <a:defRPr/>
            </a:pPr>
            <a:endParaRPr lang="en-US" altLang="en-US" dirty="0"/>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152F8AA-43A7-4F25-A7B2-15B7E94368CB}"/>
              </a:ext>
            </a:extLst>
          </p:cNvPr>
          <p:cNvSpPr>
            <a:spLocks noGrp="1" noChangeArrowheads="1"/>
          </p:cNvSpPr>
          <p:nvPr>
            <p:ph type="title"/>
          </p:nvPr>
        </p:nvSpPr>
        <p:spPr>
          <a:xfrm>
            <a:off x="1182415" y="603031"/>
            <a:ext cx="5185172" cy="342900"/>
          </a:xfrm>
        </p:spPr>
        <p:txBody>
          <a:bodyPr>
            <a:noAutofit/>
          </a:bodyPr>
          <a:lstStyle/>
          <a:p>
            <a:r>
              <a:rPr lang="en-US" altLang="en-US" sz="2700" dirty="0">
                <a:solidFill>
                  <a:srgbClr val="002060"/>
                </a:solidFill>
                <a:latin typeface="Arial Narrow" panose="020B0606020202030204" pitchFamily="34" charset="0"/>
              </a:rPr>
              <a:t>Solution Quotes</a:t>
            </a:r>
          </a:p>
        </p:txBody>
      </p:sp>
      <p:sp>
        <p:nvSpPr>
          <p:cNvPr id="21507" name="Content Placeholder 2">
            <a:extLst>
              <a:ext uri="{FF2B5EF4-FFF2-40B4-BE49-F238E27FC236}">
                <a16:creationId xmlns:a16="http://schemas.microsoft.com/office/drawing/2014/main" id="{C87281C9-816C-44CE-9289-34FCFEF56DEB}"/>
              </a:ext>
            </a:extLst>
          </p:cNvPr>
          <p:cNvSpPr>
            <a:spLocks noGrp="1" noChangeArrowheads="1"/>
          </p:cNvSpPr>
          <p:nvPr>
            <p:ph idx="1"/>
          </p:nvPr>
        </p:nvSpPr>
        <p:spPr>
          <a:xfrm>
            <a:off x="546191" y="1640555"/>
            <a:ext cx="8051618" cy="4405521"/>
          </a:xfrm>
        </p:spPr>
        <p:txBody>
          <a:bodyPr/>
          <a:lstStyle/>
          <a:p>
            <a:pPr marL="0" indent="0">
              <a:buNone/>
            </a:pPr>
            <a:r>
              <a:rPr lang="en-US" altLang="en-US" sz="2400" dirty="0">
                <a:latin typeface="Arial Narrow" panose="020B0606020202030204" pitchFamily="34" charset="0"/>
              </a:rPr>
              <a:t>“Problem </a:t>
            </a:r>
            <a:r>
              <a:rPr lang="en-US" altLang="en-US" sz="2700" dirty="0"/>
              <a:t>talk creates problems; Solution talk creates solutions” </a:t>
            </a:r>
            <a:r>
              <a:rPr lang="en-US" altLang="en-US" sz="825" dirty="0"/>
              <a:t>Steve de Shazer p.27</a:t>
            </a:r>
          </a:p>
          <a:p>
            <a:pPr marL="0" indent="0">
              <a:buNone/>
            </a:pPr>
            <a:endParaRPr lang="en-US" altLang="en-US" dirty="0"/>
          </a:p>
          <a:p>
            <a:pPr marL="0" indent="0">
              <a:buNone/>
            </a:pPr>
            <a:r>
              <a:rPr lang="en-US" altLang="en-US" sz="2400" dirty="0">
                <a:latin typeface="Arial Narrow" panose="020B0606020202030204" pitchFamily="34" charset="0"/>
              </a:rPr>
              <a:t>“There is no connection whatever between the problem and the solution” </a:t>
            </a:r>
            <a:r>
              <a:rPr lang="en-US" altLang="en-US" sz="900" dirty="0"/>
              <a:t>Steve de Shazer p.87</a:t>
            </a:r>
          </a:p>
          <a:p>
            <a:pPr marL="0" indent="0">
              <a:buNone/>
            </a:pPr>
            <a:endParaRPr lang="en-US" altLang="en-US" dirty="0"/>
          </a:p>
          <a:p>
            <a:pPr marL="0" indent="0">
              <a:buNone/>
            </a:pPr>
            <a:r>
              <a:rPr lang="en-US" altLang="en-US" sz="2700" dirty="0">
                <a:latin typeface="Arial Narrow" panose="020B0606020202030204" pitchFamily="34" charset="0"/>
              </a:rPr>
              <a:t>“You cannot teach anybody anything. You can only help them to discover it in themselves” </a:t>
            </a:r>
            <a:r>
              <a:rPr lang="en-US" altLang="en-US" sz="900" dirty="0"/>
              <a:t>Galileo Galilei p.74</a:t>
            </a:r>
          </a:p>
          <a:p>
            <a:pPr marL="0" indent="0">
              <a:buNone/>
            </a:pPr>
            <a:endParaRPr lang="en-US" altLang="en-US" dirty="0"/>
          </a:p>
          <a:p>
            <a:pPr marL="0" indent="0">
              <a:buNone/>
            </a:pPr>
            <a:endParaRPr lang="en-US" altLang="en-US" sz="825" dirty="0"/>
          </a:p>
          <a:p>
            <a:pPr marL="0" indent="0">
              <a:buNone/>
            </a:pPr>
            <a:endParaRPr lang="en-US"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E3EB882-A634-4ACE-809A-FB9292051DB7}"/>
              </a:ext>
            </a:extLst>
          </p:cNvPr>
          <p:cNvSpPr>
            <a:spLocks noGrp="1" noChangeArrowheads="1"/>
          </p:cNvSpPr>
          <p:nvPr>
            <p:ph type="title"/>
          </p:nvPr>
        </p:nvSpPr>
        <p:spPr>
          <a:xfrm>
            <a:off x="1090917" y="524100"/>
            <a:ext cx="7886700" cy="994172"/>
          </a:xfrm>
        </p:spPr>
        <p:txBody>
          <a:bodyPr>
            <a:normAutofit/>
          </a:bodyPr>
          <a:lstStyle/>
          <a:p>
            <a:r>
              <a:rPr lang="en-US" altLang="en-US" sz="2700" dirty="0">
                <a:solidFill>
                  <a:srgbClr val="002060"/>
                </a:solidFill>
                <a:latin typeface="Arial Narrow" panose="020B0606020202030204" pitchFamily="34" charset="0"/>
              </a:rPr>
              <a:t>Solution Focused </a:t>
            </a:r>
            <a:r>
              <a:rPr lang="en-US" altLang="en-US" sz="2700" u="sng" dirty="0">
                <a:solidFill>
                  <a:srgbClr val="002060"/>
                </a:solidFill>
                <a:latin typeface="Arial Narrow" panose="020B0606020202030204" pitchFamily="34" charset="0"/>
              </a:rPr>
              <a:t>Assumptions</a:t>
            </a:r>
          </a:p>
        </p:txBody>
      </p:sp>
      <p:sp>
        <p:nvSpPr>
          <p:cNvPr id="76803" name="Content Placeholder 2">
            <a:extLst>
              <a:ext uri="{FF2B5EF4-FFF2-40B4-BE49-F238E27FC236}">
                <a16:creationId xmlns:a16="http://schemas.microsoft.com/office/drawing/2014/main" id="{B6D77CC8-A09A-4901-A3E7-F13FA95D2881}"/>
              </a:ext>
            </a:extLst>
          </p:cNvPr>
          <p:cNvSpPr>
            <a:spLocks noGrp="1" noChangeArrowheads="1"/>
          </p:cNvSpPr>
          <p:nvPr>
            <p:ph idx="1"/>
          </p:nvPr>
        </p:nvSpPr>
        <p:spPr>
          <a:xfrm>
            <a:off x="796159" y="1797248"/>
            <a:ext cx="7503654" cy="3263504"/>
          </a:xfrm>
        </p:spPr>
        <p:txBody>
          <a:bodyPr>
            <a:normAutofit/>
          </a:bodyPr>
          <a:lstStyle/>
          <a:p>
            <a:pPr marL="385763" indent="-385763">
              <a:buFontTx/>
              <a:buAutoNum type="arabicPeriod"/>
            </a:pPr>
            <a:r>
              <a:rPr lang="en-US" altLang="en-US" sz="2400" dirty="0">
                <a:latin typeface="Arial Narrow" panose="020B0606020202030204" pitchFamily="34" charset="0"/>
              </a:rPr>
              <a:t>Solution Building is a Fast Track to Problem Solving</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dirty="0">
                <a:latin typeface="Arial Narrow" panose="020B0606020202030204" pitchFamily="34" charset="0"/>
              </a:rPr>
              <a:t>Clients (workers) Already Have Experience With the Solution</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dirty="0">
                <a:latin typeface="Arial Narrow" panose="020B0606020202030204" pitchFamily="34" charset="0"/>
              </a:rPr>
              <a:t>When in Doubt Ask the Client (worker)</a:t>
            </a:r>
          </a:p>
          <a:p>
            <a:pPr marL="385763" indent="-385763">
              <a:buFontTx/>
              <a:buAutoNum type="arabicPeriod"/>
            </a:pPr>
            <a:endParaRPr lang="en-US" altLang="en-US" sz="2400" dirty="0">
              <a:latin typeface="Arial Narrow" panose="020B0606020202030204" pitchFamily="34" charset="0"/>
            </a:endParaRPr>
          </a:p>
          <a:p>
            <a:pPr marL="385763" indent="-385763">
              <a:buFontTx/>
              <a:buAutoNum type="arabicPeriod"/>
            </a:pPr>
            <a:r>
              <a:rPr lang="en-US" altLang="en-US" sz="2400" dirty="0">
                <a:latin typeface="Arial Narrow" panose="020B0606020202030204" pitchFamily="34" charset="0"/>
              </a:rPr>
              <a:t>Not knowing is Useful</a:t>
            </a:r>
          </a:p>
          <a:p>
            <a:pPr marL="385763" indent="-385763">
              <a:buNone/>
            </a:pPr>
            <a:endParaRPr lang="en-US" altLang="en-US" sz="2400" dirty="0"/>
          </a:p>
          <a:p>
            <a:pPr marL="385763" indent="-385763">
              <a:buFontTx/>
              <a:buAutoNum type="arabicPeriod"/>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0E14-9494-4208-8C1E-EBF6B8684DBA}"/>
              </a:ext>
            </a:extLst>
          </p:cNvPr>
          <p:cNvSpPr>
            <a:spLocks noGrp="1"/>
          </p:cNvSpPr>
          <p:nvPr>
            <p:ph type="title"/>
          </p:nvPr>
        </p:nvSpPr>
        <p:spPr>
          <a:xfrm>
            <a:off x="628650" y="634008"/>
            <a:ext cx="7140485" cy="994172"/>
          </a:xfrm>
        </p:spPr>
        <p:txBody>
          <a:bodyPr>
            <a:normAutofit/>
          </a:bodyPr>
          <a:lstStyle/>
          <a:p>
            <a:pPr algn="ctr"/>
            <a:r>
              <a:rPr lang="en-US" sz="2700" dirty="0">
                <a:solidFill>
                  <a:srgbClr val="002060"/>
                </a:solidFill>
                <a:latin typeface="Arial Narrow" panose="020B0606020202030204" pitchFamily="34" charset="0"/>
              </a:rPr>
              <a:t>The Plain and Simple Coaching Approach</a:t>
            </a:r>
          </a:p>
        </p:txBody>
      </p:sp>
      <p:sp>
        <p:nvSpPr>
          <p:cNvPr id="3" name="Content Placeholder 2">
            <a:extLst>
              <a:ext uri="{FF2B5EF4-FFF2-40B4-BE49-F238E27FC236}">
                <a16:creationId xmlns:a16="http://schemas.microsoft.com/office/drawing/2014/main" id="{2ECAC5C5-EC01-44D5-9A60-5587B8F0E6E7}"/>
              </a:ext>
            </a:extLst>
          </p:cNvPr>
          <p:cNvSpPr>
            <a:spLocks noGrp="1"/>
          </p:cNvSpPr>
          <p:nvPr>
            <p:ph idx="1"/>
          </p:nvPr>
        </p:nvSpPr>
        <p:spPr>
          <a:xfrm>
            <a:off x="628650" y="1797248"/>
            <a:ext cx="7886700" cy="3263504"/>
          </a:xfrm>
        </p:spPr>
        <p:txBody>
          <a:bodyPr>
            <a:normAutofit/>
          </a:bodyPr>
          <a:lstStyle/>
          <a:p>
            <a:pPr marL="0" indent="0">
              <a:buNone/>
            </a:pPr>
            <a:r>
              <a:rPr lang="en-US" sz="2400" dirty="0">
                <a:latin typeface="Arial Narrow" panose="020B0606020202030204" pitchFamily="34" charset="0"/>
                <a:ea typeface="Calibri" panose="020F0502020204030204" pitchFamily="34" charset="0"/>
              </a:rPr>
              <a:t>The Plain and Simple, Solution-Focused Coaching approach is also called, Brief Coaching, as the needed interaction time is often brief while effectively producing improved individual performance.</a:t>
            </a:r>
          </a:p>
          <a:p>
            <a:pPr marL="0" indent="0">
              <a:buNone/>
            </a:pPr>
            <a:endParaRPr lang="en-US" sz="2400" dirty="0">
              <a:latin typeface="Arial Narrow" panose="020B0606020202030204" pitchFamily="34" charset="0"/>
              <a:ea typeface="Calibri" panose="020F0502020204030204" pitchFamily="34" charset="0"/>
            </a:endParaRPr>
          </a:p>
          <a:p>
            <a:pPr marL="0" indent="0">
              <a:buNone/>
            </a:pPr>
            <a:r>
              <a:rPr lang="en-US" sz="2400" dirty="0">
                <a:latin typeface="Arial Narrow" panose="020B0606020202030204" pitchFamily="34" charset="0"/>
                <a:ea typeface="Calibri" panose="020F0502020204030204" pitchFamily="34" charset="0"/>
              </a:rPr>
              <a:t>We will review various coaching strategies and then present the plain and simple coaching framework.</a:t>
            </a:r>
            <a:endParaRPr lang="en-US" sz="2400" dirty="0">
              <a:latin typeface="Arial Narrow" panose="020B0606020202030204" pitchFamily="34" charset="0"/>
            </a:endParaRPr>
          </a:p>
        </p:txBody>
      </p:sp>
    </p:spTree>
    <p:extLst>
      <p:ext uri="{BB962C8B-B14F-4D97-AF65-F5344CB8AC3E}">
        <p14:creationId xmlns:p14="http://schemas.microsoft.com/office/powerpoint/2010/main" val="385319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C07576C-2D1C-4E6B-8CC3-98391AD69779}"/>
              </a:ext>
            </a:extLst>
          </p:cNvPr>
          <p:cNvSpPr>
            <a:spLocks noGrp="1" noChangeArrowheads="1"/>
          </p:cNvSpPr>
          <p:nvPr>
            <p:ph type="title"/>
          </p:nvPr>
        </p:nvSpPr>
        <p:spPr>
          <a:xfrm>
            <a:off x="1107086" y="563683"/>
            <a:ext cx="7811736" cy="953206"/>
          </a:xfrm>
        </p:spPr>
        <p:txBody>
          <a:bodyPr>
            <a:normAutofit/>
          </a:bodyPr>
          <a:lstStyle/>
          <a:p>
            <a:r>
              <a:rPr lang="en-US" altLang="en-US" sz="2700" dirty="0">
                <a:solidFill>
                  <a:srgbClr val="002060"/>
                </a:solidFill>
                <a:latin typeface="Arial Narrow" panose="020B0606020202030204" pitchFamily="34" charset="0"/>
              </a:rPr>
              <a:t>Common Ineffective Approach </a:t>
            </a:r>
          </a:p>
        </p:txBody>
      </p:sp>
      <p:sp>
        <p:nvSpPr>
          <p:cNvPr id="29699" name="Content Placeholder 2">
            <a:extLst>
              <a:ext uri="{FF2B5EF4-FFF2-40B4-BE49-F238E27FC236}">
                <a16:creationId xmlns:a16="http://schemas.microsoft.com/office/drawing/2014/main" id="{A6B4EB32-BEFE-4F85-977F-2A8B12641F0B}"/>
              </a:ext>
            </a:extLst>
          </p:cNvPr>
          <p:cNvSpPr>
            <a:spLocks noGrp="1" noChangeArrowheads="1"/>
          </p:cNvSpPr>
          <p:nvPr>
            <p:ph idx="1"/>
          </p:nvPr>
        </p:nvSpPr>
        <p:spPr>
          <a:xfrm>
            <a:off x="1035626" y="1880900"/>
            <a:ext cx="7886700" cy="3263504"/>
          </a:xfrm>
        </p:spPr>
        <p:txBody>
          <a:bodyPr>
            <a:normAutofit fontScale="92500" lnSpcReduction="20000"/>
          </a:bodyPr>
          <a:lstStyle/>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endParaRPr lang="en-US" altLang="en-US" dirty="0">
              <a:latin typeface="Arial Narrow" panose="020B0606020202030204" pitchFamily="34" charset="0"/>
            </a:endParaRP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Ask 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endParaRPr lang="en-US" altLang="en-US" dirty="0">
              <a:latin typeface="Arial Narrow" panose="020B0606020202030204" pitchFamily="34" charset="0"/>
            </a:endParaRP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endParaRPr lang="en-US" altLang="en-US" dirty="0">
              <a:latin typeface="Arial Narrow" panose="020B0606020202030204" pitchFamily="34" charset="0"/>
            </a:endParaRP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Ask 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Ask 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endParaRPr lang="en-US" altLang="en-US" dirty="0">
              <a:latin typeface="Arial Narrow" panose="020B0606020202030204" pitchFamily="34" charset="0"/>
            </a:endParaRP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Ask 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r>
              <a:rPr lang="en-US" altLang="en-US" dirty="0">
                <a:latin typeface="Arial Narrow" panose="020B0606020202030204" pitchFamily="34" charset="0"/>
              </a:rPr>
              <a:t>Tell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r>
              <a:rPr lang="en-US" altLang="en-US" dirty="0" err="1">
                <a:latin typeface="Arial Narrow" panose="020B0606020202030204" pitchFamily="34" charset="0"/>
              </a:rPr>
              <a:t>Tell</a:t>
            </a:r>
            <a:r>
              <a:rPr lang="en-US" altLang="en-US" dirty="0">
                <a:latin typeface="Arial Narrow" panose="020B0606020202030204" pitchFamily="34" charset="0"/>
              </a:rPr>
              <a:t> </a:t>
            </a:r>
          </a:p>
          <a:p>
            <a:pPr marL="0" indent="0">
              <a:buNone/>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09B9CF2-CACF-4460-B3AD-82A11CCC35D0}"/>
              </a:ext>
            </a:extLst>
          </p:cNvPr>
          <p:cNvSpPr>
            <a:spLocks noGrp="1" noChangeArrowheads="1"/>
          </p:cNvSpPr>
          <p:nvPr>
            <p:ph type="title"/>
          </p:nvPr>
        </p:nvSpPr>
        <p:spPr>
          <a:xfrm>
            <a:off x="1013188" y="618797"/>
            <a:ext cx="6941276" cy="700496"/>
          </a:xfrm>
        </p:spPr>
        <p:txBody>
          <a:bodyPr>
            <a:normAutofit/>
          </a:bodyPr>
          <a:lstStyle/>
          <a:p>
            <a:r>
              <a:rPr lang="en-US" altLang="en-US" sz="2700" dirty="0">
                <a:solidFill>
                  <a:schemeClr val="tx1"/>
                </a:solidFill>
                <a:latin typeface="Arial Narrow" panose="020B0606020202030204" pitchFamily="34" charset="0"/>
              </a:rPr>
              <a:t>Solution Focused “</a:t>
            </a:r>
            <a:r>
              <a:rPr lang="en-US" altLang="en-US" sz="2700" dirty="0">
                <a:solidFill>
                  <a:srgbClr val="002060"/>
                </a:solidFill>
                <a:latin typeface="Arial Narrow" panose="020B0606020202030204" pitchFamily="34" charset="0"/>
              </a:rPr>
              <a:t>Brief Coaching</a:t>
            </a:r>
            <a:r>
              <a:rPr lang="en-US" altLang="en-US" sz="2700" dirty="0">
                <a:solidFill>
                  <a:schemeClr val="tx1"/>
                </a:solidFill>
                <a:latin typeface="Arial Narrow" panose="020B0606020202030204" pitchFamily="34" charset="0"/>
              </a:rPr>
              <a:t>”</a:t>
            </a:r>
          </a:p>
        </p:txBody>
      </p:sp>
      <p:sp>
        <p:nvSpPr>
          <p:cNvPr id="78851" name="Content Placeholder 2">
            <a:extLst>
              <a:ext uri="{FF2B5EF4-FFF2-40B4-BE49-F238E27FC236}">
                <a16:creationId xmlns:a16="http://schemas.microsoft.com/office/drawing/2014/main" id="{2C35F157-07D2-4F96-ADAE-F4B0B7910905}"/>
              </a:ext>
            </a:extLst>
          </p:cNvPr>
          <p:cNvSpPr>
            <a:spLocks noGrp="1" noChangeArrowheads="1"/>
          </p:cNvSpPr>
          <p:nvPr>
            <p:ph idx="1"/>
          </p:nvPr>
        </p:nvSpPr>
        <p:spPr>
          <a:xfrm>
            <a:off x="934614" y="1725705"/>
            <a:ext cx="7886700" cy="4007032"/>
          </a:xfrm>
        </p:spPr>
        <p:txBody>
          <a:bodyPr>
            <a:normAutofit fontScale="92500" lnSpcReduction="20000"/>
          </a:bodyPr>
          <a:lstStyle/>
          <a:p>
            <a:pPr marL="557213" indent="-557213">
              <a:buFont typeface="+mj-lt"/>
              <a:buAutoNum type="arabicPeriod"/>
            </a:pPr>
            <a:r>
              <a:rPr lang="en-US" altLang="en-US" sz="2625" dirty="0">
                <a:latin typeface="Arial Narrow" panose="020B0606020202030204" pitchFamily="34" charset="0"/>
              </a:rPr>
              <a:t>Element 1: </a:t>
            </a:r>
            <a:r>
              <a:rPr lang="en-US" altLang="en-US" sz="2625" dirty="0">
                <a:solidFill>
                  <a:srgbClr val="002060"/>
                </a:solidFill>
                <a:latin typeface="Arial Narrow" panose="020B0606020202030204" pitchFamily="34" charset="0"/>
              </a:rPr>
              <a:t>Coaching Agreement</a:t>
            </a:r>
          </a:p>
          <a:p>
            <a:pPr marL="557213" indent="-557213">
              <a:buFont typeface="+mj-lt"/>
              <a:buAutoNum type="arabicPeriod"/>
            </a:pPr>
            <a:endParaRPr lang="en-US" altLang="en-US" sz="2625" dirty="0">
              <a:latin typeface="Arial Narrow" panose="020B0606020202030204" pitchFamily="34" charset="0"/>
            </a:endParaRPr>
          </a:p>
          <a:p>
            <a:pPr marL="557213" indent="-557213">
              <a:buFont typeface="+mj-lt"/>
              <a:buAutoNum type="arabicPeriod"/>
            </a:pPr>
            <a:r>
              <a:rPr lang="en-US" altLang="en-US" sz="2625" dirty="0">
                <a:latin typeface="Arial Narrow" panose="020B0606020202030204" pitchFamily="34" charset="0"/>
              </a:rPr>
              <a:t>Element 2: </a:t>
            </a:r>
            <a:r>
              <a:rPr lang="en-US" altLang="en-US" sz="2625" dirty="0">
                <a:solidFill>
                  <a:srgbClr val="002060"/>
                </a:solidFill>
                <a:latin typeface="Arial Narrow" panose="020B0606020202030204" pitchFamily="34" charset="0"/>
              </a:rPr>
              <a:t>Preferred Future</a:t>
            </a:r>
          </a:p>
          <a:p>
            <a:pPr marL="557213" indent="-557213">
              <a:buFont typeface="+mj-lt"/>
              <a:buAutoNum type="arabicPeriod"/>
            </a:pPr>
            <a:endParaRPr lang="en-US" altLang="en-US" sz="2625" dirty="0">
              <a:latin typeface="Arial Narrow" panose="020B0606020202030204" pitchFamily="34" charset="0"/>
            </a:endParaRPr>
          </a:p>
          <a:p>
            <a:pPr marL="557213" indent="-557213">
              <a:buFont typeface="+mj-lt"/>
              <a:buAutoNum type="arabicPeriod"/>
            </a:pPr>
            <a:r>
              <a:rPr lang="en-US" altLang="en-US" sz="2625" dirty="0">
                <a:latin typeface="Arial Narrow" panose="020B0606020202030204" pitchFamily="34" charset="0"/>
              </a:rPr>
              <a:t>Element 3: </a:t>
            </a:r>
            <a:r>
              <a:rPr lang="en-US" altLang="en-US" sz="2625" dirty="0">
                <a:solidFill>
                  <a:srgbClr val="002060"/>
                </a:solidFill>
                <a:latin typeface="Arial Narrow" panose="020B0606020202030204" pitchFamily="34" charset="0"/>
              </a:rPr>
              <a:t>Precursors of the Solution</a:t>
            </a:r>
          </a:p>
          <a:p>
            <a:pPr marL="557213" indent="-557213">
              <a:buFont typeface="+mj-lt"/>
              <a:buAutoNum type="arabicPeriod"/>
            </a:pPr>
            <a:endParaRPr lang="en-US" altLang="en-US" sz="2625" dirty="0">
              <a:latin typeface="Arial Narrow" panose="020B0606020202030204" pitchFamily="34" charset="0"/>
            </a:endParaRPr>
          </a:p>
          <a:p>
            <a:pPr marL="557213" indent="-557213">
              <a:buFont typeface="+mj-lt"/>
              <a:buAutoNum type="arabicPeriod"/>
            </a:pPr>
            <a:r>
              <a:rPr lang="en-US" altLang="en-US" sz="2625" dirty="0">
                <a:latin typeface="Arial Narrow" panose="020B0606020202030204" pitchFamily="34" charset="0"/>
              </a:rPr>
              <a:t>Element 4: </a:t>
            </a:r>
            <a:r>
              <a:rPr lang="en-US" altLang="en-US" sz="2625" dirty="0">
                <a:solidFill>
                  <a:srgbClr val="002060"/>
                </a:solidFill>
                <a:latin typeface="Arial Narrow" panose="020B0606020202030204" pitchFamily="34" charset="0"/>
              </a:rPr>
              <a:t>Clues for Upcoming Progress</a:t>
            </a:r>
          </a:p>
          <a:p>
            <a:pPr marL="557213" indent="-557213">
              <a:buFont typeface="+mj-lt"/>
              <a:buAutoNum type="arabicPeriod"/>
            </a:pPr>
            <a:endParaRPr lang="en-US" altLang="en-US" sz="2625" dirty="0">
              <a:latin typeface="Arial Narrow" panose="020B0606020202030204" pitchFamily="34" charset="0"/>
            </a:endParaRPr>
          </a:p>
          <a:p>
            <a:pPr marL="557213" indent="-557213">
              <a:buFont typeface="+mj-lt"/>
              <a:buAutoNum type="arabicPeriod"/>
            </a:pPr>
            <a:r>
              <a:rPr lang="en-US" altLang="en-US" sz="2625" dirty="0">
                <a:latin typeface="Arial Narrow" panose="020B0606020202030204" pitchFamily="34" charset="0"/>
              </a:rPr>
              <a:t>Element 5: </a:t>
            </a:r>
            <a:r>
              <a:rPr lang="en-US" altLang="en-US" sz="2625" dirty="0">
                <a:solidFill>
                  <a:srgbClr val="002060"/>
                </a:solidFill>
                <a:latin typeface="Arial Narrow" panose="020B0606020202030204" pitchFamily="34" charset="0"/>
              </a:rPr>
              <a:t>Session Conclusion</a:t>
            </a:r>
          </a:p>
          <a:p>
            <a:pPr marL="0" indent="0">
              <a:buNone/>
            </a:pPr>
            <a:endParaRPr lang="en-US" altLang="en-US" dirty="0">
              <a:latin typeface="Arial Narrow" panose="020B0606020202030204" pitchFamily="34" charset="0"/>
            </a:endParaRPr>
          </a:p>
          <a:p>
            <a:pPr marL="0" indent="0">
              <a:buNone/>
            </a:pPr>
            <a:r>
              <a:rPr lang="en-US" altLang="en-US" sz="750" dirty="0">
                <a:latin typeface="Arial Narrow" panose="020B0606020202030204" pitchFamily="34" charset="0"/>
              </a:rPr>
              <a:t>Page 20 -21 </a:t>
            </a:r>
          </a:p>
          <a:p>
            <a:pPr marL="0" indent="0">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5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1D77297C-1796-47F0-BA8B-1998C6FC291D}"/>
              </a:ext>
            </a:extLst>
          </p:cNvPr>
          <p:cNvSpPr>
            <a:spLocks noGrp="1" noChangeArrowheads="1"/>
          </p:cNvSpPr>
          <p:nvPr>
            <p:ph type="title"/>
          </p:nvPr>
        </p:nvSpPr>
        <p:spPr>
          <a:xfrm>
            <a:off x="1001109" y="563683"/>
            <a:ext cx="7674225" cy="953206"/>
          </a:xfrm>
        </p:spPr>
        <p:txBody>
          <a:bodyPr/>
          <a:lstStyle/>
          <a:p>
            <a:r>
              <a:rPr lang="en-US" altLang="en-US" sz="2700" dirty="0">
                <a:solidFill>
                  <a:schemeClr val="tx1"/>
                </a:solidFill>
                <a:latin typeface="Arial Narrow" panose="020B0606020202030204" pitchFamily="34" charset="0"/>
              </a:rPr>
              <a:t>Element 1: </a:t>
            </a:r>
            <a:r>
              <a:rPr lang="en-US" altLang="en-US" sz="2700" dirty="0">
                <a:solidFill>
                  <a:srgbClr val="002060"/>
                </a:solidFill>
                <a:latin typeface="Arial Narrow" panose="020B0606020202030204" pitchFamily="34" charset="0"/>
              </a:rPr>
              <a:t>Coaching Agreement</a:t>
            </a:r>
            <a:endParaRPr lang="en-US" altLang="en-US" dirty="0"/>
          </a:p>
        </p:txBody>
      </p:sp>
      <p:sp>
        <p:nvSpPr>
          <p:cNvPr id="190467" name="Content Placeholder 2">
            <a:extLst>
              <a:ext uri="{FF2B5EF4-FFF2-40B4-BE49-F238E27FC236}">
                <a16:creationId xmlns:a16="http://schemas.microsoft.com/office/drawing/2014/main" id="{2E4E1E0A-97E6-4199-86AF-388D7B881CA8}"/>
              </a:ext>
            </a:extLst>
          </p:cNvPr>
          <p:cNvSpPr>
            <a:spLocks noGrp="1" noChangeArrowheads="1"/>
          </p:cNvSpPr>
          <p:nvPr>
            <p:ph idx="1"/>
          </p:nvPr>
        </p:nvSpPr>
        <p:spPr>
          <a:xfrm>
            <a:off x="743153" y="2051974"/>
            <a:ext cx="7674225" cy="3263504"/>
          </a:xfrm>
        </p:spPr>
        <p:txBody>
          <a:bodyPr>
            <a:normAutofit/>
          </a:bodyPr>
          <a:lstStyle/>
          <a:p>
            <a:r>
              <a:rPr lang="en-US" altLang="en-US" sz="2400" b="1" dirty="0">
                <a:solidFill>
                  <a:srgbClr val="002060"/>
                </a:solidFill>
                <a:latin typeface="Arial Narrow" panose="020B0606020202030204" pitchFamily="34" charset="0"/>
              </a:rPr>
              <a:t>In this phase</a:t>
            </a:r>
            <a:r>
              <a:rPr lang="en-US" altLang="en-US" sz="2400" dirty="0">
                <a:latin typeface="Arial Narrow" panose="020B0606020202030204" pitchFamily="34" charset="0"/>
              </a:rPr>
              <a:t>: the coaching agreement serves to </a:t>
            </a:r>
            <a:r>
              <a:rPr lang="en-US" altLang="en-US" sz="2400" dirty="0">
                <a:solidFill>
                  <a:srgbClr val="002060"/>
                </a:solidFill>
                <a:latin typeface="Arial Narrow" panose="020B0606020202030204" pitchFamily="34" charset="0"/>
              </a:rPr>
              <a:t>clarify</a:t>
            </a:r>
            <a:r>
              <a:rPr lang="en-US" altLang="en-US" sz="2400" dirty="0">
                <a:latin typeface="Arial Narrow" panose="020B0606020202030204" pitchFamily="34" charset="0"/>
              </a:rPr>
              <a:t> what would be a useful </a:t>
            </a:r>
            <a:r>
              <a:rPr lang="en-US" altLang="en-US" sz="2400" dirty="0">
                <a:solidFill>
                  <a:srgbClr val="002060"/>
                </a:solidFill>
                <a:latin typeface="Arial Narrow" panose="020B0606020202030204" pitchFamily="34" charset="0"/>
              </a:rPr>
              <a:t>result </a:t>
            </a:r>
            <a:r>
              <a:rPr lang="en-US" altLang="en-US" sz="2400" dirty="0">
                <a:latin typeface="Arial Narrow" panose="020B0606020202030204" pitchFamily="34" charset="0"/>
              </a:rPr>
              <a:t>for the </a:t>
            </a:r>
            <a:r>
              <a:rPr lang="en-US" altLang="en-US" sz="2400" dirty="0" err="1">
                <a:latin typeface="Arial Narrow" panose="020B0606020202030204" pitchFamily="34" charset="0"/>
              </a:rPr>
              <a:t>coachee</a:t>
            </a:r>
            <a:r>
              <a:rPr lang="en-US" altLang="en-US" sz="2400" dirty="0">
                <a:latin typeface="Arial Narrow" panose="020B0606020202030204" pitchFamily="34" charset="0"/>
              </a:rPr>
              <a:t>. </a:t>
            </a:r>
          </a:p>
          <a:p>
            <a:endParaRPr lang="en-US" altLang="en-US" sz="2400" dirty="0">
              <a:latin typeface="Arial Narrow" panose="020B0606020202030204" pitchFamily="34" charset="0"/>
            </a:endParaRPr>
          </a:p>
          <a:p>
            <a:r>
              <a:rPr lang="en-US" altLang="en-US" sz="2400" b="1" dirty="0">
                <a:solidFill>
                  <a:srgbClr val="002060"/>
                </a:solidFill>
                <a:latin typeface="Arial Narrow" panose="020B0606020202030204" pitchFamily="34" charset="0"/>
              </a:rPr>
              <a:t>Central Question</a:t>
            </a:r>
            <a:r>
              <a:rPr lang="en-US" altLang="en-US" sz="2400" dirty="0">
                <a:solidFill>
                  <a:srgbClr val="002060"/>
                </a:solidFill>
                <a:latin typeface="Arial Narrow" panose="020B0606020202030204" pitchFamily="34" charset="0"/>
              </a:rPr>
              <a:t>:</a:t>
            </a:r>
            <a:r>
              <a:rPr lang="en-US" altLang="en-US" sz="2400" dirty="0">
                <a:latin typeface="Arial Narrow" panose="020B0606020202030204" pitchFamily="34" charset="0"/>
              </a:rPr>
              <a:t> What needs to happen here today, so that you an say that it was worth your time?</a:t>
            </a:r>
          </a:p>
          <a:p>
            <a:pPr marL="0" indent="0">
              <a:buNone/>
            </a:pPr>
            <a:endParaRPr lang="en-US" altLang="en-US" sz="2400" dirty="0">
              <a:latin typeface="Arial Narrow" panose="020B0606020202030204" pitchFamily="34" charset="0"/>
            </a:endParaRPr>
          </a:p>
          <a:p>
            <a:r>
              <a:rPr lang="en-US" altLang="en-US" sz="2400" dirty="0">
                <a:latin typeface="Arial Narrow" panose="020B0606020202030204" pitchFamily="34" charset="0"/>
              </a:rPr>
              <a:t>Clarifies the agreement about the goal and content of the conversation. </a:t>
            </a:r>
          </a:p>
          <a:p>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01163B9C-265C-4BEE-B7A6-6DA58178A8D2}"/>
              </a:ext>
            </a:extLst>
          </p:cNvPr>
          <p:cNvSpPr>
            <a:spLocks noGrp="1" noChangeArrowheads="1"/>
          </p:cNvSpPr>
          <p:nvPr>
            <p:ph type="title"/>
          </p:nvPr>
        </p:nvSpPr>
        <p:spPr>
          <a:xfrm>
            <a:off x="1077967" y="595066"/>
            <a:ext cx="7886700" cy="686276"/>
          </a:xfrm>
        </p:spPr>
        <p:txBody>
          <a:bodyPr>
            <a:normAutofit/>
          </a:bodyPr>
          <a:lstStyle/>
          <a:p>
            <a:r>
              <a:rPr lang="en-US" altLang="en-US" sz="2700" dirty="0">
                <a:solidFill>
                  <a:schemeClr val="tx1"/>
                </a:solidFill>
                <a:latin typeface="Arial Narrow" panose="020B0606020202030204" pitchFamily="34" charset="0"/>
              </a:rPr>
              <a:t>Element 2: </a:t>
            </a:r>
            <a:r>
              <a:rPr lang="en-US" altLang="en-US" sz="2700" dirty="0">
                <a:solidFill>
                  <a:srgbClr val="002060"/>
                </a:solidFill>
                <a:latin typeface="Arial Narrow" panose="020B0606020202030204" pitchFamily="34" charset="0"/>
              </a:rPr>
              <a:t>Preferred Future</a:t>
            </a:r>
            <a:endParaRPr lang="en-US" altLang="en-US" sz="2700" dirty="0">
              <a:latin typeface="Arial Narrow" panose="020B0606020202030204" pitchFamily="34" charset="0"/>
            </a:endParaRPr>
          </a:p>
        </p:txBody>
      </p:sp>
      <p:sp>
        <p:nvSpPr>
          <p:cNvPr id="192515" name="Content Placeholder 2">
            <a:extLst>
              <a:ext uri="{FF2B5EF4-FFF2-40B4-BE49-F238E27FC236}">
                <a16:creationId xmlns:a16="http://schemas.microsoft.com/office/drawing/2014/main" id="{D77458A1-42AD-427A-B57C-BF24946CF8BF}"/>
              </a:ext>
            </a:extLst>
          </p:cNvPr>
          <p:cNvSpPr>
            <a:spLocks noGrp="1" noChangeArrowheads="1"/>
          </p:cNvSpPr>
          <p:nvPr>
            <p:ph idx="1"/>
          </p:nvPr>
        </p:nvSpPr>
        <p:spPr>
          <a:xfrm>
            <a:off x="904547" y="2030526"/>
            <a:ext cx="7553653" cy="3263504"/>
          </a:xfrm>
        </p:spPr>
        <p:txBody>
          <a:bodyPr>
            <a:normAutofit/>
          </a:bodyPr>
          <a:lstStyle/>
          <a:p>
            <a:r>
              <a:rPr lang="en-US" altLang="en-US" sz="2400" b="1" dirty="0">
                <a:solidFill>
                  <a:srgbClr val="002060"/>
                </a:solidFill>
                <a:latin typeface="Arial Narrow" panose="020B0606020202030204" pitchFamily="34" charset="0"/>
              </a:rPr>
              <a:t>In this phase</a:t>
            </a:r>
            <a:r>
              <a:rPr lang="en-US" altLang="en-US" sz="2400" dirty="0">
                <a:latin typeface="Arial Narrow" panose="020B0606020202030204" pitchFamily="34" charset="0"/>
              </a:rPr>
              <a:t>: we see beyond obstacles and explore what a preferred future might look like. </a:t>
            </a:r>
          </a:p>
          <a:p>
            <a:endParaRPr lang="en-US" altLang="en-US" sz="2400" dirty="0">
              <a:latin typeface="Arial Narrow" panose="020B0606020202030204" pitchFamily="34" charset="0"/>
            </a:endParaRPr>
          </a:p>
          <a:p>
            <a:r>
              <a:rPr lang="en-US" altLang="en-US" sz="2400" b="1" dirty="0">
                <a:solidFill>
                  <a:srgbClr val="002060"/>
                </a:solidFill>
                <a:latin typeface="Arial Narrow" panose="020B0606020202030204" pitchFamily="34" charset="0"/>
              </a:rPr>
              <a:t>Central Question</a:t>
            </a:r>
            <a:r>
              <a:rPr lang="en-US" altLang="en-US" sz="2400" dirty="0">
                <a:latin typeface="Arial Narrow" panose="020B0606020202030204" pitchFamily="34" charset="0"/>
              </a:rPr>
              <a:t>: “</a:t>
            </a:r>
            <a:r>
              <a:rPr lang="en-US" altLang="en-US" sz="2400" u="sng" dirty="0">
                <a:latin typeface="Arial Narrow" panose="020B0606020202030204" pitchFamily="34" charset="0"/>
              </a:rPr>
              <a:t>Suppose</a:t>
            </a:r>
            <a:r>
              <a:rPr lang="en-US" altLang="en-US" sz="2400" dirty="0">
                <a:latin typeface="Arial Narrow" panose="020B0606020202030204" pitchFamily="34" charset="0"/>
              </a:rPr>
              <a:t> there is a miracle overnight that solves the problems or challenges you brought to this session.  How will you start to discover tomorrow morning that the miracle must have happened?”</a:t>
            </a:r>
          </a:p>
          <a:p>
            <a:endParaRPr lang="en-US" altLang="en-US" dirty="0"/>
          </a:p>
          <a:p>
            <a:endParaRPr lang="en-US" altLang="en-US"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8EE6F6B2-B5E7-4CFF-AAD9-0190820CF7CF}"/>
              </a:ext>
            </a:extLst>
          </p:cNvPr>
          <p:cNvSpPr>
            <a:spLocks noGrp="1" noChangeArrowheads="1"/>
          </p:cNvSpPr>
          <p:nvPr>
            <p:ph type="title"/>
          </p:nvPr>
        </p:nvSpPr>
        <p:spPr>
          <a:xfrm>
            <a:off x="1158765" y="563683"/>
            <a:ext cx="7516569" cy="953206"/>
          </a:xfrm>
        </p:spPr>
        <p:txBody>
          <a:bodyPr>
            <a:normAutofit/>
          </a:bodyPr>
          <a:lstStyle/>
          <a:p>
            <a:r>
              <a:rPr lang="en-US" altLang="en-US" sz="2700" dirty="0">
                <a:solidFill>
                  <a:schemeClr val="tx1"/>
                </a:solidFill>
                <a:latin typeface="Arial Narrow" panose="020B0606020202030204" pitchFamily="34" charset="0"/>
              </a:rPr>
              <a:t>Element 3: </a:t>
            </a:r>
            <a:r>
              <a:rPr lang="en-US" altLang="en-US" sz="2700" dirty="0">
                <a:solidFill>
                  <a:srgbClr val="002060"/>
                </a:solidFill>
                <a:latin typeface="Arial Narrow" panose="020B0606020202030204" pitchFamily="34" charset="0"/>
              </a:rPr>
              <a:t>Precursors of the Solution</a:t>
            </a:r>
            <a:endParaRPr lang="en-US" altLang="en-US" sz="2700" dirty="0">
              <a:latin typeface="Arial Narrow" panose="020B0606020202030204" pitchFamily="34" charset="0"/>
            </a:endParaRPr>
          </a:p>
        </p:txBody>
      </p:sp>
      <p:sp>
        <p:nvSpPr>
          <p:cNvPr id="194563" name="Content Placeholder 2">
            <a:extLst>
              <a:ext uri="{FF2B5EF4-FFF2-40B4-BE49-F238E27FC236}">
                <a16:creationId xmlns:a16="http://schemas.microsoft.com/office/drawing/2014/main" id="{AE4955D2-2530-4D11-A3AF-524B22739931}"/>
              </a:ext>
            </a:extLst>
          </p:cNvPr>
          <p:cNvSpPr>
            <a:spLocks noGrp="1" noChangeArrowheads="1"/>
          </p:cNvSpPr>
          <p:nvPr>
            <p:ph idx="1"/>
          </p:nvPr>
        </p:nvSpPr>
        <p:spPr>
          <a:xfrm>
            <a:off x="492545" y="1955006"/>
            <a:ext cx="7648881" cy="3771900"/>
          </a:xfrm>
        </p:spPr>
        <p:txBody>
          <a:bodyPr/>
          <a:lstStyle/>
          <a:p>
            <a:r>
              <a:rPr lang="en-US" altLang="en-US" sz="2400" b="1" dirty="0">
                <a:solidFill>
                  <a:srgbClr val="002060"/>
                </a:solidFill>
                <a:latin typeface="Arial Narrow" panose="020B0606020202030204" pitchFamily="34" charset="0"/>
              </a:rPr>
              <a:t>In this phase</a:t>
            </a:r>
            <a:r>
              <a:rPr lang="en-US" altLang="en-US" sz="2400" dirty="0">
                <a:latin typeface="Arial Narrow" panose="020B0606020202030204" pitchFamily="34" charset="0"/>
              </a:rPr>
              <a:t>: we suppose that valuable pieces of the preferred future already exist in their life at present.  Important to identify the contribution, explore their personal skills and resources that has helped them. </a:t>
            </a:r>
          </a:p>
          <a:p>
            <a:endParaRPr lang="en-US" altLang="en-US" sz="2400" dirty="0">
              <a:latin typeface="Arial Narrow" panose="020B0606020202030204" pitchFamily="34" charset="0"/>
            </a:endParaRPr>
          </a:p>
          <a:p>
            <a:r>
              <a:rPr lang="en-US" altLang="en-US" sz="2400" b="1" dirty="0">
                <a:solidFill>
                  <a:srgbClr val="002060"/>
                </a:solidFill>
                <a:latin typeface="Arial Narrow" panose="020B0606020202030204" pitchFamily="34" charset="0"/>
              </a:rPr>
              <a:t>Central Question</a:t>
            </a:r>
            <a:r>
              <a:rPr lang="en-US" altLang="en-US" sz="2400" dirty="0">
                <a:latin typeface="Arial Narrow" panose="020B0606020202030204" pitchFamily="34" charset="0"/>
              </a:rPr>
              <a:t>: “Which situations in the recent past contained at least a small piece of your preferred future already happening?  How did you do that?”</a:t>
            </a:r>
          </a:p>
          <a:p>
            <a:endParaRPr lang="en-US" altLang="en-US" sz="2400" dirty="0"/>
          </a:p>
          <a:p>
            <a:endParaRPr lang="en-US" altLang="en-US" sz="2400"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192AD0B8-D553-4CAF-858B-2ACEE7CF3891}"/>
              </a:ext>
            </a:extLst>
          </p:cNvPr>
          <p:cNvSpPr>
            <a:spLocks noGrp="1" noChangeArrowheads="1"/>
          </p:cNvSpPr>
          <p:nvPr>
            <p:ph type="title"/>
          </p:nvPr>
        </p:nvSpPr>
        <p:spPr>
          <a:xfrm>
            <a:off x="1038553" y="602949"/>
            <a:ext cx="7886700" cy="872422"/>
          </a:xfrm>
        </p:spPr>
        <p:txBody>
          <a:bodyPr>
            <a:normAutofit/>
          </a:bodyPr>
          <a:lstStyle/>
          <a:p>
            <a:r>
              <a:rPr lang="en-US" altLang="en-US" sz="2700" dirty="0">
                <a:solidFill>
                  <a:schemeClr val="tx1"/>
                </a:solidFill>
                <a:latin typeface="Arial Narrow" panose="020B0606020202030204" pitchFamily="34" charset="0"/>
              </a:rPr>
              <a:t>Element 4: </a:t>
            </a:r>
            <a:r>
              <a:rPr lang="en-US" altLang="en-US" sz="2700" dirty="0">
                <a:solidFill>
                  <a:srgbClr val="002060"/>
                </a:solidFill>
                <a:latin typeface="Arial Narrow" panose="020B0606020202030204" pitchFamily="34" charset="0"/>
              </a:rPr>
              <a:t>Clues for Upcoming Progress</a:t>
            </a:r>
            <a:endParaRPr lang="en-US" altLang="en-US" sz="2700" dirty="0">
              <a:solidFill>
                <a:schemeClr val="tx1"/>
              </a:solidFill>
              <a:latin typeface="Arial Narrow" panose="020B0606020202030204" pitchFamily="34" charset="0"/>
            </a:endParaRPr>
          </a:p>
        </p:txBody>
      </p:sp>
      <p:sp>
        <p:nvSpPr>
          <p:cNvPr id="196611" name="Content Placeholder 2">
            <a:extLst>
              <a:ext uri="{FF2B5EF4-FFF2-40B4-BE49-F238E27FC236}">
                <a16:creationId xmlns:a16="http://schemas.microsoft.com/office/drawing/2014/main" id="{8BC94E05-4054-4E55-B6E7-B27ECB9C9B90}"/>
              </a:ext>
            </a:extLst>
          </p:cNvPr>
          <p:cNvSpPr>
            <a:spLocks noGrp="1" noChangeArrowheads="1"/>
          </p:cNvSpPr>
          <p:nvPr>
            <p:ph idx="1"/>
          </p:nvPr>
        </p:nvSpPr>
        <p:spPr>
          <a:xfrm>
            <a:off x="914400" y="1670508"/>
            <a:ext cx="6928945" cy="4249443"/>
          </a:xfrm>
        </p:spPr>
        <p:txBody>
          <a:bodyPr>
            <a:normAutofit/>
          </a:bodyPr>
          <a:lstStyle/>
          <a:p>
            <a:r>
              <a:rPr lang="en-US" altLang="en-US" sz="2400" b="1" dirty="0">
                <a:solidFill>
                  <a:srgbClr val="002060"/>
                </a:solidFill>
              </a:rPr>
              <a:t>In this phase</a:t>
            </a:r>
            <a:r>
              <a:rPr lang="en-US" altLang="en-US" sz="2400" dirty="0"/>
              <a:t>: there is a presupposition that progress is evitable, we take the time to find out how they will recognize clear signs of their progress and establish first concrete steps, if appropriate.</a:t>
            </a:r>
          </a:p>
          <a:p>
            <a:endParaRPr lang="en-US" altLang="en-US" sz="2400" dirty="0"/>
          </a:p>
          <a:p>
            <a:r>
              <a:rPr lang="en-US" altLang="en-US" sz="2400" b="1" dirty="0">
                <a:solidFill>
                  <a:srgbClr val="002060"/>
                </a:solidFill>
              </a:rPr>
              <a:t>Central Question</a:t>
            </a:r>
            <a:r>
              <a:rPr lang="en-US" altLang="en-US" sz="2400" dirty="0"/>
              <a:t>: “Where are you now on a scale of 1 to 10?  Ten means you have reached your goal completely and 1 means the opposite.  How will you notice that you are just one step higher on the scale?  And how else? </a:t>
            </a:r>
          </a:p>
          <a:p>
            <a:endParaRPr lang="en-US" altLang="en-US" dirty="0"/>
          </a:p>
          <a:p>
            <a:endParaRPr lang="en-US" altLang="en-US"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29319C91-AB85-456A-8B63-A648DF015737}"/>
              </a:ext>
            </a:extLst>
          </p:cNvPr>
          <p:cNvSpPr>
            <a:spLocks noGrp="1" noChangeArrowheads="1"/>
          </p:cNvSpPr>
          <p:nvPr>
            <p:ph type="title"/>
          </p:nvPr>
        </p:nvSpPr>
        <p:spPr>
          <a:xfrm>
            <a:off x="1125263" y="597119"/>
            <a:ext cx="7886700" cy="715668"/>
          </a:xfrm>
        </p:spPr>
        <p:txBody>
          <a:bodyPr>
            <a:normAutofit/>
          </a:bodyPr>
          <a:lstStyle/>
          <a:p>
            <a:r>
              <a:rPr lang="en-US" altLang="en-US" sz="2700" dirty="0">
                <a:solidFill>
                  <a:schemeClr val="tx1"/>
                </a:solidFill>
                <a:latin typeface="Arial Narrow" panose="020B0606020202030204" pitchFamily="34" charset="0"/>
              </a:rPr>
              <a:t>Element 5: </a:t>
            </a:r>
            <a:r>
              <a:rPr lang="en-US" altLang="en-US" sz="2700" dirty="0">
                <a:solidFill>
                  <a:srgbClr val="002060"/>
                </a:solidFill>
                <a:latin typeface="Arial Narrow" panose="020B0606020202030204" pitchFamily="34" charset="0"/>
              </a:rPr>
              <a:t>Session Conclusion</a:t>
            </a:r>
            <a:endParaRPr lang="en-US" altLang="en-US" sz="27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13D2E50-4E28-45CF-9DD8-523432319742}"/>
              </a:ext>
            </a:extLst>
          </p:cNvPr>
          <p:cNvSpPr>
            <a:spLocks noGrp="1"/>
          </p:cNvSpPr>
          <p:nvPr>
            <p:ph idx="1"/>
          </p:nvPr>
        </p:nvSpPr>
        <p:spPr>
          <a:xfrm>
            <a:off x="764627" y="1572918"/>
            <a:ext cx="7275787" cy="4583516"/>
          </a:xfrm>
        </p:spPr>
        <p:txBody>
          <a:bodyPr>
            <a:normAutofit/>
          </a:bodyPr>
          <a:lstStyle/>
          <a:p>
            <a:pPr>
              <a:defRPr/>
            </a:pPr>
            <a:r>
              <a:rPr lang="en-US" sz="2400" b="1" dirty="0">
                <a:solidFill>
                  <a:srgbClr val="002060"/>
                </a:solidFill>
                <a:latin typeface="Arial Narrow" panose="020B0606020202030204" pitchFamily="34" charset="0"/>
              </a:rPr>
              <a:t>In this phase</a:t>
            </a:r>
            <a:r>
              <a:rPr lang="en-US" sz="2400" dirty="0">
                <a:latin typeface="Arial Narrow" panose="020B0606020202030204" pitchFamily="34" charset="0"/>
              </a:rPr>
              <a:t>: Apart from the obvious, like clarifying how to proceed in the future, two elements are significant for the last phase of the conversation: appreciation and a suggested experiment. </a:t>
            </a:r>
          </a:p>
          <a:p>
            <a:pPr>
              <a:defRPr/>
            </a:pPr>
            <a:endParaRPr lang="en-US" sz="2400" dirty="0">
              <a:latin typeface="Arial Narrow" panose="020B0606020202030204" pitchFamily="34" charset="0"/>
            </a:endParaRPr>
          </a:p>
          <a:p>
            <a:pPr>
              <a:defRPr/>
            </a:pPr>
            <a:r>
              <a:rPr lang="en-US" sz="2400" b="1" dirty="0">
                <a:solidFill>
                  <a:srgbClr val="002060"/>
                </a:solidFill>
                <a:latin typeface="Arial Narrow" panose="020B0606020202030204" pitchFamily="34" charset="0"/>
              </a:rPr>
              <a:t>Central Question</a:t>
            </a:r>
            <a:r>
              <a:rPr lang="en-US" sz="2400" dirty="0">
                <a:latin typeface="Arial Narrow" panose="020B0606020202030204" pitchFamily="34" charset="0"/>
              </a:rPr>
              <a:t>: How do I end this session? </a:t>
            </a:r>
          </a:p>
          <a:p>
            <a:pPr marL="0" indent="0">
              <a:buNone/>
              <a:defRPr/>
            </a:pPr>
            <a:r>
              <a:rPr lang="en-US" sz="2400" dirty="0">
                <a:latin typeface="Arial Narrow" panose="020B0606020202030204" pitchFamily="34" charset="0"/>
              </a:rPr>
              <a:t> </a:t>
            </a:r>
          </a:p>
          <a:p>
            <a:pPr lvl="1">
              <a:defRPr/>
            </a:pPr>
            <a:r>
              <a:rPr lang="en-US" sz="2400" b="1" dirty="0">
                <a:solidFill>
                  <a:srgbClr val="002060"/>
                </a:solidFill>
                <a:latin typeface="Arial Narrow" panose="020B0606020202030204" pitchFamily="34" charset="0"/>
              </a:rPr>
              <a:t>Appreciation</a:t>
            </a:r>
            <a:r>
              <a:rPr lang="en-US" sz="2400" dirty="0">
                <a:latin typeface="Arial Narrow" panose="020B0606020202030204" pitchFamily="34" charset="0"/>
              </a:rPr>
              <a:t> from the coach for what has already been achieved  and acknowledgement of their resources.</a:t>
            </a:r>
          </a:p>
          <a:p>
            <a:pPr lvl="1">
              <a:defRPr/>
            </a:pPr>
            <a:endParaRPr lang="en-US" sz="2400" dirty="0">
              <a:latin typeface="Arial Narrow" panose="020B0606020202030204" pitchFamily="34" charset="0"/>
            </a:endParaRPr>
          </a:p>
          <a:p>
            <a:pPr lvl="1">
              <a:defRPr/>
            </a:pPr>
            <a:r>
              <a:rPr lang="en-US" sz="2400" b="1" dirty="0">
                <a:solidFill>
                  <a:srgbClr val="002060"/>
                </a:solidFill>
                <a:latin typeface="Arial Narrow" panose="020B0606020202030204" pitchFamily="34" charset="0"/>
              </a:rPr>
              <a:t>An experiment </a:t>
            </a:r>
            <a:r>
              <a:rPr lang="en-US" sz="2400" dirty="0">
                <a:latin typeface="Arial Narrow" panose="020B0606020202030204" pitchFamily="34" charset="0"/>
              </a:rPr>
              <a:t>suggested by the coach aimed at supporting them in their implementation of the first steps.</a:t>
            </a:r>
          </a:p>
          <a:p>
            <a:pPr>
              <a:defRPr/>
            </a:pPr>
            <a:endParaRPr lang="en-US" dirty="0"/>
          </a:p>
        </p:txBody>
      </p:sp>
    </p:spTree>
    <p:extLst>
      <p:ext uri="{BB962C8B-B14F-4D97-AF65-F5344CB8AC3E}">
        <p14:creationId xmlns:p14="http://schemas.microsoft.com/office/powerpoint/2010/main" val="215154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777BD53-264A-4664-BF4C-148B5A9B304C}"/>
              </a:ext>
            </a:extLst>
          </p:cNvPr>
          <p:cNvSpPr>
            <a:spLocks noGrp="1" noChangeArrowheads="1"/>
          </p:cNvSpPr>
          <p:nvPr>
            <p:ph type="title"/>
          </p:nvPr>
        </p:nvSpPr>
        <p:spPr>
          <a:xfrm>
            <a:off x="1237593" y="563683"/>
            <a:ext cx="7437742" cy="953206"/>
          </a:xfrm>
        </p:spPr>
        <p:txBody>
          <a:bodyPr>
            <a:normAutofit/>
          </a:bodyPr>
          <a:lstStyle/>
          <a:p>
            <a:r>
              <a:rPr lang="en-US" altLang="en-US" sz="2700" dirty="0">
                <a:solidFill>
                  <a:srgbClr val="002060"/>
                </a:solidFill>
                <a:latin typeface="Arial Narrow" panose="020B0606020202030204" pitchFamily="34" charset="0"/>
              </a:rPr>
              <a:t>Coaching Plain &amp; Simple Application</a:t>
            </a:r>
          </a:p>
        </p:txBody>
      </p:sp>
      <p:sp>
        <p:nvSpPr>
          <p:cNvPr id="63491" name="Content Placeholder 2">
            <a:extLst>
              <a:ext uri="{FF2B5EF4-FFF2-40B4-BE49-F238E27FC236}">
                <a16:creationId xmlns:a16="http://schemas.microsoft.com/office/drawing/2014/main" id="{78C44951-5C2A-4E01-8A69-6482B22B2B4C}"/>
              </a:ext>
            </a:extLst>
          </p:cNvPr>
          <p:cNvSpPr>
            <a:spLocks noGrp="1" noChangeArrowheads="1"/>
          </p:cNvSpPr>
          <p:nvPr>
            <p:ph idx="1"/>
          </p:nvPr>
        </p:nvSpPr>
        <p:spPr>
          <a:xfrm>
            <a:off x="1095703" y="1576552"/>
            <a:ext cx="7055069" cy="4150354"/>
          </a:xfrm>
        </p:spPr>
        <p:txBody>
          <a:bodyPr>
            <a:normAutofit/>
          </a:bodyPr>
          <a:lstStyle/>
          <a:p>
            <a:pPr marL="0" indent="0">
              <a:lnSpc>
                <a:spcPct val="100000"/>
              </a:lnSpc>
              <a:buNone/>
            </a:pPr>
            <a:r>
              <a:rPr lang="en-US" altLang="en-US" sz="2400" dirty="0">
                <a:latin typeface="Arial Narrow" panose="020B0606020202030204" pitchFamily="34" charset="0"/>
              </a:rPr>
              <a:t>Element 1: </a:t>
            </a:r>
            <a:r>
              <a:rPr lang="en-US" altLang="en-US" sz="2400" b="1" dirty="0">
                <a:solidFill>
                  <a:srgbClr val="002060"/>
                </a:solidFill>
                <a:latin typeface="Arial Narrow" panose="020B0606020202030204" pitchFamily="34" charset="0"/>
              </a:rPr>
              <a:t>Coaching Agreement</a:t>
            </a:r>
          </a:p>
          <a:p>
            <a:pPr marL="0" indent="0">
              <a:lnSpc>
                <a:spcPct val="100000"/>
              </a:lnSpc>
              <a:buNone/>
            </a:pPr>
            <a:r>
              <a:rPr lang="en-US" altLang="en-US" sz="2400" dirty="0">
                <a:latin typeface="Arial Narrow" panose="020B0606020202030204" pitchFamily="34" charset="0"/>
              </a:rPr>
              <a:t>Element 2: </a:t>
            </a:r>
            <a:r>
              <a:rPr lang="en-US" altLang="en-US" sz="2400" b="1" dirty="0">
                <a:solidFill>
                  <a:srgbClr val="002060"/>
                </a:solidFill>
                <a:latin typeface="Arial Narrow" panose="020B0606020202030204" pitchFamily="34" charset="0"/>
              </a:rPr>
              <a:t>Preferred Future</a:t>
            </a:r>
          </a:p>
          <a:p>
            <a:pPr marL="0" indent="0">
              <a:lnSpc>
                <a:spcPct val="100000"/>
              </a:lnSpc>
              <a:buNone/>
            </a:pPr>
            <a:r>
              <a:rPr lang="en-US" altLang="en-US" sz="2400" dirty="0">
                <a:latin typeface="Arial Narrow" panose="020B0606020202030204" pitchFamily="34" charset="0"/>
              </a:rPr>
              <a:t>Element 3: </a:t>
            </a:r>
            <a:r>
              <a:rPr lang="en-US" altLang="en-US" sz="2400" b="1" dirty="0">
                <a:solidFill>
                  <a:srgbClr val="002060"/>
                </a:solidFill>
                <a:latin typeface="Arial Narrow" panose="020B0606020202030204" pitchFamily="34" charset="0"/>
              </a:rPr>
              <a:t>Precursors of the Solution</a:t>
            </a:r>
          </a:p>
          <a:p>
            <a:pPr marL="0" indent="0">
              <a:lnSpc>
                <a:spcPct val="100000"/>
              </a:lnSpc>
              <a:buNone/>
            </a:pPr>
            <a:r>
              <a:rPr lang="en-US" altLang="en-US" sz="2400" dirty="0">
                <a:latin typeface="Arial Narrow" panose="020B0606020202030204" pitchFamily="34" charset="0"/>
              </a:rPr>
              <a:t>Element 4: </a:t>
            </a:r>
            <a:r>
              <a:rPr lang="en-US" altLang="en-US" sz="2400" b="1" dirty="0">
                <a:solidFill>
                  <a:srgbClr val="002060"/>
                </a:solidFill>
                <a:latin typeface="Arial Narrow" panose="020B0606020202030204" pitchFamily="34" charset="0"/>
              </a:rPr>
              <a:t>Clues for Upcoming Progress</a:t>
            </a:r>
          </a:p>
          <a:p>
            <a:pPr marL="0" indent="0">
              <a:lnSpc>
                <a:spcPct val="100000"/>
              </a:lnSpc>
              <a:buNone/>
            </a:pPr>
            <a:r>
              <a:rPr lang="en-US" altLang="en-US" sz="2400" dirty="0">
                <a:latin typeface="Arial Narrow" panose="020B0606020202030204" pitchFamily="34" charset="0"/>
              </a:rPr>
              <a:t>Element 5: </a:t>
            </a:r>
            <a:r>
              <a:rPr lang="en-US" altLang="en-US" sz="2400" b="1" dirty="0">
                <a:solidFill>
                  <a:srgbClr val="002060"/>
                </a:solidFill>
                <a:latin typeface="Arial Narrow" panose="020B0606020202030204" pitchFamily="34" charset="0"/>
              </a:rPr>
              <a:t>Session Conclusion</a:t>
            </a:r>
          </a:p>
          <a:p>
            <a:pPr marL="0" indent="0">
              <a:lnSpc>
                <a:spcPct val="100000"/>
              </a:lnSpc>
              <a:buNone/>
            </a:pPr>
            <a:endParaRPr lang="en-US" altLang="en-US" dirty="0"/>
          </a:p>
          <a:p>
            <a:pPr marL="0" indent="0">
              <a:lnSpc>
                <a:spcPct val="100000"/>
              </a:lnSpc>
              <a:buNone/>
            </a:pPr>
            <a:r>
              <a:rPr lang="en-US" altLang="en-US" strike="sngStrike" dirty="0">
                <a:solidFill>
                  <a:srgbClr val="0070C0"/>
                </a:solidFill>
              </a:rPr>
              <a:t>ACTIVITY</a:t>
            </a:r>
            <a:r>
              <a:rPr lang="en-US" altLang="en-US" strike="sngStrike" dirty="0"/>
              <a:t> : Now that we have introduced each element we will take a few minutes to team up and practice it with our team member.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D9F3-CF90-4CEB-B19D-83C4B37C4A5A}"/>
              </a:ext>
            </a:extLst>
          </p:cNvPr>
          <p:cNvSpPr>
            <a:spLocks noGrp="1"/>
          </p:cNvSpPr>
          <p:nvPr>
            <p:ph type="title"/>
          </p:nvPr>
        </p:nvSpPr>
        <p:spPr/>
        <p:txBody>
          <a:bodyPr/>
          <a:lstStyle/>
          <a:p>
            <a:r>
              <a:rPr lang="en-US" dirty="0"/>
              <a:t>Associated Coaching Books</a:t>
            </a:r>
          </a:p>
        </p:txBody>
      </p:sp>
      <p:sp>
        <p:nvSpPr>
          <p:cNvPr id="3" name="Content Placeholder 2">
            <a:extLst>
              <a:ext uri="{FF2B5EF4-FFF2-40B4-BE49-F238E27FC236}">
                <a16:creationId xmlns:a16="http://schemas.microsoft.com/office/drawing/2014/main" id="{D4B65D77-B82E-4167-9E7C-7C5B40447CFA}"/>
              </a:ext>
            </a:extLst>
          </p:cNvPr>
          <p:cNvSpPr>
            <a:spLocks noGrp="1"/>
          </p:cNvSpPr>
          <p:nvPr>
            <p:ph sz="half" idx="1"/>
          </p:nvPr>
        </p:nvSpPr>
        <p:spPr>
          <a:xfrm>
            <a:off x="628650" y="1122217"/>
            <a:ext cx="3886200" cy="4946073"/>
          </a:xfrm>
        </p:spPr>
        <p:txBody>
          <a:bodyPr>
            <a:normAutofit fontScale="62500" lnSpcReduction="20000"/>
          </a:bodyPr>
          <a:lstStyle/>
          <a:p>
            <a:r>
              <a:rPr lang="en-US" dirty="0"/>
              <a:t>Coaching Plain &amp; Simple, Peter Szabo</a:t>
            </a:r>
          </a:p>
          <a:p>
            <a:r>
              <a:rPr lang="en-US" dirty="0"/>
              <a:t>The Coaching Habit, Michael Bungay Stanier</a:t>
            </a:r>
          </a:p>
          <a:p>
            <a:r>
              <a:rPr lang="en-US" dirty="0"/>
              <a:t>Coaching for Performance, Sir John Whitmore</a:t>
            </a:r>
          </a:p>
          <a:p>
            <a:r>
              <a:rPr lang="en-US" dirty="0"/>
              <a:t>Interviewing for Solutions, Peter De Jong</a:t>
            </a:r>
          </a:p>
          <a:p>
            <a:r>
              <a:rPr lang="en-US" dirty="0"/>
              <a:t>The Inner Game of Work, Tim Gallwey</a:t>
            </a:r>
          </a:p>
          <a:p>
            <a:r>
              <a:rPr lang="en-US" dirty="0"/>
              <a:t>Clean Coaching, Angela Dunbar</a:t>
            </a:r>
          </a:p>
          <a:p>
            <a:r>
              <a:rPr lang="en-US" dirty="0"/>
              <a:t>Coaching Questions, Tony Stoltzfus</a:t>
            </a:r>
          </a:p>
          <a:p>
            <a:r>
              <a:rPr lang="en-US" dirty="0"/>
              <a:t>Coach the Person, Not the Problem, Marcia Reynolds</a:t>
            </a:r>
          </a:p>
          <a:p>
            <a:r>
              <a:rPr lang="en-US" dirty="0"/>
              <a:t>The Advice Trap, Michael Bungay Stanier</a:t>
            </a:r>
          </a:p>
          <a:p>
            <a:r>
              <a:rPr lang="en-US" dirty="0"/>
              <a:t>Leading With Questions, Michael Marquardt</a:t>
            </a:r>
          </a:p>
          <a:p>
            <a:r>
              <a:rPr lang="en-US" dirty="0"/>
              <a:t>Humble Inquiry, Edgar Schein</a:t>
            </a:r>
          </a:p>
          <a:p>
            <a:r>
              <a:rPr lang="en-US" dirty="0"/>
              <a:t>Just Listen, Mark </a:t>
            </a:r>
            <a:r>
              <a:rPr lang="en-US" dirty="0" err="1"/>
              <a:t>Goulston</a:t>
            </a:r>
            <a:endParaRPr lang="en-US" dirty="0"/>
          </a:p>
          <a:p>
            <a:r>
              <a:rPr lang="en-US" dirty="0"/>
              <a:t>Thanks for the Feedback, Sheila </a:t>
            </a:r>
            <a:r>
              <a:rPr lang="en-US" dirty="0" err="1"/>
              <a:t>Heen</a:t>
            </a:r>
            <a:endParaRPr lang="en-US" dirty="0"/>
          </a:p>
          <a:p>
            <a:r>
              <a:rPr lang="en-US" dirty="0"/>
              <a:t>Smart Questions, Gerald Nader</a:t>
            </a:r>
          </a:p>
          <a:p>
            <a:r>
              <a:rPr lang="en-US" dirty="0"/>
              <a:t>Change Your Questions, Change  Your Life, Marilee Adams</a:t>
            </a:r>
          </a:p>
          <a:p>
            <a:r>
              <a:rPr lang="en-US" dirty="0"/>
              <a:t>1001 Solutions-Focused Questions, </a:t>
            </a:r>
            <a:r>
              <a:rPr lang="en-US" dirty="0" err="1"/>
              <a:t>Bannick</a:t>
            </a:r>
            <a:r>
              <a:rPr lang="en-US" dirty="0"/>
              <a:t> </a:t>
            </a:r>
            <a:r>
              <a:rPr lang="en-US" dirty="0" err="1"/>
              <a:t>Fredrike</a:t>
            </a:r>
            <a:endParaRPr lang="en-US" dirty="0"/>
          </a:p>
          <a:p>
            <a:r>
              <a:rPr lang="en-US" dirty="0"/>
              <a:t>Solution Focused Brief Therapy, Chris </a:t>
            </a:r>
            <a:r>
              <a:rPr lang="en-US" dirty="0" err="1"/>
              <a:t>Iveson</a:t>
            </a:r>
            <a:endParaRPr lang="en-US" dirty="0"/>
          </a:p>
          <a:p>
            <a:endParaRPr lang="en-US" dirty="0"/>
          </a:p>
        </p:txBody>
      </p:sp>
      <p:sp>
        <p:nvSpPr>
          <p:cNvPr id="7" name="Content Placeholder 6">
            <a:extLst>
              <a:ext uri="{FF2B5EF4-FFF2-40B4-BE49-F238E27FC236}">
                <a16:creationId xmlns:a16="http://schemas.microsoft.com/office/drawing/2014/main" id="{72093534-2582-4E67-A6C2-7FEDE644981D}"/>
              </a:ext>
            </a:extLst>
          </p:cNvPr>
          <p:cNvSpPr>
            <a:spLocks noGrp="1"/>
          </p:cNvSpPr>
          <p:nvPr>
            <p:ph sz="half" idx="2"/>
          </p:nvPr>
        </p:nvSpPr>
        <p:spPr>
          <a:xfrm>
            <a:off x="4514850" y="1122217"/>
            <a:ext cx="3886200" cy="4946073"/>
          </a:xfrm>
        </p:spPr>
        <p:txBody>
          <a:bodyPr>
            <a:normAutofit fontScale="62500" lnSpcReduction="20000"/>
          </a:bodyPr>
          <a:lstStyle/>
          <a:p>
            <a:r>
              <a:rPr lang="en-US" dirty="0"/>
              <a:t>Questions are the Answer, Hal </a:t>
            </a:r>
            <a:r>
              <a:rPr lang="en-US" dirty="0" err="1"/>
              <a:t>Gregerson</a:t>
            </a:r>
            <a:endParaRPr lang="en-US" dirty="0"/>
          </a:p>
          <a:p>
            <a:r>
              <a:rPr lang="en-US" dirty="0"/>
              <a:t>Multipliers, Liz Wiseman</a:t>
            </a:r>
          </a:p>
          <a:p>
            <a:r>
              <a:rPr lang="en-US" dirty="0"/>
              <a:t>Power Questions, Andrew Sobel</a:t>
            </a:r>
          </a:p>
          <a:p>
            <a:r>
              <a:rPr lang="en-US" dirty="0"/>
              <a:t>Verbal Judo, George Thompson</a:t>
            </a:r>
          </a:p>
          <a:p>
            <a:r>
              <a:rPr lang="en-US" dirty="0"/>
              <a:t>Analyzing Performance Problems, Robert </a:t>
            </a:r>
            <a:r>
              <a:rPr lang="en-US" dirty="0" err="1"/>
              <a:t>Mager</a:t>
            </a:r>
            <a:endParaRPr lang="en-US" dirty="0"/>
          </a:p>
          <a:p>
            <a:r>
              <a:rPr lang="en-US" dirty="0"/>
              <a:t>Why Employees Don’t Do What They’re Supposed to do”, Ferdinand </a:t>
            </a:r>
            <a:r>
              <a:rPr lang="en-US" dirty="0" err="1"/>
              <a:t>Fouries</a:t>
            </a:r>
            <a:endParaRPr lang="en-US" dirty="0"/>
          </a:p>
          <a:p>
            <a:r>
              <a:rPr lang="en-US" dirty="0"/>
              <a:t>The Solutions Focus: Making Coaching and Change SIMPLE, Paul Jackson</a:t>
            </a:r>
          </a:p>
          <a:p>
            <a:r>
              <a:rPr lang="en-US" dirty="0"/>
              <a:t>The Mindful Coach, Paul Jackson</a:t>
            </a:r>
          </a:p>
          <a:p>
            <a:r>
              <a:rPr lang="en-US" dirty="0"/>
              <a:t>The Heart of Coaching, Thomas Crane</a:t>
            </a:r>
          </a:p>
          <a:p>
            <a:r>
              <a:rPr lang="en-US" dirty="0"/>
              <a:t>The Extraordinary Coach, John Zenger</a:t>
            </a:r>
          </a:p>
          <a:p>
            <a:r>
              <a:rPr lang="en-US" dirty="0"/>
              <a:t>The Executive Coach, Steve </a:t>
            </a:r>
            <a:r>
              <a:rPr lang="en-US" dirty="0" err="1"/>
              <a:t>Gladis</a:t>
            </a:r>
            <a:endParaRPr lang="en-US" dirty="0"/>
          </a:p>
          <a:p>
            <a:r>
              <a:rPr lang="en-US" dirty="0"/>
              <a:t>The Coach Approach Leader, Steve </a:t>
            </a:r>
            <a:r>
              <a:rPr lang="en-US" dirty="0" err="1"/>
              <a:t>Gladis</a:t>
            </a:r>
            <a:endParaRPr lang="en-US" dirty="0"/>
          </a:p>
          <a:p>
            <a:r>
              <a:rPr lang="en-US" dirty="0"/>
              <a:t>Team Coaching With the Solutions Circle, Daniel Maier</a:t>
            </a:r>
          </a:p>
          <a:p>
            <a:r>
              <a:rPr lang="en-US" dirty="0"/>
              <a:t>Getting Naked, Pat Williams</a:t>
            </a:r>
          </a:p>
          <a:p>
            <a:r>
              <a:rPr lang="en-US" dirty="0"/>
              <a:t>Brief Coaching for Lasting Solutions, </a:t>
            </a:r>
            <a:r>
              <a:rPr lang="en-US" dirty="0" err="1"/>
              <a:t>Insoo</a:t>
            </a:r>
            <a:r>
              <a:rPr lang="en-US" dirty="0"/>
              <a:t> Kim Berg &amp; Peter Szabo</a:t>
            </a:r>
          </a:p>
          <a:p>
            <a:r>
              <a:rPr lang="en-US" dirty="0"/>
              <a:t>Clean Language: Revealing Metaphors and Opening Minds, Wendy Sullivan</a:t>
            </a:r>
          </a:p>
          <a:p>
            <a:endParaRPr lang="en-US" dirty="0"/>
          </a:p>
        </p:txBody>
      </p:sp>
    </p:spTree>
    <p:extLst>
      <p:ext uri="{BB962C8B-B14F-4D97-AF65-F5344CB8AC3E}">
        <p14:creationId xmlns:p14="http://schemas.microsoft.com/office/powerpoint/2010/main" val="259161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01">
            <a:extLst>
              <a:ext uri="{FF2B5EF4-FFF2-40B4-BE49-F238E27FC236}">
                <a16:creationId xmlns:a16="http://schemas.microsoft.com/office/drawing/2014/main" id="{13839033-A391-254D-9CAD-6B99283D3F33}"/>
              </a:ext>
            </a:extLst>
          </p:cNvPr>
          <p:cNvPicPr>
            <a:picLocks noChangeAspect="1"/>
          </p:cNvPicPr>
          <p:nvPr/>
        </p:nvPicPr>
        <p:blipFill>
          <a:blip r:embed="rId2"/>
          <a:stretch>
            <a:fillRect/>
          </a:stretch>
        </p:blipFill>
        <p:spPr>
          <a:xfrm>
            <a:off x="0" y="-212032"/>
            <a:ext cx="9144000" cy="6858000"/>
          </a:xfrm>
          <a:prstGeom prst="rect">
            <a:avLst/>
          </a:prstGeom>
        </p:spPr>
      </p:pic>
      <p:pic>
        <p:nvPicPr>
          <p:cNvPr id="12" name="02">
            <a:extLst>
              <a:ext uri="{FF2B5EF4-FFF2-40B4-BE49-F238E27FC236}">
                <a16:creationId xmlns:a16="http://schemas.microsoft.com/office/drawing/2014/main" id="{5EA46307-2CF4-BC43-AE99-CDC44772E73C}"/>
              </a:ext>
            </a:extLst>
          </p:cNvPr>
          <p:cNvPicPr>
            <a:picLocks noChangeAspect="1"/>
          </p:cNvPicPr>
          <p:nvPr/>
        </p:nvPicPr>
        <p:blipFill>
          <a:blip r:embed="rId3"/>
          <a:stretch>
            <a:fillRect/>
          </a:stretch>
        </p:blipFill>
        <p:spPr>
          <a:xfrm>
            <a:off x="2216150" y="1623118"/>
            <a:ext cx="4711700" cy="3187700"/>
          </a:xfrm>
          <a:prstGeom prst="rect">
            <a:avLst/>
          </a:prstGeom>
        </p:spPr>
      </p:pic>
      <p:pic>
        <p:nvPicPr>
          <p:cNvPr id="14" name="03">
            <a:extLst>
              <a:ext uri="{FF2B5EF4-FFF2-40B4-BE49-F238E27FC236}">
                <a16:creationId xmlns:a16="http://schemas.microsoft.com/office/drawing/2014/main" id="{30036A19-2E1A-5C46-8234-DCCA048BDB94}"/>
              </a:ext>
            </a:extLst>
          </p:cNvPr>
          <p:cNvPicPr>
            <a:picLocks noChangeAspect="1"/>
          </p:cNvPicPr>
          <p:nvPr/>
        </p:nvPicPr>
        <p:blipFill>
          <a:blip r:embed="rId4"/>
          <a:stretch>
            <a:fillRect/>
          </a:stretch>
        </p:blipFill>
        <p:spPr>
          <a:xfrm>
            <a:off x="2216150" y="1623118"/>
            <a:ext cx="4711700" cy="3187700"/>
          </a:xfrm>
          <a:prstGeom prst="rect">
            <a:avLst/>
          </a:prstGeom>
        </p:spPr>
      </p:pic>
      <p:pic>
        <p:nvPicPr>
          <p:cNvPr id="16" name="04">
            <a:extLst>
              <a:ext uri="{FF2B5EF4-FFF2-40B4-BE49-F238E27FC236}">
                <a16:creationId xmlns:a16="http://schemas.microsoft.com/office/drawing/2014/main" id="{DC24324A-5BE6-C540-AB20-6FE2C03FAB43}"/>
              </a:ext>
            </a:extLst>
          </p:cNvPr>
          <p:cNvPicPr>
            <a:picLocks noChangeAspect="1"/>
          </p:cNvPicPr>
          <p:nvPr/>
        </p:nvPicPr>
        <p:blipFill>
          <a:blip r:embed="rId5"/>
          <a:stretch>
            <a:fillRect/>
          </a:stretch>
        </p:blipFill>
        <p:spPr>
          <a:xfrm>
            <a:off x="2216150" y="1623118"/>
            <a:ext cx="4711700" cy="3187700"/>
          </a:xfrm>
          <a:prstGeom prst="rect">
            <a:avLst/>
          </a:prstGeom>
        </p:spPr>
      </p:pic>
      <p:pic>
        <p:nvPicPr>
          <p:cNvPr id="18" name="05">
            <a:extLst>
              <a:ext uri="{FF2B5EF4-FFF2-40B4-BE49-F238E27FC236}">
                <a16:creationId xmlns:a16="http://schemas.microsoft.com/office/drawing/2014/main" id="{28BB074B-EC5D-4744-9705-05B3198B95DA}"/>
              </a:ext>
            </a:extLst>
          </p:cNvPr>
          <p:cNvPicPr>
            <a:picLocks noChangeAspect="1"/>
          </p:cNvPicPr>
          <p:nvPr/>
        </p:nvPicPr>
        <p:blipFill>
          <a:blip r:embed="rId6"/>
          <a:stretch>
            <a:fillRect/>
          </a:stretch>
        </p:blipFill>
        <p:spPr>
          <a:xfrm>
            <a:off x="2216150" y="1623118"/>
            <a:ext cx="4711700" cy="3187700"/>
          </a:xfrm>
          <a:prstGeom prst="rect">
            <a:avLst/>
          </a:prstGeom>
        </p:spPr>
      </p:pic>
      <p:pic>
        <p:nvPicPr>
          <p:cNvPr id="20" name="06">
            <a:extLst>
              <a:ext uri="{FF2B5EF4-FFF2-40B4-BE49-F238E27FC236}">
                <a16:creationId xmlns:a16="http://schemas.microsoft.com/office/drawing/2014/main" id="{9EC107FB-64C4-314A-8A94-99A59EB35378}"/>
              </a:ext>
            </a:extLst>
          </p:cNvPr>
          <p:cNvPicPr>
            <a:picLocks noChangeAspect="1"/>
          </p:cNvPicPr>
          <p:nvPr/>
        </p:nvPicPr>
        <p:blipFill>
          <a:blip r:embed="rId7"/>
          <a:stretch>
            <a:fillRect/>
          </a:stretch>
        </p:blipFill>
        <p:spPr>
          <a:xfrm>
            <a:off x="2216150" y="1623118"/>
            <a:ext cx="4711700" cy="3187700"/>
          </a:xfrm>
          <a:prstGeom prst="rect">
            <a:avLst/>
          </a:prstGeom>
        </p:spPr>
      </p:pic>
      <p:pic>
        <p:nvPicPr>
          <p:cNvPr id="22" name="07">
            <a:extLst>
              <a:ext uri="{FF2B5EF4-FFF2-40B4-BE49-F238E27FC236}">
                <a16:creationId xmlns:a16="http://schemas.microsoft.com/office/drawing/2014/main" id="{E7C41728-744F-7B41-BA18-57825483DDD8}"/>
              </a:ext>
            </a:extLst>
          </p:cNvPr>
          <p:cNvPicPr>
            <a:picLocks noChangeAspect="1"/>
          </p:cNvPicPr>
          <p:nvPr/>
        </p:nvPicPr>
        <p:blipFill>
          <a:blip r:embed="rId8"/>
          <a:stretch>
            <a:fillRect/>
          </a:stretch>
        </p:blipFill>
        <p:spPr>
          <a:xfrm>
            <a:off x="0" y="-212032"/>
            <a:ext cx="9144000" cy="6858000"/>
          </a:xfrm>
          <a:prstGeom prst="rect">
            <a:avLst/>
          </a:prstGeom>
        </p:spPr>
      </p:pic>
      <p:grpSp>
        <p:nvGrpSpPr>
          <p:cNvPr id="23" name="Bottom Bar">
            <a:extLst>
              <a:ext uri="{FF2B5EF4-FFF2-40B4-BE49-F238E27FC236}">
                <a16:creationId xmlns:a16="http://schemas.microsoft.com/office/drawing/2014/main" id="{C7EC0D83-ECA7-7D43-A294-9191B532ED5B}"/>
              </a:ext>
            </a:extLst>
          </p:cNvPr>
          <p:cNvGrpSpPr/>
          <p:nvPr/>
        </p:nvGrpSpPr>
        <p:grpSpPr>
          <a:xfrm>
            <a:off x="0" y="6388101"/>
            <a:ext cx="9144000" cy="470738"/>
            <a:chOff x="0" y="6388101"/>
            <a:chExt cx="9144000" cy="470738"/>
          </a:xfrm>
        </p:grpSpPr>
        <p:sp>
          <p:nvSpPr>
            <p:cNvPr id="4" name="Rectangle 3">
              <a:extLst>
                <a:ext uri="{FF2B5EF4-FFF2-40B4-BE49-F238E27FC236}">
                  <a16:creationId xmlns:a16="http://schemas.microsoft.com/office/drawing/2014/main" id="{CEF4DA17-77C3-6D47-AD9C-288D88F4FEEF}"/>
                </a:ext>
              </a:extLst>
            </p:cNvPr>
            <p:cNvSpPr/>
            <p:nvPr/>
          </p:nvSpPr>
          <p:spPr>
            <a:xfrm>
              <a:off x="0" y="6388101"/>
              <a:ext cx="9144000" cy="10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BEE9E84-427B-F54D-B5AA-A564C76DDE4F}"/>
                </a:ext>
              </a:extLst>
            </p:cNvPr>
            <p:cNvSpPr/>
            <p:nvPr/>
          </p:nvSpPr>
          <p:spPr>
            <a:xfrm>
              <a:off x="0" y="6467504"/>
              <a:ext cx="9144000" cy="3913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 name="Web Address">
            <a:extLst>
              <a:ext uri="{FF2B5EF4-FFF2-40B4-BE49-F238E27FC236}">
                <a16:creationId xmlns:a16="http://schemas.microsoft.com/office/drawing/2014/main" id="{8E667756-9C2D-9248-B506-7916F23B5C1A}"/>
              </a:ext>
            </a:extLst>
          </p:cNvPr>
          <p:cNvSpPr txBox="1"/>
          <p:nvPr/>
        </p:nvSpPr>
        <p:spPr>
          <a:xfrm>
            <a:off x="2576945" y="6510189"/>
            <a:ext cx="3990109" cy="307777"/>
          </a:xfrm>
          <a:prstGeom prst="rect">
            <a:avLst/>
          </a:prstGeom>
          <a:noFill/>
        </p:spPr>
        <p:txBody>
          <a:bodyPr wrap="square" rtlCol="0">
            <a:spAutoFit/>
          </a:bodyPr>
          <a:lstStyle/>
          <a:p>
            <a:pPr algn="ctr"/>
            <a:r>
              <a:rPr lang="en-US" sz="1400" spc="600" dirty="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25693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4000"/>
                            </p:stCondLst>
                            <p:childTnLst>
                              <p:par>
                                <p:cTn id="24" presetID="4" presetClass="entr" presetSubtype="32" fill="hold" nodeType="afterEffect">
                                  <p:stCondLst>
                                    <p:cond delay="1500"/>
                                  </p:stCondLst>
                                  <p:childTnLst>
                                    <p:set>
                                      <p:cBhvr>
                                        <p:cTn id="25" dur="1" fill="hold">
                                          <p:stCondLst>
                                            <p:cond delay="0"/>
                                          </p:stCondLst>
                                        </p:cTn>
                                        <p:tgtEl>
                                          <p:spTgt spid="22"/>
                                        </p:tgtEl>
                                        <p:attrNameLst>
                                          <p:attrName>style.visibility</p:attrName>
                                        </p:attrNameLst>
                                      </p:cBhvr>
                                      <p:to>
                                        <p:strVal val="visible"/>
                                      </p:to>
                                    </p:set>
                                    <p:animEffect transition="in" filter="box(out)">
                                      <p:cBhvr>
                                        <p:cTn id="26" dur="500"/>
                                        <p:tgtEl>
                                          <p:spTgt spid="22"/>
                                        </p:tgtEl>
                                      </p:cBhvr>
                                    </p:animEffec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8DA41B0-7046-4072-B5F4-0AB14318FCB8}"/>
              </a:ext>
            </a:extLst>
          </p:cNvPr>
          <p:cNvSpPr>
            <a:spLocks noGrp="1" noChangeArrowheads="1"/>
          </p:cNvSpPr>
          <p:nvPr>
            <p:ph type="title"/>
          </p:nvPr>
        </p:nvSpPr>
        <p:spPr>
          <a:xfrm>
            <a:off x="1021255" y="587331"/>
            <a:ext cx="7811736" cy="953206"/>
          </a:xfrm>
        </p:spPr>
        <p:txBody>
          <a:bodyPr>
            <a:normAutofit/>
          </a:bodyPr>
          <a:lstStyle/>
          <a:p>
            <a:r>
              <a:rPr lang="en-US" altLang="en-US" sz="2700" dirty="0">
                <a:solidFill>
                  <a:srgbClr val="002060"/>
                </a:solidFill>
                <a:latin typeface="Arial Narrow" panose="020B0606020202030204" pitchFamily="34" charset="0"/>
              </a:rPr>
              <a:t>Purpose of this course is: </a:t>
            </a:r>
          </a:p>
        </p:txBody>
      </p:sp>
      <p:sp>
        <p:nvSpPr>
          <p:cNvPr id="11267" name="Content Placeholder 2">
            <a:extLst>
              <a:ext uri="{FF2B5EF4-FFF2-40B4-BE49-F238E27FC236}">
                <a16:creationId xmlns:a16="http://schemas.microsoft.com/office/drawing/2014/main" id="{749A1D56-C0DF-4405-B141-3C0D46244DE8}"/>
              </a:ext>
            </a:extLst>
          </p:cNvPr>
          <p:cNvSpPr>
            <a:spLocks noGrp="1"/>
          </p:cNvSpPr>
          <p:nvPr>
            <p:ph idx="1"/>
          </p:nvPr>
        </p:nvSpPr>
        <p:spPr>
          <a:xfrm>
            <a:off x="342900" y="2226469"/>
            <a:ext cx="8172450" cy="3263504"/>
          </a:xfrm>
        </p:spPr>
        <p:txBody>
          <a:bodyPr/>
          <a:lstStyle/>
          <a:p>
            <a:pPr marL="0" indent="0">
              <a:buNone/>
              <a:defRPr/>
            </a:pPr>
            <a:r>
              <a:rPr lang="en-US" altLang="en-US" sz="2400" dirty="0"/>
              <a:t>To introduce the solution-focused, brief-coaching approach</a:t>
            </a:r>
          </a:p>
          <a:p>
            <a:pPr marL="0" indent="0">
              <a:buNone/>
              <a:defRPr/>
            </a:pPr>
            <a:r>
              <a:rPr lang="en-US" altLang="en-US" sz="2400" dirty="0"/>
              <a:t> as another tool to help improve performance.</a:t>
            </a:r>
          </a:p>
          <a:p>
            <a:pPr>
              <a:defRPr/>
            </a:pPr>
            <a:endParaRPr lang="en-US" altLang="en-US" sz="2700" dirty="0"/>
          </a:p>
          <a:p>
            <a:pPr marL="0" indent="0">
              <a:buNone/>
              <a:defRPr/>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CB307B-AAEF-45A3-89F2-2E4237384917}"/>
              </a:ext>
            </a:extLst>
          </p:cNvPr>
          <p:cNvSpPr>
            <a:spLocks noGrp="1" noChangeArrowheads="1"/>
          </p:cNvSpPr>
          <p:nvPr>
            <p:ph type="title"/>
          </p:nvPr>
        </p:nvSpPr>
        <p:spPr>
          <a:xfrm>
            <a:off x="1154093" y="683549"/>
            <a:ext cx="5185172" cy="458391"/>
          </a:xfrm>
        </p:spPr>
        <p:txBody>
          <a:bodyPr>
            <a:normAutofit/>
          </a:bodyPr>
          <a:lstStyle/>
          <a:p>
            <a:pPr algn="ctr" eaLnBrk="1" hangingPunct="1"/>
            <a:r>
              <a:rPr lang="en-US" altLang="en-US" sz="2700" dirty="0">
                <a:solidFill>
                  <a:srgbClr val="002060"/>
                </a:solidFill>
                <a:latin typeface="Arial Narrow" panose="020B0606020202030204" pitchFamily="34" charset="0"/>
              </a:rPr>
              <a:t>Objectives</a:t>
            </a:r>
          </a:p>
        </p:txBody>
      </p:sp>
      <p:sp>
        <p:nvSpPr>
          <p:cNvPr id="59395" name="Rectangle 3">
            <a:extLst>
              <a:ext uri="{FF2B5EF4-FFF2-40B4-BE49-F238E27FC236}">
                <a16:creationId xmlns:a16="http://schemas.microsoft.com/office/drawing/2014/main" id="{0A9190C4-F898-4427-89C7-772FF601609B}"/>
              </a:ext>
            </a:extLst>
          </p:cNvPr>
          <p:cNvSpPr>
            <a:spLocks noGrp="1" noChangeArrowheads="1"/>
          </p:cNvSpPr>
          <p:nvPr>
            <p:ph type="body" idx="1"/>
          </p:nvPr>
        </p:nvSpPr>
        <p:spPr>
          <a:xfrm>
            <a:off x="1320015" y="1629760"/>
            <a:ext cx="6594275" cy="3314700"/>
          </a:xfrm>
        </p:spPr>
        <p:txBody>
          <a:bodyPr>
            <a:normAutofit fontScale="92500"/>
          </a:bodyPr>
          <a:lstStyle/>
          <a:p>
            <a:pPr marL="400050" indent="-400050">
              <a:lnSpc>
                <a:spcPct val="150000"/>
              </a:lnSpc>
              <a:buFontTx/>
              <a:buAutoNum type="arabicPeriod"/>
            </a:pPr>
            <a:r>
              <a:rPr lang="en-US" altLang="en-US" sz="2400" dirty="0">
                <a:latin typeface="Arial Narrow" panose="020B0606020202030204" pitchFamily="34" charset="0"/>
              </a:rPr>
              <a:t>Describe what HPI coaching is and is not</a:t>
            </a:r>
          </a:p>
          <a:p>
            <a:pPr marL="400050" indent="-400050">
              <a:lnSpc>
                <a:spcPct val="150000"/>
              </a:lnSpc>
              <a:buFontTx/>
              <a:buAutoNum type="arabicPeriod"/>
            </a:pPr>
            <a:r>
              <a:rPr lang="en-US" altLang="en-US" sz="2400" dirty="0">
                <a:latin typeface="Arial Narrow" panose="020B0606020202030204" pitchFamily="34" charset="0"/>
              </a:rPr>
              <a:t>Describe alternatives to coaching </a:t>
            </a:r>
          </a:p>
          <a:p>
            <a:pPr marL="400050" indent="-400050">
              <a:lnSpc>
                <a:spcPct val="150000"/>
              </a:lnSpc>
              <a:buFontTx/>
              <a:buAutoNum type="arabicPeriod"/>
            </a:pPr>
            <a:r>
              <a:rPr lang="en-US" altLang="en-US" sz="2400" dirty="0">
                <a:latin typeface="Arial Narrow" panose="020B0606020202030204" pitchFamily="34" charset="0"/>
              </a:rPr>
              <a:t>Review and discuss various coaching strategies </a:t>
            </a:r>
          </a:p>
          <a:p>
            <a:pPr marL="400050" indent="-400050">
              <a:lnSpc>
                <a:spcPct val="150000"/>
              </a:lnSpc>
              <a:buFontTx/>
              <a:buAutoNum type="arabicPeriod"/>
            </a:pPr>
            <a:r>
              <a:rPr lang="en-US" altLang="en-US" sz="2400" dirty="0">
                <a:latin typeface="Arial Narrow" panose="020B0606020202030204" pitchFamily="34" charset="0"/>
              </a:rPr>
              <a:t>Present the Solutions-Focused (plain and simple) framework that enables improved performance more quickly</a:t>
            </a:r>
          </a:p>
          <a:p>
            <a:pPr marL="0" indent="0">
              <a:buNone/>
            </a:pPr>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4066E02-7515-4F0A-BA17-06E62E25ABBD}"/>
              </a:ext>
            </a:extLst>
          </p:cNvPr>
          <p:cNvSpPr>
            <a:spLocks noGrp="1" noChangeArrowheads="1"/>
          </p:cNvSpPr>
          <p:nvPr>
            <p:ph type="title"/>
          </p:nvPr>
        </p:nvSpPr>
        <p:spPr>
          <a:xfrm>
            <a:off x="1109499" y="630599"/>
            <a:ext cx="7886700" cy="519725"/>
          </a:xfrm>
        </p:spPr>
        <p:txBody>
          <a:bodyPr>
            <a:normAutofit/>
          </a:bodyPr>
          <a:lstStyle/>
          <a:p>
            <a:r>
              <a:rPr lang="en-US" altLang="en-US" sz="2700" dirty="0">
                <a:solidFill>
                  <a:srgbClr val="002060"/>
                </a:solidFill>
                <a:latin typeface="Arial Narrow" panose="020B0606020202030204" pitchFamily="34" charset="0"/>
              </a:rPr>
              <a:t>What is a coach?  (share in the chat)</a:t>
            </a:r>
          </a:p>
        </p:txBody>
      </p:sp>
      <p:sp>
        <p:nvSpPr>
          <p:cNvPr id="3" name="Content Placeholder 2">
            <a:extLst>
              <a:ext uri="{FF2B5EF4-FFF2-40B4-BE49-F238E27FC236}">
                <a16:creationId xmlns:a16="http://schemas.microsoft.com/office/drawing/2014/main" id="{61788196-6412-4E08-9D06-0B3FF8099BA7}"/>
              </a:ext>
            </a:extLst>
          </p:cNvPr>
          <p:cNvSpPr>
            <a:spLocks noGrp="1"/>
          </p:cNvSpPr>
          <p:nvPr>
            <p:ph idx="1"/>
          </p:nvPr>
        </p:nvSpPr>
        <p:spPr>
          <a:xfrm>
            <a:off x="730112" y="1671124"/>
            <a:ext cx="7886700" cy="3263504"/>
          </a:xfrm>
        </p:spPr>
        <p:txBody>
          <a:bodyPr>
            <a:normAutofit fontScale="92500"/>
          </a:bodyPr>
          <a:lstStyle/>
          <a:p>
            <a:pPr marL="0" indent="0">
              <a:buNone/>
              <a:defRPr/>
            </a:pPr>
            <a:r>
              <a:rPr lang="en-US" sz="2400" dirty="0">
                <a:latin typeface="Arial Narrow" panose="020B0606020202030204" pitchFamily="34" charset="0"/>
              </a:rPr>
              <a:t>A.  When you hear the word COACH, what do you think of?</a:t>
            </a:r>
          </a:p>
          <a:p>
            <a:pPr marL="0" indent="0">
              <a:buNone/>
              <a:defRPr/>
            </a:pPr>
            <a:endParaRPr lang="en-US" sz="2400" dirty="0">
              <a:latin typeface="Arial Narrow" panose="020B0606020202030204" pitchFamily="34" charset="0"/>
            </a:endParaRPr>
          </a:p>
          <a:p>
            <a:pPr marL="0" indent="0">
              <a:buNone/>
              <a:defRPr/>
            </a:pPr>
            <a:r>
              <a:rPr lang="en-US" sz="2400" dirty="0">
                <a:latin typeface="Arial Narrow" panose="020B0606020202030204" pitchFamily="34" charset="0"/>
              </a:rPr>
              <a:t>B.  What are some qualities or attributes of a good coach?</a:t>
            </a:r>
          </a:p>
          <a:p>
            <a:pPr marL="0" indent="0">
              <a:buNone/>
            </a:pPr>
            <a:endParaRPr lang="en-US" altLang="en-US" sz="2400" dirty="0">
              <a:latin typeface="Arial Narrow" panose="020B0606020202030204" pitchFamily="34" charset="0"/>
            </a:endParaRPr>
          </a:p>
          <a:p>
            <a:pPr marL="0" indent="0">
              <a:buNone/>
            </a:pPr>
            <a:r>
              <a:rPr lang="en-US" altLang="en-US" sz="2400" dirty="0">
                <a:latin typeface="Arial Narrow" panose="020B0606020202030204" pitchFamily="34" charset="0"/>
              </a:rPr>
              <a:t>C.  When you were coached well by a boss, a colleague, a random person, sporting person, or other what made this a good coaching experience?</a:t>
            </a:r>
          </a:p>
          <a:p>
            <a:pPr marL="0" indent="0">
              <a:buNone/>
            </a:pPr>
            <a:endParaRPr lang="en-US" altLang="en-US" sz="2400" dirty="0">
              <a:latin typeface="Arial Narrow" panose="020B0606020202030204" pitchFamily="34" charset="0"/>
            </a:endParaRPr>
          </a:p>
          <a:p>
            <a:pPr marL="0" indent="0">
              <a:buNone/>
            </a:pPr>
            <a:r>
              <a:rPr lang="en-US" altLang="en-US" sz="2400" dirty="0">
                <a:latin typeface="Arial Narrow" panose="020B0606020202030204" pitchFamily="34" charset="0"/>
              </a:rPr>
              <a:t>D.  Do you have a favorite coaching model, approach or philosophy?</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5E84-73A8-49A7-B378-D5F2AA0421EB}"/>
              </a:ext>
            </a:extLst>
          </p:cNvPr>
          <p:cNvSpPr>
            <a:spLocks noGrp="1"/>
          </p:cNvSpPr>
          <p:nvPr>
            <p:ph type="title"/>
          </p:nvPr>
        </p:nvSpPr>
        <p:spPr>
          <a:xfrm>
            <a:off x="796159" y="589507"/>
            <a:ext cx="8347841" cy="847216"/>
          </a:xfrm>
        </p:spPr>
        <p:txBody>
          <a:bodyPr>
            <a:normAutofit/>
          </a:bodyPr>
          <a:lstStyle/>
          <a:p>
            <a:r>
              <a:rPr lang="en-US" sz="2700" dirty="0">
                <a:solidFill>
                  <a:srgbClr val="002060"/>
                </a:solidFill>
                <a:latin typeface="Arial Narrow" panose="020B0606020202030204" pitchFamily="34" charset="0"/>
              </a:rPr>
              <a:t>Background: </a:t>
            </a:r>
            <a:r>
              <a:rPr lang="en-US" sz="2700" dirty="0">
                <a:latin typeface="Arial Narrow" panose="020B0606020202030204" pitchFamily="34" charset="0"/>
              </a:rPr>
              <a:t>Industry Cumulative Impact Short-Term Actions</a:t>
            </a:r>
            <a:br>
              <a:rPr lang="en-US" sz="2700" dirty="0">
                <a:latin typeface="Arial Narrow" panose="020B0606020202030204" pitchFamily="34" charset="0"/>
              </a:rPr>
            </a:br>
            <a:r>
              <a:rPr lang="en-US" sz="2700" dirty="0">
                <a:latin typeface="Arial Narrow" panose="020B0606020202030204" pitchFamily="34" charset="0"/>
              </a:rPr>
              <a:t>					 </a:t>
            </a:r>
            <a:r>
              <a:rPr lang="en-US" sz="2700" dirty="0">
                <a:solidFill>
                  <a:srgbClr val="0070C0"/>
                </a:solidFill>
                <a:latin typeface="Arial Narrow" panose="020B0606020202030204" pitchFamily="34" charset="0"/>
              </a:rPr>
              <a:t>INPO November 2013 </a:t>
            </a:r>
            <a:endParaRPr lang="en-US" sz="2700" dirty="0">
              <a:solidFill>
                <a:srgbClr val="0070C0"/>
              </a:solidFill>
            </a:endParaRPr>
          </a:p>
        </p:txBody>
      </p:sp>
      <p:sp>
        <p:nvSpPr>
          <p:cNvPr id="3" name="Content Placeholder 2">
            <a:extLst>
              <a:ext uri="{FF2B5EF4-FFF2-40B4-BE49-F238E27FC236}">
                <a16:creationId xmlns:a16="http://schemas.microsoft.com/office/drawing/2014/main" id="{524D6433-E5EB-47C4-9426-989E3A90717E}"/>
              </a:ext>
            </a:extLst>
          </p:cNvPr>
          <p:cNvSpPr>
            <a:spLocks noGrp="1"/>
          </p:cNvSpPr>
          <p:nvPr>
            <p:ph idx="1"/>
          </p:nvPr>
        </p:nvSpPr>
        <p:spPr>
          <a:xfrm>
            <a:off x="557705" y="1607651"/>
            <a:ext cx="7886700" cy="4406893"/>
          </a:xfrm>
        </p:spPr>
        <p:txBody>
          <a:bodyPr>
            <a:normAutofit/>
          </a:bodyPr>
          <a:lstStyle/>
          <a:p>
            <a:pPr lvl="3"/>
            <a:r>
              <a:rPr lang="en-US" sz="2250" b="1" dirty="0">
                <a:latin typeface="Arial Narrow" panose="020B0606020202030204" pitchFamily="34" charset="0"/>
              </a:rPr>
              <a:t>Human Performance </a:t>
            </a:r>
            <a:r>
              <a:rPr lang="en-US" sz="450" dirty="0">
                <a:latin typeface="Arial Narrow" panose="020B0606020202030204" pitchFamily="34" charset="0"/>
              </a:rPr>
              <a:t>(1 of 4 categories)</a:t>
            </a:r>
          </a:p>
          <a:p>
            <a:pPr lvl="1"/>
            <a:endParaRPr lang="en-US" sz="600" dirty="0">
              <a:latin typeface="Arial Narrow" panose="020B0606020202030204" pitchFamily="34" charset="0"/>
            </a:endParaRPr>
          </a:p>
          <a:p>
            <a:pPr lvl="1"/>
            <a:r>
              <a:rPr lang="en-US" b="1" u="sng" dirty="0">
                <a:latin typeface="Arial Narrow" panose="020B0606020202030204" pitchFamily="34" charset="0"/>
              </a:rPr>
              <a:t>HU-2</a:t>
            </a:r>
            <a:r>
              <a:rPr lang="en-US" dirty="0">
                <a:latin typeface="Arial Narrow" panose="020B0606020202030204" pitchFamily="34" charset="0"/>
              </a:rPr>
              <a:t>: Supervisor </a:t>
            </a:r>
            <a:r>
              <a:rPr lang="en-US" b="1" dirty="0">
                <a:latin typeface="Arial Narrow" panose="020B0606020202030204" pitchFamily="34" charset="0"/>
              </a:rPr>
              <a:t>Coaching</a:t>
            </a:r>
            <a:r>
              <a:rPr lang="en-US" dirty="0">
                <a:latin typeface="Arial Narrow" panose="020B0606020202030204" pitchFamily="34" charset="0"/>
              </a:rPr>
              <a:t> and Observation Program  </a:t>
            </a:r>
            <a:r>
              <a:rPr lang="en-US" sz="900" dirty="0">
                <a:latin typeface="Arial Narrow" panose="020B0606020202030204" pitchFamily="34" charset="0"/>
              </a:rPr>
              <a:t>(p. 20)</a:t>
            </a:r>
          </a:p>
          <a:p>
            <a:pPr lvl="1"/>
            <a:endParaRPr lang="en-US" sz="600" dirty="0">
              <a:latin typeface="Arial Narrow" panose="020B0606020202030204" pitchFamily="34" charset="0"/>
            </a:endParaRPr>
          </a:p>
          <a:p>
            <a:pPr lvl="1"/>
            <a:r>
              <a:rPr lang="en-US" b="1" u="sng" dirty="0">
                <a:latin typeface="Arial Narrow" panose="020B0606020202030204" pitchFamily="34" charset="0"/>
              </a:rPr>
              <a:t>Action:</a:t>
            </a:r>
            <a:r>
              <a:rPr lang="en-US" dirty="0">
                <a:latin typeface="Arial Narrow" panose="020B0606020202030204" pitchFamily="34" charset="0"/>
              </a:rPr>
              <a:t> </a:t>
            </a:r>
            <a:r>
              <a:rPr lang="en-US" u="sng" dirty="0">
                <a:solidFill>
                  <a:srgbClr val="002060"/>
                </a:solidFill>
                <a:latin typeface="Arial Narrow" panose="020B0606020202030204" pitchFamily="34" charset="0"/>
              </a:rPr>
              <a:t>Increase</a:t>
            </a:r>
            <a:r>
              <a:rPr lang="en-US" dirty="0">
                <a:latin typeface="Arial Narrow" panose="020B0606020202030204" pitchFamily="34" charset="0"/>
              </a:rPr>
              <a:t> supervisor </a:t>
            </a:r>
            <a:r>
              <a:rPr lang="en-US" b="1" dirty="0">
                <a:latin typeface="Arial Narrow" panose="020B0606020202030204" pitchFamily="34" charset="0"/>
              </a:rPr>
              <a:t>coaching </a:t>
            </a:r>
            <a:r>
              <a:rPr lang="en-US" dirty="0">
                <a:latin typeface="Arial Narrow" panose="020B0606020202030204" pitchFamily="34" charset="0"/>
              </a:rPr>
              <a:t>and significantly </a:t>
            </a:r>
            <a:r>
              <a:rPr lang="en-US" u="sng" dirty="0">
                <a:solidFill>
                  <a:srgbClr val="002060"/>
                </a:solidFill>
                <a:latin typeface="Arial Narrow" panose="020B0606020202030204" pitchFamily="34" charset="0"/>
              </a:rPr>
              <a:t>reduce</a:t>
            </a:r>
            <a:r>
              <a:rPr lang="en-US" dirty="0">
                <a:latin typeface="Arial Narrow" panose="020B0606020202030204" pitchFamily="34" charset="0"/>
              </a:rPr>
              <a:t> the effort to capture and trend observations. </a:t>
            </a:r>
          </a:p>
          <a:p>
            <a:pPr lvl="1"/>
            <a:endParaRPr lang="en-US" sz="600" dirty="0">
              <a:latin typeface="Arial Narrow" panose="020B0606020202030204" pitchFamily="34" charset="0"/>
            </a:endParaRPr>
          </a:p>
          <a:p>
            <a:pPr lvl="1"/>
            <a:r>
              <a:rPr lang="en-US" b="1" u="sng" dirty="0">
                <a:latin typeface="Arial Narrow" panose="020B0606020202030204" pitchFamily="34" charset="0"/>
              </a:rPr>
              <a:t>Problem:</a:t>
            </a:r>
            <a:r>
              <a:rPr lang="en-US" u="sng" dirty="0">
                <a:latin typeface="Arial Narrow" panose="020B0606020202030204" pitchFamily="34" charset="0"/>
              </a:rPr>
              <a:t> </a:t>
            </a:r>
            <a:r>
              <a:rPr lang="en-US" dirty="0">
                <a:latin typeface="Arial Narrow" panose="020B0606020202030204" pitchFamily="34" charset="0"/>
              </a:rPr>
              <a:t>Supervisors are burdened with the administrative requirements of cumbersome observation programs.  This </a:t>
            </a:r>
            <a:r>
              <a:rPr lang="en-US" u="sng" dirty="0">
                <a:solidFill>
                  <a:srgbClr val="002060"/>
                </a:solidFill>
                <a:latin typeface="Arial Narrow" panose="020B0606020202030204" pitchFamily="34" charset="0"/>
              </a:rPr>
              <a:t>detracts from </a:t>
            </a:r>
            <a:r>
              <a:rPr lang="en-US" dirty="0">
                <a:latin typeface="Arial Narrow" panose="020B0606020202030204" pitchFamily="34" charset="0"/>
              </a:rPr>
              <a:t>the supervisor role of </a:t>
            </a:r>
            <a:r>
              <a:rPr lang="en-US" b="1" dirty="0">
                <a:solidFill>
                  <a:srgbClr val="002060"/>
                </a:solidFill>
                <a:latin typeface="Arial Narrow" panose="020B0606020202030204" pitchFamily="34" charset="0"/>
              </a:rPr>
              <a:t>coaching</a:t>
            </a:r>
            <a:r>
              <a:rPr lang="en-US" dirty="0">
                <a:solidFill>
                  <a:srgbClr val="002060"/>
                </a:solidFill>
                <a:latin typeface="Arial Narrow" panose="020B0606020202030204" pitchFamily="34" charset="0"/>
              </a:rPr>
              <a:t> </a:t>
            </a:r>
            <a:r>
              <a:rPr lang="en-US" dirty="0">
                <a:latin typeface="Arial Narrow" panose="020B0606020202030204" pitchFamily="34" charset="0"/>
              </a:rPr>
              <a:t>and de-emphasizes supervisor-worker </a:t>
            </a:r>
            <a:r>
              <a:rPr lang="en-US" b="1" u="sng" dirty="0">
                <a:solidFill>
                  <a:srgbClr val="002060"/>
                </a:solidFill>
                <a:latin typeface="Arial Narrow" panose="020B0606020202030204" pitchFamily="34" charset="0"/>
              </a:rPr>
              <a:t>engagemen</a:t>
            </a:r>
            <a:r>
              <a:rPr lang="en-US" b="1" u="sng" dirty="0">
                <a:latin typeface="Arial Narrow" panose="020B0606020202030204" pitchFamily="34" charset="0"/>
              </a:rPr>
              <a:t>t</a:t>
            </a:r>
            <a:r>
              <a:rPr lang="en-US" dirty="0">
                <a:latin typeface="Arial Narrow" panose="020B0606020202030204" pitchFamily="34" charset="0"/>
              </a:rPr>
              <a:t>…</a:t>
            </a:r>
          </a:p>
          <a:p>
            <a:pPr lvl="1"/>
            <a:endParaRPr lang="en-US" sz="600" dirty="0">
              <a:latin typeface="Arial Narrow" panose="020B0606020202030204" pitchFamily="34" charset="0"/>
            </a:endParaRPr>
          </a:p>
          <a:p>
            <a:pPr lvl="1"/>
            <a:r>
              <a:rPr lang="en-US" dirty="0">
                <a:latin typeface="Arial Narrow" panose="020B0606020202030204" pitchFamily="34" charset="0"/>
              </a:rPr>
              <a:t>“It is more beneficial for supervisors to use this time coaching and engaging workers” </a:t>
            </a:r>
          </a:p>
          <a:p>
            <a:pPr lvl="1"/>
            <a:endParaRPr lang="en-US" dirty="0">
              <a:latin typeface="Arial Narrow" panose="020B0606020202030204" pitchFamily="34" charset="0"/>
            </a:endParaRPr>
          </a:p>
          <a:p>
            <a:pPr lvl="1"/>
            <a:r>
              <a:rPr lang="en-US" b="1" dirty="0">
                <a:latin typeface="Arial Narrow" panose="020B0606020202030204" pitchFamily="34" charset="0"/>
              </a:rPr>
              <a:t>EFCOG: </a:t>
            </a:r>
            <a:r>
              <a:rPr lang="en-US" dirty="0">
                <a:latin typeface="Arial Narrow" panose="020B0606020202030204" pitchFamily="34" charset="0"/>
              </a:rPr>
              <a:t>Best Practice Guide to Coaching in 2017</a:t>
            </a:r>
          </a:p>
          <a:p>
            <a:pPr lvl="1"/>
            <a:endParaRPr lang="en-US" dirty="0"/>
          </a:p>
        </p:txBody>
      </p:sp>
    </p:spTree>
    <p:extLst>
      <p:ext uri="{BB962C8B-B14F-4D97-AF65-F5344CB8AC3E}">
        <p14:creationId xmlns:p14="http://schemas.microsoft.com/office/powerpoint/2010/main" val="357237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C472BE2-60A0-4C89-9AD9-B43900F7B6EB}"/>
              </a:ext>
            </a:extLst>
          </p:cNvPr>
          <p:cNvSpPr>
            <a:spLocks noGrp="1" noChangeArrowheads="1"/>
          </p:cNvSpPr>
          <p:nvPr>
            <p:ph type="title"/>
          </p:nvPr>
        </p:nvSpPr>
        <p:spPr>
          <a:xfrm>
            <a:off x="1284890" y="593177"/>
            <a:ext cx="5570361" cy="342900"/>
          </a:xfrm>
        </p:spPr>
        <p:txBody>
          <a:bodyPr>
            <a:noAutofit/>
          </a:bodyPr>
          <a:lstStyle/>
          <a:p>
            <a:r>
              <a:rPr lang="en-US" altLang="en-US" sz="2700" dirty="0">
                <a:latin typeface="Arial Narrow" panose="020B0606020202030204" pitchFamily="34" charset="0"/>
              </a:rPr>
              <a:t>Where is the Coach?   </a:t>
            </a:r>
            <a:r>
              <a:rPr lang="en-US" altLang="en-US" sz="1350" dirty="0">
                <a:solidFill>
                  <a:srgbClr val="002060"/>
                </a:solidFill>
                <a:latin typeface="Arial Narrow" panose="020B0606020202030204" pitchFamily="34" charset="0"/>
              </a:rPr>
              <a:t>(chat)</a:t>
            </a:r>
          </a:p>
        </p:txBody>
      </p:sp>
      <p:pic>
        <p:nvPicPr>
          <p:cNvPr id="19459" name="Content Placeholder 3">
            <a:extLst>
              <a:ext uri="{FF2B5EF4-FFF2-40B4-BE49-F238E27FC236}">
                <a16:creationId xmlns:a16="http://schemas.microsoft.com/office/drawing/2014/main" id="{737F3768-6C7C-40AF-A53E-82D76A69DA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98178" y="1223363"/>
            <a:ext cx="6653049" cy="451227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CEB08D5-59A4-45B7-906F-FC122A738B65}"/>
              </a:ext>
            </a:extLst>
          </p:cNvPr>
          <p:cNvSpPr>
            <a:spLocks noGrp="1" noChangeArrowheads="1"/>
          </p:cNvSpPr>
          <p:nvPr>
            <p:ph type="body" idx="1"/>
          </p:nvPr>
        </p:nvSpPr>
        <p:spPr>
          <a:xfrm>
            <a:off x="1220533" y="1387367"/>
            <a:ext cx="5897598" cy="4437992"/>
          </a:xfrm>
        </p:spPr>
        <p:txBody>
          <a:bodyPr>
            <a:normAutofit/>
          </a:bodyPr>
          <a:lstStyle/>
          <a:p>
            <a:pPr eaLnBrk="1" hangingPunct="1">
              <a:lnSpc>
                <a:spcPct val="110000"/>
              </a:lnSpc>
            </a:pPr>
            <a:r>
              <a:rPr lang="en-US" altLang="en-US" sz="2400" dirty="0">
                <a:latin typeface="Arial Narrow" panose="020B0606020202030204" pitchFamily="34" charset="0"/>
              </a:rPr>
              <a:t>Expert with all the answers.</a:t>
            </a:r>
          </a:p>
          <a:p>
            <a:pPr eaLnBrk="1" hangingPunct="1">
              <a:lnSpc>
                <a:spcPct val="110000"/>
              </a:lnSpc>
            </a:pPr>
            <a:r>
              <a:rPr lang="en-US" altLang="en-US" sz="2400" dirty="0">
                <a:latin typeface="Arial Narrow" panose="020B0606020202030204" pitchFamily="34" charset="0"/>
              </a:rPr>
              <a:t>Lone problem solver.</a:t>
            </a:r>
          </a:p>
          <a:p>
            <a:pPr eaLnBrk="1" hangingPunct="1">
              <a:lnSpc>
                <a:spcPct val="110000"/>
              </a:lnSpc>
            </a:pPr>
            <a:r>
              <a:rPr lang="en-US" altLang="en-US" sz="2400" dirty="0">
                <a:latin typeface="Arial Narrow" panose="020B0606020202030204" pitchFamily="34" charset="0"/>
              </a:rPr>
              <a:t>Auditor focused on problem details</a:t>
            </a:r>
          </a:p>
          <a:p>
            <a:pPr eaLnBrk="1" hangingPunct="1">
              <a:lnSpc>
                <a:spcPct val="110000"/>
              </a:lnSpc>
            </a:pPr>
            <a:r>
              <a:rPr lang="en-US" altLang="en-US" sz="2400" dirty="0">
                <a:latin typeface="Arial Narrow" panose="020B0606020202030204" pitchFamily="34" charset="0"/>
              </a:rPr>
              <a:t>Autocratic director </a:t>
            </a:r>
          </a:p>
          <a:p>
            <a:pPr eaLnBrk="1" hangingPunct="1">
              <a:lnSpc>
                <a:spcPct val="110000"/>
              </a:lnSpc>
            </a:pPr>
            <a:r>
              <a:rPr lang="en-US" altLang="en-US" sz="2400" dirty="0">
                <a:latin typeface="Arial Narrow" panose="020B0606020202030204" pitchFamily="34" charset="0"/>
              </a:rPr>
              <a:t>Advice giver </a:t>
            </a:r>
          </a:p>
          <a:p>
            <a:pPr eaLnBrk="1" hangingPunct="1">
              <a:lnSpc>
                <a:spcPct val="110000"/>
              </a:lnSpc>
            </a:pPr>
            <a:r>
              <a:rPr lang="en-US" altLang="en-US" sz="2400" dirty="0">
                <a:latin typeface="Arial Narrow" panose="020B0606020202030204" pitchFamily="34" charset="0"/>
              </a:rPr>
              <a:t>Teller  </a:t>
            </a:r>
          </a:p>
          <a:p>
            <a:pPr eaLnBrk="1" hangingPunct="1">
              <a:lnSpc>
                <a:spcPct val="110000"/>
              </a:lnSpc>
            </a:pPr>
            <a:r>
              <a:rPr lang="en-US" altLang="en-US" sz="2400" dirty="0">
                <a:latin typeface="Arial Narrow" panose="020B0606020202030204" pitchFamily="34" charset="0"/>
              </a:rPr>
              <a:t>Counselor</a:t>
            </a:r>
          </a:p>
          <a:p>
            <a:pPr eaLnBrk="1" hangingPunct="1"/>
            <a:endParaRPr lang="en-US" altLang="en-US" dirty="0"/>
          </a:p>
        </p:txBody>
      </p:sp>
      <p:sp>
        <p:nvSpPr>
          <p:cNvPr id="35843" name="Rectangle 4">
            <a:extLst>
              <a:ext uri="{FF2B5EF4-FFF2-40B4-BE49-F238E27FC236}">
                <a16:creationId xmlns:a16="http://schemas.microsoft.com/office/drawing/2014/main" id="{81CE050F-DE28-4FC1-A875-5BD154AB6721}"/>
              </a:ext>
            </a:extLst>
          </p:cNvPr>
          <p:cNvSpPr>
            <a:spLocks noGrp="1" noChangeArrowheads="1"/>
          </p:cNvSpPr>
          <p:nvPr>
            <p:ph type="title"/>
          </p:nvPr>
        </p:nvSpPr>
        <p:spPr>
          <a:xfrm>
            <a:off x="989723" y="647363"/>
            <a:ext cx="7811736" cy="953206"/>
          </a:xfrm>
          <a:noFill/>
        </p:spPr>
        <p:txBody>
          <a:bodyPr>
            <a:normAutofit/>
          </a:bodyPr>
          <a:lstStyle/>
          <a:p>
            <a:pPr eaLnBrk="1" hangingPunct="1"/>
            <a:r>
              <a:rPr lang="en-US" altLang="en-US" sz="2700" dirty="0">
                <a:latin typeface="Arial Narrow" panose="020B0606020202030204" pitchFamily="34" charset="0"/>
              </a:rPr>
              <a:t>What Coaching is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06A21BC-77D3-44DE-963E-A8DD009703D4}"/>
              </a:ext>
            </a:extLst>
          </p:cNvPr>
          <p:cNvSpPr>
            <a:spLocks noGrp="1" noChangeArrowheads="1"/>
          </p:cNvSpPr>
          <p:nvPr>
            <p:ph type="title"/>
          </p:nvPr>
        </p:nvSpPr>
        <p:spPr>
          <a:xfrm>
            <a:off x="1450422" y="610363"/>
            <a:ext cx="6025823" cy="342900"/>
          </a:xfrm>
        </p:spPr>
        <p:txBody>
          <a:bodyPr>
            <a:noAutofit/>
          </a:bodyPr>
          <a:lstStyle/>
          <a:p>
            <a:r>
              <a:rPr lang="en-US" altLang="en-US" sz="2700" dirty="0">
                <a:solidFill>
                  <a:srgbClr val="002060"/>
                </a:solidFill>
              </a:rPr>
              <a:t>The TAPS Model </a:t>
            </a:r>
          </a:p>
        </p:txBody>
      </p:sp>
      <p:sp>
        <p:nvSpPr>
          <p:cNvPr id="110595" name="Content Placeholder 2">
            <a:extLst>
              <a:ext uri="{FF2B5EF4-FFF2-40B4-BE49-F238E27FC236}">
                <a16:creationId xmlns:a16="http://schemas.microsoft.com/office/drawing/2014/main" id="{C8FEE76A-F0AF-420F-AEC3-7DAE8579FF1E}"/>
              </a:ext>
            </a:extLst>
          </p:cNvPr>
          <p:cNvSpPr>
            <a:spLocks noGrp="1" noChangeArrowheads="1"/>
          </p:cNvSpPr>
          <p:nvPr>
            <p:ph idx="1"/>
          </p:nvPr>
        </p:nvSpPr>
        <p:spPr/>
        <p:txBody>
          <a:bodyPr/>
          <a:lstStyle/>
          <a:p>
            <a:pPr marL="0" indent="0">
              <a:buNone/>
            </a:pPr>
            <a:r>
              <a:rPr lang="en-US" altLang="en-US"/>
              <a:t>	</a:t>
            </a:r>
          </a:p>
          <a:p>
            <a:pPr marL="0" indent="0">
              <a:buNone/>
            </a:pPr>
            <a:r>
              <a:rPr lang="en-US" altLang="en-US"/>
              <a:t>		</a:t>
            </a:r>
          </a:p>
          <a:p>
            <a:pPr marL="0" indent="0">
              <a:buNone/>
            </a:pPr>
            <a:endParaRPr lang="en-US" altLang="en-US"/>
          </a:p>
          <a:p>
            <a:pPr marL="0" indent="0">
              <a:buNone/>
            </a:pPr>
            <a:r>
              <a:rPr lang="en-US" altLang="en-US"/>
              <a:t>			TELL</a:t>
            </a:r>
          </a:p>
        </p:txBody>
      </p:sp>
      <p:sp>
        <p:nvSpPr>
          <p:cNvPr id="110596" name="TextBox 4">
            <a:extLst>
              <a:ext uri="{FF2B5EF4-FFF2-40B4-BE49-F238E27FC236}">
                <a16:creationId xmlns:a16="http://schemas.microsoft.com/office/drawing/2014/main" id="{52CE9435-25C9-4C51-A0F7-49537FE435DD}"/>
              </a:ext>
            </a:extLst>
          </p:cNvPr>
          <p:cNvSpPr txBox="1">
            <a:spLocks noChangeArrowheads="1"/>
          </p:cNvSpPr>
          <p:nvPr/>
        </p:nvSpPr>
        <p:spPr bwMode="auto">
          <a:xfrm>
            <a:off x="3543301" y="18288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aphicFrame>
        <p:nvGraphicFramePr>
          <p:cNvPr id="6" name="Table 5">
            <a:extLst>
              <a:ext uri="{FF2B5EF4-FFF2-40B4-BE49-F238E27FC236}">
                <a16:creationId xmlns:a16="http://schemas.microsoft.com/office/drawing/2014/main" id="{B8CE38AC-9FB1-4399-ABB6-AE190D1E892B}"/>
              </a:ext>
            </a:extLst>
          </p:cNvPr>
          <p:cNvGraphicFramePr>
            <a:graphicFrameLocks noGrp="1"/>
          </p:cNvGraphicFramePr>
          <p:nvPr>
            <p:extLst>
              <p:ext uri="{D42A27DB-BD31-4B8C-83A1-F6EECF244321}">
                <p14:modId xmlns:p14="http://schemas.microsoft.com/office/powerpoint/2010/main" val="2692042582"/>
              </p:ext>
            </p:extLst>
          </p:nvPr>
        </p:nvGraphicFramePr>
        <p:xfrm>
          <a:off x="586054" y="1547915"/>
          <a:ext cx="7189282" cy="3480179"/>
        </p:xfrm>
        <a:graphic>
          <a:graphicData uri="http://schemas.openxmlformats.org/drawingml/2006/table">
            <a:tbl>
              <a:tblPr firstRow="1" bandRow="1">
                <a:tableStyleId>{5C22544A-7EE6-4342-B048-85BDC9FD1C3A}</a:tableStyleId>
              </a:tblPr>
              <a:tblGrid>
                <a:gridCol w="1318239">
                  <a:extLst>
                    <a:ext uri="{9D8B030D-6E8A-4147-A177-3AD203B41FA5}">
                      <a16:colId xmlns:a16="http://schemas.microsoft.com/office/drawing/2014/main" val="20000"/>
                    </a:ext>
                  </a:extLst>
                </a:gridCol>
                <a:gridCol w="1467761">
                  <a:extLst>
                    <a:ext uri="{9D8B030D-6E8A-4147-A177-3AD203B41FA5}">
                      <a16:colId xmlns:a16="http://schemas.microsoft.com/office/drawing/2014/main" val="20001"/>
                    </a:ext>
                  </a:extLst>
                </a:gridCol>
                <a:gridCol w="1230829">
                  <a:extLst>
                    <a:ext uri="{9D8B030D-6E8A-4147-A177-3AD203B41FA5}">
                      <a16:colId xmlns:a16="http://schemas.microsoft.com/office/drawing/2014/main" val="20002"/>
                    </a:ext>
                  </a:extLst>
                </a:gridCol>
                <a:gridCol w="236932">
                  <a:extLst>
                    <a:ext uri="{9D8B030D-6E8A-4147-A177-3AD203B41FA5}">
                      <a16:colId xmlns:a16="http://schemas.microsoft.com/office/drawing/2014/main" val="2982529515"/>
                    </a:ext>
                  </a:extLst>
                </a:gridCol>
                <a:gridCol w="1346751">
                  <a:extLst>
                    <a:ext uri="{9D8B030D-6E8A-4147-A177-3AD203B41FA5}">
                      <a16:colId xmlns:a16="http://schemas.microsoft.com/office/drawing/2014/main" val="20003"/>
                    </a:ext>
                  </a:extLst>
                </a:gridCol>
                <a:gridCol w="1588770">
                  <a:extLst>
                    <a:ext uri="{9D8B030D-6E8A-4147-A177-3AD203B41FA5}">
                      <a16:colId xmlns:a16="http://schemas.microsoft.com/office/drawing/2014/main" val="20004"/>
                    </a:ext>
                  </a:extLst>
                </a:gridCol>
              </a:tblGrid>
              <a:tr h="153269">
                <a:tc gridSpan="6">
                  <a:txBody>
                    <a:bodyPr/>
                    <a:lstStyle/>
                    <a:p>
                      <a:pPr marL="0" marR="0" algn="ctr">
                        <a:lnSpc>
                          <a:spcPct val="107000"/>
                        </a:lnSpc>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tc>
                <a:tc hMerge="1">
                  <a:txBody>
                    <a:bodyPr/>
                    <a:lstStyle/>
                    <a:p>
                      <a:endParaRPr lang="en-US"/>
                    </a:p>
                  </a:txBody>
                  <a:tcPr>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0"/>
                  </a:ext>
                </a:extLst>
              </a:tr>
              <a:tr h="128588">
                <a:tc gridSpan="6">
                  <a:txBody>
                    <a:bodyPr/>
                    <a:lstStyle/>
                    <a:p>
                      <a:pPr marL="0" marR="0">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tc>
                <a:tc hMerge="1">
                  <a:txBody>
                    <a:bodyPr/>
                    <a:lstStyle/>
                    <a:p>
                      <a:endParaRPr lang="en-US"/>
                    </a:p>
                  </a:txBody>
                  <a:tcPr>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1"/>
                  </a:ext>
                </a:extLst>
              </a:tr>
              <a:tr h="315802">
                <a:tc gridSpan="6">
                  <a:txBody>
                    <a:bodyPr/>
                    <a:lstStyle/>
                    <a:p>
                      <a:pPr marL="0" marR="0" algn="ctr">
                        <a:lnSpc>
                          <a:spcPct val="107000"/>
                        </a:lnSpc>
                        <a:spcBef>
                          <a:spcPts val="0"/>
                        </a:spcBef>
                        <a:spcAft>
                          <a:spcPts val="0"/>
                        </a:spcAft>
                      </a:pPr>
                      <a:r>
                        <a:rPr lang="en-US" sz="2100" b="1" dirty="0">
                          <a:effectLst/>
                          <a:latin typeface="Arial Narrow" panose="020B0606020202030204" pitchFamily="34" charset="0"/>
                          <a:ea typeface="Calibri" panose="020F0502020204030204" pitchFamily="34" charset="0"/>
                          <a:cs typeface="Times New Roman" panose="02020603050405020304" pitchFamily="18" charset="0"/>
                        </a:rPr>
                        <a:t>ASK</a:t>
                      </a:r>
                    </a:p>
                  </a:txBody>
                  <a:tcPr marL="51433" marR="51433" marT="0" marB="0">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tc>
                <a:tc hMerge="1">
                  <a:txBody>
                    <a:bodyPr/>
                    <a:lstStyle/>
                    <a:p>
                      <a:endParaRPr lang="en-US"/>
                    </a:p>
                  </a:txBody>
                  <a:tcPr>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2"/>
                  </a:ext>
                </a:extLst>
              </a:tr>
              <a:tr h="315563">
                <a:tc gridSpan="2">
                  <a:txBody>
                    <a:bodyPr/>
                    <a:lstStyle/>
                    <a:p>
                      <a:pPr marL="0" marR="0" algn="ctr">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tc rowSpan="3">
                  <a:txBody>
                    <a:bodyPr/>
                    <a:lstStyle/>
                    <a:p>
                      <a:pPr marL="0" marR="0" algn="ctr">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gridSpan="3">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pPr marL="0" marR="0" algn="ctr">
                        <a:lnSpc>
                          <a:spcPct val="107000"/>
                        </a:lnSpc>
                        <a:spcBef>
                          <a:spcPts val="0"/>
                        </a:spcBef>
                        <a:spcAft>
                          <a:spcPts val="0"/>
                        </a:spcAft>
                      </a:pPr>
                      <a:r>
                        <a:rPr lang="en-US" sz="27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3"/>
                  </a:ext>
                </a:extLst>
              </a:tr>
              <a:tr h="636461">
                <a:tc rowSpan="2" gridSpan="2">
                  <a:txBody>
                    <a:bodyPr/>
                    <a:lstStyle/>
                    <a:p>
                      <a:pPr marL="0" marR="0" algn="ctr">
                        <a:lnSpc>
                          <a:spcPct val="107000"/>
                        </a:lnSpc>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               Rescuing,</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                Counseling</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rowSpan="2" hMerge="1">
                  <a:txBody>
                    <a:bodyPr/>
                    <a:lstStyle/>
                    <a:p>
                      <a:endParaRPr lang="en-US"/>
                    </a:p>
                  </a:txBody>
                  <a:tcPr>
                    <a:solidFill>
                      <a:schemeClr val="bg1"/>
                    </a:solidFill>
                  </a:tcPr>
                </a:tc>
                <a:tc vMerge="1">
                  <a:txBody>
                    <a:bodyPr/>
                    <a:lstStyle/>
                    <a:p>
                      <a:endParaRPr lang="en-US"/>
                    </a:p>
                  </a:txBody>
                  <a:tcPr>
                    <a:solidFill>
                      <a:schemeClr val="bg1"/>
                    </a:solidFill>
                  </a:tcPr>
                </a:tc>
                <a:tc gridSpan="3">
                  <a:txBody>
                    <a:bodyPr/>
                    <a:lstStyle/>
                    <a:p>
                      <a:pPr marL="0" marR="0">
                        <a:lnSpc>
                          <a:spcPct val="107000"/>
                        </a:lnSpc>
                        <a:spcBef>
                          <a:spcPts val="0"/>
                        </a:spcBef>
                        <a:spcAft>
                          <a:spcPts val="0"/>
                        </a:spcAft>
                      </a:pPr>
                      <a:r>
                        <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Coaching,</a:t>
                      </a:r>
                      <a:endParaRPr lang="en-US" sz="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Developing</a:t>
                      </a:r>
                      <a:endParaRPr lang="en-US" sz="1400" dirty="0"/>
                    </a:p>
                  </a:txBody>
                  <a:tcPr marL="51433" marR="51433" marT="0" marB="0">
                    <a:solidFill>
                      <a:schemeClr val="bg1"/>
                    </a:solidFill>
                  </a:tcPr>
                </a:tc>
                <a:tc hMerge="1">
                  <a:txBody>
                    <a:bodyPr/>
                    <a:lstStyle/>
                    <a:p>
                      <a:pPr marL="0" marR="0">
                        <a:lnSpc>
                          <a:spcPct val="107000"/>
                        </a:lnSpc>
                        <a:spcBef>
                          <a:spcPts val="0"/>
                        </a:spcBef>
                        <a:spcAft>
                          <a:spcPts val="0"/>
                        </a:spcAft>
                      </a:pPr>
                      <a:r>
                        <a:rPr lang="en-US" sz="27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Coaching,</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700" dirty="0">
                          <a:solidFill>
                            <a:srgbClr val="002060"/>
                          </a:solidFill>
                          <a:effectLst/>
                          <a:latin typeface="Arial" panose="020B0604020202020204" pitchFamily="34" charset="0"/>
                          <a:ea typeface="Calibri" panose="020F0502020204030204" pitchFamily="34" charset="0"/>
                          <a:cs typeface="Arial" panose="020B0604020202020204" pitchFamily="34" charset="0"/>
                        </a:rPr>
                        <a:t>Developing</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4"/>
                  </a:ext>
                </a:extLst>
              </a:tr>
              <a:tr h="308610">
                <a:tc gridSpan="2" vMerge="1">
                  <a:txBody>
                    <a:bodyPr/>
                    <a:lstStyle/>
                    <a:p>
                      <a:endParaRPr lang="en-US"/>
                    </a:p>
                  </a:txBody>
                  <a:tcPr>
                    <a:solidFill>
                      <a:schemeClr val="bg1"/>
                    </a:solidFill>
                  </a:tcPr>
                </a:tc>
                <a:tc hMerge="1" vMerge="1">
                  <a:txBody>
                    <a:bodyPr/>
                    <a:lstStyle/>
                    <a:p>
                      <a:endParaRPr lang="en-US"/>
                    </a:p>
                  </a:txBody>
                  <a:tcPr>
                    <a:solidFill>
                      <a:schemeClr val="bg1"/>
                    </a:solidFill>
                  </a:tcPr>
                </a:tc>
                <a:tc vMerge="1">
                  <a:txBody>
                    <a:bodyPr/>
                    <a:lstStyle/>
                    <a:p>
                      <a:endParaRPr lang="en-US"/>
                    </a:p>
                  </a:txBody>
                  <a:tcPr>
                    <a:solidFill>
                      <a:schemeClr val="bg1"/>
                    </a:solidFill>
                  </a:tcPr>
                </a:tc>
                <a:tc gridSpan="3">
                  <a: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a:txBody>
                  <a:tcPr marL="51433" marR="51433" marT="0" marB="0">
                    <a:solidFill>
                      <a:schemeClr val="bg1"/>
                    </a:solidFill>
                  </a:tcPr>
                </a:tc>
                <a:tc hMerge="1">
                  <a:txBody>
                    <a:bodyPr/>
                    <a:lstStyle/>
                    <a:p>
                      <a:pPr marL="0" marR="0" algn="ctr">
                        <a:lnSpc>
                          <a:spcPct val="107000"/>
                        </a:lnSpc>
                        <a:spcBef>
                          <a:spcPts val="0"/>
                        </a:spcBef>
                        <a:spcAft>
                          <a:spcPts val="0"/>
                        </a:spcAft>
                      </a:pP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5"/>
                  </a:ext>
                </a:extLst>
              </a:tr>
              <a:tr h="327565">
                <a:tc>
                  <a:txBody>
                    <a:bodyPr/>
                    <a:lstStyle/>
                    <a:p>
                      <a:pPr marL="0" marR="0" algn="ctr">
                        <a:lnSpc>
                          <a:spcPct val="107000"/>
                        </a:lnSpc>
                        <a:spcBef>
                          <a:spcPts val="0"/>
                        </a:spcBef>
                        <a:spcAft>
                          <a:spcPts val="0"/>
                        </a:spcAft>
                      </a:pPr>
                      <a:r>
                        <a:rPr lang="en-US" sz="2200" b="1" dirty="0">
                          <a:effectLst/>
                          <a:latin typeface="Arial Narrow" panose="020B0606020202030204" pitchFamily="34" charset="0"/>
                          <a:ea typeface="Calibri" panose="020F0502020204030204" pitchFamily="34" charset="0"/>
                          <a:cs typeface="Times New Roman" panose="02020603050405020304" pitchFamily="18" charset="0"/>
                        </a:rPr>
                        <a:t>PROBLEM</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gridSpan="4">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tc hMerge="1">
                  <a:txBody>
                    <a:bodyPr/>
                    <a:lstStyle/>
                    <a:p>
                      <a:endParaRPr lang="en-US"/>
                    </a:p>
                  </a:txBody>
                  <a:tcPr/>
                </a:tc>
                <a:tc hMerge="1">
                  <a:txBody>
                    <a:bodyPr/>
                    <a:lstStyle/>
                    <a:p>
                      <a:endParaRPr lang="en-US"/>
                    </a:p>
                  </a:txBody>
                  <a:tcPr>
                    <a:solidFill>
                      <a:schemeClr val="bg1"/>
                    </a:solidFill>
                  </a:tcPr>
                </a:tc>
                <a:tc>
                  <a:txBody>
                    <a:bodyPr/>
                    <a:lstStyle/>
                    <a:p>
                      <a:pPr marL="0" marR="0" algn="ctr">
                        <a:lnSpc>
                          <a:spcPct val="107000"/>
                        </a:lnSpc>
                        <a:spcBef>
                          <a:spcPts val="0"/>
                        </a:spcBef>
                        <a:spcAft>
                          <a:spcPts val="0"/>
                        </a:spcAft>
                      </a:pPr>
                      <a:r>
                        <a:rPr lang="en-US" sz="2100" b="1" dirty="0">
                          <a:effectLst/>
                          <a:latin typeface="Arial Narrow" panose="020B0606020202030204" pitchFamily="34" charset="0"/>
                          <a:ea typeface="Calibri" panose="020F0502020204030204" pitchFamily="34" charset="0"/>
                          <a:cs typeface="Arial" panose="020B0604020202020204" pitchFamily="34" charset="0"/>
                        </a:rPr>
                        <a:t>SOLUTION</a:t>
                      </a:r>
                      <a:endParaRPr lang="en-US" sz="2100" dirty="0">
                        <a:effectLst/>
                        <a:latin typeface="Arial Narrow" panose="020B0606020202030204" pitchFamily="34" charset="0"/>
                        <a:ea typeface="Calibri" panose="020F0502020204030204" pitchFamily="34" charset="0"/>
                        <a:cs typeface="Arial" panose="020B0604020202020204" pitchFamily="34" charset="0"/>
                      </a:endParaRPr>
                    </a:p>
                  </a:txBody>
                  <a:tcPr marL="51433" marR="51433" marT="0" marB="0">
                    <a:solidFill>
                      <a:schemeClr val="bg1"/>
                    </a:solidFill>
                  </a:tcPr>
                </a:tc>
                <a:extLst>
                  <a:ext uri="{0D108BD9-81ED-4DB2-BD59-A6C34878D82A}">
                    <a16:rowId xmlns:a16="http://schemas.microsoft.com/office/drawing/2014/main" val="10006"/>
                  </a:ext>
                </a:extLst>
              </a:tr>
              <a:tr h="315563">
                <a:tc rowSpan="3" gridSpan="2">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Managing,</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             Consulting</a:t>
                      </a:r>
                      <a:endParaRPr lang="en-US"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rowSpan="3" hMerge="1">
                  <a:txBody>
                    <a:bodyPr/>
                    <a:lstStyle/>
                    <a:p>
                      <a:endParaRPr lang="en-US"/>
                    </a:p>
                  </a:txBody>
                  <a:tcPr>
                    <a:solidFill>
                      <a:schemeClr val="bg1"/>
                    </a:solidFill>
                  </a:tcPr>
                </a:tc>
                <a:tc rowSpan="2" gridSpan="2">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rowSpan="2"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chemeClr val="bg1"/>
                    </a:solidFill>
                  </a:tcPr>
                </a:tc>
                <a:tc gridSpan="2">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7"/>
                  </a:ext>
                </a:extLst>
              </a:tr>
              <a:tr h="658749">
                <a:tc gridSpan="2" vMerge="1">
                  <a:txBody>
                    <a:bodyPr/>
                    <a:lstStyle/>
                    <a:p>
                      <a:endParaRPr lang="en-US"/>
                    </a:p>
                  </a:txBody>
                  <a:tcPr>
                    <a:solidFill>
                      <a:schemeClr val="bg1"/>
                    </a:solidFill>
                  </a:tcPr>
                </a:tc>
                <a:tc hMerge="1" vMerge="1">
                  <a:txBody>
                    <a:bodyPr/>
                    <a:lstStyle/>
                    <a:p>
                      <a:endParaRPr lang="en-US"/>
                    </a:p>
                  </a:txBody>
                  <a:tcPr>
                    <a:solidFill>
                      <a:schemeClr val="bg1"/>
                    </a:solidFill>
                  </a:tcPr>
                </a:tc>
                <a:tc gridSpan="2" vMerge="1">
                  <a:txBody>
                    <a:bodyPr/>
                    <a:lstStyle/>
                    <a:p>
                      <a:endParaRPr lang="en-US"/>
                    </a:p>
                  </a:txBody>
                  <a:tcPr>
                    <a:solidFill>
                      <a:schemeClr val="bg1"/>
                    </a:solidFill>
                  </a:tcPr>
                </a:tc>
                <a:tc hMerge="1" vMerge="1">
                  <a:txBody>
                    <a:bodyPr/>
                    <a:lstStyle/>
                    <a:p>
                      <a:endParaRPr lang="en-US"/>
                    </a:p>
                  </a:txBody>
                  <a:tcPr/>
                </a:tc>
                <a:tc gridSpan="2">
                  <a:txBody>
                    <a:bodyPr/>
                    <a:lstStyle/>
                    <a:p>
                      <a:pPr marL="0" marR="0">
                        <a:lnSpc>
                          <a:spcPct val="107000"/>
                        </a:lnSpc>
                        <a:spcBef>
                          <a:spcPts val="0"/>
                        </a:spcBef>
                        <a:spcAft>
                          <a:spcPts val="0"/>
                        </a:spcAft>
                      </a:pPr>
                      <a:r>
                        <a:rPr lang="en-US" sz="2100" dirty="0">
                          <a:effectLst/>
                          <a:latin typeface="Arial Narrow" panose="020B0606020202030204" pitchFamily="34" charset="0"/>
                          <a:ea typeface="Calibri" panose="020F0502020204030204" pitchFamily="34" charset="0"/>
                          <a:cs typeface="Times New Roman" panose="02020603050405020304" pitchFamily="18" charset="0"/>
                        </a:rPr>
                        <a:t>Training,</a:t>
                      </a:r>
                    </a:p>
                    <a:p>
                      <a:pPr marL="0" marR="0">
                        <a:lnSpc>
                          <a:spcPct val="107000"/>
                        </a:lnSpc>
                        <a:spcBef>
                          <a:spcPts val="0"/>
                        </a:spcBef>
                        <a:spcAft>
                          <a:spcPts val="0"/>
                        </a:spcAft>
                      </a:pPr>
                      <a:r>
                        <a:rPr lang="en-US" sz="2100" dirty="0">
                          <a:effectLst/>
                          <a:latin typeface="Arial Narrow" panose="020B0606020202030204" pitchFamily="34" charset="0"/>
                          <a:ea typeface="Calibri" panose="020F0502020204030204" pitchFamily="34" charset="0"/>
                          <a:cs typeface="Times New Roman" panose="02020603050405020304" pitchFamily="18" charset="0"/>
                        </a:rPr>
                        <a:t>Mentoring</a:t>
                      </a:r>
                    </a:p>
                  </a:txBody>
                  <a:tcPr marL="51433" marR="51433"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8"/>
                  </a:ext>
                </a:extLst>
              </a:tr>
              <a:tr h="316230">
                <a:tc gridSpan="2" vMerge="1">
                  <a:txBody>
                    <a:bodyPr/>
                    <a:lstStyle/>
                    <a:p>
                      <a:endParaRPr lang="en-US"/>
                    </a:p>
                  </a:txBody>
                  <a:tcPr>
                    <a:solidFill>
                      <a:schemeClr val="bg1"/>
                    </a:solidFill>
                  </a:tcPr>
                </a:tc>
                <a:tc hMerge="1" vMerge="1">
                  <a:txBody>
                    <a:bodyPr/>
                    <a:lstStyle/>
                    <a:p>
                      <a:endParaRPr lang="en-US"/>
                    </a:p>
                  </a:txBody>
                  <a:tcPr>
                    <a:solidFill>
                      <a:schemeClr val="bg1"/>
                    </a:solidFill>
                  </a:tcPr>
                </a:tc>
                <a:tc gridSpan="2">
                  <a:txBody>
                    <a:bodyPr/>
                    <a:lstStyle/>
                    <a:p>
                      <a:pPr marL="0" marR="0" algn="ctr">
                        <a:lnSpc>
                          <a:spcPct val="107000"/>
                        </a:lnSpc>
                        <a:spcBef>
                          <a:spcPts val="0"/>
                        </a:spcBef>
                        <a:spcAft>
                          <a:spcPts val="0"/>
                        </a:spcAft>
                      </a:pPr>
                      <a:r>
                        <a:rPr lang="en-US" sz="2100" b="1" dirty="0">
                          <a:effectLst/>
                          <a:latin typeface="Arial Narrow" panose="020B0606020202030204" pitchFamily="34" charset="0"/>
                          <a:ea typeface="Calibri" panose="020F0502020204030204" pitchFamily="34" charset="0"/>
                          <a:cs typeface="Times New Roman" panose="02020603050405020304" pitchFamily="18" charset="0"/>
                        </a:rPr>
                        <a:t>TELL</a:t>
                      </a:r>
                      <a:endParaRPr lang="en-US" sz="2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pPr marL="0" marR="0" algn="ctr">
                        <a:lnSpc>
                          <a:spcPct val="107000"/>
                        </a:lnSpc>
                        <a:spcBef>
                          <a:spcPts val="0"/>
                        </a:spcBef>
                        <a:spcAft>
                          <a:spcPts val="0"/>
                        </a:spcAft>
                      </a:pPr>
                      <a:endParaRPr lang="en-US" sz="2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7" marR="68577" marT="0" marB="0">
                    <a:solidFill>
                      <a:schemeClr val="bg1"/>
                    </a:solidFill>
                  </a:tcPr>
                </a:tc>
                <a:tc gridSpan="2">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3" marR="51433" marT="0" marB="0">
                    <a:solidFill>
                      <a:schemeClr val="bg1"/>
                    </a:solidFill>
                  </a:tcPr>
                </a:tc>
                <a:tc hMerge="1">
                  <a:txBody>
                    <a:bodyPr/>
                    <a:lstStyle/>
                    <a:p>
                      <a:endParaRPr lang="en-US"/>
                    </a:p>
                  </a:txBody>
                  <a:tcPr>
                    <a:solidFill>
                      <a:schemeClr val="bg1"/>
                    </a:solidFill>
                  </a:tcPr>
                </a:tc>
                <a:extLst>
                  <a:ext uri="{0D108BD9-81ED-4DB2-BD59-A6C34878D82A}">
                    <a16:rowId xmlns:a16="http://schemas.microsoft.com/office/drawing/2014/main" val="10009"/>
                  </a:ext>
                </a:extLst>
              </a:tr>
            </a:tbl>
          </a:graphicData>
        </a:graphic>
      </p:graphicFrame>
      <p:sp>
        <p:nvSpPr>
          <p:cNvPr id="110636" name="TextBox 6">
            <a:extLst>
              <a:ext uri="{FF2B5EF4-FFF2-40B4-BE49-F238E27FC236}">
                <a16:creationId xmlns:a16="http://schemas.microsoft.com/office/drawing/2014/main" id="{2DB4E5C1-C630-47CB-8FD8-5BF5C2615284}"/>
              </a:ext>
            </a:extLst>
          </p:cNvPr>
          <p:cNvSpPr txBox="1">
            <a:spLocks noChangeArrowheads="1"/>
          </p:cNvSpPr>
          <p:nvPr/>
        </p:nvSpPr>
        <p:spPr bwMode="auto">
          <a:xfrm>
            <a:off x="1091113" y="5598670"/>
            <a:ext cx="71892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050" dirty="0"/>
              <a:t>Ref: </a:t>
            </a:r>
            <a:r>
              <a:rPr lang="en-US" altLang="en-US" sz="1050" dirty="0" err="1"/>
              <a:t>Neuroleadership</a:t>
            </a:r>
            <a:r>
              <a:rPr lang="en-US" altLang="en-US" sz="1050" dirty="0"/>
              <a:t> Institute 2015. </a:t>
            </a:r>
            <a:r>
              <a:rPr lang="en-US" sz="1050" dirty="0">
                <a:latin typeface="Calibri" panose="020F0502020204030204" pitchFamily="34" charset="0"/>
                <a:ea typeface="Calibri" panose="020F0502020204030204" pitchFamily="34" charset="0"/>
                <a:cs typeface="Times New Roman" panose="02020603050405020304" pitchFamily="18" charset="0"/>
              </a:rPr>
              <a:t>As leaders we can often see what is happening in a given situation, and our desire is to help our team member move forward.  Whilst we need to be able to tune in and identify when a coaching conversation is appropriate, it is important to remember that not all conversations will be coaching opportunities. The TAPS model shows the different approaches we can take.</a:t>
            </a:r>
          </a:p>
          <a:p>
            <a:pPr>
              <a:spcBef>
                <a:spcPct val="0"/>
              </a:spcBef>
              <a:buFontTx/>
              <a:buNone/>
            </a:pPr>
            <a:endParaRPr lang="en-US" altLang="en-US" sz="600" dirty="0"/>
          </a:p>
        </p:txBody>
      </p:sp>
      <p:sp>
        <p:nvSpPr>
          <p:cNvPr id="110637" name="Left-Right Arrow 9">
            <a:extLst>
              <a:ext uri="{FF2B5EF4-FFF2-40B4-BE49-F238E27FC236}">
                <a16:creationId xmlns:a16="http://schemas.microsoft.com/office/drawing/2014/main" id="{3A84C896-B7BD-44C3-9FF7-0C2FBCC3552A}"/>
              </a:ext>
            </a:extLst>
          </p:cNvPr>
          <p:cNvSpPr>
            <a:spLocks noChangeArrowheads="1"/>
          </p:cNvSpPr>
          <p:nvPr/>
        </p:nvSpPr>
        <p:spPr bwMode="auto">
          <a:xfrm rot="5400000">
            <a:off x="2907205" y="3465573"/>
            <a:ext cx="2443637" cy="103341"/>
          </a:xfrm>
          <a:prstGeom prst="leftRightArrow">
            <a:avLst>
              <a:gd name="adj1" fmla="val 50000"/>
              <a:gd name="adj2" fmla="val 50020"/>
            </a:avLst>
          </a:prstGeom>
          <a:solidFill>
            <a:srgbClr val="00B0F0"/>
          </a:solidFill>
          <a:ln w="9525" algn="ctr">
            <a:solidFill>
              <a:schemeClr val="tx1"/>
            </a:solidFill>
            <a:round/>
            <a:headEnd/>
            <a:tailEnd/>
          </a:ln>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5000"/>
              </a:lnSpc>
              <a:spcBef>
                <a:spcPct val="0"/>
              </a:spcBef>
              <a:buFontTx/>
              <a:buNone/>
            </a:pPr>
            <a:endParaRPr lang="en-US" altLang="en-US" sz="1800"/>
          </a:p>
        </p:txBody>
      </p:sp>
      <p:sp>
        <p:nvSpPr>
          <p:cNvPr id="110638" name="Left-Right Arrow 10">
            <a:extLst>
              <a:ext uri="{FF2B5EF4-FFF2-40B4-BE49-F238E27FC236}">
                <a16:creationId xmlns:a16="http://schemas.microsoft.com/office/drawing/2014/main" id="{A88A341D-9D41-4737-BB6F-8463A3818E1C}"/>
              </a:ext>
            </a:extLst>
          </p:cNvPr>
          <p:cNvSpPr>
            <a:spLocks noChangeArrowheads="1"/>
          </p:cNvSpPr>
          <p:nvPr/>
        </p:nvSpPr>
        <p:spPr bwMode="auto">
          <a:xfrm>
            <a:off x="2067133" y="3517244"/>
            <a:ext cx="4123781" cy="132192"/>
          </a:xfrm>
          <a:prstGeom prst="leftRightArrow">
            <a:avLst>
              <a:gd name="adj1" fmla="val 50000"/>
              <a:gd name="adj2" fmla="val 49954"/>
            </a:avLst>
          </a:prstGeom>
          <a:solidFill>
            <a:srgbClr val="00B0F0"/>
          </a:solidFill>
          <a:ln w="9525" algn="ctr">
            <a:solidFill>
              <a:schemeClr val="tx1"/>
            </a:solidFill>
            <a:round/>
            <a:headEnd/>
            <a:tailEnd/>
          </a:ln>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5000"/>
              </a:lnSpc>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6" grpId="0"/>
    </p:bldLst>
  </p:timing>
</p:sld>
</file>

<file path=ppt/theme/theme1.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7B880-D07C-4C3A-80BD-6BD82B9918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2901D2-B5C6-4916-9F53-1B2FBA318D87}">
  <ds:schemaRefs>
    <ds:schemaRef ds:uri="http://schemas.microsoft.com/sharepoint/v3/contenttype/forms"/>
  </ds:schemaRefs>
</ds:datastoreItem>
</file>

<file path=customXml/itemProps3.xml><?xml version="1.0" encoding="utf-8"?>
<ds:datastoreItem xmlns:ds="http://schemas.openxmlformats.org/officeDocument/2006/customXml" ds:itemID="{C2597C82-2F53-460A-8DC6-1E8642F465BB}"/>
</file>

<file path=docProps/app.xml><?xml version="1.0" encoding="utf-8"?>
<Properties xmlns="http://schemas.openxmlformats.org/officeDocument/2006/extended-properties" xmlns:vt="http://schemas.openxmlformats.org/officeDocument/2006/docPropsVTypes">
  <TotalTime>15658</TotalTime>
  <Words>4551</Words>
  <Application>Microsoft Office PowerPoint</Application>
  <PresentationFormat>On-screen Show (4:3)</PresentationFormat>
  <Paragraphs>321</Paragraphs>
  <Slides>29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Narrow</vt:lpstr>
      <vt:lpstr>Calibri</vt:lpstr>
      <vt:lpstr>Times New Roman</vt:lpstr>
      <vt:lpstr>INL 2020</vt:lpstr>
      <vt:lpstr>PowerPoint Presentation</vt:lpstr>
      <vt:lpstr>The Plain and Simple Coaching Approach</vt:lpstr>
      <vt:lpstr>Purpose of this course is: </vt:lpstr>
      <vt:lpstr>Objectives</vt:lpstr>
      <vt:lpstr>What is a coach?  (share in the chat)</vt:lpstr>
      <vt:lpstr>Background: Industry Cumulative Impact Short-Term Actions       INPO November 2013 </vt:lpstr>
      <vt:lpstr>Where is the Coach?   (chat)</vt:lpstr>
      <vt:lpstr>What Coaching is Not</vt:lpstr>
      <vt:lpstr>The TAPS Model </vt:lpstr>
      <vt:lpstr>Coaching compared to: </vt:lpstr>
      <vt:lpstr>The GROW Model by Sir John Whitmore </vt:lpstr>
      <vt:lpstr>Using Life Activities to Coach</vt:lpstr>
      <vt:lpstr>What Is Coaching? </vt:lpstr>
      <vt:lpstr>The Coaching Habit</vt:lpstr>
      <vt:lpstr>AWARENESS? </vt:lpstr>
      <vt:lpstr>Common Coaching Attributes</vt:lpstr>
      <vt:lpstr>Statements  vs  Questions</vt:lpstr>
      <vt:lpstr>Solution Quotes</vt:lpstr>
      <vt:lpstr>Solution Focused Assumptions</vt:lpstr>
      <vt:lpstr>Common Ineffective Approach </vt:lpstr>
      <vt:lpstr>Solution Focused “Brief Coaching”</vt:lpstr>
      <vt:lpstr>Element 1: Coaching Agreement</vt:lpstr>
      <vt:lpstr>Element 2: Preferred Future</vt:lpstr>
      <vt:lpstr>Element 3: Precursors of the Solution</vt:lpstr>
      <vt:lpstr>Element 4: Clues for Upcoming Progress</vt:lpstr>
      <vt:lpstr>Element 5: Session Conclusion</vt:lpstr>
      <vt:lpstr>Coaching Plain &amp; Simple Application</vt:lpstr>
      <vt:lpstr>Associated Coaching Books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 L. Campbell</dc:creator>
  <cp:keywords/>
  <dc:description/>
  <cp:lastModifiedBy>David D. Boyce</cp:lastModifiedBy>
  <cp:revision>258</cp:revision>
  <dcterms:created xsi:type="dcterms:W3CDTF">2020-04-22T20:22:45Z</dcterms:created>
  <dcterms:modified xsi:type="dcterms:W3CDTF">2021-04-19T21:13:46Z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