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47" r:id="rId2"/>
    <p:sldId id="346" r:id="rId3"/>
    <p:sldId id="350" r:id="rId4"/>
    <p:sldId id="351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ED7601"/>
    <a:srgbClr val="ED7651"/>
    <a:srgbClr val="00A1D7"/>
    <a:srgbClr val="EA7502"/>
    <a:srgbClr val="9900CC"/>
    <a:srgbClr val="E0D4EC"/>
    <a:srgbClr val="C0A8D8"/>
    <a:srgbClr val="A6A6A6"/>
    <a:srgbClr val="00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7" autoAdjust="0"/>
    <p:restoredTop sz="94624" autoAdjust="0"/>
  </p:normalViewPr>
  <p:slideViewPr>
    <p:cSldViewPr snapToGrid="0">
      <p:cViewPr varScale="1">
        <p:scale>
          <a:sx n="83" d="100"/>
          <a:sy n="83" d="100"/>
        </p:scale>
        <p:origin x="178" y="77"/>
      </p:cViewPr>
      <p:guideLst/>
    </p:cSldViewPr>
  </p:slideViewPr>
  <p:outlineViewPr>
    <p:cViewPr>
      <p:scale>
        <a:sx n="33" d="100"/>
        <a:sy n="33" d="100"/>
      </p:scale>
      <p:origin x="0" y="-86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45" d="100"/>
          <a:sy n="145" d="100"/>
        </p:scale>
        <p:origin x="3648" y="114"/>
      </p:cViewPr>
      <p:guideLst/>
    </p:cSldViewPr>
  </p:notesViewPr>
  <p:gridSpacing cx="152400" cy="152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CB4651-994C-4A05-908A-66ADEA5EDC9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BDBC33-3564-49A2-8036-8D79D7DD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99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AD6E94-0E83-4310-99C7-588C3648E6ED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DBF923-0254-49B9-B549-7C0BDDD02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0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EFEA7-4B2A-42E2-ABE4-01B825C513F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0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7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"/>
            <a:ext cx="9144000" cy="957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410200" cy="4495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07" y="6248807"/>
            <a:ext cx="883490" cy="345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83"/>
          <a:stretch/>
        </p:blipFill>
        <p:spPr>
          <a:xfrm>
            <a:off x="276631" y="6248807"/>
            <a:ext cx="361138" cy="3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4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eneric Section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957367"/>
            <a:ext cx="54102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58792" y="5600714"/>
            <a:ext cx="4457700" cy="80645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75"/>
            <a:ext cx="7093258" cy="1671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83"/>
          <a:stretch/>
        </p:blipFill>
        <p:spPr>
          <a:xfrm>
            <a:off x="276631" y="5916234"/>
            <a:ext cx="708496" cy="678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10" y="5744049"/>
            <a:ext cx="2568790" cy="10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3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9136"/>
            <a:ext cx="5410200" cy="990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5410200" cy="472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82498" y="6693638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5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9913" indent="-280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alibri Light" panose="020F0302020204030204" pitchFamily="34" charset="0"/>
        <a:buChar char="–"/>
        <a:defRPr sz="2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0425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1413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4313" indent="-22542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2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  <p15:guide id="12" orient="horz" pos="4032" userDrawn="1">
          <p15:clr>
            <a:srgbClr val="F26B43"/>
          </p15:clr>
        </p15:guide>
        <p15:guide id="13" orient="horz" pos="1056" userDrawn="1">
          <p15:clr>
            <a:srgbClr val="F26B43"/>
          </p15:clr>
        </p15:guide>
        <p15:guide id="14" pos="5472" userDrawn="1">
          <p15:clr>
            <a:srgbClr val="F26B43"/>
          </p15:clr>
        </p15:guide>
        <p15:guide id="15" pos="1920" userDrawn="1">
          <p15:clr>
            <a:srgbClr val="F26B43"/>
          </p15:clr>
        </p15:guide>
        <p15:guide id="16" pos="2064" userDrawn="1">
          <p15:clr>
            <a:srgbClr val="F26B43"/>
          </p15:clr>
        </p15:guide>
        <p15:guide id="17" orient="horz" pos="3408" userDrawn="1">
          <p15:clr>
            <a:srgbClr val="F26B43"/>
          </p15:clr>
        </p15:guide>
        <p15:guide id="18" orient="horz" pos="3264" userDrawn="1">
          <p15:clr>
            <a:srgbClr val="F26B43"/>
          </p15:clr>
        </p15:guide>
        <p15:guide id="19" pos="2808" userDrawn="1">
          <p15:clr>
            <a:srgbClr val="F26B43"/>
          </p15:clr>
        </p15:guide>
        <p15:guide id="20" pos="2952" userDrawn="1">
          <p15:clr>
            <a:srgbClr val="F26B43"/>
          </p15:clr>
        </p15:guide>
        <p15:guide id="21" pos="3696" userDrawn="1">
          <p15:clr>
            <a:srgbClr val="F26B43"/>
          </p15:clr>
        </p15:guide>
        <p15:guide id="22" pos="4584" userDrawn="1">
          <p15:clr>
            <a:srgbClr val="F26B43"/>
          </p15:clr>
        </p15:guide>
        <p15:guide id="23" pos="3840" userDrawn="1">
          <p15:clr>
            <a:srgbClr val="F26B43"/>
          </p15:clr>
        </p15:guide>
        <p15:guide id="24" pos="1032" userDrawn="1">
          <p15:clr>
            <a:srgbClr val="F26B43"/>
          </p15:clr>
        </p15:guide>
        <p15:guide id="25" pos="1176" userDrawn="1">
          <p15:clr>
            <a:srgbClr val="F26B43"/>
          </p15:clr>
        </p15:guide>
        <p15:guide id="26" orient="horz" pos="1704" userDrawn="1">
          <p15:clr>
            <a:srgbClr val="F26B43"/>
          </p15:clr>
        </p15:guide>
        <p15:guide id="27" orient="horz" pos="1848" userDrawn="1">
          <p15:clr>
            <a:srgbClr val="F26B43"/>
          </p15:clr>
        </p15:guide>
        <p15:guide id="28" orient="horz" pos="2472" userDrawn="1">
          <p15:clr>
            <a:srgbClr val="F26B43"/>
          </p15:clr>
        </p15:guide>
        <p15:guide id="29" orient="horz" pos="2616" userDrawn="1">
          <p15:clr>
            <a:srgbClr val="F26B43"/>
          </p15:clr>
        </p15:guide>
        <p15:guide id="30" pos="47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2510" y="1656186"/>
            <a:ext cx="7064438" cy="586409"/>
          </a:xfrm>
        </p:spPr>
        <p:txBody>
          <a:bodyPr>
            <a:noAutofit/>
          </a:bodyPr>
          <a:lstStyle/>
          <a:p>
            <a:r>
              <a:rPr lang="en-US" sz="3200" dirty="0"/>
              <a:t>Occurrence Reporting and Processing System (ORPS) Task Group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466051" y="4978784"/>
            <a:ext cx="5378093" cy="138544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</a:rPr>
              <a:t>EFCOG ISM/QA Joint Session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</a:rPr>
              <a:t>November 7,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1" y="2650836"/>
            <a:ext cx="7668490" cy="21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9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9136"/>
            <a:ext cx="7664245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Occurrence Reporting and Processing System (ORPS) Task Group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64244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2017 Activities</a:t>
            </a:r>
          </a:p>
          <a:p>
            <a:r>
              <a:rPr lang="en-US" dirty="0"/>
              <a:t>Monthly conference call focus areas (2017)</a:t>
            </a:r>
          </a:p>
          <a:p>
            <a:pPr lvl="1"/>
            <a:r>
              <a:rPr lang="en-US" dirty="0"/>
              <a:t>Status of order revision</a:t>
            </a:r>
          </a:p>
          <a:p>
            <a:pPr lvl="1"/>
            <a:r>
              <a:rPr lang="en-US" dirty="0"/>
              <a:t>Clarification of order requirements</a:t>
            </a:r>
          </a:p>
          <a:p>
            <a:pPr lvl="1"/>
            <a:r>
              <a:rPr lang="en-US" dirty="0"/>
              <a:t>Discussion/consensus on reporting questions</a:t>
            </a:r>
          </a:p>
          <a:p>
            <a:r>
              <a:rPr lang="en-US" dirty="0"/>
              <a:t>February Meeting (2 day session)</a:t>
            </a:r>
          </a:p>
          <a:p>
            <a:pPr lvl="1"/>
            <a:r>
              <a:rPr lang="en-US" dirty="0"/>
              <a:t>Line by line walk through of order revision</a:t>
            </a:r>
          </a:p>
          <a:p>
            <a:pPr lvl="1"/>
            <a:r>
              <a:rPr lang="en-US" dirty="0"/>
              <a:t>Path forward discussion</a:t>
            </a:r>
          </a:p>
          <a:p>
            <a:pPr lvl="1"/>
            <a:r>
              <a:rPr lang="en-US" dirty="0"/>
              <a:t>Review and feedback provided on DOE ORPS training modules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9136"/>
            <a:ext cx="7664245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Occurrence Reporting and Processing System (ORPS) Task Group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64244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Fall Meeting Wednesday, November 8 – all day session</a:t>
            </a:r>
          </a:p>
          <a:p>
            <a:r>
              <a:rPr lang="en-US" dirty="0"/>
              <a:t>Morning Session</a:t>
            </a:r>
          </a:p>
          <a:p>
            <a:pPr lvl="1"/>
            <a:r>
              <a:rPr lang="en-US" dirty="0"/>
              <a:t>Discussion of challenges, concerns, feedback, and lessons learned from DOE O 232.2A implementation</a:t>
            </a:r>
          </a:p>
          <a:p>
            <a:pPr lvl="1"/>
            <a:r>
              <a:rPr lang="en-US" dirty="0"/>
              <a:t>Path forward</a:t>
            </a:r>
          </a:p>
          <a:p>
            <a:pPr lvl="1"/>
            <a:r>
              <a:rPr lang="en-US" dirty="0"/>
              <a:t>Development of new tasks/deliverables </a:t>
            </a:r>
          </a:p>
          <a:p>
            <a:pPr lvl="1"/>
            <a:r>
              <a:rPr lang="en-US" dirty="0"/>
              <a:t>Approach to currently identified tasks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9136"/>
            <a:ext cx="7664245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Occurrence Reporting and Processing System (ORPS) Task Group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64244" cy="4495800"/>
          </a:xfrm>
        </p:spPr>
        <p:txBody>
          <a:bodyPr/>
          <a:lstStyle/>
          <a:p>
            <a:r>
              <a:rPr lang="en-US" dirty="0"/>
              <a:t>Afternoon Session – Task work sessions</a:t>
            </a:r>
          </a:p>
          <a:p>
            <a:pPr marL="288925" lvl="1" indent="0">
              <a:buNone/>
            </a:pPr>
            <a:r>
              <a:rPr lang="en-US" dirty="0"/>
              <a:t>2.1: Review existing Best Practices and support products. Determine if revisions are necessary or if the documents are still relevant.</a:t>
            </a:r>
          </a:p>
          <a:p>
            <a:pPr marL="288925" lvl="1" indent="0">
              <a:buNone/>
            </a:pPr>
            <a:r>
              <a:rPr lang="en-US" dirty="0"/>
              <a:t>2.2: Develop a method for capturing/documenting Frequently Asked Questions and Answers (FAQs) generated via the ORPS Task Team correspondence and discussions.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4D4D4D"/>
      </a:dk1>
      <a:lt1>
        <a:srgbClr val="FFFFFF"/>
      </a:lt1>
      <a:dk2>
        <a:srgbClr val="00A8E1"/>
      </a:dk2>
      <a:lt2>
        <a:srgbClr val="BFBBB1"/>
      </a:lt2>
      <a:accent1>
        <a:srgbClr val="00A8E1"/>
      </a:accent1>
      <a:accent2>
        <a:srgbClr val="009A49"/>
      </a:accent2>
      <a:accent3>
        <a:srgbClr val="ED7601"/>
      </a:accent3>
      <a:accent4>
        <a:srgbClr val="7030A0"/>
      </a:accent4>
      <a:accent5>
        <a:srgbClr val="00A8E1"/>
      </a:accent5>
      <a:accent6>
        <a:srgbClr val="00A8E1"/>
      </a:accent6>
      <a:hlink>
        <a:srgbClr val="00A8E1"/>
      </a:hlink>
      <a:folHlink>
        <a:srgbClr val="FFFFF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3" ma:contentTypeDescription="Create a new document." ma:contentTypeScope="" ma:versionID="7498096adf70b2ff743a08ad6617e717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4d3d1a04c4d207925585b3ad0f91c335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17D16F-0668-41C7-BEDE-8BA2E807B779}"/>
</file>

<file path=customXml/itemProps2.xml><?xml version="1.0" encoding="utf-8"?>
<ds:datastoreItem xmlns:ds="http://schemas.openxmlformats.org/officeDocument/2006/customXml" ds:itemID="{8EC81A24-7977-402A-8508-4C1A96EDCA8C}"/>
</file>

<file path=customXml/itemProps3.xml><?xml version="1.0" encoding="utf-8"?>
<ds:datastoreItem xmlns:ds="http://schemas.openxmlformats.org/officeDocument/2006/customXml" ds:itemID="{B6354BB5-4E38-44F5-967C-D5C914FABEE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4205</TotalTime>
  <Words>192</Words>
  <Application>Microsoft Office PowerPoint</Application>
  <PresentationFormat>On-screen Show (4:3)</PresentationFormat>
  <Paragraphs>26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Occurrence Reporting and Processing System (ORPS) Task Group </vt:lpstr>
      <vt:lpstr>Occurrence Reporting and Processing System (ORPS) Task Group </vt:lpstr>
      <vt:lpstr>Occurrence Reporting and Processing System (ORPS) Task Group </vt:lpstr>
    </vt:vector>
  </TitlesOfParts>
  <Company>CH2M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Alden, Carolyn/DNV</dc:creator>
  <cp:lastModifiedBy>Lynn Nye</cp:lastModifiedBy>
  <cp:revision>311</cp:revision>
  <cp:lastPrinted>2017-11-01T16:43:43Z</cp:lastPrinted>
  <dcterms:created xsi:type="dcterms:W3CDTF">2014-10-17T14:44:45Z</dcterms:created>
  <dcterms:modified xsi:type="dcterms:W3CDTF">2017-11-01T16:51:32Z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0x01010070F25756FC81AF488F6C711D74014336</vt:lpwstr>
  </property>
</Properties>
</file>