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6" r:id="rId5"/>
    <p:sldId id="264" r:id="rId6"/>
    <p:sldId id="274" r:id="rId7"/>
    <p:sldId id="276" r:id="rId8"/>
    <p:sldId id="269" r:id="rId9"/>
    <p:sldId id="280" r:id="rId10"/>
    <p:sldId id="278" r:id="rId11"/>
    <p:sldId id="279" r:id="rId12"/>
    <p:sldId id="281"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223CF0-216C-19B0-B625-8A4BB9EC00D9}" name="Jennifer L. Davlin" initials="JLD" userId="S::Jennifer.Davlin@inl.gov::158f23c6-6d2c-440d-8bb3-b69379ec918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pencer L. Daw" initials="SLD" lastIdx="1" clrIdx="0">
    <p:extLst>
      <p:ext uri="{19B8F6BF-5375-455C-9EA6-DF929625EA0E}">
        <p15:presenceInfo xmlns:p15="http://schemas.microsoft.com/office/powerpoint/2012/main" userId="S::Spencer.Daw@inl.gov::14a0591b-f886-4187-84f5-ed7f0e7b87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704" autoAdjust="0"/>
  </p:normalViewPr>
  <p:slideViewPr>
    <p:cSldViewPr snapToGrid="0">
      <p:cViewPr varScale="1">
        <p:scale>
          <a:sx n="67" d="100"/>
          <a:sy n="67" d="100"/>
        </p:scale>
        <p:origin x="644" y="4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5/1/2023</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5/1/2023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fld id="{C8686A5E-F6FC-45CE-9D72-2AC3CC7C6E46}" type="datetime1">
              <a:rPr lang="en-US" smtClean="0"/>
              <a:t>5/1/2023</a:t>
            </a:fld>
            <a:endParaRPr lang="en-US" dirty="0"/>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EFCOG Procurement Engineering</a:t>
            </a:r>
            <a:endParaRPr lang="en-US" dirty="0"/>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fld id="{33A99217-586C-411B-83FB-B53D9A0707E0}" type="datetime1">
              <a:rPr lang="en-US" smtClean="0"/>
              <a:t>5/1/2023</a:t>
            </a:fld>
            <a:endParaRPr lang="en-US" dirty="0"/>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a:t>EFCOG Procurement Engineering</a:t>
            </a:r>
            <a:endParaRPr lang="en-US" dirty="0"/>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fld id="{1BC47F62-204B-45AC-B34A-237B7F019B13}" type="datetime1">
              <a:rPr lang="en-US" smtClean="0"/>
              <a:t>5/1/2023</a:t>
            </a:fld>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EFCOG Procurement Engineering</a:t>
            </a:r>
            <a:endParaRPr lang="en-US" dirty="0"/>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fld id="{2E0F872F-AFBA-4BD0-89C8-2C909E03FA99}" type="datetime1">
              <a:rPr lang="en-US" smtClean="0"/>
              <a:t>5/1/2023</a:t>
            </a:fld>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EFCOG Procurement Engineering</a:t>
            </a:r>
            <a:endParaRPr lang="en-US" dirty="0"/>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fld id="{55094F57-E6C6-4BBE-B805-8FBDDA24A515}" type="datetime1">
              <a:rPr lang="en-US" smtClean="0"/>
              <a:t>5/1/2023</a:t>
            </a:fld>
            <a:endParaRPr lang="en-US" dirty="0"/>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a:t>EFCOG Procurement Engineering</a:t>
            </a:r>
            <a:endParaRPr lang="en-US" dirty="0"/>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fld id="{057FA18E-DCAC-43C2-8FA4-FE86838C41B7}" type="datetime1">
              <a:rPr lang="en-US" smtClean="0"/>
              <a:t>5/1/2023</a:t>
            </a:fld>
            <a:endParaRPr lang="en-US" dirty="0"/>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a:t>EFCOG Procurement Engineering</a:t>
            </a:r>
            <a:endParaRPr lang="en-US" dirty="0"/>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fld id="{3E1F443D-C8A4-42BB-B3D0-4640500EE608}" type="datetime1">
              <a:rPr lang="en-US" smtClean="0"/>
              <a:t>5/1/2023</a:t>
            </a:fld>
            <a:endParaRPr lang="en-US" dirty="0"/>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a:t>EFCOG Procurement Engineering</a:t>
            </a:r>
            <a:endParaRPr lang="en-US" dirty="0"/>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fld id="{A09A14F5-3753-41E5-81A2-352D8330107A}" type="datetime1">
              <a:rPr lang="en-US" smtClean="0"/>
              <a:t>5/1/2023</a:t>
            </a:fld>
            <a:endParaRPr lang="en-US" dirty="0"/>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a:t>EFCOG Procurement Engineering</a:t>
            </a:r>
            <a:endParaRPr lang="en-US" dirty="0"/>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fld id="{DFB212C7-46BD-48D0-A2DF-0033C6FAB070}" type="datetime1">
              <a:rPr lang="en-US" smtClean="0"/>
              <a:t>5/1/2023</a:t>
            </a:fld>
            <a:endParaRPr lang="en-US" dirty="0"/>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EFCOG Procurement Engineering</a:t>
            </a:r>
            <a:endParaRPr lang="en-US" dirty="0"/>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fld id="{87500E77-AAAA-4E31-99CF-EB2582F38E89}" type="datetime1">
              <a:rPr lang="en-US" smtClean="0"/>
              <a:t>5/1/2023</a:t>
            </a:fld>
            <a:endParaRPr lang="en-US" dirty="0"/>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EFCOG Procurement Engineering</a:t>
            </a:r>
            <a:endParaRPr lang="en-US" dirty="0"/>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fld id="{3B39FD75-5A7A-4586-A3E8-0664E9E0BC18}" type="datetime1">
              <a:rPr lang="en-US" smtClean="0"/>
              <a:t>5/1/2023</a:t>
            </a:fld>
            <a:endParaRPr lang="en-US" dirty="0"/>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a:t>EFCOG Procurement Engineering</a:t>
            </a:r>
            <a:endParaRPr lang="en-US" dirty="0"/>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fld id="{C8A6B8C5-A59F-4C32-B011-22DD0D416A31}" type="datetime1">
              <a:rPr lang="en-US" smtClean="0"/>
              <a:t>5/1/2023</a:t>
            </a:fld>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EFCOG Procurement Engineering</a:t>
            </a:r>
            <a:endParaRPr lang="en-US" dirty="0"/>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fld id="{8CE8C1F1-86A2-4991-90EA-DC7C4463DB28}" type="datetime1">
              <a:rPr lang="en-US" smtClean="0"/>
              <a:t>5/1/2023</a:t>
            </a:fld>
            <a:endParaRPr lang="en-US" dirty="0"/>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a:t>EFCOG Procurement Engineering</a:t>
            </a:r>
            <a:endParaRPr lang="en-US" dirty="0"/>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5D30A7-F445-476C-9C6F-47A3573592D9}" type="datetime1">
              <a:rPr lang="en-US" smtClean="0"/>
              <a:t>5/1/2023</a:t>
            </a:fld>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EFCOG Procurement Engineering</a:t>
            </a:r>
            <a:endParaRPr lang="en-US" dirty="0"/>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fcog.org/procurement-engineering-task-group/"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8.xml"/><Relationship Id="rId5" Type="http://schemas.openxmlformats.org/officeDocument/2006/relationships/image" Target="../media/image20.jpg"/><Relationship Id="rId4" Type="http://schemas.openxmlformats.org/officeDocument/2006/relationships/hyperlink" Target="https://efcog.org/?s=procureme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efcog.org/procurement-engineering-task-team-faq/"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16040" y="4434840"/>
            <a:ext cx="4941771" cy="1122202"/>
          </a:xfrm>
          <a:noFill/>
        </p:spPr>
        <p:txBody>
          <a:bodyPr/>
          <a:lstStyle/>
          <a:p>
            <a:r>
              <a:rPr lang="en-US" dirty="0"/>
              <a:t>Procurement Engineering </a:t>
            </a:r>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6416041" y="5586890"/>
            <a:ext cx="4941770" cy="396660"/>
          </a:xfrm>
        </p:spPr>
        <p:txBody>
          <a:bodyPr>
            <a:normAutofit/>
          </a:bodyPr>
          <a:lstStyle/>
          <a:p>
            <a:r>
              <a:rPr lang="en-US" sz="1800" dirty="0"/>
              <a:t>Spring Virtual Conference – May 1-4, 2023</a:t>
            </a:r>
          </a:p>
        </p:txBody>
      </p:sp>
      <p:sp>
        <p:nvSpPr>
          <p:cNvPr id="4" name="Subtitle 2">
            <a:extLst>
              <a:ext uri="{FF2B5EF4-FFF2-40B4-BE49-F238E27FC236}">
                <a16:creationId xmlns:a16="http://schemas.microsoft.com/office/drawing/2014/main" id="{F2CD08C3-E45C-44A5-80BD-CAF2D0C1730E}"/>
              </a:ext>
            </a:extLst>
          </p:cNvPr>
          <p:cNvSpPr txBox="1">
            <a:spLocks/>
          </p:cNvSpPr>
          <p:nvPr/>
        </p:nvSpPr>
        <p:spPr>
          <a:xfrm>
            <a:off x="700839" y="4995941"/>
            <a:ext cx="4941770" cy="1297568"/>
          </a:xfrm>
          <a:prstGeom prst="rect">
            <a:avLst/>
          </a:prstGeom>
          <a:no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1800" b="1" dirty="0"/>
              <a:t>Chair: Spencer Daw</a:t>
            </a:r>
          </a:p>
          <a:p>
            <a:pPr>
              <a:lnSpc>
                <a:spcPct val="100000"/>
              </a:lnSpc>
              <a:spcBef>
                <a:spcPts val="0"/>
              </a:spcBef>
            </a:pPr>
            <a:r>
              <a:rPr lang="en-US" sz="1800" b="1" dirty="0"/>
              <a:t>Vice-Chair: John Hendricks</a:t>
            </a:r>
          </a:p>
          <a:p>
            <a:pPr>
              <a:lnSpc>
                <a:spcPct val="100000"/>
              </a:lnSpc>
              <a:spcBef>
                <a:spcPts val="0"/>
              </a:spcBef>
            </a:pPr>
            <a:r>
              <a:rPr lang="en-US" sz="1800" b="1" dirty="0"/>
              <a:t>Secretary: Jen Davlin</a:t>
            </a:r>
          </a:p>
        </p:txBody>
      </p:sp>
      <p:pic>
        <p:nvPicPr>
          <p:cNvPr id="5" name="Picture 4">
            <a:extLst>
              <a:ext uri="{FF2B5EF4-FFF2-40B4-BE49-F238E27FC236}">
                <a16:creationId xmlns:a16="http://schemas.microsoft.com/office/drawing/2014/main" id="{4B162E2E-712B-4CC1-BB18-2357D308DDE7}"/>
              </a:ext>
            </a:extLst>
          </p:cNvPr>
          <p:cNvPicPr/>
          <p:nvPr/>
        </p:nvPicPr>
        <p:blipFill>
          <a:blip r:embed="rId2"/>
          <a:srcRect/>
          <a:stretch/>
        </p:blipFill>
        <p:spPr>
          <a:xfrm>
            <a:off x="6416040" y="3006671"/>
            <a:ext cx="2875050" cy="1256931"/>
          </a:xfrm>
          <a:prstGeom prst="rect">
            <a:avLst/>
          </a:prstGeom>
        </p:spPr>
      </p:pic>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r>
              <a:rPr lang="en-US" dirty="0"/>
              <a:t>THANK YOU!</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4179570" cy="1371997"/>
          </a:xfrm>
        </p:spPr>
        <p:txBody>
          <a:bodyPr>
            <a:normAutofit/>
          </a:bodyPr>
          <a:lstStyle/>
          <a:p>
            <a:r>
              <a:rPr lang="en-US" sz="2800" dirty="0">
                <a:hlinkClick r:id="rId2">
                  <a:extLst>
                    <a:ext uri="{A12FA001-AC4F-418D-AE19-62706E023703}">
                      <ahyp:hlinkClr xmlns:ahyp="http://schemas.microsoft.com/office/drawing/2018/hyperlinkcolor" val="tx"/>
                    </a:ext>
                  </a:extLst>
                </a:hlinkClick>
              </a:rPr>
              <a:t>EFCOG PE Task Team</a:t>
            </a:r>
            <a:endParaRPr lang="en-US" sz="2800" dirty="0"/>
          </a:p>
        </p:txBody>
      </p:sp>
      <p:sp>
        <p:nvSpPr>
          <p:cNvPr id="4" name="Date Placeholder 3">
            <a:extLst>
              <a:ext uri="{FF2B5EF4-FFF2-40B4-BE49-F238E27FC236}">
                <a16:creationId xmlns:a16="http://schemas.microsoft.com/office/drawing/2014/main" id="{A47C7382-18E7-4821-8C61-461D6BBE08FC}"/>
              </a:ext>
            </a:extLst>
          </p:cNvPr>
          <p:cNvSpPr>
            <a:spLocks noGrp="1"/>
          </p:cNvSpPr>
          <p:nvPr>
            <p:ph type="dt" sz="half" idx="10"/>
          </p:nvPr>
        </p:nvSpPr>
        <p:spPr>
          <a:xfrm>
            <a:off x="4267200" y="6356350"/>
            <a:ext cx="1774371" cy="365125"/>
          </a:xfrm>
        </p:spPr>
        <p:txBody>
          <a:bodyPr/>
          <a:lstStyle/>
          <a:p>
            <a:fld id="{FAA8E9FF-507F-4863-A2C0-4D0E33636EE7}" type="datetime1">
              <a:rPr lang="en-US" smtClean="0"/>
              <a:t>5/1/2023</a:t>
            </a:fld>
            <a:endParaRPr lang="en-US" dirty="0"/>
          </a:p>
        </p:txBody>
      </p:sp>
      <p:sp>
        <p:nvSpPr>
          <p:cNvPr id="5" name="Footer Placeholder 4">
            <a:extLst>
              <a:ext uri="{FF2B5EF4-FFF2-40B4-BE49-F238E27FC236}">
                <a16:creationId xmlns:a16="http://schemas.microsoft.com/office/drawing/2014/main" id="{3990FA1B-5022-47AB-A0AE-8F5C5797997C}"/>
              </a:ext>
            </a:extLst>
          </p:cNvPr>
          <p:cNvSpPr>
            <a:spLocks noGrp="1"/>
          </p:cNvSpPr>
          <p:nvPr>
            <p:ph type="ftr" sz="quarter" idx="11"/>
          </p:nvPr>
        </p:nvSpPr>
        <p:spPr>
          <a:xfrm>
            <a:off x="6479721" y="6356350"/>
            <a:ext cx="2661557" cy="365125"/>
          </a:xfrm>
        </p:spPr>
        <p:txBody>
          <a:bodyPr/>
          <a:lstStyle/>
          <a:p>
            <a:r>
              <a:rPr lang="en-US"/>
              <a:t>EFCOG Procurement Engineering</a:t>
            </a:r>
            <a:endParaRPr lang="en-US" dirty="0"/>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10</a:t>
            </a:fld>
            <a:endParaRPr lang="en-US" dirty="0"/>
          </a:p>
        </p:txBody>
      </p:sp>
    </p:spTree>
    <p:extLst>
      <p:ext uri="{BB962C8B-B14F-4D97-AF65-F5344CB8AC3E}">
        <p14:creationId xmlns:p14="http://schemas.microsoft.com/office/powerpoint/2010/main" val="1969787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A2D15-4D68-4BF7-9421-032AE6C8852C}"/>
              </a:ext>
            </a:extLst>
          </p:cNvPr>
          <p:cNvSpPr>
            <a:spLocks noGrp="1"/>
          </p:cNvSpPr>
          <p:nvPr>
            <p:ph type="title"/>
          </p:nvPr>
        </p:nvSpPr>
        <p:spPr>
          <a:xfrm>
            <a:off x="1885156" y="892177"/>
            <a:ext cx="8421688" cy="1325563"/>
          </a:xfrm>
          <a:noFill/>
        </p:spPr>
        <p:txBody>
          <a:bodyPr/>
          <a:lstStyle/>
          <a:p>
            <a:r>
              <a:rPr lang="en-US" dirty="0"/>
              <a:t>Procurement Engineering Task Team</a:t>
            </a:r>
            <a:br>
              <a:rPr lang="en-US" dirty="0"/>
            </a:br>
            <a:r>
              <a:rPr lang="en-US" dirty="0"/>
              <a:t>Leadership</a:t>
            </a:r>
          </a:p>
        </p:txBody>
      </p:sp>
      <p:sp>
        <p:nvSpPr>
          <p:cNvPr id="3" name="Text Placeholder 2">
            <a:extLst>
              <a:ext uri="{FF2B5EF4-FFF2-40B4-BE49-F238E27FC236}">
                <a16:creationId xmlns:a16="http://schemas.microsoft.com/office/drawing/2014/main" id="{78BCC184-1096-457B-AB72-BD49E6E54117}"/>
              </a:ext>
            </a:extLst>
          </p:cNvPr>
          <p:cNvSpPr>
            <a:spLocks noGrp="1"/>
          </p:cNvSpPr>
          <p:nvPr>
            <p:ph type="body" idx="1"/>
          </p:nvPr>
        </p:nvSpPr>
        <p:spPr>
          <a:xfrm>
            <a:off x="2445899" y="4018336"/>
            <a:ext cx="2317707" cy="343061"/>
          </a:xfrm>
        </p:spPr>
        <p:txBody>
          <a:bodyPr/>
          <a:lstStyle/>
          <a:p>
            <a:r>
              <a:rPr lang="en-US" dirty="0"/>
              <a:t>Spencer Daw</a:t>
            </a:r>
          </a:p>
        </p:txBody>
      </p:sp>
      <p:sp>
        <p:nvSpPr>
          <p:cNvPr id="11" name="Text Placeholder 10">
            <a:extLst>
              <a:ext uri="{FF2B5EF4-FFF2-40B4-BE49-F238E27FC236}">
                <a16:creationId xmlns:a16="http://schemas.microsoft.com/office/drawing/2014/main" id="{DB420882-1CC0-49B4-8DDE-24EC26687506}"/>
              </a:ext>
            </a:extLst>
          </p:cNvPr>
          <p:cNvSpPr>
            <a:spLocks noGrp="1"/>
          </p:cNvSpPr>
          <p:nvPr>
            <p:ph type="body" idx="21"/>
          </p:nvPr>
        </p:nvSpPr>
        <p:spPr>
          <a:xfrm>
            <a:off x="2681997" y="4368191"/>
            <a:ext cx="1845511" cy="343061"/>
          </a:xfrm>
        </p:spPr>
        <p:txBody>
          <a:bodyPr/>
          <a:lstStyle/>
          <a:p>
            <a:r>
              <a:rPr lang="en-US" dirty="0"/>
              <a:t>Chair</a:t>
            </a:r>
          </a:p>
        </p:txBody>
      </p:sp>
      <p:sp>
        <p:nvSpPr>
          <p:cNvPr id="8" name="Text Placeholder 7">
            <a:extLst>
              <a:ext uri="{FF2B5EF4-FFF2-40B4-BE49-F238E27FC236}">
                <a16:creationId xmlns:a16="http://schemas.microsoft.com/office/drawing/2014/main" id="{8F0714D4-1A7C-4D7F-A5C0-4F766382B6A9}"/>
              </a:ext>
            </a:extLst>
          </p:cNvPr>
          <p:cNvSpPr>
            <a:spLocks noGrp="1"/>
          </p:cNvSpPr>
          <p:nvPr>
            <p:ph type="body" idx="18"/>
          </p:nvPr>
        </p:nvSpPr>
        <p:spPr>
          <a:xfrm>
            <a:off x="4922443" y="4018336"/>
            <a:ext cx="2330816" cy="343061"/>
          </a:xfrm>
        </p:spPr>
        <p:txBody>
          <a:bodyPr/>
          <a:lstStyle/>
          <a:p>
            <a:r>
              <a:rPr lang="en-US" dirty="0"/>
              <a:t>John Hendricks</a:t>
            </a:r>
          </a:p>
        </p:txBody>
      </p:sp>
      <p:sp>
        <p:nvSpPr>
          <p:cNvPr id="12" name="Text Placeholder 11">
            <a:extLst>
              <a:ext uri="{FF2B5EF4-FFF2-40B4-BE49-F238E27FC236}">
                <a16:creationId xmlns:a16="http://schemas.microsoft.com/office/drawing/2014/main" id="{E017101B-2009-4267-8513-19000E37B1F0}"/>
              </a:ext>
            </a:extLst>
          </p:cNvPr>
          <p:cNvSpPr>
            <a:spLocks noGrp="1"/>
          </p:cNvSpPr>
          <p:nvPr>
            <p:ph type="body" idx="22"/>
          </p:nvPr>
        </p:nvSpPr>
        <p:spPr>
          <a:xfrm>
            <a:off x="5159877" y="4368191"/>
            <a:ext cx="1855949" cy="343061"/>
          </a:xfrm>
        </p:spPr>
        <p:txBody>
          <a:bodyPr/>
          <a:lstStyle/>
          <a:p>
            <a:r>
              <a:rPr lang="en-US" dirty="0"/>
              <a:t>Vice-Chair</a:t>
            </a:r>
          </a:p>
        </p:txBody>
      </p:sp>
      <p:sp>
        <p:nvSpPr>
          <p:cNvPr id="9" name="Text Placeholder 8">
            <a:extLst>
              <a:ext uri="{FF2B5EF4-FFF2-40B4-BE49-F238E27FC236}">
                <a16:creationId xmlns:a16="http://schemas.microsoft.com/office/drawing/2014/main" id="{36AEE506-9967-4592-BC98-D3FD3028A8E5}"/>
              </a:ext>
            </a:extLst>
          </p:cNvPr>
          <p:cNvSpPr>
            <a:spLocks noGrp="1"/>
          </p:cNvSpPr>
          <p:nvPr>
            <p:ph type="body" idx="19"/>
          </p:nvPr>
        </p:nvSpPr>
        <p:spPr>
          <a:xfrm>
            <a:off x="7412513" y="4011897"/>
            <a:ext cx="2317707" cy="343061"/>
          </a:xfrm>
        </p:spPr>
        <p:txBody>
          <a:bodyPr/>
          <a:lstStyle/>
          <a:p>
            <a:r>
              <a:rPr lang="en-US" dirty="0"/>
              <a:t>Jen Davlin</a:t>
            </a:r>
          </a:p>
        </p:txBody>
      </p:sp>
      <p:sp>
        <p:nvSpPr>
          <p:cNvPr id="13" name="Text Placeholder 12">
            <a:extLst>
              <a:ext uri="{FF2B5EF4-FFF2-40B4-BE49-F238E27FC236}">
                <a16:creationId xmlns:a16="http://schemas.microsoft.com/office/drawing/2014/main" id="{D40B843D-6615-46EB-A813-BEBD624EC685}"/>
              </a:ext>
            </a:extLst>
          </p:cNvPr>
          <p:cNvSpPr>
            <a:spLocks noGrp="1"/>
          </p:cNvSpPr>
          <p:nvPr>
            <p:ph type="body" idx="23"/>
          </p:nvPr>
        </p:nvSpPr>
        <p:spPr>
          <a:xfrm>
            <a:off x="7648611" y="4361752"/>
            <a:ext cx="1845511" cy="343061"/>
          </a:xfrm>
        </p:spPr>
        <p:txBody>
          <a:bodyPr/>
          <a:lstStyle/>
          <a:p>
            <a:r>
              <a:rPr lang="en-US" dirty="0"/>
              <a:t>Secretary</a:t>
            </a:r>
          </a:p>
        </p:txBody>
      </p:sp>
      <p:sp>
        <p:nvSpPr>
          <p:cNvPr id="23" name="Date Placeholder 22">
            <a:extLst>
              <a:ext uri="{FF2B5EF4-FFF2-40B4-BE49-F238E27FC236}">
                <a16:creationId xmlns:a16="http://schemas.microsoft.com/office/drawing/2014/main" id="{637DEDF5-3FCD-4BC2-86A5-7BE2BF01EA38}"/>
              </a:ext>
            </a:extLst>
          </p:cNvPr>
          <p:cNvSpPr>
            <a:spLocks noGrp="1"/>
          </p:cNvSpPr>
          <p:nvPr>
            <p:ph type="dt" sz="half" idx="10"/>
          </p:nvPr>
        </p:nvSpPr>
        <p:spPr>
          <a:xfrm>
            <a:off x="838200" y="6356350"/>
            <a:ext cx="2743200" cy="365125"/>
          </a:xfrm>
        </p:spPr>
        <p:txBody>
          <a:bodyPr/>
          <a:lstStyle/>
          <a:p>
            <a:fld id="{52E98F11-AFAD-4843-91D3-DF42430256A6}" type="datetime1">
              <a:rPr lang="en-US" smtClean="0"/>
              <a:t>5/1/2023</a:t>
            </a:fld>
            <a:endParaRPr lang="en-US" dirty="0"/>
          </a:p>
        </p:txBody>
      </p:sp>
      <p:sp>
        <p:nvSpPr>
          <p:cNvPr id="24" name="Footer Placeholder 23">
            <a:extLst>
              <a:ext uri="{FF2B5EF4-FFF2-40B4-BE49-F238E27FC236}">
                <a16:creationId xmlns:a16="http://schemas.microsoft.com/office/drawing/2014/main" id="{918C3C97-444D-4600-8553-B9C4C1F8483B}"/>
              </a:ext>
            </a:extLst>
          </p:cNvPr>
          <p:cNvSpPr>
            <a:spLocks noGrp="1"/>
          </p:cNvSpPr>
          <p:nvPr>
            <p:ph type="ftr" sz="quarter" idx="11"/>
          </p:nvPr>
        </p:nvSpPr>
        <p:spPr>
          <a:xfrm>
            <a:off x="3855743" y="6358977"/>
            <a:ext cx="4114800" cy="365125"/>
          </a:xfrm>
        </p:spPr>
        <p:txBody>
          <a:bodyPr/>
          <a:lstStyle/>
          <a:p>
            <a:r>
              <a:rPr lang="en-US"/>
              <a:t>EFCOG Procurement Engineering</a:t>
            </a:r>
            <a:endParaRPr lang="en-US" dirty="0"/>
          </a:p>
        </p:txBody>
      </p:sp>
      <p:sp>
        <p:nvSpPr>
          <p:cNvPr id="25" name="Slide Number Placeholder 24">
            <a:extLst>
              <a:ext uri="{FF2B5EF4-FFF2-40B4-BE49-F238E27FC236}">
                <a16:creationId xmlns:a16="http://schemas.microsoft.com/office/drawing/2014/main" id="{148E9129-4CC6-47BA-ACD8-2C632A8660EC}"/>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a:t>
            </a:fld>
            <a:endParaRPr lang="en-US" dirty="0"/>
          </a:p>
        </p:txBody>
      </p:sp>
      <p:pic>
        <p:nvPicPr>
          <p:cNvPr id="39" name="Picture Placeholder 38">
            <a:extLst>
              <a:ext uri="{FF2B5EF4-FFF2-40B4-BE49-F238E27FC236}">
                <a16:creationId xmlns:a16="http://schemas.microsoft.com/office/drawing/2014/main" id="{4DAD1ECD-1494-4019-8FEA-271AE0800845}"/>
              </a:ext>
            </a:extLst>
          </p:cNvPr>
          <p:cNvPicPr>
            <a:picLocks noGrp="1" noChangeAspect="1"/>
          </p:cNvPicPr>
          <p:nvPr>
            <p:ph type="pic" sz="quarter" idx="15"/>
          </p:nvPr>
        </p:nvPicPr>
        <p:blipFill>
          <a:blip r:embed="rId2"/>
          <a:srcRect l="43" r="43"/>
          <a:stretch>
            <a:fillRect/>
          </a:stretch>
        </p:blipFill>
        <p:spPr>
          <a:xfrm>
            <a:off x="5165096" y="2126042"/>
            <a:ext cx="1845511" cy="1845511"/>
          </a:xfrm>
        </p:spPr>
      </p:pic>
      <p:pic>
        <p:nvPicPr>
          <p:cNvPr id="7" name="Picture Placeholder 6">
            <a:extLst>
              <a:ext uri="{FF2B5EF4-FFF2-40B4-BE49-F238E27FC236}">
                <a16:creationId xmlns:a16="http://schemas.microsoft.com/office/drawing/2014/main" id="{627810F8-95E2-4B68-AFFB-3FCEEEA7395C}"/>
              </a:ext>
            </a:extLst>
          </p:cNvPr>
          <p:cNvPicPr>
            <a:picLocks noGrp="1" noChangeAspect="1"/>
          </p:cNvPicPr>
          <p:nvPr>
            <p:ph type="pic" sz="quarter" idx="14"/>
          </p:nvPr>
        </p:nvPicPr>
        <p:blipFill>
          <a:blip r:embed="rId3"/>
          <a:srcRect l="413" r="413"/>
          <a:stretch>
            <a:fillRect/>
          </a:stretch>
        </p:blipFill>
        <p:spPr>
          <a:xfrm>
            <a:off x="2681997" y="2134394"/>
            <a:ext cx="1845511" cy="1845511"/>
          </a:xfrm>
          <a:prstGeom prst="rect">
            <a:avLst/>
          </a:prstGeom>
        </p:spPr>
      </p:pic>
      <p:sp>
        <p:nvSpPr>
          <p:cNvPr id="4" name="TextBox 3">
            <a:extLst>
              <a:ext uri="{FF2B5EF4-FFF2-40B4-BE49-F238E27FC236}">
                <a16:creationId xmlns:a16="http://schemas.microsoft.com/office/drawing/2014/main" id="{41C9FC7F-D15E-445B-AC19-9CC1EB998201}"/>
              </a:ext>
            </a:extLst>
          </p:cNvPr>
          <p:cNvSpPr txBox="1"/>
          <p:nvPr/>
        </p:nvSpPr>
        <p:spPr>
          <a:xfrm>
            <a:off x="2681997" y="4965700"/>
            <a:ext cx="6811706" cy="369332"/>
          </a:xfrm>
          <a:prstGeom prst="rect">
            <a:avLst/>
          </a:prstGeom>
          <a:noFill/>
        </p:spPr>
        <p:txBody>
          <a:bodyPr wrap="square" rtlCol="0">
            <a:spAutoFit/>
          </a:bodyPr>
          <a:lstStyle/>
          <a:p>
            <a:pPr algn="ctr"/>
            <a:r>
              <a:rPr lang="en-US" dirty="0">
                <a:hlinkClick r:id="rId4"/>
              </a:rPr>
              <a:t>EFCOG PE Web site</a:t>
            </a:r>
            <a:endParaRPr lang="en-US" dirty="0"/>
          </a:p>
        </p:txBody>
      </p:sp>
      <p:pic>
        <p:nvPicPr>
          <p:cNvPr id="6" name="Picture 5" descr="A person smiling for the camera&#10;&#10;Description automatically generated with medium confidence">
            <a:extLst>
              <a:ext uri="{FF2B5EF4-FFF2-40B4-BE49-F238E27FC236}">
                <a16:creationId xmlns:a16="http://schemas.microsoft.com/office/drawing/2014/main" id="{EC16BD85-3A10-D1FC-BA94-6EF5C815998D}"/>
              </a:ext>
            </a:extLst>
          </p:cNvPr>
          <p:cNvPicPr>
            <a:picLocks noChangeAspect="1"/>
          </p:cNvPicPr>
          <p:nvPr/>
        </p:nvPicPr>
        <p:blipFill>
          <a:blip r:embed="rId5"/>
          <a:stretch>
            <a:fillRect/>
          </a:stretch>
        </p:blipFill>
        <p:spPr>
          <a:xfrm>
            <a:off x="7807448" y="2134394"/>
            <a:ext cx="1422376" cy="1845511"/>
          </a:xfrm>
          <a:prstGeom prst="rect">
            <a:avLst/>
          </a:prstGeom>
        </p:spPr>
      </p:pic>
    </p:spTree>
    <p:extLst>
      <p:ext uri="{BB962C8B-B14F-4D97-AF65-F5344CB8AC3E}">
        <p14:creationId xmlns:p14="http://schemas.microsoft.com/office/powerpoint/2010/main" val="2619301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838200" y="517661"/>
            <a:ext cx="5111750" cy="671511"/>
          </a:xfrm>
        </p:spPr>
        <p:txBody>
          <a:bodyPr/>
          <a:lstStyle/>
          <a:p>
            <a:r>
              <a:rPr lang="en-US" dirty="0">
                <a:solidFill>
                  <a:schemeClr val="bg1"/>
                </a:solidFill>
              </a:rPr>
              <a:t>CHARTER</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838200" y="1395344"/>
            <a:ext cx="10299700" cy="3430656"/>
          </a:xfrm>
        </p:spPr>
        <p:txBody>
          <a:bodyPr>
            <a:noAutofit/>
          </a:bodyPr>
          <a:lstStyle/>
          <a:p>
            <a:r>
              <a:rPr lang="en-US" sz="2400" dirty="0">
                <a:solidFill>
                  <a:schemeClr val="accent5">
                    <a:lumMod val="40000"/>
                    <a:lumOff val="60000"/>
                  </a:schemeClr>
                </a:solidFill>
              </a:rPr>
              <a:t>Task Group Purpose: </a:t>
            </a:r>
          </a:p>
          <a:p>
            <a:r>
              <a:rPr lang="en-US" sz="2400" dirty="0">
                <a:solidFill>
                  <a:schemeClr val="accent5">
                    <a:lumMod val="40000"/>
                    <a:lumOff val="60000"/>
                  </a:schemeClr>
                </a:solidFill>
              </a:rPr>
              <a:t>The EFCOG Procurement Engineering Task Team is comprised of industry experts in engineering and procurement. This groups primary focus is to identify opportunities for improvement with regards to the procurement engineering processes, such as commercial grade dedication (CGD), and develop best practices and lessons learned based on those identified opportunities.</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fld id="{1EC0F2AD-3F70-42B2-B331-CB51A5068E5A}" type="datetime1">
              <a:rPr lang="en-US" smtClean="0"/>
              <a:t>5/1/2023</a:t>
            </a:fld>
            <a:endParaRPr lang="en-US" dirty="0"/>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a:t>EFCOG Procurement Engineering</a:t>
            </a:r>
            <a:endParaRPr lang="en-US" dirty="0"/>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3</a:t>
            </a:fld>
            <a:endParaRPr lang="en-US" dirty="0"/>
          </a:p>
        </p:txBody>
      </p:sp>
    </p:spTree>
    <p:extLst>
      <p:ext uri="{BB962C8B-B14F-4D97-AF65-F5344CB8AC3E}">
        <p14:creationId xmlns:p14="http://schemas.microsoft.com/office/powerpoint/2010/main" val="3055761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444500" y="158751"/>
            <a:ext cx="5111750" cy="527050"/>
          </a:xfrm>
        </p:spPr>
        <p:txBody>
          <a:bodyPr/>
          <a:lstStyle/>
          <a:p>
            <a:r>
              <a:rPr lang="en-US" dirty="0">
                <a:solidFill>
                  <a:schemeClr val="bg1"/>
                </a:solidFill>
              </a:rPr>
              <a:t>Scope</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444500" y="685801"/>
            <a:ext cx="10820400" cy="5105400"/>
          </a:xfrm>
        </p:spPr>
        <p:txBody>
          <a:bodyPr>
            <a:noAutofit/>
          </a:bodyPr>
          <a:lstStyle/>
          <a:p>
            <a:r>
              <a:rPr lang="en-US" sz="2000" dirty="0">
                <a:solidFill>
                  <a:schemeClr val="bg1"/>
                </a:solidFill>
              </a:rPr>
              <a:t>The scope of the Procurement Engineering Task Group is to facilitate seamless integration through engineering, quality, procurement and supply chain partners throughout the DOE complex. Areas of focus to accomplish this are:</a:t>
            </a:r>
          </a:p>
          <a:p>
            <a:pPr marL="342900" indent="-342900">
              <a:buFont typeface="Arial" panose="020B0604020202020204" pitchFamily="34" charset="0"/>
              <a:buChar char="•"/>
            </a:pPr>
            <a:r>
              <a:rPr lang="en-US" sz="1800" dirty="0">
                <a:solidFill>
                  <a:schemeClr val="bg1"/>
                </a:solidFill>
              </a:rPr>
              <a:t>engineering specifying technical and quality requirements</a:t>
            </a:r>
          </a:p>
          <a:p>
            <a:pPr marL="342900" indent="-342900">
              <a:buFont typeface="Arial" panose="020B0604020202020204" pitchFamily="34" charset="0"/>
              <a:buChar char="•"/>
            </a:pPr>
            <a:r>
              <a:rPr lang="en-US" sz="1800" dirty="0">
                <a:solidFill>
                  <a:schemeClr val="bg1"/>
                </a:solidFill>
              </a:rPr>
              <a:t>procurement specification/commercial grade dedication development and approval approaches</a:t>
            </a:r>
          </a:p>
          <a:p>
            <a:pPr marL="342900" indent="-342900">
              <a:buFont typeface="Arial" panose="020B0604020202020204" pitchFamily="34" charset="0"/>
              <a:buChar char="•"/>
            </a:pPr>
            <a:r>
              <a:rPr lang="en-US" sz="1800" dirty="0">
                <a:solidFill>
                  <a:schemeClr val="bg1"/>
                </a:solidFill>
              </a:rPr>
              <a:t>acquisition planning</a:t>
            </a:r>
          </a:p>
          <a:p>
            <a:pPr marL="342900" indent="-342900">
              <a:buFont typeface="Arial" panose="020B0604020202020204" pitchFamily="34" charset="0"/>
              <a:buChar char="•"/>
            </a:pPr>
            <a:r>
              <a:rPr lang="en-US" sz="1800" dirty="0">
                <a:solidFill>
                  <a:schemeClr val="bg1"/>
                </a:solidFill>
              </a:rPr>
              <a:t>vendor selection</a:t>
            </a:r>
          </a:p>
          <a:p>
            <a:pPr marL="342900" indent="-342900">
              <a:buFont typeface="Arial" panose="020B0604020202020204" pitchFamily="34" charset="0"/>
              <a:buChar char="•"/>
            </a:pPr>
            <a:r>
              <a:rPr lang="en-US" sz="1800" dirty="0">
                <a:solidFill>
                  <a:schemeClr val="bg1"/>
                </a:solidFill>
              </a:rPr>
              <a:t>vendor oversight</a:t>
            </a:r>
          </a:p>
          <a:p>
            <a:pPr marL="342900" indent="-342900">
              <a:buFont typeface="Arial" panose="020B0604020202020204" pitchFamily="34" charset="0"/>
              <a:buChar char="•"/>
            </a:pPr>
            <a:r>
              <a:rPr lang="en-US" sz="1800" dirty="0">
                <a:solidFill>
                  <a:schemeClr val="bg1"/>
                </a:solidFill>
              </a:rPr>
              <a:t>product acceptance/delivery </a:t>
            </a:r>
          </a:p>
          <a:p>
            <a:pPr marL="342900" indent="-342900">
              <a:buFont typeface="Arial" panose="020B0604020202020204" pitchFamily="34" charset="0"/>
              <a:buChar char="•"/>
            </a:pPr>
            <a:r>
              <a:rPr lang="en-US" sz="1800" dirty="0">
                <a:solidFill>
                  <a:schemeClr val="bg1"/>
                </a:solidFill>
              </a:rPr>
              <a:t> obsolescence evaluations and mitigation approaches</a:t>
            </a:r>
          </a:p>
          <a:p>
            <a:pPr marL="342900" indent="-342900">
              <a:buFont typeface="Arial" panose="020B0604020202020204" pitchFamily="34" charset="0"/>
              <a:buChar char="•"/>
            </a:pPr>
            <a:r>
              <a:rPr lang="en-US" sz="1800" dirty="0">
                <a:solidFill>
                  <a:schemeClr val="bg1"/>
                </a:solidFill>
              </a:rPr>
              <a:t>supply chain analysis and improvement (e.g., vulnerabilities in supply chain performance and improvement actions (e.g., welding), foreign national company issues for weapons materials, techniques to better utilize commercial vendors for nuclear safety fabrications, etc.)</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8A2FEE-A4C2-44DE-A96F-962793CA43CB}" type="datetime1">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t>5/1/2023</a:t>
            </a:fld>
            <a:endParaRPr kumimoji="0" lang="en-US" sz="900" b="0" i="0" u="none" strike="noStrike" kern="1200" cap="none" spc="0" normalizeH="0" baseline="0" noProof="0" dirty="0">
              <a:ln>
                <a:noFill/>
              </a:ln>
              <a:solidFill>
                <a:prstClr val="black">
                  <a:tint val="75000"/>
                </a:prstClr>
              </a:solidFill>
              <a:effectLst/>
              <a:uLnTx/>
              <a:uFillTx/>
              <a:latin typeface="Tenorite"/>
              <a:ea typeface="+mn-ea"/>
              <a:cs typeface="+mn-cs"/>
            </a:endParaRP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tint val="75000"/>
                  </a:prstClr>
                </a:solidFill>
                <a:effectLst/>
                <a:uLnTx/>
                <a:uFillTx/>
                <a:latin typeface="Tenorite"/>
                <a:ea typeface="+mn-ea"/>
                <a:cs typeface="+mn-cs"/>
              </a:rPr>
              <a:t>EFCOG Procurement Engineering</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prstClr val="black">
                  <a:tint val="75000"/>
                </a:prstClr>
              </a:solidFill>
              <a:effectLst/>
              <a:uLnTx/>
              <a:uFillTx/>
              <a:latin typeface="Tenorite"/>
              <a:ea typeface="+mn-ea"/>
              <a:cs typeface="+mn-cs"/>
            </a:endParaRPr>
          </a:p>
        </p:txBody>
      </p:sp>
    </p:spTree>
    <p:extLst>
      <p:ext uri="{BB962C8B-B14F-4D97-AF65-F5344CB8AC3E}">
        <p14:creationId xmlns:p14="http://schemas.microsoft.com/office/powerpoint/2010/main" val="114052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5FEE2D-79E5-4C1D-8BF7-EE619CA7039A}"/>
              </a:ext>
            </a:extLst>
          </p:cNvPr>
          <p:cNvSpPr>
            <a:spLocks noGrp="1"/>
          </p:cNvSpPr>
          <p:nvPr>
            <p:ph type="title"/>
          </p:nvPr>
        </p:nvSpPr>
        <p:spPr>
          <a:xfrm>
            <a:off x="838200" y="391683"/>
            <a:ext cx="10515600" cy="319564"/>
          </a:xfrm>
        </p:spPr>
        <p:txBody>
          <a:bodyPr>
            <a:normAutofit fontScale="90000"/>
          </a:bodyPr>
          <a:lstStyle/>
          <a:p>
            <a:r>
              <a:rPr lang="en-US" dirty="0"/>
              <a:t>Detailed Schedule for PE </a:t>
            </a:r>
            <a:r>
              <a:rPr lang="en-US" cap="small" dirty="0">
                <a:latin typeface="+mn-lt"/>
              </a:rPr>
              <a:t>WEDNESDAY, MAY 3rd</a:t>
            </a:r>
            <a:endParaRPr lang="en-US" dirty="0"/>
          </a:p>
        </p:txBody>
      </p:sp>
      <p:sp>
        <p:nvSpPr>
          <p:cNvPr id="7" name="Date Placeholder 6">
            <a:extLst>
              <a:ext uri="{FF2B5EF4-FFF2-40B4-BE49-F238E27FC236}">
                <a16:creationId xmlns:a16="http://schemas.microsoft.com/office/drawing/2014/main" id="{E7F1AE66-47AA-4110-86B9-0626D4953989}"/>
              </a:ext>
            </a:extLst>
          </p:cNvPr>
          <p:cNvSpPr>
            <a:spLocks noGrp="1"/>
          </p:cNvSpPr>
          <p:nvPr>
            <p:ph type="dt" sz="half" idx="10"/>
          </p:nvPr>
        </p:nvSpPr>
        <p:spPr>
          <a:xfrm>
            <a:off x="838200" y="6356350"/>
            <a:ext cx="2743200" cy="365125"/>
          </a:xfrm>
        </p:spPr>
        <p:txBody>
          <a:bodyPr/>
          <a:lstStyle/>
          <a:p>
            <a:fld id="{303F33A7-7755-419D-A882-510A97CA7196}" type="datetime1">
              <a:rPr lang="en-US" smtClean="0"/>
              <a:t>5/1/2023</a:t>
            </a:fld>
            <a:endParaRPr lang="en-US" dirty="0"/>
          </a:p>
        </p:txBody>
      </p:sp>
      <p:sp>
        <p:nvSpPr>
          <p:cNvPr id="8" name="Footer Placeholder 7">
            <a:extLst>
              <a:ext uri="{FF2B5EF4-FFF2-40B4-BE49-F238E27FC236}">
                <a16:creationId xmlns:a16="http://schemas.microsoft.com/office/drawing/2014/main" id="{8BA5A93F-DCAE-40B8-8E94-3239A1A6A21A}"/>
              </a:ext>
            </a:extLst>
          </p:cNvPr>
          <p:cNvSpPr>
            <a:spLocks noGrp="1"/>
          </p:cNvSpPr>
          <p:nvPr>
            <p:ph type="ftr" sz="quarter" idx="11"/>
          </p:nvPr>
        </p:nvSpPr>
        <p:spPr>
          <a:xfrm>
            <a:off x="4038600" y="6356350"/>
            <a:ext cx="4114800" cy="365125"/>
          </a:xfrm>
        </p:spPr>
        <p:txBody>
          <a:bodyPr/>
          <a:lstStyle/>
          <a:p>
            <a:r>
              <a:rPr lang="en-US"/>
              <a:t>EFCOG Procurement Engineering</a:t>
            </a:r>
            <a:endParaRPr lang="en-US" dirty="0"/>
          </a:p>
        </p:txBody>
      </p:sp>
      <p:sp>
        <p:nvSpPr>
          <p:cNvPr id="9" name="Slide Number Placeholder 8">
            <a:extLst>
              <a:ext uri="{FF2B5EF4-FFF2-40B4-BE49-F238E27FC236}">
                <a16:creationId xmlns:a16="http://schemas.microsoft.com/office/drawing/2014/main" id="{03091613-153A-4005-9F4D-2F185AE5F7B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5</a:t>
            </a:fld>
            <a:endParaRPr lang="en-US" dirty="0"/>
          </a:p>
        </p:txBody>
      </p:sp>
      <p:graphicFrame>
        <p:nvGraphicFramePr>
          <p:cNvPr id="2" name="Table 1">
            <a:extLst>
              <a:ext uri="{FF2B5EF4-FFF2-40B4-BE49-F238E27FC236}">
                <a16:creationId xmlns:a16="http://schemas.microsoft.com/office/drawing/2014/main" id="{97414BB8-83A1-4703-933E-4ADEDBAF9E28}"/>
              </a:ext>
            </a:extLst>
          </p:cNvPr>
          <p:cNvGraphicFramePr>
            <a:graphicFrameLocks noGrp="1"/>
          </p:cNvGraphicFramePr>
          <p:nvPr>
            <p:extLst>
              <p:ext uri="{D42A27DB-BD31-4B8C-83A1-F6EECF244321}">
                <p14:modId xmlns:p14="http://schemas.microsoft.com/office/powerpoint/2010/main" val="3429704049"/>
              </p:ext>
            </p:extLst>
          </p:nvPr>
        </p:nvGraphicFramePr>
        <p:xfrm>
          <a:off x="1219200" y="789115"/>
          <a:ext cx="9498047" cy="5200613"/>
        </p:xfrm>
        <a:graphic>
          <a:graphicData uri="http://schemas.openxmlformats.org/drawingml/2006/table">
            <a:tbl>
              <a:tblPr firstRow="1" firstCol="1" bandRow="1"/>
              <a:tblGrid>
                <a:gridCol w="1017554">
                  <a:extLst>
                    <a:ext uri="{9D8B030D-6E8A-4147-A177-3AD203B41FA5}">
                      <a16:colId xmlns:a16="http://schemas.microsoft.com/office/drawing/2014/main" val="447311548"/>
                    </a:ext>
                  </a:extLst>
                </a:gridCol>
                <a:gridCol w="6346998">
                  <a:extLst>
                    <a:ext uri="{9D8B030D-6E8A-4147-A177-3AD203B41FA5}">
                      <a16:colId xmlns:a16="http://schemas.microsoft.com/office/drawing/2014/main" val="1810161103"/>
                    </a:ext>
                  </a:extLst>
                </a:gridCol>
                <a:gridCol w="2133495">
                  <a:extLst>
                    <a:ext uri="{9D8B030D-6E8A-4147-A177-3AD203B41FA5}">
                      <a16:colId xmlns:a16="http://schemas.microsoft.com/office/drawing/2014/main" val="2678890351"/>
                    </a:ext>
                  </a:extLst>
                </a:gridCol>
              </a:tblGrid>
              <a:tr h="333058">
                <a:tc>
                  <a:txBody>
                    <a:bodyPr/>
                    <a:lstStyle/>
                    <a:p>
                      <a:pPr marL="0" marR="0" algn="ctr">
                        <a:lnSpc>
                          <a:spcPct val="106000"/>
                        </a:lnSpc>
                        <a:spcBef>
                          <a:spcPts val="0"/>
                        </a:spcBef>
                        <a:spcAft>
                          <a:spcPts val="0"/>
                        </a:spcAft>
                      </a:pPr>
                      <a:r>
                        <a:rPr lang="en-US" sz="16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Time EST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gn="ctr">
                        <a:lnSpc>
                          <a:spcPct val="106000"/>
                        </a:lnSpc>
                        <a:spcBef>
                          <a:spcPts val="0"/>
                        </a:spcBef>
                        <a:spcAft>
                          <a:spcPts val="0"/>
                        </a:spcAft>
                      </a:pPr>
                      <a:r>
                        <a:rPr lang="en-US" sz="16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Topic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gn="ctr">
                        <a:lnSpc>
                          <a:spcPct val="106000"/>
                        </a:lnSpc>
                        <a:spcBef>
                          <a:spcPts val="0"/>
                        </a:spcBef>
                        <a:spcAft>
                          <a:spcPts val="0"/>
                        </a:spcAft>
                      </a:pPr>
                      <a:r>
                        <a:rPr lang="en-US" sz="16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Presenter(s)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extLst>
                  <a:ext uri="{0D108BD9-81ED-4DB2-BD59-A6C34878D82A}">
                    <a16:rowId xmlns:a16="http://schemas.microsoft.com/office/drawing/2014/main" val="131520203"/>
                  </a:ext>
                </a:extLst>
              </a:tr>
              <a:tr h="388366">
                <a:tc>
                  <a:txBody>
                    <a:bodyPr/>
                    <a:lstStyle/>
                    <a:p>
                      <a:pPr marL="0" marR="0" algn="ctr">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10:30 </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Greeting - Review Charter</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WebEx “Rules of the Road”</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Spencer </a:t>
                      </a:r>
                      <a:r>
                        <a:rPr lang="en-US" sz="1600" kern="1200" dirty="0" err="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Daw</a:t>
                      </a: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(INL)</a:t>
                      </a:r>
                    </a:p>
                    <a:p>
                      <a:pPr marL="0" marR="0" algn="ctr">
                        <a:lnSpc>
                          <a:spcPct val="115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Jen and Jeanne (CW)</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068964"/>
                  </a:ext>
                </a:extLst>
              </a:tr>
              <a:tr h="388366">
                <a:tc>
                  <a:txBody>
                    <a:bodyPr/>
                    <a:lstStyle/>
                    <a:p>
                      <a:pPr marL="0" marR="0" algn="ctr">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10:45</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General EFCOG Update</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Spencer Daw (INL)</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71873207"/>
                  </a:ext>
                </a:extLst>
              </a:tr>
              <a:tr h="388366">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11:00</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High Temperature Gas Reactors </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Paolo </a:t>
                      </a:r>
                      <a:r>
                        <a:rPr lang="it-IT"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Balestra (INL)</a:t>
                      </a:r>
                      <a:endPar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37852332"/>
                  </a:ext>
                </a:extLst>
              </a:tr>
              <a:tr h="734951">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12:00</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New Reactor Technology / MARVEL</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Yasir Arafat (INL)</a:t>
                      </a:r>
                    </a:p>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Jen Davlin (INL)</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89381170"/>
                  </a:ext>
                </a:extLst>
              </a:tr>
              <a:tr h="411692">
                <a:tc>
                  <a:txBody>
                    <a:bodyPr/>
                    <a:lstStyle/>
                    <a:p>
                      <a:pPr marL="0" marR="0" algn="ctr" defTabSz="914400" rtl="0" eaLnBrk="1" latinLnBrk="0" hangingPunct="1">
                        <a:lnSpc>
                          <a:spcPct val="106000"/>
                        </a:lnSpc>
                        <a:spcBef>
                          <a:spcPts val="0"/>
                        </a:spcBef>
                        <a:spcAft>
                          <a:spcPts val="0"/>
                        </a:spcAft>
                      </a:pPr>
                      <a:r>
                        <a:rPr lang="en-US" sz="1600" b="1"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12:45</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b="1"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BREAK</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b="1"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52108328"/>
                  </a:ext>
                </a:extLst>
              </a:tr>
              <a:tr h="371920">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1:00</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New Reactor Technology / TerraPower</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Nick Smith (INL)</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FFFFF"/>
                    </a:solidFill>
                  </a:tcPr>
                </a:tc>
                <a:extLst>
                  <a:ext uri="{0D108BD9-81ED-4DB2-BD59-A6C34878D82A}">
                    <a16:rowId xmlns:a16="http://schemas.microsoft.com/office/drawing/2014/main" val="1570986137"/>
                  </a:ext>
                </a:extLst>
              </a:tr>
              <a:tr h="530697">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1:45</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New Reactor Technology / eVinci by Westinghouse</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Anthony </a:t>
                      </a:r>
                      <a:r>
                        <a:rPr lang="en-US" sz="1600" kern="1200" dirty="0" err="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Schoedel</a:t>
                      </a: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600" kern="1200" dirty="0" err="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WEC</a:t>
                      </a: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4460482"/>
                  </a:ext>
                </a:extLst>
              </a:tr>
              <a:tr h="369888">
                <a:tc>
                  <a:txBody>
                    <a:bodyPr/>
                    <a:lstStyle/>
                    <a:p>
                      <a:pPr marL="0" marR="0" algn="ctr" defTabSz="914400" rtl="0" eaLnBrk="1" latinLnBrk="0" hangingPunct="1">
                        <a:lnSpc>
                          <a:spcPct val="106000"/>
                        </a:lnSpc>
                        <a:spcBef>
                          <a:spcPts val="0"/>
                        </a:spcBef>
                        <a:spcAft>
                          <a:spcPts val="0"/>
                        </a:spcAft>
                      </a:pPr>
                      <a:r>
                        <a:rPr lang="en-US" sz="1600" b="1"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2:30</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b="1"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BREAK</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endParaRPr lang="en-US" sz="1600" b="1" kern="1200" dirty="0">
                        <a:solidFill>
                          <a:srgbClr val="000000"/>
                        </a:solidFill>
                        <a:effectLst/>
                        <a:latin typeface="Calibri Light" panose="020F03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4476024"/>
                  </a:ext>
                </a:extLst>
              </a:tr>
              <a:tr h="369888">
                <a:tc>
                  <a:txBody>
                    <a:bodyPr/>
                    <a:lstStyle/>
                    <a:p>
                      <a:pPr marL="0" marR="0" algn="ctr" defTabSz="914400" rtl="0" eaLnBrk="1" latinLnBrk="0" hangingPunct="1">
                        <a:lnSpc>
                          <a:spcPct val="106000"/>
                        </a:lnSpc>
                        <a:spcBef>
                          <a:spcPts val="0"/>
                        </a:spcBef>
                        <a:spcAft>
                          <a:spcPts val="0"/>
                        </a:spcAft>
                      </a:pPr>
                      <a:r>
                        <a:rPr lang="en-US" sz="1600" kern="12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2:45</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National Reactor Innovation Center Test Bed </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Mike Fish (INL)</a:t>
                      </a:r>
                    </a:p>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Spencer Daw (INL)</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1266600"/>
                  </a:ext>
                </a:extLst>
              </a:tr>
              <a:tr h="371920">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3:30</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End of Day wrap up</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Spencer </a:t>
                      </a:r>
                      <a:r>
                        <a:rPr lang="en-US" sz="1600" kern="1200" dirty="0" err="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Daw</a:t>
                      </a: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(INL)</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57134233"/>
                  </a:ext>
                </a:extLst>
              </a:tr>
            </a:tbl>
          </a:graphicData>
        </a:graphic>
      </p:graphicFrame>
      <p:graphicFrame>
        <p:nvGraphicFramePr>
          <p:cNvPr id="4" name="Table 4">
            <a:extLst>
              <a:ext uri="{FF2B5EF4-FFF2-40B4-BE49-F238E27FC236}">
                <a16:creationId xmlns:a16="http://schemas.microsoft.com/office/drawing/2014/main" id="{6990CD9A-0665-473F-96CE-866E965B306A}"/>
              </a:ext>
            </a:extLst>
          </p:cNvPr>
          <p:cNvGraphicFramePr>
            <a:graphicFrameLocks noGrp="1"/>
          </p:cNvGraphicFramePr>
          <p:nvPr>
            <p:extLst>
              <p:ext uri="{D42A27DB-BD31-4B8C-83A1-F6EECF244321}">
                <p14:modId xmlns:p14="http://schemas.microsoft.com/office/powerpoint/2010/main" val="23618736"/>
              </p:ext>
            </p:extLst>
          </p:nvPr>
        </p:nvGraphicFramePr>
        <p:xfrm>
          <a:off x="4450080" y="6067597"/>
          <a:ext cx="3291840" cy="396240"/>
        </p:xfrm>
        <a:graphic>
          <a:graphicData uri="http://schemas.openxmlformats.org/drawingml/2006/table">
            <a:tbl>
              <a:tblPr bandRow="1">
                <a:tableStyleId>{69012ECD-51FC-41F1-AA8D-1B2483CD663E}</a:tableStyleId>
              </a:tblPr>
              <a:tblGrid>
                <a:gridCol w="822960">
                  <a:extLst>
                    <a:ext uri="{9D8B030D-6E8A-4147-A177-3AD203B41FA5}">
                      <a16:colId xmlns:a16="http://schemas.microsoft.com/office/drawing/2014/main" val="2726921099"/>
                    </a:ext>
                  </a:extLst>
                </a:gridCol>
                <a:gridCol w="822960">
                  <a:extLst>
                    <a:ext uri="{9D8B030D-6E8A-4147-A177-3AD203B41FA5}">
                      <a16:colId xmlns:a16="http://schemas.microsoft.com/office/drawing/2014/main" val="743087825"/>
                    </a:ext>
                  </a:extLst>
                </a:gridCol>
                <a:gridCol w="822960">
                  <a:extLst>
                    <a:ext uri="{9D8B030D-6E8A-4147-A177-3AD203B41FA5}">
                      <a16:colId xmlns:a16="http://schemas.microsoft.com/office/drawing/2014/main" val="1109109352"/>
                    </a:ext>
                  </a:extLst>
                </a:gridCol>
                <a:gridCol w="822960">
                  <a:extLst>
                    <a:ext uri="{9D8B030D-6E8A-4147-A177-3AD203B41FA5}">
                      <a16:colId xmlns:a16="http://schemas.microsoft.com/office/drawing/2014/main" val="2216454145"/>
                    </a:ext>
                  </a:extLst>
                </a:gridCol>
              </a:tblGrid>
              <a:tr h="182880">
                <a:tc>
                  <a:txBody>
                    <a:bodyPr/>
                    <a:lstStyle/>
                    <a:p>
                      <a:pPr algn="ctr"/>
                      <a:r>
                        <a:rPr lang="en-US" sz="1000" b="1" u="sng" dirty="0">
                          <a:solidFill>
                            <a:schemeClr val="tx1"/>
                          </a:solidFill>
                        </a:rPr>
                        <a:t>EST</a:t>
                      </a:r>
                      <a:r>
                        <a:rPr lang="en-US" sz="1000" b="1" dirty="0">
                          <a:solidFill>
                            <a:schemeClr val="tx1"/>
                          </a:solidFill>
                        </a:rPr>
                        <a:t> </a:t>
                      </a:r>
                      <a:r>
                        <a:rPr lang="en-US" sz="1000" dirty="0">
                          <a:solidFill>
                            <a:schemeClr val="tx1"/>
                          </a:solidFill>
                        </a:rPr>
                        <a:t>10:30am</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000" b="1" u="sng" dirty="0">
                          <a:solidFill>
                            <a:schemeClr val="tx1"/>
                          </a:solidFill>
                        </a:rPr>
                        <a:t>CST</a:t>
                      </a:r>
                      <a:r>
                        <a:rPr lang="en-US" sz="1000" b="1" dirty="0">
                          <a:solidFill>
                            <a:schemeClr val="tx1"/>
                          </a:solidFill>
                        </a:rPr>
                        <a:t> </a:t>
                      </a:r>
                      <a:r>
                        <a:rPr lang="en-US" sz="1000" dirty="0">
                          <a:solidFill>
                            <a:schemeClr val="tx1"/>
                          </a:solidFill>
                        </a:rPr>
                        <a:t>9:30am</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000" b="1" u="sng" dirty="0">
                          <a:solidFill>
                            <a:schemeClr val="tx1"/>
                          </a:solidFill>
                        </a:rPr>
                        <a:t>MST</a:t>
                      </a:r>
                      <a:r>
                        <a:rPr lang="en-US" sz="1000" b="1" dirty="0">
                          <a:solidFill>
                            <a:schemeClr val="tx1"/>
                          </a:solidFill>
                        </a:rPr>
                        <a:t> </a:t>
                      </a:r>
                      <a:r>
                        <a:rPr lang="en-US" sz="1000" dirty="0">
                          <a:solidFill>
                            <a:schemeClr val="tx1"/>
                          </a:solidFill>
                        </a:rPr>
                        <a:t>8:30am</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000" b="1" u="sng" dirty="0">
                          <a:solidFill>
                            <a:schemeClr val="tx1"/>
                          </a:solidFill>
                        </a:rPr>
                        <a:t>PST</a:t>
                      </a:r>
                      <a:r>
                        <a:rPr lang="en-US" sz="1000" b="1" dirty="0">
                          <a:solidFill>
                            <a:schemeClr val="tx1"/>
                          </a:solidFill>
                        </a:rPr>
                        <a:t> </a:t>
                      </a:r>
                      <a:r>
                        <a:rPr lang="en-US" sz="1000" dirty="0">
                          <a:solidFill>
                            <a:schemeClr val="tx1"/>
                          </a:solidFill>
                        </a:rPr>
                        <a:t>7:30am</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89897498"/>
                  </a:ext>
                </a:extLst>
              </a:tr>
            </a:tbl>
          </a:graphicData>
        </a:graphic>
      </p:graphicFrame>
    </p:spTree>
    <p:extLst>
      <p:ext uri="{BB962C8B-B14F-4D97-AF65-F5344CB8AC3E}">
        <p14:creationId xmlns:p14="http://schemas.microsoft.com/office/powerpoint/2010/main" val="2499682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5FEE2D-79E5-4C1D-8BF7-EE619CA7039A}"/>
              </a:ext>
            </a:extLst>
          </p:cNvPr>
          <p:cNvSpPr>
            <a:spLocks noGrp="1"/>
          </p:cNvSpPr>
          <p:nvPr>
            <p:ph type="title"/>
          </p:nvPr>
        </p:nvSpPr>
        <p:spPr>
          <a:xfrm>
            <a:off x="838200" y="391683"/>
            <a:ext cx="10515600" cy="319564"/>
          </a:xfrm>
        </p:spPr>
        <p:txBody>
          <a:bodyPr>
            <a:normAutofit fontScale="90000"/>
          </a:bodyPr>
          <a:lstStyle/>
          <a:p>
            <a:r>
              <a:rPr lang="en-US" dirty="0"/>
              <a:t>Detailed Schedule for PE </a:t>
            </a:r>
            <a:r>
              <a:rPr lang="en-US" cap="small" dirty="0">
                <a:latin typeface="+mn-lt"/>
              </a:rPr>
              <a:t>Thursday, May 4th</a:t>
            </a:r>
            <a:endParaRPr lang="en-US" dirty="0"/>
          </a:p>
        </p:txBody>
      </p:sp>
      <p:sp>
        <p:nvSpPr>
          <p:cNvPr id="7" name="Date Placeholder 6">
            <a:extLst>
              <a:ext uri="{FF2B5EF4-FFF2-40B4-BE49-F238E27FC236}">
                <a16:creationId xmlns:a16="http://schemas.microsoft.com/office/drawing/2014/main" id="{E7F1AE66-47AA-4110-86B9-0626D4953989}"/>
              </a:ext>
            </a:extLst>
          </p:cNvPr>
          <p:cNvSpPr>
            <a:spLocks noGrp="1"/>
          </p:cNvSpPr>
          <p:nvPr>
            <p:ph type="dt" sz="half" idx="10"/>
          </p:nvPr>
        </p:nvSpPr>
        <p:spPr>
          <a:xfrm>
            <a:off x="838200" y="6356350"/>
            <a:ext cx="2743200" cy="365125"/>
          </a:xfrm>
        </p:spPr>
        <p:txBody>
          <a:bodyPr/>
          <a:lstStyle/>
          <a:p>
            <a:fld id="{303F33A7-7755-419D-A882-510A97CA7196}" type="datetime1">
              <a:rPr lang="en-US" smtClean="0"/>
              <a:t>5/1/2023</a:t>
            </a:fld>
            <a:endParaRPr lang="en-US" dirty="0"/>
          </a:p>
        </p:txBody>
      </p:sp>
      <p:sp>
        <p:nvSpPr>
          <p:cNvPr id="8" name="Footer Placeholder 7">
            <a:extLst>
              <a:ext uri="{FF2B5EF4-FFF2-40B4-BE49-F238E27FC236}">
                <a16:creationId xmlns:a16="http://schemas.microsoft.com/office/drawing/2014/main" id="{8BA5A93F-DCAE-40B8-8E94-3239A1A6A21A}"/>
              </a:ext>
            </a:extLst>
          </p:cNvPr>
          <p:cNvSpPr>
            <a:spLocks noGrp="1"/>
          </p:cNvSpPr>
          <p:nvPr>
            <p:ph type="ftr" sz="quarter" idx="11"/>
          </p:nvPr>
        </p:nvSpPr>
        <p:spPr>
          <a:xfrm>
            <a:off x="4038600" y="6356350"/>
            <a:ext cx="4114800" cy="365125"/>
          </a:xfrm>
        </p:spPr>
        <p:txBody>
          <a:bodyPr/>
          <a:lstStyle/>
          <a:p>
            <a:r>
              <a:rPr lang="en-US"/>
              <a:t>EFCOG Procurement Engineering</a:t>
            </a:r>
            <a:endParaRPr lang="en-US" dirty="0"/>
          </a:p>
        </p:txBody>
      </p:sp>
      <p:sp>
        <p:nvSpPr>
          <p:cNvPr id="9" name="Slide Number Placeholder 8">
            <a:extLst>
              <a:ext uri="{FF2B5EF4-FFF2-40B4-BE49-F238E27FC236}">
                <a16:creationId xmlns:a16="http://schemas.microsoft.com/office/drawing/2014/main" id="{03091613-153A-4005-9F4D-2F185AE5F7B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6</a:t>
            </a:fld>
            <a:endParaRPr lang="en-US" dirty="0"/>
          </a:p>
        </p:txBody>
      </p:sp>
      <p:graphicFrame>
        <p:nvGraphicFramePr>
          <p:cNvPr id="2" name="Table 1">
            <a:extLst>
              <a:ext uri="{FF2B5EF4-FFF2-40B4-BE49-F238E27FC236}">
                <a16:creationId xmlns:a16="http://schemas.microsoft.com/office/drawing/2014/main" id="{97414BB8-83A1-4703-933E-4ADEDBAF9E28}"/>
              </a:ext>
            </a:extLst>
          </p:cNvPr>
          <p:cNvGraphicFramePr>
            <a:graphicFrameLocks noGrp="1"/>
          </p:cNvGraphicFramePr>
          <p:nvPr>
            <p:extLst>
              <p:ext uri="{D42A27DB-BD31-4B8C-83A1-F6EECF244321}">
                <p14:modId xmlns:p14="http://schemas.microsoft.com/office/powerpoint/2010/main" val="4133615948"/>
              </p:ext>
            </p:extLst>
          </p:nvPr>
        </p:nvGraphicFramePr>
        <p:xfrm>
          <a:off x="776207" y="711247"/>
          <a:ext cx="10515600" cy="5658105"/>
        </p:xfrm>
        <a:graphic>
          <a:graphicData uri="http://schemas.openxmlformats.org/drawingml/2006/table">
            <a:tbl>
              <a:tblPr firstRow="1" firstCol="1" bandRow="1"/>
              <a:tblGrid>
                <a:gridCol w="1126567">
                  <a:extLst>
                    <a:ext uri="{9D8B030D-6E8A-4147-A177-3AD203B41FA5}">
                      <a16:colId xmlns:a16="http://schemas.microsoft.com/office/drawing/2014/main" val="447311548"/>
                    </a:ext>
                  </a:extLst>
                </a:gridCol>
                <a:gridCol w="7026970">
                  <a:extLst>
                    <a:ext uri="{9D8B030D-6E8A-4147-A177-3AD203B41FA5}">
                      <a16:colId xmlns:a16="http://schemas.microsoft.com/office/drawing/2014/main" val="1810161103"/>
                    </a:ext>
                  </a:extLst>
                </a:gridCol>
                <a:gridCol w="2362063">
                  <a:extLst>
                    <a:ext uri="{9D8B030D-6E8A-4147-A177-3AD203B41FA5}">
                      <a16:colId xmlns:a16="http://schemas.microsoft.com/office/drawing/2014/main" val="2678890351"/>
                    </a:ext>
                  </a:extLst>
                </a:gridCol>
              </a:tblGrid>
              <a:tr h="333058">
                <a:tc>
                  <a:txBody>
                    <a:bodyPr/>
                    <a:lstStyle/>
                    <a:p>
                      <a:pPr marL="0" marR="0" algn="ctr">
                        <a:lnSpc>
                          <a:spcPct val="106000"/>
                        </a:lnSpc>
                        <a:spcBef>
                          <a:spcPts val="0"/>
                        </a:spcBef>
                        <a:spcAft>
                          <a:spcPts val="0"/>
                        </a:spcAft>
                      </a:pPr>
                      <a:r>
                        <a:rPr lang="en-US" sz="18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Time 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27305" marB="2730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gn="ctr">
                        <a:lnSpc>
                          <a:spcPct val="106000"/>
                        </a:lnSpc>
                        <a:spcBef>
                          <a:spcPts val="0"/>
                        </a:spcBef>
                        <a:spcAft>
                          <a:spcPts val="0"/>
                        </a:spcAft>
                      </a:pPr>
                      <a:r>
                        <a:rPr lang="en-US" sz="18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Topic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tc>
                  <a:txBody>
                    <a:bodyPr/>
                    <a:lstStyle/>
                    <a:p>
                      <a:pPr marL="0" marR="0" algn="ctr">
                        <a:lnSpc>
                          <a:spcPct val="106000"/>
                        </a:lnSpc>
                        <a:spcBef>
                          <a:spcPts val="0"/>
                        </a:spcBef>
                        <a:spcAft>
                          <a:spcPts val="0"/>
                        </a:spcAft>
                      </a:pPr>
                      <a:r>
                        <a:rPr lang="en-US" sz="18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Presenter(s)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33CC"/>
                    </a:solidFill>
                  </a:tcPr>
                </a:tc>
                <a:extLst>
                  <a:ext uri="{0D108BD9-81ED-4DB2-BD59-A6C34878D82A}">
                    <a16:rowId xmlns:a16="http://schemas.microsoft.com/office/drawing/2014/main" val="131520203"/>
                  </a:ext>
                </a:extLst>
              </a:tr>
              <a:tr h="388366">
                <a:tc>
                  <a:txBody>
                    <a:bodyPr/>
                    <a:lstStyle/>
                    <a:p>
                      <a:pPr marL="0" marR="0" algn="ctr">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10:30</a:t>
                      </a:r>
                    </a:p>
                  </a:txBody>
                  <a:tcPr marL="73025" marR="7302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Greeting - Review Charter</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WebEx “Rules of the Road”</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Spencer </a:t>
                      </a:r>
                      <a:r>
                        <a:rPr lang="en-US" sz="1600" kern="1200" dirty="0" err="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Daw</a:t>
                      </a: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(INL)</a:t>
                      </a:r>
                    </a:p>
                    <a:p>
                      <a:pPr marL="0" marR="0" algn="ctr">
                        <a:lnSpc>
                          <a:spcPct val="115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Jenn and Jeanne (CW)</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068964"/>
                  </a:ext>
                </a:extLst>
              </a:tr>
              <a:tr h="388366">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10:35</a:t>
                      </a:r>
                    </a:p>
                  </a:txBody>
                  <a:tcPr marL="73025" marR="7302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CGD for EPC (e.g., SPL, DOME)</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Jennifer Davlin (INL)</a:t>
                      </a:r>
                    </a:p>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Spencer Daw (INL)</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421347"/>
                  </a:ext>
                </a:extLst>
              </a:tr>
              <a:tr h="388366">
                <a:tc>
                  <a:txBody>
                    <a:bodyPr/>
                    <a:lstStyle/>
                    <a:p>
                      <a:pPr marL="0" marR="0" algn="ctr" defTabSz="914400" rtl="0" eaLnBrk="1" latinLnBrk="0" hangingPunct="1">
                        <a:lnSpc>
                          <a:spcPct val="106000"/>
                        </a:lnSpc>
                        <a:spcBef>
                          <a:spcPts val="0"/>
                        </a:spcBef>
                        <a:spcAft>
                          <a:spcPts val="0"/>
                        </a:spcAft>
                      </a:pPr>
                      <a:r>
                        <a:rPr lang="en-US" sz="1600" b="1"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11:00</a:t>
                      </a:r>
                    </a:p>
                  </a:txBody>
                  <a:tcPr marL="73025" marR="7302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b="1"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Break</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endPar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2209085"/>
                  </a:ext>
                </a:extLst>
              </a:tr>
              <a:tr h="388366">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11:30</a:t>
                      </a:r>
                    </a:p>
                  </a:txBody>
                  <a:tcPr marL="73025" marR="7302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Voice of the Regulator (Regulator Overview / Question &amp; Answer)</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Chris Beaman (HQ)</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027511"/>
                  </a:ext>
                </a:extLst>
              </a:tr>
              <a:tr h="388366">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12:15</a:t>
                      </a:r>
                    </a:p>
                  </a:txBody>
                  <a:tcPr marL="73025" marR="7302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Frequently Asked Questions (FAQ) </a:t>
                      </a:r>
                    </a:p>
                    <a:p>
                      <a:pPr marL="0" marR="0" algn="ctr" defTabSz="914400" rtl="0" eaLnBrk="1" latinLnBrk="0" hangingPunct="1">
                        <a:lnSpc>
                          <a:spcPct val="106000"/>
                        </a:lnSpc>
                        <a:spcBef>
                          <a:spcPts val="0"/>
                        </a:spcBef>
                        <a:spcAft>
                          <a:spcPts val="0"/>
                        </a:spcAft>
                      </a:pPr>
                      <a:r>
                        <a:rPr lang="en-US" sz="1600" dirty="0">
                          <a:hlinkClick r:id="rId2"/>
                        </a:rPr>
                        <a:t>Procurement Engineering Task Team FAQ – EFCOG.org</a:t>
                      </a:r>
                      <a:endPar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Paul Nielsen (INL)</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5701552"/>
                  </a:ext>
                </a:extLst>
              </a:tr>
              <a:tr h="388366">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12:50</a:t>
                      </a:r>
                    </a:p>
                  </a:txBody>
                  <a:tcPr marL="73025" marR="7302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b="1"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Break</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endPar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61517932"/>
                  </a:ext>
                </a:extLst>
              </a:tr>
              <a:tr h="388366">
                <a:tc>
                  <a:txBody>
                    <a:bodyPr/>
                    <a:lstStyle/>
                    <a:p>
                      <a:pPr marL="0" marR="0" algn="ctr" defTabSz="914400" rtl="0" eaLnBrk="1" latinLnBrk="0" hangingPunct="1">
                        <a:lnSpc>
                          <a:spcPct val="106000"/>
                        </a:lnSpc>
                        <a:spcBef>
                          <a:spcPts val="0"/>
                        </a:spcBef>
                        <a:spcAft>
                          <a:spcPts val="0"/>
                        </a:spcAft>
                      </a:pPr>
                      <a:r>
                        <a:rPr lang="en-US" sz="1600" b="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1:00</a:t>
                      </a:r>
                    </a:p>
                  </a:txBody>
                  <a:tcPr marL="73025" marR="7302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EPRI Parts Quality Initiative (</a:t>
                      </a:r>
                      <a:r>
                        <a:rPr lang="en-US" sz="1600" kern="1200" dirty="0" err="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PQI</a:t>
                      </a: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Marc Tannenbaum (EPRI)</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9333258"/>
                  </a:ext>
                </a:extLst>
              </a:tr>
              <a:tr h="388366">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1:15</a:t>
                      </a:r>
                    </a:p>
                  </a:txBody>
                  <a:tcPr marL="73025" marR="7302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Seismic Isolators and CGD</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Justin Coleman (INL)</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3772098"/>
                  </a:ext>
                </a:extLst>
              </a:tr>
              <a:tr h="388366">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2:15</a:t>
                      </a:r>
                    </a:p>
                  </a:txBody>
                  <a:tcPr marL="73025" marR="7302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EFCOG Supply Chain Initiative: Glovebox Subcommittee </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Scott Gustafson (Merrick)</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4237832"/>
                  </a:ext>
                </a:extLst>
              </a:tr>
              <a:tr h="388366">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2:45</a:t>
                      </a:r>
                    </a:p>
                  </a:txBody>
                  <a:tcPr marL="73025" marR="7302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b="1"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Break</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endPar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endParaRP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99911122"/>
                  </a:ext>
                </a:extLst>
              </a:tr>
              <a:tr h="388366">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3:00</a:t>
                      </a:r>
                    </a:p>
                  </a:txBody>
                  <a:tcPr marL="73025" marR="7302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PE Task Review and Fall Meeting Preparation / Plus Delta on Spring Meeting</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Group</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2747789"/>
                  </a:ext>
                </a:extLst>
              </a:tr>
              <a:tr h="388366">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3:45</a:t>
                      </a:r>
                    </a:p>
                  </a:txBody>
                  <a:tcPr marL="73025" marR="73025"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End of Day wrap up </a:t>
                      </a:r>
                    </a:p>
                  </a:txBody>
                  <a:tcPr marL="73025" marR="730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914400" rtl="0" eaLnBrk="1" latinLnBrk="0" hangingPunct="1">
                        <a:lnSpc>
                          <a:spcPct val="106000"/>
                        </a:lnSpc>
                        <a:spcBef>
                          <a:spcPts val="0"/>
                        </a:spcBef>
                        <a:spcAft>
                          <a:spcPts val="0"/>
                        </a:spcAft>
                      </a:pP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Spencer </a:t>
                      </a:r>
                      <a:r>
                        <a:rPr lang="en-US" sz="1600" kern="1200" dirty="0" err="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Daw</a:t>
                      </a:r>
                      <a:r>
                        <a:rPr lang="en-US" sz="160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(INL)</a:t>
                      </a:r>
                    </a:p>
                  </a:txBody>
                  <a:tcPr marL="73025" marR="73025"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9189935"/>
                  </a:ext>
                </a:extLst>
              </a:tr>
            </a:tbl>
          </a:graphicData>
        </a:graphic>
      </p:graphicFrame>
      <p:graphicFrame>
        <p:nvGraphicFramePr>
          <p:cNvPr id="4" name="Table 4">
            <a:extLst>
              <a:ext uri="{FF2B5EF4-FFF2-40B4-BE49-F238E27FC236}">
                <a16:creationId xmlns:a16="http://schemas.microsoft.com/office/drawing/2014/main" id="{6990CD9A-0665-473F-96CE-866E965B306A}"/>
              </a:ext>
            </a:extLst>
          </p:cNvPr>
          <p:cNvGraphicFramePr>
            <a:graphicFrameLocks noGrp="1"/>
          </p:cNvGraphicFramePr>
          <p:nvPr>
            <p:extLst>
              <p:ext uri="{D42A27DB-BD31-4B8C-83A1-F6EECF244321}">
                <p14:modId xmlns:p14="http://schemas.microsoft.com/office/powerpoint/2010/main" val="3860543142"/>
              </p:ext>
            </p:extLst>
          </p:nvPr>
        </p:nvGraphicFramePr>
        <p:xfrm>
          <a:off x="7162284" y="6444889"/>
          <a:ext cx="3291840" cy="396240"/>
        </p:xfrm>
        <a:graphic>
          <a:graphicData uri="http://schemas.openxmlformats.org/drawingml/2006/table">
            <a:tbl>
              <a:tblPr bandRow="1">
                <a:tableStyleId>{69012ECD-51FC-41F1-AA8D-1B2483CD663E}</a:tableStyleId>
              </a:tblPr>
              <a:tblGrid>
                <a:gridCol w="822960">
                  <a:extLst>
                    <a:ext uri="{9D8B030D-6E8A-4147-A177-3AD203B41FA5}">
                      <a16:colId xmlns:a16="http://schemas.microsoft.com/office/drawing/2014/main" val="2726921099"/>
                    </a:ext>
                  </a:extLst>
                </a:gridCol>
                <a:gridCol w="822960">
                  <a:extLst>
                    <a:ext uri="{9D8B030D-6E8A-4147-A177-3AD203B41FA5}">
                      <a16:colId xmlns:a16="http://schemas.microsoft.com/office/drawing/2014/main" val="743087825"/>
                    </a:ext>
                  </a:extLst>
                </a:gridCol>
                <a:gridCol w="822960">
                  <a:extLst>
                    <a:ext uri="{9D8B030D-6E8A-4147-A177-3AD203B41FA5}">
                      <a16:colId xmlns:a16="http://schemas.microsoft.com/office/drawing/2014/main" val="1109109352"/>
                    </a:ext>
                  </a:extLst>
                </a:gridCol>
                <a:gridCol w="822960">
                  <a:extLst>
                    <a:ext uri="{9D8B030D-6E8A-4147-A177-3AD203B41FA5}">
                      <a16:colId xmlns:a16="http://schemas.microsoft.com/office/drawing/2014/main" val="2216454145"/>
                    </a:ext>
                  </a:extLst>
                </a:gridCol>
              </a:tblGrid>
              <a:tr h="182880">
                <a:tc>
                  <a:txBody>
                    <a:bodyPr/>
                    <a:lstStyle/>
                    <a:p>
                      <a:pPr algn="ctr"/>
                      <a:r>
                        <a:rPr lang="en-US" sz="1000" b="1" u="sng" dirty="0">
                          <a:solidFill>
                            <a:schemeClr val="tx1"/>
                          </a:solidFill>
                        </a:rPr>
                        <a:t>EST</a:t>
                      </a:r>
                      <a:r>
                        <a:rPr lang="en-US" sz="1000" b="1" dirty="0">
                          <a:solidFill>
                            <a:schemeClr val="tx1"/>
                          </a:solidFill>
                        </a:rPr>
                        <a:t> </a:t>
                      </a:r>
                      <a:r>
                        <a:rPr lang="en-US" sz="1000" dirty="0">
                          <a:solidFill>
                            <a:schemeClr val="tx1"/>
                          </a:solidFill>
                        </a:rPr>
                        <a:t>10:30am</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000" b="1" u="sng" dirty="0">
                          <a:solidFill>
                            <a:schemeClr val="tx1"/>
                          </a:solidFill>
                        </a:rPr>
                        <a:t>CST</a:t>
                      </a:r>
                      <a:r>
                        <a:rPr lang="en-US" sz="1000" b="1" dirty="0">
                          <a:solidFill>
                            <a:schemeClr val="tx1"/>
                          </a:solidFill>
                        </a:rPr>
                        <a:t> </a:t>
                      </a:r>
                      <a:r>
                        <a:rPr lang="en-US" sz="1000" dirty="0">
                          <a:solidFill>
                            <a:schemeClr val="tx1"/>
                          </a:solidFill>
                        </a:rPr>
                        <a:t>9:30am</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000" b="1" u="sng" dirty="0">
                          <a:solidFill>
                            <a:schemeClr val="tx1"/>
                          </a:solidFill>
                        </a:rPr>
                        <a:t>MST</a:t>
                      </a:r>
                      <a:r>
                        <a:rPr lang="en-US" sz="1000" b="1" dirty="0">
                          <a:solidFill>
                            <a:schemeClr val="tx1"/>
                          </a:solidFill>
                        </a:rPr>
                        <a:t> </a:t>
                      </a:r>
                      <a:r>
                        <a:rPr lang="en-US" sz="1000" dirty="0">
                          <a:solidFill>
                            <a:schemeClr val="tx1"/>
                          </a:solidFill>
                        </a:rPr>
                        <a:t>8:30am</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000" b="1" u="sng" dirty="0">
                          <a:solidFill>
                            <a:schemeClr val="tx1"/>
                          </a:solidFill>
                        </a:rPr>
                        <a:t>PST</a:t>
                      </a:r>
                      <a:r>
                        <a:rPr lang="en-US" sz="1000" b="1" dirty="0">
                          <a:solidFill>
                            <a:schemeClr val="tx1"/>
                          </a:solidFill>
                        </a:rPr>
                        <a:t> </a:t>
                      </a:r>
                      <a:r>
                        <a:rPr lang="en-US" sz="1000" dirty="0">
                          <a:solidFill>
                            <a:schemeClr val="tx1"/>
                          </a:solidFill>
                        </a:rPr>
                        <a:t>7:30am</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89897498"/>
                  </a:ext>
                </a:extLst>
              </a:tr>
            </a:tbl>
          </a:graphicData>
        </a:graphic>
      </p:graphicFrame>
    </p:spTree>
    <p:extLst>
      <p:ext uri="{BB962C8B-B14F-4D97-AF65-F5344CB8AC3E}">
        <p14:creationId xmlns:p14="http://schemas.microsoft.com/office/powerpoint/2010/main" val="1676696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199" y="1615736"/>
            <a:ext cx="5495109" cy="1524735"/>
          </a:xfrm>
        </p:spPr>
        <p:txBody>
          <a:bodyPr/>
          <a:lstStyle/>
          <a:p>
            <a:r>
              <a:rPr lang="en-US" b="1" dirty="0"/>
              <a:t>Enjoy your lunch!</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7924800" cy="2004161"/>
          </a:xfrm>
        </p:spPr>
        <p:txBody>
          <a:bodyPr>
            <a:normAutofit/>
          </a:bodyPr>
          <a:lstStyle/>
          <a:p>
            <a:r>
              <a:rPr lang="en-US" sz="2800" dirty="0"/>
              <a:t>WE WILL RESUME AT 1PM EST</a:t>
            </a:r>
          </a:p>
        </p:txBody>
      </p:sp>
      <p:sp>
        <p:nvSpPr>
          <p:cNvPr id="4" name="Date Placeholder 3">
            <a:extLst>
              <a:ext uri="{FF2B5EF4-FFF2-40B4-BE49-F238E27FC236}">
                <a16:creationId xmlns:a16="http://schemas.microsoft.com/office/drawing/2014/main" id="{A47C7382-18E7-4821-8C61-461D6BBE08FC}"/>
              </a:ext>
            </a:extLst>
          </p:cNvPr>
          <p:cNvSpPr>
            <a:spLocks noGrp="1"/>
          </p:cNvSpPr>
          <p:nvPr>
            <p:ph type="dt" sz="half" idx="10"/>
          </p:nvPr>
        </p:nvSpPr>
        <p:spPr>
          <a:xfrm>
            <a:off x="4267200" y="6356350"/>
            <a:ext cx="1774371" cy="365125"/>
          </a:xfrm>
        </p:spPr>
        <p:txBody>
          <a:bodyPr/>
          <a:lstStyle/>
          <a:p>
            <a:fld id="{FAA8E9FF-507F-4863-A2C0-4D0E33636EE7}" type="datetime1">
              <a:rPr lang="en-US" smtClean="0"/>
              <a:t>5/1/2023</a:t>
            </a:fld>
            <a:endParaRPr lang="en-US" dirty="0"/>
          </a:p>
        </p:txBody>
      </p:sp>
      <p:sp>
        <p:nvSpPr>
          <p:cNvPr id="5" name="Footer Placeholder 4">
            <a:extLst>
              <a:ext uri="{FF2B5EF4-FFF2-40B4-BE49-F238E27FC236}">
                <a16:creationId xmlns:a16="http://schemas.microsoft.com/office/drawing/2014/main" id="{3990FA1B-5022-47AB-A0AE-8F5C5797997C}"/>
              </a:ext>
            </a:extLst>
          </p:cNvPr>
          <p:cNvSpPr>
            <a:spLocks noGrp="1"/>
          </p:cNvSpPr>
          <p:nvPr>
            <p:ph type="ftr" sz="quarter" idx="11"/>
          </p:nvPr>
        </p:nvSpPr>
        <p:spPr>
          <a:xfrm>
            <a:off x="6479721" y="6356350"/>
            <a:ext cx="2661557" cy="365125"/>
          </a:xfrm>
        </p:spPr>
        <p:txBody>
          <a:bodyPr/>
          <a:lstStyle/>
          <a:p>
            <a:r>
              <a:rPr lang="en-US"/>
              <a:t>EFCOG Procurement Engineering</a:t>
            </a:r>
            <a:endParaRPr lang="en-US" dirty="0"/>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7</a:t>
            </a:fld>
            <a:endParaRPr lang="en-US" dirty="0"/>
          </a:p>
        </p:txBody>
      </p:sp>
      <p:graphicFrame>
        <p:nvGraphicFramePr>
          <p:cNvPr id="7" name="Table 4">
            <a:extLst>
              <a:ext uri="{FF2B5EF4-FFF2-40B4-BE49-F238E27FC236}">
                <a16:creationId xmlns:a16="http://schemas.microsoft.com/office/drawing/2014/main" id="{94570892-4D96-4946-BC15-3C54B1458751}"/>
              </a:ext>
            </a:extLst>
          </p:cNvPr>
          <p:cNvGraphicFramePr>
            <a:graphicFrameLocks noGrp="1"/>
          </p:cNvGraphicFramePr>
          <p:nvPr>
            <p:extLst>
              <p:ext uri="{D42A27DB-BD31-4B8C-83A1-F6EECF244321}">
                <p14:modId xmlns:p14="http://schemas.microsoft.com/office/powerpoint/2010/main" val="3590968164"/>
              </p:ext>
            </p:extLst>
          </p:nvPr>
        </p:nvGraphicFramePr>
        <p:xfrm>
          <a:off x="4395651" y="4134767"/>
          <a:ext cx="3291840" cy="396240"/>
        </p:xfrm>
        <a:graphic>
          <a:graphicData uri="http://schemas.openxmlformats.org/drawingml/2006/table">
            <a:tbl>
              <a:tblPr bandRow="1">
                <a:tableStyleId>{69012ECD-51FC-41F1-AA8D-1B2483CD663E}</a:tableStyleId>
              </a:tblPr>
              <a:tblGrid>
                <a:gridCol w="822960">
                  <a:extLst>
                    <a:ext uri="{9D8B030D-6E8A-4147-A177-3AD203B41FA5}">
                      <a16:colId xmlns:a16="http://schemas.microsoft.com/office/drawing/2014/main" val="2726921099"/>
                    </a:ext>
                  </a:extLst>
                </a:gridCol>
                <a:gridCol w="822960">
                  <a:extLst>
                    <a:ext uri="{9D8B030D-6E8A-4147-A177-3AD203B41FA5}">
                      <a16:colId xmlns:a16="http://schemas.microsoft.com/office/drawing/2014/main" val="743087825"/>
                    </a:ext>
                  </a:extLst>
                </a:gridCol>
                <a:gridCol w="822960">
                  <a:extLst>
                    <a:ext uri="{9D8B030D-6E8A-4147-A177-3AD203B41FA5}">
                      <a16:colId xmlns:a16="http://schemas.microsoft.com/office/drawing/2014/main" val="1109109352"/>
                    </a:ext>
                  </a:extLst>
                </a:gridCol>
                <a:gridCol w="822960">
                  <a:extLst>
                    <a:ext uri="{9D8B030D-6E8A-4147-A177-3AD203B41FA5}">
                      <a16:colId xmlns:a16="http://schemas.microsoft.com/office/drawing/2014/main" val="2216454145"/>
                    </a:ext>
                  </a:extLst>
                </a:gridCol>
              </a:tblGrid>
              <a:tr h="182880">
                <a:tc>
                  <a:txBody>
                    <a:bodyPr/>
                    <a:lstStyle/>
                    <a:p>
                      <a:pPr algn="ctr"/>
                      <a:r>
                        <a:rPr lang="en-US" sz="1000" b="1" u="sng" dirty="0">
                          <a:solidFill>
                            <a:schemeClr val="tx1"/>
                          </a:solidFill>
                        </a:rPr>
                        <a:t>EST</a:t>
                      </a:r>
                      <a:r>
                        <a:rPr lang="en-US" sz="1000" b="1" dirty="0">
                          <a:solidFill>
                            <a:schemeClr val="tx1"/>
                          </a:solidFill>
                        </a:rPr>
                        <a:t> </a:t>
                      </a:r>
                      <a:r>
                        <a:rPr lang="en-US" sz="1000" dirty="0">
                          <a:solidFill>
                            <a:schemeClr val="tx1"/>
                          </a:solidFill>
                        </a:rPr>
                        <a:t>1:00pm</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000" b="1" u="sng" dirty="0">
                          <a:solidFill>
                            <a:schemeClr val="tx1"/>
                          </a:solidFill>
                        </a:rPr>
                        <a:t>CST</a:t>
                      </a:r>
                      <a:r>
                        <a:rPr lang="en-US" sz="1000" b="1" dirty="0">
                          <a:solidFill>
                            <a:schemeClr val="tx1"/>
                          </a:solidFill>
                        </a:rPr>
                        <a:t> </a:t>
                      </a:r>
                      <a:r>
                        <a:rPr lang="en-US" sz="1000" dirty="0">
                          <a:solidFill>
                            <a:schemeClr val="tx1"/>
                          </a:solidFill>
                        </a:rPr>
                        <a:t>12:00pm</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000" b="1" u="sng" dirty="0">
                          <a:solidFill>
                            <a:schemeClr val="tx1"/>
                          </a:solidFill>
                        </a:rPr>
                        <a:t>MST</a:t>
                      </a:r>
                      <a:r>
                        <a:rPr lang="en-US" sz="1000" b="1" dirty="0">
                          <a:solidFill>
                            <a:schemeClr val="tx1"/>
                          </a:solidFill>
                        </a:rPr>
                        <a:t> </a:t>
                      </a:r>
                      <a:r>
                        <a:rPr lang="en-US" sz="1000" dirty="0">
                          <a:solidFill>
                            <a:schemeClr val="tx1"/>
                          </a:solidFill>
                        </a:rPr>
                        <a:t>11:00am</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000" b="1" u="sng" dirty="0">
                          <a:solidFill>
                            <a:schemeClr val="tx1"/>
                          </a:solidFill>
                        </a:rPr>
                        <a:t>PST</a:t>
                      </a:r>
                      <a:r>
                        <a:rPr lang="en-US" sz="1000" b="1" dirty="0">
                          <a:solidFill>
                            <a:schemeClr val="tx1"/>
                          </a:solidFill>
                        </a:rPr>
                        <a:t> </a:t>
                      </a:r>
                      <a:r>
                        <a:rPr lang="en-US" sz="1000" dirty="0">
                          <a:solidFill>
                            <a:schemeClr val="tx1"/>
                          </a:solidFill>
                        </a:rPr>
                        <a:t>10:00am</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89897498"/>
                  </a:ext>
                </a:extLst>
              </a:tr>
            </a:tbl>
          </a:graphicData>
        </a:graphic>
      </p:graphicFrame>
    </p:spTree>
    <p:extLst>
      <p:ext uri="{BB962C8B-B14F-4D97-AF65-F5344CB8AC3E}">
        <p14:creationId xmlns:p14="http://schemas.microsoft.com/office/powerpoint/2010/main" val="795142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r>
              <a:rPr lang="en-US" b="1" dirty="0"/>
              <a:t>Break</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7924800" cy="2004161"/>
          </a:xfrm>
        </p:spPr>
        <p:txBody>
          <a:bodyPr>
            <a:normAutofit/>
          </a:bodyPr>
          <a:lstStyle/>
          <a:p>
            <a:r>
              <a:rPr lang="en-US" sz="2800" dirty="0"/>
              <a:t>WE WILL RESUME AT 2:45PM EST</a:t>
            </a:r>
          </a:p>
        </p:txBody>
      </p:sp>
      <p:sp>
        <p:nvSpPr>
          <p:cNvPr id="4" name="Date Placeholder 3">
            <a:extLst>
              <a:ext uri="{FF2B5EF4-FFF2-40B4-BE49-F238E27FC236}">
                <a16:creationId xmlns:a16="http://schemas.microsoft.com/office/drawing/2014/main" id="{A47C7382-18E7-4821-8C61-461D6BBE08FC}"/>
              </a:ext>
            </a:extLst>
          </p:cNvPr>
          <p:cNvSpPr>
            <a:spLocks noGrp="1"/>
          </p:cNvSpPr>
          <p:nvPr>
            <p:ph type="dt" sz="half" idx="10"/>
          </p:nvPr>
        </p:nvSpPr>
        <p:spPr>
          <a:xfrm>
            <a:off x="4267200" y="6356350"/>
            <a:ext cx="1774371" cy="365125"/>
          </a:xfrm>
        </p:spPr>
        <p:txBody>
          <a:bodyPr/>
          <a:lstStyle/>
          <a:p>
            <a:fld id="{FAA8E9FF-507F-4863-A2C0-4D0E33636EE7}" type="datetime1">
              <a:rPr lang="en-US" smtClean="0"/>
              <a:t>5/1/2023</a:t>
            </a:fld>
            <a:endParaRPr lang="en-US" dirty="0"/>
          </a:p>
        </p:txBody>
      </p:sp>
      <p:sp>
        <p:nvSpPr>
          <p:cNvPr id="5" name="Footer Placeholder 4">
            <a:extLst>
              <a:ext uri="{FF2B5EF4-FFF2-40B4-BE49-F238E27FC236}">
                <a16:creationId xmlns:a16="http://schemas.microsoft.com/office/drawing/2014/main" id="{3990FA1B-5022-47AB-A0AE-8F5C5797997C}"/>
              </a:ext>
            </a:extLst>
          </p:cNvPr>
          <p:cNvSpPr>
            <a:spLocks noGrp="1"/>
          </p:cNvSpPr>
          <p:nvPr>
            <p:ph type="ftr" sz="quarter" idx="11"/>
          </p:nvPr>
        </p:nvSpPr>
        <p:spPr>
          <a:xfrm>
            <a:off x="6479721" y="6356350"/>
            <a:ext cx="2661557" cy="365125"/>
          </a:xfrm>
        </p:spPr>
        <p:txBody>
          <a:bodyPr/>
          <a:lstStyle/>
          <a:p>
            <a:r>
              <a:rPr lang="en-US"/>
              <a:t>EFCOG Procurement Engineering</a:t>
            </a:r>
            <a:endParaRPr lang="en-US" dirty="0"/>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8</a:t>
            </a:fld>
            <a:endParaRPr lang="en-US" dirty="0"/>
          </a:p>
        </p:txBody>
      </p:sp>
      <p:graphicFrame>
        <p:nvGraphicFramePr>
          <p:cNvPr id="7" name="Table 4">
            <a:extLst>
              <a:ext uri="{FF2B5EF4-FFF2-40B4-BE49-F238E27FC236}">
                <a16:creationId xmlns:a16="http://schemas.microsoft.com/office/drawing/2014/main" id="{7E8571C1-4749-4D62-8663-3F891E0D45AC}"/>
              </a:ext>
            </a:extLst>
          </p:cNvPr>
          <p:cNvGraphicFramePr>
            <a:graphicFrameLocks noGrp="1"/>
          </p:cNvGraphicFramePr>
          <p:nvPr>
            <p:extLst>
              <p:ext uri="{D42A27DB-BD31-4B8C-83A1-F6EECF244321}">
                <p14:modId xmlns:p14="http://schemas.microsoft.com/office/powerpoint/2010/main" val="508403266"/>
              </p:ext>
            </p:extLst>
          </p:nvPr>
        </p:nvGraphicFramePr>
        <p:xfrm>
          <a:off x="4395651" y="4134767"/>
          <a:ext cx="3291840" cy="396240"/>
        </p:xfrm>
        <a:graphic>
          <a:graphicData uri="http://schemas.openxmlformats.org/drawingml/2006/table">
            <a:tbl>
              <a:tblPr bandRow="1">
                <a:tableStyleId>{69012ECD-51FC-41F1-AA8D-1B2483CD663E}</a:tableStyleId>
              </a:tblPr>
              <a:tblGrid>
                <a:gridCol w="822960">
                  <a:extLst>
                    <a:ext uri="{9D8B030D-6E8A-4147-A177-3AD203B41FA5}">
                      <a16:colId xmlns:a16="http://schemas.microsoft.com/office/drawing/2014/main" val="2726921099"/>
                    </a:ext>
                  </a:extLst>
                </a:gridCol>
                <a:gridCol w="822960">
                  <a:extLst>
                    <a:ext uri="{9D8B030D-6E8A-4147-A177-3AD203B41FA5}">
                      <a16:colId xmlns:a16="http://schemas.microsoft.com/office/drawing/2014/main" val="743087825"/>
                    </a:ext>
                  </a:extLst>
                </a:gridCol>
                <a:gridCol w="822960">
                  <a:extLst>
                    <a:ext uri="{9D8B030D-6E8A-4147-A177-3AD203B41FA5}">
                      <a16:colId xmlns:a16="http://schemas.microsoft.com/office/drawing/2014/main" val="1109109352"/>
                    </a:ext>
                  </a:extLst>
                </a:gridCol>
                <a:gridCol w="822960">
                  <a:extLst>
                    <a:ext uri="{9D8B030D-6E8A-4147-A177-3AD203B41FA5}">
                      <a16:colId xmlns:a16="http://schemas.microsoft.com/office/drawing/2014/main" val="2216454145"/>
                    </a:ext>
                  </a:extLst>
                </a:gridCol>
              </a:tblGrid>
              <a:tr h="182880">
                <a:tc>
                  <a:txBody>
                    <a:bodyPr/>
                    <a:lstStyle/>
                    <a:p>
                      <a:pPr algn="ctr"/>
                      <a:r>
                        <a:rPr lang="en-US" sz="1000" b="1" u="sng" dirty="0">
                          <a:solidFill>
                            <a:schemeClr val="tx1"/>
                          </a:solidFill>
                        </a:rPr>
                        <a:t>EST</a:t>
                      </a:r>
                      <a:r>
                        <a:rPr lang="en-US" sz="1000" b="1" dirty="0">
                          <a:solidFill>
                            <a:schemeClr val="tx1"/>
                          </a:solidFill>
                        </a:rPr>
                        <a:t> </a:t>
                      </a:r>
                      <a:r>
                        <a:rPr lang="en-US" sz="1000" dirty="0">
                          <a:solidFill>
                            <a:schemeClr val="tx1"/>
                          </a:solidFill>
                        </a:rPr>
                        <a:t>2:45pm</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000" b="1" u="sng" dirty="0">
                          <a:solidFill>
                            <a:schemeClr val="tx1"/>
                          </a:solidFill>
                        </a:rPr>
                        <a:t>CST</a:t>
                      </a:r>
                      <a:r>
                        <a:rPr lang="en-US" sz="1000" b="1" dirty="0">
                          <a:solidFill>
                            <a:schemeClr val="tx1"/>
                          </a:solidFill>
                        </a:rPr>
                        <a:t> </a:t>
                      </a:r>
                      <a:r>
                        <a:rPr lang="en-US" sz="1000" dirty="0">
                          <a:solidFill>
                            <a:schemeClr val="tx1"/>
                          </a:solidFill>
                        </a:rPr>
                        <a:t>1:45pm</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000" b="1" u="sng" dirty="0">
                          <a:solidFill>
                            <a:schemeClr val="tx1"/>
                          </a:solidFill>
                        </a:rPr>
                        <a:t>MST</a:t>
                      </a:r>
                      <a:r>
                        <a:rPr lang="en-US" sz="1000" b="1" dirty="0">
                          <a:solidFill>
                            <a:schemeClr val="tx1"/>
                          </a:solidFill>
                        </a:rPr>
                        <a:t> </a:t>
                      </a:r>
                      <a:r>
                        <a:rPr lang="en-US" sz="1000" dirty="0">
                          <a:solidFill>
                            <a:schemeClr val="tx1"/>
                          </a:solidFill>
                        </a:rPr>
                        <a:t>12:45pm</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000" b="1" u="sng" dirty="0">
                          <a:solidFill>
                            <a:schemeClr val="tx1"/>
                          </a:solidFill>
                        </a:rPr>
                        <a:t>PST</a:t>
                      </a:r>
                      <a:r>
                        <a:rPr lang="en-US" sz="1000" b="1" dirty="0">
                          <a:solidFill>
                            <a:schemeClr val="tx1"/>
                          </a:solidFill>
                        </a:rPr>
                        <a:t> </a:t>
                      </a:r>
                      <a:r>
                        <a:rPr lang="en-US" sz="1000" b="0" dirty="0">
                          <a:solidFill>
                            <a:schemeClr val="tx1"/>
                          </a:solidFill>
                        </a:rPr>
                        <a:t>11:45</a:t>
                      </a:r>
                      <a:r>
                        <a:rPr lang="en-US" sz="1000" dirty="0">
                          <a:solidFill>
                            <a:schemeClr val="tx1"/>
                          </a:solidFill>
                        </a:rPr>
                        <a:t>am</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89897498"/>
                  </a:ext>
                </a:extLst>
              </a:tr>
            </a:tbl>
          </a:graphicData>
        </a:graphic>
      </p:graphicFrame>
    </p:spTree>
    <p:extLst>
      <p:ext uri="{BB962C8B-B14F-4D97-AF65-F5344CB8AC3E}">
        <p14:creationId xmlns:p14="http://schemas.microsoft.com/office/powerpoint/2010/main" val="2808014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37C9-9455-ABDF-B972-4309003DDE0F}"/>
              </a:ext>
            </a:extLst>
          </p:cNvPr>
          <p:cNvSpPr>
            <a:spLocks noGrp="1"/>
          </p:cNvSpPr>
          <p:nvPr>
            <p:ph type="ctrTitle"/>
          </p:nvPr>
        </p:nvSpPr>
        <p:spPr/>
        <p:txBody>
          <a:bodyPr/>
          <a:lstStyle/>
          <a:p>
            <a:r>
              <a:rPr lang="en-US" dirty="0"/>
              <a:t>Parking lot</a:t>
            </a:r>
          </a:p>
        </p:txBody>
      </p:sp>
      <p:sp>
        <p:nvSpPr>
          <p:cNvPr id="3" name="Subtitle 2">
            <a:extLst>
              <a:ext uri="{FF2B5EF4-FFF2-40B4-BE49-F238E27FC236}">
                <a16:creationId xmlns:a16="http://schemas.microsoft.com/office/drawing/2014/main" id="{E1ABBC97-6376-CF64-8A7E-D53130084F6D}"/>
              </a:ext>
            </a:extLst>
          </p:cNvPr>
          <p:cNvSpPr>
            <a:spLocks noGrp="1"/>
          </p:cNvSpPr>
          <p:nvPr>
            <p:ph type="subTitle" idx="1"/>
          </p:nvPr>
        </p:nvSpPr>
        <p:spPr>
          <a:xfrm>
            <a:off x="4267200" y="3238103"/>
            <a:ext cx="4179570" cy="1817474"/>
          </a:xfrm>
        </p:spPr>
        <p:txBody>
          <a:bodyPr/>
          <a:lstStyle/>
          <a:p>
            <a:r>
              <a:rPr lang="en-US" dirty="0"/>
              <a:t>Method 1 Lessons learned and best practices</a:t>
            </a:r>
          </a:p>
          <a:p>
            <a:r>
              <a:rPr lang="en-US" dirty="0"/>
              <a:t>Method 2 Lessons learned and best practices</a:t>
            </a:r>
          </a:p>
          <a:p>
            <a:r>
              <a:rPr lang="en-US" dirty="0"/>
              <a:t>Method 3 Lessons learned and best practices</a:t>
            </a:r>
          </a:p>
          <a:p>
            <a:endParaRPr lang="en-US" dirty="0"/>
          </a:p>
        </p:txBody>
      </p:sp>
      <p:sp>
        <p:nvSpPr>
          <p:cNvPr id="4" name="Date Placeholder 3">
            <a:extLst>
              <a:ext uri="{FF2B5EF4-FFF2-40B4-BE49-F238E27FC236}">
                <a16:creationId xmlns:a16="http://schemas.microsoft.com/office/drawing/2014/main" id="{9776CF0C-C4B0-CC15-EBDF-BB1366A83856}"/>
              </a:ext>
            </a:extLst>
          </p:cNvPr>
          <p:cNvSpPr>
            <a:spLocks noGrp="1"/>
          </p:cNvSpPr>
          <p:nvPr>
            <p:ph type="dt" sz="half" idx="10"/>
          </p:nvPr>
        </p:nvSpPr>
        <p:spPr/>
        <p:txBody>
          <a:bodyPr/>
          <a:lstStyle/>
          <a:p>
            <a:fld id="{057FA18E-DCAC-43C2-8FA4-FE86838C41B7}" type="datetime1">
              <a:rPr lang="en-US" smtClean="0"/>
              <a:t>5/1/2023</a:t>
            </a:fld>
            <a:endParaRPr lang="en-US" dirty="0"/>
          </a:p>
        </p:txBody>
      </p:sp>
      <p:sp>
        <p:nvSpPr>
          <p:cNvPr id="5" name="Footer Placeholder 4">
            <a:extLst>
              <a:ext uri="{FF2B5EF4-FFF2-40B4-BE49-F238E27FC236}">
                <a16:creationId xmlns:a16="http://schemas.microsoft.com/office/drawing/2014/main" id="{7E23CF64-2BDF-BF20-C7F0-AF5EE2451521}"/>
              </a:ext>
            </a:extLst>
          </p:cNvPr>
          <p:cNvSpPr>
            <a:spLocks noGrp="1"/>
          </p:cNvSpPr>
          <p:nvPr>
            <p:ph type="ftr" sz="quarter" idx="11"/>
          </p:nvPr>
        </p:nvSpPr>
        <p:spPr/>
        <p:txBody>
          <a:bodyPr/>
          <a:lstStyle/>
          <a:p>
            <a:r>
              <a:rPr lang="en-US"/>
              <a:t>EFCOG Procurement Engineering</a:t>
            </a:r>
            <a:endParaRPr lang="en-US" dirty="0"/>
          </a:p>
        </p:txBody>
      </p:sp>
      <p:sp>
        <p:nvSpPr>
          <p:cNvPr id="6" name="Slide Number Placeholder 5">
            <a:extLst>
              <a:ext uri="{FF2B5EF4-FFF2-40B4-BE49-F238E27FC236}">
                <a16:creationId xmlns:a16="http://schemas.microsoft.com/office/drawing/2014/main" id="{33BB801D-6E93-3CB5-4141-3AF9382FA719}"/>
              </a:ext>
            </a:extLst>
          </p:cNvPr>
          <p:cNvSpPr>
            <a:spLocks noGrp="1"/>
          </p:cNvSpPr>
          <p:nvPr>
            <p:ph type="sldNum" sz="quarter" idx="12"/>
          </p:nvPr>
        </p:nvSpPr>
        <p:spPr/>
        <p:txBody>
          <a:bodyPr/>
          <a:lstStyle/>
          <a:p>
            <a:fld id="{A49DFD55-3C28-40EF-9E31-A92D2E4017FF}" type="slidenum">
              <a:rPr lang="en-US" smtClean="0"/>
              <a:pPr/>
              <a:t>9</a:t>
            </a:fld>
            <a:endParaRPr lang="en-US" dirty="0"/>
          </a:p>
        </p:txBody>
      </p:sp>
    </p:spTree>
    <p:extLst>
      <p:ext uri="{BB962C8B-B14F-4D97-AF65-F5344CB8AC3E}">
        <p14:creationId xmlns:p14="http://schemas.microsoft.com/office/powerpoint/2010/main" val="2238715265"/>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rgbClr val="BDD7EE"/>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25756FC81AF488F6C711D74014336" ma:contentTypeVersion="16" ma:contentTypeDescription="Create a new document." ma:contentTypeScope="" ma:versionID="115c8eb666173d07c303936edca33c94">
  <xsd:schema xmlns:xsd="http://www.w3.org/2001/XMLSchema" xmlns:xs="http://www.w3.org/2001/XMLSchema" xmlns:p="http://schemas.microsoft.com/office/2006/metadata/properties" xmlns:ns2="ea60b319-9d9b-4050-a2da-fb9886bc818d" xmlns:ns3="696b1dda-5637-4d41-9abe-79af3c04e813" targetNamespace="http://schemas.microsoft.com/office/2006/metadata/properties" ma:root="true" ma:fieldsID="7fa3eeb103c686ca40f2c85658618079" ns2:_="" ns3:_="">
    <xsd:import namespace="ea60b319-9d9b-4050-a2da-fb9886bc818d"/>
    <xsd:import namespace="696b1dda-5637-4d41-9abe-79af3c04e8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60b319-9d9b-4050-a2da-fb9886bc81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7bc148-599b-4d76-8813-ec10777390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6b1dda-5637-4d41-9abe-79af3c04e8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be8c3d-43cf-406e-8e09-773fdef5d4f6}" ma:internalName="TaxCatchAll" ma:showField="CatchAllData" ma:web="696b1dda-5637-4d41-9abe-79af3c04e8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a60b319-9d9b-4050-a2da-fb9886bc818d">
      <Terms xmlns="http://schemas.microsoft.com/office/infopath/2007/PartnerControls"/>
    </lcf76f155ced4ddcb4097134ff3c332f>
    <TaxCatchAll xmlns="696b1dda-5637-4d41-9abe-79af3c04e81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A1B825-0350-4A35-A354-BCEF139AA3ED}"/>
</file>

<file path=customXml/itemProps2.xml><?xml version="1.0" encoding="utf-8"?>
<ds:datastoreItem xmlns:ds="http://schemas.openxmlformats.org/officeDocument/2006/customXml" ds:itemID="{29C43685-694E-4579-B109-3C418D49DA65}">
  <ds:schemaRefs>
    <ds:schemaRef ds:uri="http://schemas.microsoft.com/office/2006/metadata/properties"/>
    <ds:schemaRef ds:uri="http://schemas.microsoft.com/office/2006/documentManagement/types"/>
    <ds:schemaRef ds:uri="http://purl.org/dc/dcmitype/"/>
    <ds:schemaRef ds:uri="http://www.w3.org/XML/1998/namespace"/>
    <ds:schemaRef ds:uri="http://purl.org/dc/elements/1.1/"/>
    <ds:schemaRef ds:uri="http://purl.org/dc/terms/"/>
    <ds:schemaRef ds:uri="1bdd5284-a39f-4752-aca6-928e087f3b5f"/>
    <ds:schemaRef ds:uri="390bd22d-0a73-41ca-821f-57516daa6d7a"/>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0FD6FE22-81A0-4500-AFD0-342D21BB9A2C}">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Ion</Template>
  <TotalTime>8907</TotalTime>
  <Words>638</Words>
  <Application>Microsoft Office PowerPoint</Application>
  <PresentationFormat>Widescreen</PresentationFormat>
  <Paragraphs>157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Tenorite</vt:lpstr>
      <vt:lpstr>Office Theme</vt:lpstr>
      <vt:lpstr>Procurement Engineering </vt:lpstr>
      <vt:lpstr>Procurement Engineering Task Team Leadership</vt:lpstr>
      <vt:lpstr>CHARTER</vt:lpstr>
      <vt:lpstr>Scope</vt:lpstr>
      <vt:lpstr>Detailed Schedule for PE WEDNESDAY, MAY 3rd</vt:lpstr>
      <vt:lpstr>Detailed Schedule for PE Thursday, May 4th</vt:lpstr>
      <vt:lpstr>Enjoy your lunch!</vt:lpstr>
      <vt:lpstr>Break</vt:lpstr>
      <vt:lpstr>Parking lot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EFCOG Procurement Engineering</dc:title>
  <dc:creator>Schindler, Sandra</dc:creator>
  <cp:lastModifiedBy>Jennifer L. Davlin</cp:lastModifiedBy>
  <cp:revision>73</cp:revision>
  <dcterms:created xsi:type="dcterms:W3CDTF">2021-09-16T14:05:54Z</dcterms:created>
  <dcterms:modified xsi:type="dcterms:W3CDTF">2023-05-01T14:41:05Z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0x01010009FBB4622C6CBB47A9003934624F1539</vt:lpwstr>
  </property>
  <property fmtid="{D5CDD505-2E9C-101B-9397-08002B2CF9AE}" pid="3" name="MSIP_Label_a5df92d3-bc41-4011-84ae-24af45e15272_Enabled">
    <vt:lpwstr>true</vt:lpwstr>
  </property>
  <property fmtid="{D5CDD505-2E9C-101B-9397-08002B2CF9AE}" pid="4" name="MSIP_Label_a5df92d3-bc41-4011-84ae-24af45e15272_SetDate">
    <vt:lpwstr>2021-11-02T15:31:06Z</vt:lpwstr>
  </property>
  <property fmtid="{D5CDD505-2E9C-101B-9397-08002B2CF9AE}" pid="5" name="MSIP_Label_a5df92d3-bc41-4011-84ae-24af45e15272_Method">
    <vt:lpwstr>Standard</vt:lpwstr>
  </property>
  <property fmtid="{D5CDD505-2E9C-101B-9397-08002B2CF9AE}" pid="6" name="MSIP_Label_a5df92d3-bc41-4011-84ae-24af45e15272_Name">
    <vt:lpwstr>a5df92d3-bc41-4011-84ae-24af45e15272</vt:lpwstr>
  </property>
  <property fmtid="{D5CDD505-2E9C-101B-9397-08002B2CF9AE}" pid="7" name="MSIP_Label_a5df92d3-bc41-4011-84ae-24af45e15272_SiteId">
    <vt:lpwstr>079132a0-3864-4413-a77e-c26f1fb47e37</vt:lpwstr>
  </property>
  <property fmtid="{D5CDD505-2E9C-101B-9397-08002B2CF9AE}" pid="8" name="MSIP_Label_a5df92d3-bc41-4011-84ae-24af45e15272_ActionId">
    <vt:lpwstr>72c71610-b4e5-44e7-9830-1282bdf48936</vt:lpwstr>
  </property>
  <property fmtid="{D5CDD505-2E9C-101B-9397-08002B2CF9AE}" pid="9" name="MSIP_Label_a5df92d3-bc41-4011-84ae-24af45e15272_ContentBits">
    <vt:lpwstr>0</vt:lpwstr>
  </property>
</Properties>
</file>