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6" r:id="rId1"/>
  </p:sldMasterIdLst>
  <p:notesMasterIdLst>
    <p:notesMasterId r:id="rId30"/>
  </p:notesMasterIdLst>
  <p:sldIdLst>
    <p:sldId id="318" r:id="rId2"/>
    <p:sldId id="317" r:id="rId3"/>
    <p:sldId id="319" r:id="rId4"/>
    <p:sldId id="308" r:id="rId5"/>
    <p:sldId id="309" r:id="rId6"/>
    <p:sldId id="310" r:id="rId7"/>
    <p:sldId id="311" r:id="rId8"/>
    <p:sldId id="312" r:id="rId9"/>
    <p:sldId id="313" r:id="rId10"/>
    <p:sldId id="314" r:id="rId11"/>
    <p:sldId id="264" r:id="rId12"/>
    <p:sldId id="273" r:id="rId13"/>
    <p:sldId id="301" r:id="rId14"/>
    <p:sldId id="303" r:id="rId15"/>
    <p:sldId id="302" r:id="rId16"/>
    <p:sldId id="300" r:id="rId17"/>
    <p:sldId id="299" r:id="rId18"/>
    <p:sldId id="304" r:id="rId19"/>
    <p:sldId id="305" r:id="rId20"/>
    <p:sldId id="306" r:id="rId21"/>
    <p:sldId id="307" r:id="rId22"/>
    <p:sldId id="320" r:id="rId23"/>
    <p:sldId id="321" r:id="rId24"/>
    <p:sldId id="322" r:id="rId25"/>
    <p:sldId id="323" r:id="rId26"/>
    <p:sldId id="324" r:id="rId27"/>
    <p:sldId id="315" r:id="rId28"/>
    <p:sldId id="316" r:id="rId29"/>
  </p:sldIdLst>
  <p:sldSz cx="9144000" cy="6858000" type="screen4x3"/>
  <p:notesSz cx="7077075" cy="9363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DF81"/>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ECF7B80-A8E9-48D1-A9DD-F88B5BB01722}" v="12" dt="2020-11-05T21:03:06.54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2" d="100"/>
          <a:sy n="82" d="100"/>
        </p:scale>
        <p:origin x="219" y="4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ope, Vicki L." userId="31dd4797-c567-4914-8de6-2a0e59e5bba1" providerId="ADAL" clId="{3ECF7B80-A8E9-48D1-A9DD-F88B5BB01722}"/>
    <pc:docChg chg="undo custSel mod addSld delSld modSld sldOrd">
      <pc:chgData name="Pope, Vicki L." userId="31dd4797-c567-4914-8de6-2a0e59e5bba1" providerId="ADAL" clId="{3ECF7B80-A8E9-48D1-A9DD-F88B5BB01722}" dt="2020-11-09T15:21:21.225" v="2364" actId="948"/>
      <pc:docMkLst>
        <pc:docMk/>
      </pc:docMkLst>
      <pc:sldChg chg="addSp delSp modSp mod">
        <pc:chgData name="Pope, Vicki L." userId="31dd4797-c567-4914-8de6-2a0e59e5bba1" providerId="ADAL" clId="{3ECF7B80-A8E9-48D1-A9DD-F88B5BB01722}" dt="2020-11-05T20:58:11.075" v="595" actId="21"/>
        <pc:sldMkLst>
          <pc:docMk/>
          <pc:sldMk cId="999495842" sldId="264"/>
        </pc:sldMkLst>
        <pc:spChg chg="mod">
          <ac:chgData name="Pope, Vicki L." userId="31dd4797-c567-4914-8de6-2a0e59e5bba1" providerId="ADAL" clId="{3ECF7B80-A8E9-48D1-A9DD-F88B5BB01722}" dt="2020-11-05T20:37:50.397" v="405" actId="255"/>
          <ac:spMkLst>
            <pc:docMk/>
            <pc:sldMk cId="999495842" sldId="264"/>
            <ac:spMk id="3" creationId="{00000000-0000-0000-0000-000000000000}"/>
          </ac:spMkLst>
        </pc:spChg>
        <pc:picChg chg="add del">
          <ac:chgData name="Pope, Vicki L." userId="31dd4797-c567-4914-8de6-2a0e59e5bba1" providerId="ADAL" clId="{3ECF7B80-A8E9-48D1-A9DD-F88B5BB01722}" dt="2020-11-05T20:58:11.075" v="595" actId="21"/>
          <ac:picMkLst>
            <pc:docMk/>
            <pc:sldMk cId="999495842" sldId="264"/>
            <ac:picMk id="5" creationId="{83942E5A-9757-4D0B-8EDD-A1F0BA7ADF23}"/>
          </ac:picMkLst>
        </pc:picChg>
      </pc:sldChg>
      <pc:sldChg chg="delSp modSp mod">
        <pc:chgData name="Pope, Vicki L." userId="31dd4797-c567-4914-8de6-2a0e59e5bba1" providerId="ADAL" clId="{3ECF7B80-A8E9-48D1-A9DD-F88B5BB01722}" dt="2020-11-09T15:21:21.225" v="2364" actId="948"/>
        <pc:sldMkLst>
          <pc:docMk/>
          <pc:sldMk cId="2268465677" sldId="301"/>
        </pc:sldMkLst>
        <pc:spChg chg="mod">
          <ac:chgData name="Pope, Vicki L." userId="31dd4797-c567-4914-8de6-2a0e59e5bba1" providerId="ADAL" clId="{3ECF7B80-A8E9-48D1-A9DD-F88B5BB01722}" dt="2020-11-09T15:21:21.225" v="2364" actId="948"/>
          <ac:spMkLst>
            <pc:docMk/>
            <pc:sldMk cId="2268465677" sldId="301"/>
            <ac:spMk id="8" creationId="{142E8CE1-2262-404F-83A9-1D99F5A0D5FA}"/>
          </ac:spMkLst>
        </pc:spChg>
        <pc:spChg chg="del mod">
          <ac:chgData name="Pope, Vicki L." userId="31dd4797-c567-4914-8de6-2a0e59e5bba1" providerId="ADAL" clId="{3ECF7B80-A8E9-48D1-A9DD-F88B5BB01722}" dt="2020-11-09T15:20:13.139" v="2357" actId="478"/>
          <ac:spMkLst>
            <pc:docMk/>
            <pc:sldMk cId="2268465677" sldId="301"/>
            <ac:spMk id="10" creationId="{BE80E97D-67C5-453F-A562-79269AAAE535}"/>
          </ac:spMkLst>
        </pc:spChg>
        <pc:spChg chg="del">
          <ac:chgData name="Pope, Vicki L." userId="31dd4797-c567-4914-8de6-2a0e59e5bba1" providerId="ADAL" clId="{3ECF7B80-A8E9-48D1-A9DD-F88B5BB01722}" dt="2020-11-09T15:20:15.630" v="2358" actId="478"/>
          <ac:spMkLst>
            <pc:docMk/>
            <pc:sldMk cId="2268465677" sldId="301"/>
            <ac:spMk id="21" creationId="{E05CB2C9-FC4C-41BF-8419-8717F37A845E}"/>
          </ac:spMkLst>
        </pc:spChg>
      </pc:sldChg>
      <pc:sldChg chg="modSp mod">
        <pc:chgData name="Pope, Vicki L." userId="31dd4797-c567-4914-8de6-2a0e59e5bba1" providerId="ADAL" clId="{3ECF7B80-A8E9-48D1-A9DD-F88B5BB01722}" dt="2020-11-05T22:23:49.087" v="2353" actId="20577"/>
        <pc:sldMkLst>
          <pc:docMk/>
          <pc:sldMk cId="3348907588" sldId="302"/>
        </pc:sldMkLst>
        <pc:spChg chg="mod">
          <ac:chgData name="Pope, Vicki L." userId="31dd4797-c567-4914-8de6-2a0e59e5bba1" providerId="ADAL" clId="{3ECF7B80-A8E9-48D1-A9DD-F88B5BB01722}" dt="2020-11-05T22:23:49.087" v="2353" actId="20577"/>
          <ac:spMkLst>
            <pc:docMk/>
            <pc:sldMk cId="3348907588" sldId="302"/>
            <ac:spMk id="3" creationId="{00000000-0000-0000-0000-000000000000}"/>
          </ac:spMkLst>
        </pc:spChg>
      </pc:sldChg>
      <pc:sldChg chg="modSp mod">
        <pc:chgData name="Pope, Vicki L." userId="31dd4797-c567-4914-8de6-2a0e59e5bba1" providerId="ADAL" clId="{3ECF7B80-A8E9-48D1-A9DD-F88B5BB01722}" dt="2020-11-05T22:22:09.847" v="2347" actId="1038"/>
        <pc:sldMkLst>
          <pc:docMk/>
          <pc:sldMk cId="1285676664" sldId="310"/>
        </pc:sldMkLst>
        <pc:spChg chg="mod">
          <ac:chgData name="Pope, Vicki L." userId="31dd4797-c567-4914-8de6-2a0e59e5bba1" providerId="ADAL" clId="{3ECF7B80-A8E9-48D1-A9DD-F88B5BB01722}" dt="2020-11-05T22:22:09.847" v="2347" actId="1038"/>
          <ac:spMkLst>
            <pc:docMk/>
            <pc:sldMk cId="1285676664" sldId="310"/>
            <ac:spMk id="3" creationId="{296DCE4C-5380-47E2-842A-E67808DB052F}"/>
          </ac:spMkLst>
        </pc:spChg>
      </pc:sldChg>
      <pc:sldChg chg="addSp modSp mod">
        <pc:chgData name="Pope, Vicki L." userId="31dd4797-c567-4914-8de6-2a0e59e5bba1" providerId="ADAL" clId="{3ECF7B80-A8E9-48D1-A9DD-F88B5BB01722}" dt="2020-11-05T20:34:56.081" v="379" actId="179"/>
        <pc:sldMkLst>
          <pc:docMk/>
          <pc:sldMk cId="529588820" sldId="317"/>
        </pc:sldMkLst>
        <pc:spChg chg="mod">
          <ac:chgData name="Pope, Vicki L." userId="31dd4797-c567-4914-8de6-2a0e59e5bba1" providerId="ADAL" clId="{3ECF7B80-A8E9-48D1-A9DD-F88B5BB01722}" dt="2020-11-05T20:28:41.850" v="63" actId="1038"/>
          <ac:spMkLst>
            <pc:docMk/>
            <pc:sldMk cId="529588820" sldId="317"/>
            <ac:spMk id="2" creationId="{24521A0F-C215-4EAA-9563-9B3AE8D796DC}"/>
          </ac:spMkLst>
        </pc:spChg>
        <pc:spChg chg="add mod">
          <ac:chgData name="Pope, Vicki L." userId="31dd4797-c567-4914-8de6-2a0e59e5bba1" providerId="ADAL" clId="{3ECF7B80-A8E9-48D1-A9DD-F88B5BB01722}" dt="2020-11-05T20:34:56.081" v="379" actId="179"/>
          <ac:spMkLst>
            <pc:docMk/>
            <pc:sldMk cId="529588820" sldId="317"/>
            <ac:spMk id="3" creationId="{9A73BC64-ECEF-4C2A-93B7-C91940648EDA}"/>
          </ac:spMkLst>
        </pc:spChg>
        <pc:spChg chg="mod">
          <ac:chgData name="Pope, Vicki L." userId="31dd4797-c567-4914-8de6-2a0e59e5bba1" providerId="ADAL" clId="{3ECF7B80-A8E9-48D1-A9DD-F88B5BB01722}" dt="2020-11-05T20:29:56.955" v="105" actId="14100"/>
          <ac:spMkLst>
            <pc:docMk/>
            <pc:sldMk cId="529588820" sldId="317"/>
            <ac:spMk id="4" creationId="{66EDAF62-70C8-4569-9F1A-0C4F2EF3953A}"/>
          </ac:spMkLst>
        </pc:spChg>
        <pc:spChg chg="mod">
          <ac:chgData name="Pope, Vicki L." userId="31dd4797-c567-4914-8de6-2a0e59e5bba1" providerId="ADAL" clId="{3ECF7B80-A8E9-48D1-A9DD-F88B5BB01722}" dt="2020-11-05T20:30:01.867" v="106" actId="14100"/>
          <ac:spMkLst>
            <pc:docMk/>
            <pc:sldMk cId="529588820" sldId="317"/>
            <ac:spMk id="6" creationId="{2014B2B7-CEA1-43F3-8D59-42117A2B7CAA}"/>
          </ac:spMkLst>
        </pc:spChg>
        <pc:spChg chg="mod">
          <ac:chgData name="Pope, Vicki L." userId="31dd4797-c567-4914-8de6-2a0e59e5bba1" providerId="ADAL" clId="{3ECF7B80-A8E9-48D1-A9DD-F88B5BB01722}" dt="2020-11-05T20:30:17.058" v="120" actId="1035"/>
          <ac:spMkLst>
            <pc:docMk/>
            <pc:sldMk cId="529588820" sldId="317"/>
            <ac:spMk id="7" creationId="{E9FBE238-8E86-4D58-85D8-46DB14BEC4BC}"/>
          </ac:spMkLst>
        </pc:spChg>
        <pc:spChg chg="mod">
          <ac:chgData name="Pope, Vicki L." userId="31dd4797-c567-4914-8de6-2a0e59e5bba1" providerId="ADAL" clId="{3ECF7B80-A8E9-48D1-A9DD-F88B5BB01722}" dt="2020-11-05T20:30:17.058" v="120" actId="1035"/>
          <ac:spMkLst>
            <pc:docMk/>
            <pc:sldMk cId="529588820" sldId="317"/>
            <ac:spMk id="8" creationId="{6425D02E-6F94-40FD-AFD7-E5AF8AF4210A}"/>
          </ac:spMkLst>
        </pc:spChg>
        <pc:spChg chg="mod">
          <ac:chgData name="Pope, Vicki L." userId="31dd4797-c567-4914-8de6-2a0e59e5bba1" providerId="ADAL" clId="{3ECF7B80-A8E9-48D1-A9DD-F88B5BB01722}" dt="2020-11-05T20:30:58.090" v="160" actId="14100"/>
          <ac:spMkLst>
            <pc:docMk/>
            <pc:sldMk cId="529588820" sldId="317"/>
            <ac:spMk id="10" creationId="{687E3DDD-DAC9-4CCD-8D33-C44D29E23FAC}"/>
          </ac:spMkLst>
        </pc:spChg>
        <pc:spChg chg="mod">
          <ac:chgData name="Pope, Vicki L." userId="31dd4797-c567-4914-8de6-2a0e59e5bba1" providerId="ADAL" clId="{3ECF7B80-A8E9-48D1-A9DD-F88B5BB01722}" dt="2020-11-05T20:30:49.428" v="159" actId="1035"/>
          <ac:spMkLst>
            <pc:docMk/>
            <pc:sldMk cId="529588820" sldId="317"/>
            <ac:spMk id="21" creationId="{9D008B50-C27F-4DA6-8005-A8F1D822567C}"/>
          </ac:spMkLst>
        </pc:spChg>
      </pc:sldChg>
      <pc:sldChg chg="addSp delSp modSp new mod setBg">
        <pc:chgData name="Pope, Vicki L." userId="31dd4797-c567-4914-8de6-2a0e59e5bba1" providerId="ADAL" clId="{3ECF7B80-A8E9-48D1-A9DD-F88B5BB01722}" dt="2020-11-05T03:47:27.078" v="57" actId="255"/>
        <pc:sldMkLst>
          <pc:docMk/>
          <pc:sldMk cId="241700734" sldId="319"/>
        </pc:sldMkLst>
        <pc:spChg chg="mod">
          <ac:chgData name="Pope, Vicki L." userId="31dd4797-c567-4914-8de6-2a0e59e5bba1" providerId="ADAL" clId="{3ECF7B80-A8E9-48D1-A9DD-F88B5BB01722}" dt="2020-11-05T03:47:27.078" v="57" actId="255"/>
          <ac:spMkLst>
            <pc:docMk/>
            <pc:sldMk cId="241700734" sldId="319"/>
            <ac:spMk id="2" creationId="{9E7E2499-5B1E-42AE-8D44-DD3F886BC0EE}"/>
          </ac:spMkLst>
        </pc:spChg>
        <pc:spChg chg="del">
          <ac:chgData name="Pope, Vicki L." userId="31dd4797-c567-4914-8de6-2a0e59e5bba1" providerId="ADAL" clId="{3ECF7B80-A8E9-48D1-A9DD-F88B5BB01722}" dt="2020-11-05T03:42:30.732" v="37" actId="478"/>
          <ac:spMkLst>
            <pc:docMk/>
            <pc:sldMk cId="241700734" sldId="319"/>
            <ac:spMk id="3" creationId="{815EA9B3-7F5B-44CA-8072-19474B5063DC}"/>
          </ac:spMkLst>
        </pc:spChg>
        <pc:spChg chg="add del mod">
          <ac:chgData name="Pope, Vicki L." userId="31dd4797-c567-4914-8de6-2a0e59e5bba1" providerId="ADAL" clId="{3ECF7B80-A8E9-48D1-A9DD-F88B5BB01722}" dt="2020-11-05T03:46:38.037" v="50" actId="478"/>
          <ac:spMkLst>
            <pc:docMk/>
            <pc:sldMk cId="241700734" sldId="319"/>
            <ac:spMk id="8" creationId="{009F4E09-AF9B-48A8-ACA0-24FEA57E1A80}"/>
          </ac:spMkLst>
        </pc:spChg>
        <pc:picChg chg="add del mod">
          <ac:chgData name="Pope, Vicki L." userId="31dd4797-c567-4914-8de6-2a0e59e5bba1" providerId="ADAL" clId="{3ECF7B80-A8E9-48D1-A9DD-F88B5BB01722}" dt="2020-11-05T03:46:53.478" v="53" actId="478"/>
          <ac:picMkLst>
            <pc:docMk/>
            <pc:sldMk cId="241700734" sldId="319"/>
            <ac:picMk id="5" creationId="{F384885A-E00D-46D7-888D-592EF46F7920}"/>
          </ac:picMkLst>
        </pc:picChg>
        <pc:picChg chg="add del mod">
          <ac:chgData name="Pope, Vicki L." userId="31dd4797-c567-4914-8de6-2a0e59e5bba1" providerId="ADAL" clId="{3ECF7B80-A8E9-48D1-A9DD-F88B5BB01722}" dt="2020-11-05T03:46:38.037" v="50" actId="478"/>
          <ac:picMkLst>
            <pc:docMk/>
            <pc:sldMk cId="241700734" sldId="319"/>
            <ac:picMk id="7" creationId="{10553B10-6F7B-4604-81B2-2F59A6D18CA9}"/>
          </ac:picMkLst>
        </pc:picChg>
        <pc:picChg chg="add del mod">
          <ac:chgData name="Pope, Vicki L." userId="31dd4797-c567-4914-8de6-2a0e59e5bba1" providerId="ADAL" clId="{3ECF7B80-A8E9-48D1-A9DD-F88B5BB01722}" dt="2020-11-05T03:47:12.835" v="55" actId="26606"/>
          <ac:picMkLst>
            <pc:docMk/>
            <pc:sldMk cId="241700734" sldId="319"/>
            <ac:picMk id="10" creationId="{B95303A7-7D8F-47FA-9C5D-94C21E548B21}"/>
          </ac:picMkLst>
        </pc:picChg>
      </pc:sldChg>
      <pc:sldChg chg="addSp delSp modSp new mod ord modClrScheme chgLayout">
        <pc:chgData name="Pope, Vicki L." userId="31dd4797-c567-4914-8de6-2a0e59e5bba1" providerId="ADAL" clId="{3ECF7B80-A8E9-48D1-A9DD-F88B5BB01722}" dt="2020-11-05T23:21:12.935" v="2355"/>
        <pc:sldMkLst>
          <pc:docMk/>
          <pc:sldMk cId="2503883063" sldId="320"/>
        </pc:sldMkLst>
        <pc:spChg chg="del mod ord">
          <ac:chgData name="Pope, Vicki L." userId="31dd4797-c567-4914-8de6-2a0e59e5bba1" providerId="ADAL" clId="{3ECF7B80-A8E9-48D1-A9DD-F88B5BB01722}" dt="2020-11-05T20:36:05.150" v="381" actId="700"/>
          <ac:spMkLst>
            <pc:docMk/>
            <pc:sldMk cId="2503883063" sldId="320"/>
            <ac:spMk id="2" creationId="{3E223BC3-AC5D-4F5E-87D9-FDABB4FCA4EC}"/>
          </ac:spMkLst>
        </pc:spChg>
        <pc:spChg chg="del mod ord">
          <ac:chgData name="Pope, Vicki L." userId="31dd4797-c567-4914-8de6-2a0e59e5bba1" providerId="ADAL" clId="{3ECF7B80-A8E9-48D1-A9DD-F88B5BB01722}" dt="2020-11-05T20:36:05.150" v="381" actId="700"/>
          <ac:spMkLst>
            <pc:docMk/>
            <pc:sldMk cId="2503883063" sldId="320"/>
            <ac:spMk id="3" creationId="{57E2FC17-CE73-440F-94CC-7AC569229E70}"/>
          </ac:spMkLst>
        </pc:spChg>
        <pc:spChg chg="add mod ord">
          <ac:chgData name="Pope, Vicki L." userId="31dd4797-c567-4914-8de6-2a0e59e5bba1" providerId="ADAL" clId="{3ECF7B80-A8E9-48D1-A9DD-F88B5BB01722}" dt="2020-11-05T20:38:07.886" v="410" actId="1035"/>
          <ac:spMkLst>
            <pc:docMk/>
            <pc:sldMk cId="2503883063" sldId="320"/>
            <ac:spMk id="4" creationId="{B4E15378-C4E5-4127-84CE-4A53B764273F}"/>
          </ac:spMkLst>
        </pc:spChg>
        <pc:spChg chg="add mod ord">
          <ac:chgData name="Pope, Vicki L." userId="31dd4797-c567-4914-8de6-2a0e59e5bba1" providerId="ADAL" clId="{3ECF7B80-A8E9-48D1-A9DD-F88B5BB01722}" dt="2020-11-05T20:38:07.886" v="410" actId="1035"/>
          <ac:spMkLst>
            <pc:docMk/>
            <pc:sldMk cId="2503883063" sldId="320"/>
            <ac:spMk id="5" creationId="{CA6CE81F-8BA9-4656-93D7-A64B57D2FBCB}"/>
          </ac:spMkLst>
        </pc:spChg>
      </pc:sldChg>
      <pc:sldChg chg="addSp delSp modSp new mod ord setBg setClrOvrMap">
        <pc:chgData name="Pope, Vicki L." userId="31dd4797-c567-4914-8de6-2a0e59e5bba1" providerId="ADAL" clId="{3ECF7B80-A8E9-48D1-A9DD-F88B5BB01722}" dt="2020-11-05T23:21:12.935" v="2355"/>
        <pc:sldMkLst>
          <pc:docMk/>
          <pc:sldMk cId="643686663" sldId="321"/>
        </pc:sldMkLst>
        <pc:spChg chg="mod">
          <ac:chgData name="Pope, Vicki L." userId="31dd4797-c567-4914-8de6-2a0e59e5bba1" providerId="ADAL" clId="{3ECF7B80-A8E9-48D1-A9DD-F88B5BB01722}" dt="2020-11-05T20:45:22" v="486" actId="1035"/>
          <ac:spMkLst>
            <pc:docMk/>
            <pc:sldMk cId="643686663" sldId="321"/>
            <ac:spMk id="2" creationId="{4FC0DA90-5C75-4C89-8A57-A4EF5F605EAB}"/>
          </ac:spMkLst>
        </pc:spChg>
        <pc:spChg chg="add del mod">
          <ac:chgData name="Pope, Vicki L." userId="31dd4797-c567-4914-8de6-2a0e59e5bba1" providerId="ADAL" clId="{3ECF7B80-A8E9-48D1-A9DD-F88B5BB01722}" dt="2020-11-05T20:41:20.662" v="437" actId="26606"/>
          <ac:spMkLst>
            <pc:docMk/>
            <pc:sldMk cId="643686663" sldId="321"/>
            <ac:spMk id="3" creationId="{5930928D-4C42-49AF-96DE-DB41D90DD463}"/>
          </ac:spMkLst>
        </pc:spChg>
        <pc:spChg chg="add del">
          <ac:chgData name="Pope, Vicki L." userId="31dd4797-c567-4914-8de6-2a0e59e5bba1" providerId="ADAL" clId="{3ECF7B80-A8E9-48D1-A9DD-F88B5BB01722}" dt="2020-11-05T20:44:12.513" v="468" actId="26606"/>
          <ac:spMkLst>
            <pc:docMk/>
            <pc:sldMk cId="643686663" sldId="321"/>
            <ac:spMk id="8" creationId="{86C16C40-7C29-4ACC-B851-7E08E459B596}"/>
          </ac:spMkLst>
        </pc:spChg>
        <pc:spChg chg="add del">
          <ac:chgData name="Pope, Vicki L." userId="31dd4797-c567-4914-8de6-2a0e59e5bba1" providerId="ADAL" clId="{3ECF7B80-A8E9-48D1-A9DD-F88B5BB01722}" dt="2020-11-05T20:41:20.649" v="436" actId="26606"/>
          <ac:spMkLst>
            <pc:docMk/>
            <pc:sldMk cId="643686663" sldId="321"/>
            <ac:spMk id="9" creationId="{9F4444CE-BC8D-4D61-B303-4C05614E62AB}"/>
          </ac:spMkLst>
        </pc:spChg>
        <pc:spChg chg="add del">
          <ac:chgData name="Pope, Vicki L." userId="31dd4797-c567-4914-8de6-2a0e59e5bba1" providerId="ADAL" clId="{3ECF7B80-A8E9-48D1-A9DD-F88B5BB01722}" dt="2020-11-05T20:41:20.649" v="436" actId="26606"/>
          <ac:spMkLst>
            <pc:docMk/>
            <pc:sldMk cId="643686663" sldId="321"/>
            <ac:spMk id="11" creationId="{73772B81-181F-48B7-8826-4D9686D15DF5}"/>
          </ac:spMkLst>
        </pc:spChg>
        <pc:spChg chg="add del">
          <ac:chgData name="Pope, Vicki L." userId="31dd4797-c567-4914-8de6-2a0e59e5bba1" providerId="ADAL" clId="{3ECF7B80-A8E9-48D1-A9DD-F88B5BB01722}" dt="2020-11-05T20:41:20.649" v="436" actId="26606"/>
          <ac:spMkLst>
            <pc:docMk/>
            <pc:sldMk cId="643686663" sldId="321"/>
            <ac:spMk id="13" creationId="{B2205F6E-03C6-4E92-877C-E2482F6599AA}"/>
          </ac:spMkLst>
        </pc:spChg>
        <pc:spChg chg="add mod">
          <ac:chgData name="Pope, Vicki L." userId="31dd4797-c567-4914-8de6-2a0e59e5bba1" providerId="ADAL" clId="{3ECF7B80-A8E9-48D1-A9DD-F88B5BB01722}" dt="2020-11-05T20:45:25.865" v="487" actId="1035"/>
          <ac:spMkLst>
            <pc:docMk/>
            <pc:sldMk cId="643686663" sldId="321"/>
            <ac:spMk id="23" creationId="{5930928D-4C42-49AF-96DE-DB41D90DD463}"/>
          </ac:spMkLst>
        </pc:spChg>
        <pc:spChg chg="add">
          <ac:chgData name="Pope, Vicki L." userId="31dd4797-c567-4914-8de6-2a0e59e5bba1" providerId="ADAL" clId="{3ECF7B80-A8E9-48D1-A9DD-F88B5BB01722}" dt="2020-11-05T20:44:12.513" v="468" actId="26606"/>
          <ac:spMkLst>
            <pc:docMk/>
            <pc:sldMk cId="643686663" sldId="321"/>
            <ac:spMk id="28" creationId="{8DF4D7F6-81B5-452A-9CE6-76D81F91D41B}"/>
          </ac:spMkLst>
        </pc:spChg>
        <pc:spChg chg="add">
          <ac:chgData name="Pope, Vicki L." userId="31dd4797-c567-4914-8de6-2a0e59e5bba1" providerId="ADAL" clId="{3ECF7B80-A8E9-48D1-A9DD-F88B5BB01722}" dt="2020-11-05T20:44:12.513" v="468" actId="26606"/>
          <ac:spMkLst>
            <pc:docMk/>
            <pc:sldMk cId="643686663" sldId="321"/>
            <ac:spMk id="30" creationId="{4600514D-20FB-4559-97DC-D1DC39E6C3DE}"/>
          </ac:spMkLst>
        </pc:spChg>
        <pc:spChg chg="add">
          <ac:chgData name="Pope, Vicki L." userId="31dd4797-c567-4914-8de6-2a0e59e5bba1" providerId="ADAL" clId="{3ECF7B80-A8E9-48D1-A9DD-F88B5BB01722}" dt="2020-11-05T20:44:12.513" v="468" actId="26606"/>
          <ac:spMkLst>
            <pc:docMk/>
            <pc:sldMk cId="643686663" sldId="321"/>
            <ac:spMk id="32" creationId="{266F638A-E405-4AC0-B984-72E5813B0DD1}"/>
          </ac:spMkLst>
        </pc:spChg>
        <pc:spChg chg="add">
          <ac:chgData name="Pope, Vicki L." userId="31dd4797-c567-4914-8de6-2a0e59e5bba1" providerId="ADAL" clId="{3ECF7B80-A8E9-48D1-A9DD-F88B5BB01722}" dt="2020-11-05T20:44:12.513" v="468" actId="26606"/>
          <ac:spMkLst>
            <pc:docMk/>
            <pc:sldMk cId="643686663" sldId="321"/>
            <ac:spMk id="38" creationId="{27B538D5-95DB-47ED-9CB4-34AE5BF78E6B}"/>
          </ac:spMkLst>
        </pc:spChg>
        <pc:grpChg chg="add del">
          <ac:chgData name="Pope, Vicki L." userId="31dd4797-c567-4914-8de6-2a0e59e5bba1" providerId="ADAL" clId="{3ECF7B80-A8E9-48D1-A9DD-F88B5BB01722}" dt="2020-11-05T20:44:12.513" v="468" actId="26606"/>
          <ac:grpSpMkLst>
            <pc:docMk/>
            <pc:sldMk cId="643686663" sldId="321"/>
            <ac:grpSpMk id="10" creationId="{CDD733AE-DD5E-4C77-8BCD-72BF12A06BB1}"/>
          </ac:grpSpMkLst>
        </pc:grpChg>
        <pc:graphicFrameChg chg="add del">
          <ac:chgData name="Pope, Vicki L." userId="31dd4797-c567-4914-8de6-2a0e59e5bba1" providerId="ADAL" clId="{3ECF7B80-A8E9-48D1-A9DD-F88B5BB01722}" dt="2020-11-05T20:41:20.649" v="436" actId="26606"/>
          <ac:graphicFrameMkLst>
            <pc:docMk/>
            <pc:sldMk cId="643686663" sldId="321"/>
            <ac:graphicFrameMk id="5" creationId="{1AA6B88D-5A4A-46DF-ACEC-00EBDD0621C9}"/>
          </ac:graphicFrameMkLst>
        </pc:graphicFrameChg>
        <pc:cxnChg chg="add">
          <ac:chgData name="Pope, Vicki L." userId="31dd4797-c567-4914-8de6-2a0e59e5bba1" providerId="ADAL" clId="{3ECF7B80-A8E9-48D1-A9DD-F88B5BB01722}" dt="2020-11-05T20:44:12.513" v="468" actId="26606"/>
          <ac:cxnSpMkLst>
            <pc:docMk/>
            <pc:sldMk cId="643686663" sldId="321"/>
            <ac:cxnSpMk id="34" creationId="{7D1CBE93-B17D-4509-843C-82287C38032A}"/>
          </ac:cxnSpMkLst>
        </pc:cxnChg>
        <pc:cxnChg chg="add">
          <ac:chgData name="Pope, Vicki L." userId="31dd4797-c567-4914-8de6-2a0e59e5bba1" providerId="ADAL" clId="{3ECF7B80-A8E9-48D1-A9DD-F88B5BB01722}" dt="2020-11-05T20:44:12.513" v="468" actId="26606"/>
          <ac:cxnSpMkLst>
            <pc:docMk/>
            <pc:sldMk cId="643686663" sldId="321"/>
            <ac:cxnSpMk id="36" creationId="{AE6277B4-6A43-48AB-89B2-3442221619CC}"/>
          </ac:cxnSpMkLst>
        </pc:cxnChg>
      </pc:sldChg>
      <pc:sldChg chg="addSp delSp modSp new mod ord setBg">
        <pc:chgData name="Pope, Vicki L." userId="31dd4797-c567-4914-8de6-2a0e59e5bba1" providerId="ADAL" clId="{3ECF7B80-A8E9-48D1-A9DD-F88B5BB01722}" dt="2020-11-05T23:21:12.935" v="2355"/>
        <pc:sldMkLst>
          <pc:docMk/>
          <pc:sldMk cId="37963985" sldId="322"/>
        </pc:sldMkLst>
        <pc:spChg chg="mod">
          <ac:chgData name="Pope, Vicki L." userId="31dd4797-c567-4914-8de6-2a0e59e5bba1" providerId="ADAL" clId="{3ECF7B80-A8E9-48D1-A9DD-F88B5BB01722}" dt="2020-11-05T20:51:07.977" v="549" actId="14100"/>
          <ac:spMkLst>
            <pc:docMk/>
            <pc:sldMk cId="37963985" sldId="322"/>
            <ac:spMk id="2" creationId="{48355454-0A9D-4C7F-9022-177997930660}"/>
          </ac:spMkLst>
        </pc:spChg>
        <pc:spChg chg="del mod">
          <ac:chgData name="Pope, Vicki L." userId="31dd4797-c567-4914-8de6-2a0e59e5bba1" providerId="ADAL" clId="{3ECF7B80-A8E9-48D1-A9DD-F88B5BB01722}" dt="2020-11-05T20:46:58.345" v="514" actId="26606"/>
          <ac:spMkLst>
            <pc:docMk/>
            <pc:sldMk cId="37963985" sldId="322"/>
            <ac:spMk id="3" creationId="{D795B78B-C7AF-4715-97F1-691BF13D457A}"/>
          </ac:spMkLst>
        </pc:spChg>
        <pc:spChg chg="mod topLvl">
          <ac:chgData name="Pope, Vicki L." userId="31dd4797-c567-4914-8de6-2a0e59e5bba1" providerId="ADAL" clId="{3ECF7B80-A8E9-48D1-A9DD-F88B5BB01722}" dt="2020-11-05T20:53:56.747" v="575" actId="1036"/>
          <ac:spMkLst>
            <pc:docMk/>
            <pc:sldMk cId="37963985" sldId="322"/>
            <ac:spMk id="6" creationId="{F0A5473E-45DA-41EC-84CD-D8D200CB025A}"/>
          </ac:spMkLst>
        </pc:spChg>
        <pc:spChg chg="mod topLvl">
          <ac:chgData name="Pope, Vicki L." userId="31dd4797-c567-4914-8de6-2a0e59e5bba1" providerId="ADAL" clId="{3ECF7B80-A8E9-48D1-A9DD-F88B5BB01722}" dt="2020-11-05T20:54:01.539" v="576" actId="14100"/>
          <ac:spMkLst>
            <pc:docMk/>
            <pc:sldMk cId="37963985" sldId="322"/>
            <ac:spMk id="7" creationId="{647D4870-4331-4DB3-B85C-CB7406324DC5}"/>
          </ac:spMkLst>
        </pc:spChg>
        <pc:spChg chg="mod topLvl">
          <ac:chgData name="Pope, Vicki L." userId="31dd4797-c567-4914-8de6-2a0e59e5bba1" providerId="ADAL" clId="{3ECF7B80-A8E9-48D1-A9DD-F88B5BB01722}" dt="2020-11-05T20:53:48.826" v="571" actId="14100"/>
          <ac:spMkLst>
            <pc:docMk/>
            <pc:sldMk cId="37963985" sldId="322"/>
            <ac:spMk id="8" creationId="{CE46A86B-5AA9-44A9-A0EC-05358517165F}"/>
          </ac:spMkLst>
        </pc:spChg>
        <pc:spChg chg="add">
          <ac:chgData name="Pope, Vicki L." userId="31dd4797-c567-4914-8de6-2a0e59e5bba1" providerId="ADAL" clId="{3ECF7B80-A8E9-48D1-A9DD-F88B5BB01722}" dt="2020-11-05T20:46:58.345" v="514" actId="26606"/>
          <ac:spMkLst>
            <pc:docMk/>
            <pc:sldMk cId="37963985" sldId="322"/>
            <ac:spMk id="9" creationId="{9F4444CE-BC8D-4D61-B303-4C05614E62AB}"/>
          </ac:spMkLst>
        </pc:spChg>
        <pc:spChg chg="mod topLvl">
          <ac:chgData name="Pope, Vicki L." userId="31dd4797-c567-4914-8de6-2a0e59e5bba1" providerId="ADAL" clId="{3ECF7B80-A8E9-48D1-A9DD-F88B5BB01722}" dt="2020-11-05T20:53:22.730" v="568" actId="14100"/>
          <ac:spMkLst>
            <pc:docMk/>
            <pc:sldMk cId="37963985" sldId="322"/>
            <ac:spMk id="10" creationId="{B2698B14-0053-4592-A89D-32AA1E0E6576}"/>
          </ac:spMkLst>
        </pc:spChg>
        <pc:spChg chg="add">
          <ac:chgData name="Pope, Vicki L." userId="31dd4797-c567-4914-8de6-2a0e59e5bba1" providerId="ADAL" clId="{3ECF7B80-A8E9-48D1-A9DD-F88B5BB01722}" dt="2020-11-05T20:46:58.345" v="514" actId="26606"/>
          <ac:spMkLst>
            <pc:docMk/>
            <pc:sldMk cId="37963985" sldId="322"/>
            <ac:spMk id="11" creationId="{73772B81-181F-48B7-8826-4D9686D15DF5}"/>
          </ac:spMkLst>
        </pc:spChg>
        <pc:spChg chg="mod topLvl">
          <ac:chgData name="Pope, Vicki L." userId="31dd4797-c567-4914-8de6-2a0e59e5bba1" providerId="ADAL" clId="{3ECF7B80-A8E9-48D1-A9DD-F88B5BB01722}" dt="2020-11-05T20:52:43.530" v="564" actId="1076"/>
          <ac:spMkLst>
            <pc:docMk/>
            <pc:sldMk cId="37963985" sldId="322"/>
            <ac:spMk id="12" creationId="{CA2842BA-8FBB-498A-8E1D-0302E182EBD7}"/>
          </ac:spMkLst>
        </pc:spChg>
        <pc:spChg chg="add">
          <ac:chgData name="Pope, Vicki L." userId="31dd4797-c567-4914-8de6-2a0e59e5bba1" providerId="ADAL" clId="{3ECF7B80-A8E9-48D1-A9DD-F88B5BB01722}" dt="2020-11-05T20:46:58.345" v="514" actId="26606"/>
          <ac:spMkLst>
            <pc:docMk/>
            <pc:sldMk cId="37963985" sldId="322"/>
            <ac:spMk id="13" creationId="{B2205F6E-03C6-4E92-877C-E2482F6599AA}"/>
          </ac:spMkLst>
        </pc:spChg>
        <pc:spChg chg="mod topLvl">
          <ac:chgData name="Pope, Vicki L." userId="31dd4797-c567-4914-8de6-2a0e59e5bba1" providerId="ADAL" clId="{3ECF7B80-A8E9-48D1-A9DD-F88B5BB01722}" dt="2020-11-05T20:52:43.530" v="564" actId="1076"/>
          <ac:spMkLst>
            <pc:docMk/>
            <pc:sldMk cId="37963985" sldId="322"/>
            <ac:spMk id="14" creationId="{1C36DC86-498D-4FDD-9C75-4B70A7FA8710}"/>
          </ac:spMkLst>
        </pc:spChg>
        <pc:grpChg chg="del mod">
          <ac:chgData name="Pope, Vicki L." userId="31dd4797-c567-4914-8de6-2a0e59e5bba1" providerId="ADAL" clId="{3ECF7B80-A8E9-48D1-A9DD-F88B5BB01722}" dt="2020-11-05T20:47:55.330" v="523" actId="165"/>
          <ac:grpSpMkLst>
            <pc:docMk/>
            <pc:sldMk cId="37963985" sldId="322"/>
            <ac:grpSpMk id="4" creationId="{4EE61219-5D77-4130-9EA8-6D2E728EFA00}"/>
          </ac:grpSpMkLst>
        </pc:grpChg>
        <pc:grpChg chg="add del mod">
          <ac:chgData name="Pope, Vicki L." userId="31dd4797-c567-4914-8de6-2a0e59e5bba1" providerId="ADAL" clId="{3ECF7B80-A8E9-48D1-A9DD-F88B5BB01722}" dt="2020-11-05T20:51:37.176" v="556" actId="165"/>
          <ac:grpSpMkLst>
            <pc:docMk/>
            <pc:sldMk cId="37963985" sldId="322"/>
            <ac:grpSpMk id="15" creationId="{76C9DA4D-2EC8-4BED-9FEE-89997873D16F}"/>
          </ac:grpSpMkLst>
        </pc:grpChg>
        <pc:graphicFrameChg chg="add del mod">
          <ac:chgData name="Pope, Vicki L." userId="31dd4797-c567-4914-8de6-2a0e59e5bba1" providerId="ADAL" clId="{3ECF7B80-A8E9-48D1-A9DD-F88B5BB01722}" dt="2020-11-05T20:47:50.052" v="522" actId="18245"/>
          <ac:graphicFrameMkLst>
            <pc:docMk/>
            <pc:sldMk cId="37963985" sldId="322"/>
            <ac:graphicFrameMk id="5" creationId="{3DEF0281-8F08-4548-B011-C695599F8482}"/>
          </ac:graphicFrameMkLst>
        </pc:graphicFrameChg>
      </pc:sldChg>
      <pc:sldChg chg="addSp delSp modSp new mod ord setBg">
        <pc:chgData name="Pope, Vicki L." userId="31dd4797-c567-4914-8de6-2a0e59e5bba1" providerId="ADAL" clId="{3ECF7B80-A8E9-48D1-A9DD-F88B5BB01722}" dt="2020-11-05T23:21:12.935" v="2355"/>
        <pc:sldMkLst>
          <pc:docMk/>
          <pc:sldMk cId="2953178313" sldId="323"/>
        </pc:sldMkLst>
        <pc:spChg chg="mod">
          <ac:chgData name="Pope, Vicki L." userId="31dd4797-c567-4914-8de6-2a0e59e5bba1" providerId="ADAL" clId="{3ECF7B80-A8E9-48D1-A9DD-F88B5BB01722}" dt="2020-11-05T21:01:36.112" v="638" actId="14100"/>
          <ac:spMkLst>
            <pc:docMk/>
            <pc:sldMk cId="2953178313" sldId="323"/>
            <ac:spMk id="2" creationId="{5B6A120E-5305-422A-9D5C-CFF2BC355B2A}"/>
          </ac:spMkLst>
        </pc:spChg>
        <pc:spChg chg="mod">
          <ac:chgData name="Pope, Vicki L." userId="31dd4797-c567-4914-8de6-2a0e59e5bba1" providerId="ADAL" clId="{3ECF7B80-A8E9-48D1-A9DD-F88B5BB01722}" dt="2020-11-05T21:02:04.084" v="643" actId="255"/>
          <ac:spMkLst>
            <pc:docMk/>
            <pc:sldMk cId="2953178313" sldId="323"/>
            <ac:spMk id="3" creationId="{860C7802-4F8C-4B26-BC8B-B4251572A4F1}"/>
          </ac:spMkLst>
        </pc:spChg>
        <pc:spChg chg="add del mod">
          <ac:chgData name="Pope, Vicki L." userId="31dd4797-c567-4914-8de6-2a0e59e5bba1" providerId="ADAL" clId="{3ECF7B80-A8E9-48D1-A9DD-F88B5BB01722}" dt="2020-11-05T20:56:36.892" v="586" actId="478"/>
          <ac:spMkLst>
            <pc:docMk/>
            <pc:sldMk cId="2953178313" sldId="323"/>
            <ac:spMk id="6" creationId="{0A1BDF74-E348-4589-9306-1851F8B0825E}"/>
          </ac:spMkLst>
        </pc:spChg>
        <pc:spChg chg="add del mod">
          <ac:chgData name="Pope, Vicki L." userId="31dd4797-c567-4914-8de6-2a0e59e5bba1" providerId="ADAL" clId="{3ECF7B80-A8E9-48D1-A9DD-F88B5BB01722}" dt="2020-11-05T20:56:40.926" v="587" actId="478"/>
          <ac:spMkLst>
            <pc:docMk/>
            <pc:sldMk cId="2953178313" sldId="323"/>
            <ac:spMk id="9" creationId="{0904A98A-2249-4981-B334-A88B58756B48}"/>
          </ac:spMkLst>
        </pc:spChg>
        <pc:spChg chg="add">
          <ac:chgData name="Pope, Vicki L." userId="31dd4797-c567-4914-8de6-2a0e59e5bba1" providerId="ADAL" clId="{3ECF7B80-A8E9-48D1-A9DD-F88B5BB01722}" dt="2020-11-05T20:57:40.631" v="590" actId="26606"/>
          <ac:spMkLst>
            <pc:docMk/>
            <pc:sldMk cId="2953178313" sldId="323"/>
            <ac:spMk id="14" creationId="{3F088236-D655-4F88-B238-E16762358025}"/>
          </ac:spMkLst>
        </pc:spChg>
        <pc:spChg chg="add">
          <ac:chgData name="Pope, Vicki L." userId="31dd4797-c567-4914-8de6-2a0e59e5bba1" providerId="ADAL" clId="{3ECF7B80-A8E9-48D1-A9DD-F88B5BB01722}" dt="2020-11-05T20:57:40.631" v="590" actId="26606"/>
          <ac:spMkLst>
            <pc:docMk/>
            <pc:sldMk cId="2953178313" sldId="323"/>
            <ac:spMk id="16" creationId="{3DAC0C92-199E-475C-9390-119A9B027276}"/>
          </ac:spMkLst>
        </pc:spChg>
        <pc:spChg chg="add">
          <ac:chgData name="Pope, Vicki L." userId="31dd4797-c567-4914-8de6-2a0e59e5bba1" providerId="ADAL" clId="{3ECF7B80-A8E9-48D1-A9DD-F88B5BB01722}" dt="2020-11-05T20:57:40.631" v="590" actId="26606"/>
          <ac:spMkLst>
            <pc:docMk/>
            <pc:sldMk cId="2953178313" sldId="323"/>
            <ac:spMk id="18" creationId="{C4CFB339-0ED8-4FE2-9EF1-6D1375B8499B}"/>
          </ac:spMkLst>
        </pc:spChg>
        <pc:spChg chg="add">
          <ac:chgData name="Pope, Vicki L." userId="31dd4797-c567-4914-8de6-2a0e59e5bba1" providerId="ADAL" clId="{3ECF7B80-A8E9-48D1-A9DD-F88B5BB01722}" dt="2020-11-05T20:57:40.631" v="590" actId="26606"/>
          <ac:spMkLst>
            <pc:docMk/>
            <pc:sldMk cId="2953178313" sldId="323"/>
            <ac:spMk id="20" creationId="{31896C80-2069-4431-9C19-83B913734490}"/>
          </ac:spMkLst>
        </pc:spChg>
        <pc:spChg chg="add">
          <ac:chgData name="Pope, Vicki L." userId="31dd4797-c567-4914-8de6-2a0e59e5bba1" providerId="ADAL" clId="{3ECF7B80-A8E9-48D1-A9DD-F88B5BB01722}" dt="2020-11-05T20:57:40.631" v="590" actId="26606"/>
          <ac:spMkLst>
            <pc:docMk/>
            <pc:sldMk cId="2953178313" sldId="323"/>
            <ac:spMk id="22" creationId="{BF120A21-0841-4823-B0C4-28AEBCEF9B78}"/>
          </ac:spMkLst>
        </pc:spChg>
        <pc:spChg chg="add">
          <ac:chgData name="Pope, Vicki L." userId="31dd4797-c567-4914-8de6-2a0e59e5bba1" providerId="ADAL" clId="{3ECF7B80-A8E9-48D1-A9DD-F88B5BB01722}" dt="2020-11-05T20:57:40.631" v="590" actId="26606"/>
          <ac:spMkLst>
            <pc:docMk/>
            <pc:sldMk cId="2953178313" sldId="323"/>
            <ac:spMk id="24" creationId="{DBB05BAE-BBD3-4289-899F-A6851503C6B0}"/>
          </ac:spMkLst>
        </pc:spChg>
        <pc:spChg chg="add">
          <ac:chgData name="Pope, Vicki L." userId="31dd4797-c567-4914-8de6-2a0e59e5bba1" providerId="ADAL" clId="{3ECF7B80-A8E9-48D1-A9DD-F88B5BB01722}" dt="2020-11-05T20:57:40.631" v="590" actId="26606"/>
          <ac:spMkLst>
            <pc:docMk/>
            <pc:sldMk cId="2953178313" sldId="323"/>
            <ac:spMk id="26" creationId="{9874D11C-36F5-4BBE-A490-019A54E953B0}"/>
          </ac:spMkLst>
        </pc:spChg>
        <pc:picChg chg="add mod ord">
          <ac:chgData name="Pope, Vicki L." userId="31dd4797-c567-4914-8de6-2a0e59e5bba1" providerId="ADAL" clId="{3ECF7B80-A8E9-48D1-A9DD-F88B5BB01722}" dt="2020-11-05T20:57:40.631" v="590" actId="26606"/>
          <ac:picMkLst>
            <pc:docMk/>
            <pc:sldMk cId="2953178313" sldId="323"/>
            <ac:picMk id="5" creationId="{239808DD-FCCD-4542-9E38-15FB6DB6DEE4}"/>
          </ac:picMkLst>
        </pc:picChg>
        <pc:picChg chg="add del mod">
          <ac:chgData name="Pope, Vicki L." userId="31dd4797-c567-4914-8de6-2a0e59e5bba1" providerId="ADAL" clId="{3ECF7B80-A8E9-48D1-A9DD-F88B5BB01722}" dt="2020-11-05T20:56:46.650" v="588" actId="21"/>
          <ac:picMkLst>
            <pc:docMk/>
            <pc:sldMk cId="2953178313" sldId="323"/>
            <ac:picMk id="8" creationId="{0D24FBF5-DBBC-4C5C-AA87-8F672AFDB984}"/>
          </ac:picMkLst>
        </pc:picChg>
        <pc:cxnChg chg="add">
          <ac:chgData name="Pope, Vicki L." userId="31dd4797-c567-4914-8de6-2a0e59e5bba1" providerId="ADAL" clId="{3ECF7B80-A8E9-48D1-A9DD-F88B5BB01722}" dt="2020-11-05T20:57:40.631" v="590" actId="26606"/>
          <ac:cxnSpMkLst>
            <pc:docMk/>
            <pc:sldMk cId="2953178313" sldId="323"/>
            <ac:cxnSpMk id="10" creationId="{64FA5DFF-7FE6-4855-84E6-DFA78EE978BD}"/>
          </ac:cxnSpMkLst>
        </pc:cxnChg>
        <pc:cxnChg chg="add">
          <ac:chgData name="Pope, Vicki L." userId="31dd4797-c567-4914-8de6-2a0e59e5bba1" providerId="ADAL" clId="{3ECF7B80-A8E9-48D1-A9DD-F88B5BB01722}" dt="2020-11-05T20:57:40.631" v="590" actId="26606"/>
          <ac:cxnSpMkLst>
            <pc:docMk/>
            <pc:sldMk cId="2953178313" sldId="323"/>
            <ac:cxnSpMk id="12" creationId="{2AFD8CBA-54A3-4363-991B-B9C631BBFA74}"/>
          </ac:cxnSpMkLst>
        </pc:cxnChg>
      </pc:sldChg>
      <pc:sldChg chg="addSp delSp modSp add del mod">
        <pc:chgData name="Pope, Vicki L." userId="31dd4797-c567-4914-8de6-2a0e59e5bba1" providerId="ADAL" clId="{3ECF7B80-A8E9-48D1-A9DD-F88B5BB01722}" dt="2020-11-05T21:01:14.872" v="634" actId="47"/>
        <pc:sldMkLst>
          <pc:docMk/>
          <pc:sldMk cId="38759478" sldId="324"/>
        </pc:sldMkLst>
        <pc:spChg chg="mod">
          <ac:chgData name="Pope, Vicki L." userId="31dd4797-c567-4914-8de6-2a0e59e5bba1" providerId="ADAL" clId="{3ECF7B80-A8E9-48D1-A9DD-F88B5BB01722}" dt="2020-11-05T21:00:30.911" v="631" actId="1038"/>
          <ac:spMkLst>
            <pc:docMk/>
            <pc:sldMk cId="38759478" sldId="324"/>
            <ac:spMk id="2" creationId="{5B6A120E-5305-422A-9D5C-CFF2BC355B2A}"/>
          </ac:spMkLst>
        </pc:spChg>
        <pc:spChg chg="mod ord">
          <ac:chgData name="Pope, Vicki L." userId="31dd4797-c567-4914-8de6-2a0e59e5bba1" providerId="ADAL" clId="{3ECF7B80-A8E9-48D1-A9DD-F88B5BB01722}" dt="2020-11-05T21:00:36.063" v="633" actId="1038"/>
          <ac:spMkLst>
            <pc:docMk/>
            <pc:sldMk cId="38759478" sldId="324"/>
            <ac:spMk id="3" creationId="{860C7802-4F8C-4B26-BC8B-B4251572A4F1}"/>
          </ac:spMkLst>
        </pc:spChg>
        <pc:spChg chg="add del">
          <ac:chgData name="Pope, Vicki L." userId="31dd4797-c567-4914-8de6-2a0e59e5bba1" providerId="ADAL" clId="{3ECF7B80-A8E9-48D1-A9DD-F88B5BB01722}" dt="2020-11-05T20:58:26.341" v="599" actId="26606"/>
          <ac:spMkLst>
            <pc:docMk/>
            <pc:sldMk cId="38759478" sldId="324"/>
            <ac:spMk id="14" creationId="{3F088236-D655-4F88-B238-E16762358025}"/>
          </ac:spMkLst>
        </pc:spChg>
        <pc:spChg chg="add del">
          <ac:chgData name="Pope, Vicki L." userId="31dd4797-c567-4914-8de6-2a0e59e5bba1" providerId="ADAL" clId="{3ECF7B80-A8E9-48D1-A9DD-F88B5BB01722}" dt="2020-11-05T20:58:26.341" v="599" actId="26606"/>
          <ac:spMkLst>
            <pc:docMk/>
            <pc:sldMk cId="38759478" sldId="324"/>
            <ac:spMk id="16" creationId="{3DAC0C92-199E-475C-9390-119A9B027276}"/>
          </ac:spMkLst>
        </pc:spChg>
        <pc:spChg chg="add del">
          <ac:chgData name="Pope, Vicki L." userId="31dd4797-c567-4914-8de6-2a0e59e5bba1" providerId="ADAL" clId="{3ECF7B80-A8E9-48D1-A9DD-F88B5BB01722}" dt="2020-11-05T20:58:26.341" v="599" actId="26606"/>
          <ac:spMkLst>
            <pc:docMk/>
            <pc:sldMk cId="38759478" sldId="324"/>
            <ac:spMk id="18" creationId="{C4CFB339-0ED8-4FE2-9EF1-6D1375B8499B}"/>
          </ac:spMkLst>
        </pc:spChg>
        <pc:spChg chg="add del">
          <ac:chgData name="Pope, Vicki L." userId="31dd4797-c567-4914-8de6-2a0e59e5bba1" providerId="ADAL" clId="{3ECF7B80-A8E9-48D1-A9DD-F88B5BB01722}" dt="2020-11-05T20:58:26.341" v="599" actId="26606"/>
          <ac:spMkLst>
            <pc:docMk/>
            <pc:sldMk cId="38759478" sldId="324"/>
            <ac:spMk id="20" creationId="{31896C80-2069-4431-9C19-83B913734490}"/>
          </ac:spMkLst>
        </pc:spChg>
        <pc:spChg chg="add del">
          <ac:chgData name="Pope, Vicki L." userId="31dd4797-c567-4914-8de6-2a0e59e5bba1" providerId="ADAL" clId="{3ECF7B80-A8E9-48D1-A9DD-F88B5BB01722}" dt="2020-11-05T20:58:26.341" v="599" actId="26606"/>
          <ac:spMkLst>
            <pc:docMk/>
            <pc:sldMk cId="38759478" sldId="324"/>
            <ac:spMk id="22" creationId="{BF120A21-0841-4823-B0C4-28AEBCEF9B78}"/>
          </ac:spMkLst>
        </pc:spChg>
        <pc:spChg chg="add del">
          <ac:chgData name="Pope, Vicki L." userId="31dd4797-c567-4914-8de6-2a0e59e5bba1" providerId="ADAL" clId="{3ECF7B80-A8E9-48D1-A9DD-F88B5BB01722}" dt="2020-11-05T20:58:26.341" v="599" actId="26606"/>
          <ac:spMkLst>
            <pc:docMk/>
            <pc:sldMk cId="38759478" sldId="324"/>
            <ac:spMk id="24" creationId="{DBB05BAE-BBD3-4289-899F-A6851503C6B0}"/>
          </ac:spMkLst>
        </pc:spChg>
        <pc:spChg chg="add del">
          <ac:chgData name="Pope, Vicki L." userId="31dd4797-c567-4914-8de6-2a0e59e5bba1" providerId="ADAL" clId="{3ECF7B80-A8E9-48D1-A9DD-F88B5BB01722}" dt="2020-11-05T20:58:26.341" v="599" actId="26606"/>
          <ac:spMkLst>
            <pc:docMk/>
            <pc:sldMk cId="38759478" sldId="324"/>
            <ac:spMk id="26" creationId="{9874D11C-36F5-4BBE-A490-019A54E953B0}"/>
          </ac:spMkLst>
        </pc:spChg>
        <pc:spChg chg="add del">
          <ac:chgData name="Pope, Vicki L." userId="31dd4797-c567-4914-8de6-2a0e59e5bba1" providerId="ADAL" clId="{3ECF7B80-A8E9-48D1-A9DD-F88B5BB01722}" dt="2020-11-05T20:58:26.334" v="598" actId="26606"/>
          <ac:spMkLst>
            <pc:docMk/>
            <pc:sldMk cId="38759478" sldId="324"/>
            <ac:spMk id="31" creationId="{A65AC7D1-EAA9-48F5-B509-60A7F50BF703}"/>
          </ac:spMkLst>
        </pc:spChg>
        <pc:spChg chg="add del">
          <ac:chgData name="Pope, Vicki L." userId="31dd4797-c567-4914-8de6-2a0e59e5bba1" providerId="ADAL" clId="{3ECF7B80-A8E9-48D1-A9DD-F88B5BB01722}" dt="2020-11-05T20:58:26.334" v="598" actId="26606"/>
          <ac:spMkLst>
            <pc:docMk/>
            <pc:sldMk cId="38759478" sldId="324"/>
            <ac:spMk id="33" creationId="{D6320AF9-619A-4175-865B-5663E1AEF4C5}"/>
          </ac:spMkLst>
        </pc:spChg>
        <pc:spChg chg="add del">
          <ac:chgData name="Pope, Vicki L." userId="31dd4797-c567-4914-8de6-2a0e59e5bba1" providerId="ADAL" clId="{3ECF7B80-A8E9-48D1-A9DD-F88B5BB01722}" dt="2020-11-05T20:58:26.334" v="598" actId="26606"/>
          <ac:spMkLst>
            <pc:docMk/>
            <pc:sldMk cId="38759478" sldId="324"/>
            <ac:spMk id="39" creationId="{7E018740-5C2B-4A41-AC1A-7E68D1EC1954}"/>
          </ac:spMkLst>
        </pc:spChg>
        <pc:spChg chg="add del">
          <ac:chgData name="Pope, Vicki L." userId="31dd4797-c567-4914-8de6-2a0e59e5bba1" providerId="ADAL" clId="{3ECF7B80-A8E9-48D1-A9DD-F88B5BB01722}" dt="2020-11-05T20:58:26.334" v="598" actId="26606"/>
          <ac:spMkLst>
            <pc:docMk/>
            <pc:sldMk cId="38759478" sldId="324"/>
            <ac:spMk id="41" creationId="{166F75A4-C475-4941-8EE2-B80A06A2C1BB}"/>
          </ac:spMkLst>
        </pc:spChg>
        <pc:spChg chg="add del">
          <ac:chgData name="Pope, Vicki L." userId="31dd4797-c567-4914-8de6-2a0e59e5bba1" providerId="ADAL" clId="{3ECF7B80-A8E9-48D1-A9DD-F88B5BB01722}" dt="2020-11-05T20:58:26.334" v="598" actId="26606"/>
          <ac:spMkLst>
            <pc:docMk/>
            <pc:sldMk cId="38759478" sldId="324"/>
            <ac:spMk id="43" creationId="{A032553A-72E8-4B0D-8405-FF9771C9AF05}"/>
          </ac:spMkLst>
        </pc:spChg>
        <pc:spChg chg="add del">
          <ac:chgData name="Pope, Vicki L." userId="31dd4797-c567-4914-8de6-2a0e59e5bba1" providerId="ADAL" clId="{3ECF7B80-A8E9-48D1-A9DD-F88B5BB01722}" dt="2020-11-05T20:58:26.334" v="598" actId="26606"/>
          <ac:spMkLst>
            <pc:docMk/>
            <pc:sldMk cId="38759478" sldId="324"/>
            <ac:spMk id="45" creationId="{765800AC-C3B9-498E-87BC-29FAE4C76B21}"/>
          </ac:spMkLst>
        </pc:spChg>
        <pc:spChg chg="add del">
          <ac:chgData name="Pope, Vicki L." userId="31dd4797-c567-4914-8de6-2a0e59e5bba1" providerId="ADAL" clId="{3ECF7B80-A8E9-48D1-A9DD-F88B5BB01722}" dt="2020-11-05T20:58:26.334" v="598" actId="26606"/>
          <ac:spMkLst>
            <pc:docMk/>
            <pc:sldMk cId="38759478" sldId="324"/>
            <ac:spMk id="47" creationId="{1F9D6ACB-2FF4-49F9-978A-E0D5327FC635}"/>
          </ac:spMkLst>
        </pc:spChg>
        <pc:spChg chg="add del">
          <ac:chgData name="Pope, Vicki L." userId="31dd4797-c567-4914-8de6-2a0e59e5bba1" providerId="ADAL" clId="{3ECF7B80-A8E9-48D1-A9DD-F88B5BB01722}" dt="2020-11-05T20:58:26.334" v="598" actId="26606"/>
          <ac:spMkLst>
            <pc:docMk/>
            <pc:sldMk cId="38759478" sldId="324"/>
            <ac:spMk id="49" creationId="{A5EC319D-0FEA-4B95-A3EA-01E35672C95B}"/>
          </ac:spMkLst>
        </pc:spChg>
        <pc:picChg chg="add mod">
          <ac:chgData name="Pope, Vicki L." userId="31dd4797-c567-4914-8de6-2a0e59e5bba1" providerId="ADAL" clId="{3ECF7B80-A8E9-48D1-A9DD-F88B5BB01722}" dt="2020-11-05T20:59:48.582" v="620" actId="1036"/>
          <ac:picMkLst>
            <pc:docMk/>
            <pc:sldMk cId="38759478" sldId="324"/>
            <ac:picMk id="4" creationId="{5C81926F-7187-449A-B26E-9528A8CBF2B8}"/>
          </ac:picMkLst>
        </pc:picChg>
        <pc:picChg chg="del">
          <ac:chgData name="Pope, Vicki L." userId="31dd4797-c567-4914-8de6-2a0e59e5bba1" providerId="ADAL" clId="{3ECF7B80-A8E9-48D1-A9DD-F88B5BB01722}" dt="2020-11-05T20:58:06.078" v="594" actId="478"/>
          <ac:picMkLst>
            <pc:docMk/>
            <pc:sldMk cId="38759478" sldId="324"/>
            <ac:picMk id="5" creationId="{239808DD-FCCD-4542-9E38-15FB6DB6DEE4}"/>
          </ac:picMkLst>
        </pc:picChg>
        <pc:cxnChg chg="add del">
          <ac:chgData name="Pope, Vicki L." userId="31dd4797-c567-4914-8de6-2a0e59e5bba1" providerId="ADAL" clId="{3ECF7B80-A8E9-48D1-A9DD-F88B5BB01722}" dt="2020-11-05T20:58:26.341" v="599" actId="26606"/>
          <ac:cxnSpMkLst>
            <pc:docMk/>
            <pc:sldMk cId="38759478" sldId="324"/>
            <ac:cxnSpMk id="10" creationId="{64FA5DFF-7FE6-4855-84E6-DFA78EE978BD}"/>
          </ac:cxnSpMkLst>
        </pc:cxnChg>
        <pc:cxnChg chg="add del">
          <ac:chgData name="Pope, Vicki L." userId="31dd4797-c567-4914-8de6-2a0e59e5bba1" providerId="ADAL" clId="{3ECF7B80-A8E9-48D1-A9DD-F88B5BB01722}" dt="2020-11-05T20:58:26.341" v="599" actId="26606"/>
          <ac:cxnSpMkLst>
            <pc:docMk/>
            <pc:sldMk cId="38759478" sldId="324"/>
            <ac:cxnSpMk id="12" creationId="{2AFD8CBA-54A3-4363-991B-B9C631BBFA74}"/>
          </ac:cxnSpMkLst>
        </pc:cxnChg>
        <pc:cxnChg chg="add del">
          <ac:chgData name="Pope, Vicki L." userId="31dd4797-c567-4914-8de6-2a0e59e5bba1" providerId="ADAL" clId="{3ECF7B80-A8E9-48D1-A9DD-F88B5BB01722}" dt="2020-11-05T20:58:26.334" v="598" actId="26606"/>
          <ac:cxnSpMkLst>
            <pc:docMk/>
            <pc:sldMk cId="38759478" sldId="324"/>
            <ac:cxnSpMk id="35" creationId="{063B6EC6-D752-4EE7-908B-F8F19E8C7FEA}"/>
          </ac:cxnSpMkLst>
        </pc:cxnChg>
        <pc:cxnChg chg="add del">
          <ac:chgData name="Pope, Vicki L." userId="31dd4797-c567-4914-8de6-2a0e59e5bba1" providerId="ADAL" clId="{3ECF7B80-A8E9-48D1-A9DD-F88B5BB01722}" dt="2020-11-05T20:58:26.334" v="598" actId="26606"/>
          <ac:cxnSpMkLst>
            <pc:docMk/>
            <pc:sldMk cId="38759478" sldId="324"/>
            <ac:cxnSpMk id="37" creationId="{EFECD4E8-AD3E-4228-82A2-9461958EA94D}"/>
          </ac:cxnSpMkLst>
        </pc:cxnChg>
      </pc:sldChg>
      <pc:sldChg chg="new del">
        <pc:chgData name="Pope, Vicki L." userId="31dd4797-c567-4914-8de6-2a0e59e5bba1" providerId="ADAL" clId="{3ECF7B80-A8E9-48D1-A9DD-F88B5BB01722}" dt="2020-11-05T20:57:59.335" v="592" actId="47"/>
        <pc:sldMkLst>
          <pc:docMk/>
          <pc:sldMk cId="874512092" sldId="324"/>
        </pc:sldMkLst>
      </pc:sldChg>
      <pc:sldChg chg="addSp delSp modSp new mod ord">
        <pc:chgData name="Pope, Vicki L." userId="31dd4797-c567-4914-8de6-2a0e59e5bba1" providerId="ADAL" clId="{3ECF7B80-A8E9-48D1-A9DD-F88B5BB01722}" dt="2020-11-05T23:21:12.935" v="2355"/>
        <pc:sldMkLst>
          <pc:docMk/>
          <pc:sldMk cId="1307371291" sldId="324"/>
        </pc:sldMkLst>
        <pc:spChg chg="mod">
          <ac:chgData name="Pope, Vicki L." userId="31dd4797-c567-4914-8de6-2a0e59e5bba1" providerId="ADAL" clId="{3ECF7B80-A8E9-48D1-A9DD-F88B5BB01722}" dt="2020-11-05T21:26:35.705" v="2341" actId="1076"/>
          <ac:spMkLst>
            <pc:docMk/>
            <pc:sldMk cId="1307371291" sldId="324"/>
            <ac:spMk id="2" creationId="{2643B3DE-8578-4542-8E35-584C447631E9}"/>
          </ac:spMkLst>
        </pc:spChg>
        <pc:spChg chg="del">
          <ac:chgData name="Pope, Vicki L." userId="31dd4797-c567-4914-8de6-2a0e59e5bba1" providerId="ADAL" clId="{3ECF7B80-A8E9-48D1-A9DD-F88B5BB01722}" dt="2020-11-05T21:03:06.540" v="655"/>
          <ac:spMkLst>
            <pc:docMk/>
            <pc:sldMk cId="1307371291" sldId="324"/>
            <ac:spMk id="3" creationId="{21C1AB3F-39D4-4129-B0C4-DF15D1ADE3AD}"/>
          </ac:spMkLst>
        </pc:spChg>
        <pc:spChg chg="add del mod">
          <ac:chgData name="Pope, Vicki L." userId="31dd4797-c567-4914-8de6-2a0e59e5bba1" providerId="ADAL" clId="{3ECF7B80-A8E9-48D1-A9DD-F88B5BB01722}" dt="2020-11-05T21:05:38.139" v="663" actId="3680"/>
          <ac:spMkLst>
            <pc:docMk/>
            <pc:sldMk cId="1307371291" sldId="324"/>
            <ac:spMk id="6" creationId="{17D1B93E-6938-41D2-A1F9-8AE7D96FD648}"/>
          </ac:spMkLst>
        </pc:spChg>
        <pc:spChg chg="add del mod">
          <ac:chgData name="Pope, Vicki L." userId="31dd4797-c567-4914-8de6-2a0e59e5bba1" providerId="ADAL" clId="{3ECF7B80-A8E9-48D1-A9DD-F88B5BB01722}" dt="2020-11-05T21:08:52.359" v="736" actId="3680"/>
          <ac:spMkLst>
            <pc:docMk/>
            <pc:sldMk cId="1307371291" sldId="324"/>
            <ac:spMk id="9" creationId="{CEF38676-9666-42CC-AEBF-A1FEBAB11EB9}"/>
          </ac:spMkLst>
        </pc:spChg>
        <pc:graphicFrameChg chg="add del mod ord modGraphic">
          <ac:chgData name="Pope, Vicki L." userId="31dd4797-c567-4914-8de6-2a0e59e5bba1" providerId="ADAL" clId="{3ECF7B80-A8E9-48D1-A9DD-F88B5BB01722}" dt="2020-11-05T21:08:39.967" v="735" actId="478"/>
          <ac:graphicFrameMkLst>
            <pc:docMk/>
            <pc:sldMk cId="1307371291" sldId="324"/>
            <ac:graphicFrameMk id="7" creationId="{350FDAAE-806D-472D-A067-1DBDF6EC6342}"/>
          </ac:graphicFrameMkLst>
        </pc:graphicFrameChg>
        <pc:graphicFrameChg chg="add mod ord modGraphic">
          <ac:chgData name="Pope, Vicki L." userId="31dd4797-c567-4914-8de6-2a0e59e5bba1" providerId="ADAL" clId="{3ECF7B80-A8E9-48D1-A9DD-F88B5BB01722}" dt="2020-11-05T21:26:10.755" v="2338" actId="3064"/>
          <ac:graphicFrameMkLst>
            <pc:docMk/>
            <pc:sldMk cId="1307371291" sldId="324"/>
            <ac:graphicFrameMk id="10" creationId="{8A3353DB-0508-4BFF-839F-74C81AD9EAAC}"/>
          </ac:graphicFrameMkLst>
        </pc:graphicFrameChg>
        <pc:picChg chg="add del mod">
          <ac:chgData name="Pope, Vicki L." userId="31dd4797-c567-4914-8de6-2a0e59e5bba1" providerId="ADAL" clId="{3ECF7B80-A8E9-48D1-A9DD-F88B5BB01722}" dt="2020-11-05T21:05:20.740" v="662" actId="478"/>
          <ac:picMkLst>
            <pc:docMk/>
            <pc:sldMk cId="1307371291" sldId="324"/>
            <ac:picMk id="4" creationId="{E3240B5A-7273-4A1C-AC3A-376BE2188A47}"/>
          </ac:picMkLst>
        </pc:pic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EEC0C758-E94F-4B6A-AEE1-14D3851F6773}"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D8B4F57F-1CFE-44B5-AB9E-1C0867B4A43A}">
      <dgm:prSet/>
      <dgm:spPr/>
      <dgm:t>
        <a:bodyPr/>
        <a:lstStyle/>
        <a:p>
          <a:r>
            <a:rPr lang="en-US"/>
            <a:t>Virtual meeting participation logistics and ensuring participation by all</a:t>
          </a:r>
        </a:p>
      </dgm:t>
    </dgm:pt>
    <dgm:pt modelId="{E3B0D92C-E964-47C3-95F0-E45B4FA26F96}" type="parTrans" cxnId="{E6D9747C-7E6A-40E3-BDDA-83D5674E9FC7}">
      <dgm:prSet/>
      <dgm:spPr/>
      <dgm:t>
        <a:bodyPr/>
        <a:lstStyle/>
        <a:p>
          <a:endParaRPr lang="en-US"/>
        </a:p>
      </dgm:t>
    </dgm:pt>
    <dgm:pt modelId="{36C30EC2-27BF-4B7B-AFDD-745AAAA9763C}" type="sibTrans" cxnId="{E6D9747C-7E6A-40E3-BDDA-83D5674E9FC7}">
      <dgm:prSet/>
      <dgm:spPr/>
      <dgm:t>
        <a:bodyPr/>
        <a:lstStyle/>
        <a:p>
          <a:endParaRPr lang="en-US"/>
        </a:p>
      </dgm:t>
    </dgm:pt>
    <dgm:pt modelId="{0CDF6A7A-AEAC-4ED4-805E-A5751CB1AC9C}">
      <dgm:prSet/>
      <dgm:spPr/>
      <dgm:t>
        <a:bodyPr/>
        <a:lstStyle/>
        <a:p>
          <a:r>
            <a:rPr lang="en-US"/>
            <a:t>More balanced participation by Contractors representing all offices (EM, NNSA, Office of Science, Renewable Energy)</a:t>
          </a:r>
        </a:p>
      </dgm:t>
    </dgm:pt>
    <dgm:pt modelId="{B002FCCD-27A9-468A-B832-A929FC949CCA}" type="parTrans" cxnId="{C19ED892-AE9A-4384-B43B-F68A26ABF00C}">
      <dgm:prSet/>
      <dgm:spPr/>
      <dgm:t>
        <a:bodyPr/>
        <a:lstStyle/>
        <a:p>
          <a:endParaRPr lang="en-US"/>
        </a:p>
      </dgm:t>
    </dgm:pt>
    <dgm:pt modelId="{FEDEF0C6-B440-438E-B985-8B0DAC6D745D}" type="sibTrans" cxnId="{C19ED892-AE9A-4384-B43B-F68A26ABF00C}">
      <dgm:prSet/>
      <dgm:spPr/>
      <dgm:t>
        <a:bodyPr/>
        <a:lstStyle/>
        <a:p>
          <a:endParaRPr lang="en-US"/>
        </a:p>
      </dgm:t>
    </dgm:pt>
    <dgm:pt modelId="{B25F754D-4CC6-4751-9F6F-E820825A27AA}">
      <dgm:prSet/>
      <dgm:spPr/>
      <dgm:t>
        <a:bodyPr/>
        <a:lstStyle/>
        <a:p>
          <a:r>
            <a:rPr lang="en-US"/>
            <a:t>Sharing Information for Best Practices Collection and/or Lessons Learned in a format that can be readily used by others</a:t>
          </a:r>
        </a:p>
      </dgm:t>
    </dgm:pt>
    <dgm:pt modelId="{08BF4504-BCDC-45AF-A058-8795F6A10A53}" type="parTrans" cxnId="{876594E9-E182-4C49-979E-C10CF40D712A}">
      <dgm:prSet/>
      <dgm:spPr/>
      <dgm:t>
        <a:bodyPr/>
        <a:lstStyle/>
        <a:p>
          <a:endParaRPr lang="en-US"/>
        </a:p>
      </dgm:t>
    </dgm:pt>
    <dgm:pt modelId="{116D4E86-7167-4AB3-88DB-F2DC9E307FDA}" type="sibTrans" cxnId="{876594E9-E182-4C49-979E-C10CF40D712A}">
      <dgm:prSet/>
      <dgm:spPr/>
      <dgm:t>
        <a:bodyPr/>
        <a:lstStyle/>
        <a:p>
          <a:endParaRPr lang="en-US"/>
        </a:p>
      </dgm:t>
    </dgm:pt>
    <dgm:pt modelId="{0D329A72-25A2-409F-B6DC-F1DD608E1555}" type="pres">
      <dgm:prSet presAssocID="{EEC0C758-E94F-4B6A-AEE1-14D3851F6773}" presName="root" presStyleCnt="0">
        <dgm:presLayoutVars>
          <dgm:dir/>
          <dgm:resizeHandles val="exact"/>
        </dgm:presLayoutVars>
      </dgm:prSet>
      <dgm:spPr/>
    </dgm:pt>
    <dgm:pt modelId="{34DF9CE1-791B-4F28-8B7F-07CF353A1B5A}" type="pres">
      <dgm:prSet presAssocID="{D8B4F57F-1CFE-44B5-AB9E-1C0867B4A43A}" presName="compNode" presStyleCnt="0"/>
      <dgm:spPr/>
    </dgm:pt>
    <dgm:pt modelId="{5B2AA66C-4B43-4DCC-B311-79AFA960CD3B}" type="pres">
      <dgm:prSet presAssocID="{D8B4F57F-1CFE-44B5-AB9E-1C0867B4A43A}" presName="bgRect" presStyleLbl="bgShp" presStyleIdx="0" presStyleCnt="3"/>
      <dgm:spPr/>
    </dgm:pt>
    <dgm:pt modelId="{94E352D7-68BC-4CEC-9597-20792863AF26}" type="pres">
      <dgm:prSet presAssocID="{D8B4F57F-1CFE-44B5-AB9E-1C0867B4A43A}"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eeting"/>
        </a:ext>
      </dgm:extLst>
    </dgm:pt>
    <dgm:pt modelId="{AED868E2-47A1-4167-86D6-26B9DD3C6EA2}" type="pres">
      <dgm:prSet presAssocID="{D8B4F57F-1CFE-44B5-AB9E-1C0867B4A43A}" presName="spaceRect" presStyleCnt="0"/>
      <dgm:spPr/>
    </dgm:pt>
    <dgm:pt modelId="{20918E36-0C79-4319-A755-A6EF966C8A1D}" type="pres">
      <dgm:prSet presAssocID="{D8B4F57F-1CFE-44B5-AB9E-1C0867B4A43A}" presName="parTx" presStyleLbl="revTx" presStyleIdx="0" presStyleCnt="3">
        <dgm:presLayoutVars>
          <dgm:chMax val="0"/>
          <dgm:chPref val="0"/>
        </dgm:presLayoutVars>
      </dgm:prSet>
      <dgm:spPr/>
    </dgm:pt>
    <dgm:pt modelId="{E2A6C8A6-FBD5-4D16-A03B-845D670835C9}" type="pres">
      <dgm:prSet presAssocID="{36C30EC2-27BF-4B7B-AFDD-745AAAA9763C}" presName="sibTrans" presStyleCnt="0"/>
      <dgm:spPr/>
    </dgm:pt>
    <dgm:pt modelId="{5D7C9ED8-2C12-4DBD-86AA-49180976FB8A}" type="pres">
      <dgm:prSet presAssocID="{0CDF6A7A-AEAC-4ED4-805E-A5751CB1AC9C}" presName="compNode" presStyleCnt="0"/>
      <dgm:spPr/>
    </dgm:pt>
    <dgm:pt modelId="{44D79E31-516C-473A-AE36-EFC34812A5F7}" type="pres">
      <dgm:prSet presAssocID="{0CDF6A7A-AEAC-4ED4-805E-A5751CB1AC9C}" presName="bgRect" presStyleLbl="bgShp" presStyleIdx="1" presStyleCnt="3"/>
      <dgm:spPr/>
    </dgm:pt>
    <dgm:pt modelId="{45F09225-6539-479C-950E-C9215C5361F4}" type="pres">
      <dgm:prSet presAssocID="{0CDF6A7A-AEAC-4ED4-805E-A5751CB1AC9C}"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ustainability"/>
        </a:ext>
      </dgm:extLst>
    </dgm:pt>
    <dgm:pt modelId="{D26CBE47-4D9A-4201-93B3-5456269C2F9D}" type="pres">
      <dgm:prSet presAssocID="{0CDF6A7A-AEAC-4ED4-805E-A5751CB1AC9C}" presName="spaceRect" presStyleCnt="0"/>
      <dgm:spPr/>
    </dgm:pt>
    <dgm:pt modelId="{4A9C0AB5-2763-4801-970D-95BF8AFA71A8}" type="pres">
      <dgm:prSet presAssocID="{0CDF6A7A-AEAC-4ED4-805E-A5751CB1AC9C}" presName="parTx" presStyleLbl="revTx" presStyleIdx="1" presStyleCnt="3">
        <dgm:presLayoutVars>
          <dgm:chMax val="0"/>
          <dgm:chPref val="0"/>
        </dgm:presLayoutVars>
      </dgm:prSet>
      <dgm:spPr/>
    </dgm:pt>
    <dgm:pt modelId="{6984F5BC-860D-480B-A371-8633E0F4BEE4}" type="pres">
      <dgm:prSet presAssocID="{FEDEF0C6-B440-438E-B985-8B0DAC6D745D}" presName="sibTrans" presStyleCnt="0"/>
      <dgm:spPr/>
    </dgm:pt>
    <dgm:pt modelId="{C52BD411-B314-44AF-95C6-A58F6F37B0E3}" type="pres">
      <dgm:prSet presAssocID="{B25F754D-4CC6-4751-9F6F-E820825A27AA}" presName="compNode" presStyleCnt="0"/>
      <dgm:spPr/>
    </dgm:pt>
    <dgm:pt modelId="{4FE810A5-A28F-48EE-8AA5-1D8162AACCBA}" type="pres">
      <dgm:prSet presAssocID="{B25F754D-4CC6-4751-9F6F-E820825A27AA}" presName="bgRect" presStyleLbl="bgShp" presStyleIdx="2" presStyleCnt="3"/>
      <dgm:spPr/>
    </dgm:pt>
    <dgm:pt modelId="{D2261AA9-9651-4D8F-862D-A4E2075FC23A}" type="pres">
      <dgm:prSet presAssocID="{B25F754D-4CC6-4751-9F6F-E820825A27AA}"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lassroom"/>
        </a:ext>
      </dgm:extLst>
    </dgm:pt>
    <dgm:pt modelId="{6D66710C-3B07-45F2-BC4F-1FB743892DC8}" type="pres">
      <dgm:prSet presAssocID="{B25F754D-4CC6-4751-9F6F-E820825A27AA}" presName="spaceRect" presStyleCnt="0"/>
      <dgm:spPr/>
    </dgm:pt>
    <dgm:pt modelId="{FF607874-CC6D-46D7-B983-355C581EE410}" type="pres">
      <dgm:prSet presAssocID="{B25F754D-4CC6-4751-9F6F-E820825A27AA}" presName="parTx" presStyleLbl="revTx" presStyleIdx="2" presStyleCnt="3">
        <dgm:presLayoutVars>
          <dgm:chMax val="0"/>
          <dgm:chPref val="0"/>
        </dgm:presLayoutVars>
      </dgm:prSet>
      <dgm:spPr/>
    </dgm:pt>
  </dgm:ptLst>
  <dgm:cxnLst>
    <dgm:cxn modelId="{E603FF09-11B6-4912-9C1B-5C5523ED997E}" type="presOf" srcId="{B25F754D-4CC6-4751-9F6F-E820825A27AA}" destId="{FF607874-CC6D-46D7-B983-355C581EE410}" srcOrd="0" destOrd="0" presId="urn:microsoft.com/office/officeart/2018/2/layout/IconVerticalSolidList"/>
    <dgm:cxn modelId="{07776810-BF50-43D6-AAD0-45DA21D612F6}" type="presOf" srcId="{0CDF6A7A-AEAC-4ED4-805E-A5751CB1AC9C}" destId="{4A9C0AB5-2763-4801-970D-95BF8AFA71A8}" srcOrd="0" destOrd="0" presId="urn:microsoft.com/office/officeart/2018/2/layout/IconVerticalSolidList"/>
    <dgm:cxn modelId="{E6D9747C-7E6A-40E3-BDDA-83D5674E9FC7}" srcId="{EEC0C758-E94F-4B6A-AEE1-14D3851F6773}" destId="{D8B4F57F-1CFE-44B5-AB9E-1C0867B4A43A}" srcOrd="0" destOrd="0" parTransId="{E3B0D92C-E964-47C3-95F0-E45B4FA26F96}" sibTransId="{36C30EC2-27BF-4B7B-AFDD-745AAAA9763C}"/>
    <dgm:cxn modelId="{8271A091-7740-4741-B9E9-28FFD7FBDF12}" type="presOf" srcId="{EEC0C758-E94F-4B6A-AEE1-14D3851F6773}" destId="{0D329A72-25A2-409F-B6DC-F1DD608E1555}" srcOrd="0" destOrd="0" presId="urn:microsoft.com/office/officeart/2018/2/layout/IconVerticalSolidList"/>
    <dgm:cxn modelId="{C19ED892-AE9A-4384-B43B-F68A26ABF00C}" srcId="{EEC0C758-E94F-4B6A-AEE1-14D3851F6773}" destId="{0CDF6A7A-AEAC-4ED4-805E-A5751CB1AC9C}" srcOrd="1" destOrd="0" parTransId="{B002FCCD-27A9-468A-B832-A929FC949CCA}" sibTransId="{FEDEF0C6-B440-438E-B985-8B0DAC6D745D}"/>
    <dgm:cxn modelId="{876594E9-E182-4C49-979E-C10CF40D712A}" srcId="{EEC0C758-E94F-4B6A-AEE1-14D3851F6773}" destId="{B25F754D-4CC6-4751-9F6F-E820825A27AA}" srcOrd="2" destOrd="0" parTransId="{08BF4504-BCDC-45AF-A058-8795F6A10A53}" sibTransId="{116D4E86-7167-4AB3-88DB-F2DC9E307FDA}"/>
    <dgm:cxn modelId="{CD642CF6-E9DD-45D7-ADEB-29F544D13621}" type="presOf" srcId="{D8B4F57F-1CFE-44B5-AB9E-1C0867B4A43A}" destId="{20918E36-0C79-4319-A755-A6EF966C8A1D}" srcOrd="0" destOrd="0" presId="urn:microsoft.com/office/officeart/2018/2/layout/IconVerticalSolidList"/>
    <dgm:cxn modelId="{BA99B795-0C17-4968-9F1C-2F364B9A5C52}" type="presParOf" srcId="{0D329A72-25A2-409F-B6DC-F1DD608E1555}" destId="{34DF9CE1-791B-4F28-8B7F-07CF353A1B5A}" srcOrd="0" destOrd="0" presId="urn:microsoft.com/office/officeart/2018/2/layout/IconVerticalSolidList"/>
    <dgm:cxn modelId="{BE02971B-1731-429A-9D7B-C71C6FEE4E4B}" type="presParOf" srcId="{34DF9CE1-791B-4F28-8B7F-07CF353A1B5A}" destId="{5B2AA66C-4B43-4DCC-B311-79AFA960CD3B}" srcOrd="0" destOrd="0" presId="urn:microsoft.com/office/officeart/2018/2/layout/IconVerticalSolidList"/>
    <dgm:cxn modelId="{EE8017F2-415A-40E1-923E-1E773A9A7424}" type="presParOf" srcId="{34DF9CE1-791B-4F28-8B7F-07CF353A1B5A}" destId="{94E352D7-68BC-4CEC-9597-20792863AF26}" srcOrd="1" destOrd="0" presId="urn:microsoft.com/office/officeart/2018/2/layout/IconVerticalSolidList"/>
    <dgm:cxn modelId="{67EB1718-CFFC-4A50-85FC-F4F9C53667CA}" type="presParOf" srcId="{34DF9CE1-791B-4F28-8B7F-07CF353A1B5A}" destId="{AED868E2-47A1-4167-86D6-26B9DD3C6EA2}" srcOrd="2" destOrd="0" presId="urn:microsoft.com/office/officeart/2018/2/layout/IconVerticalSolidList"/>
    <dgm:cxn modelId="{F466B00F-8D4C-4DB2-9519-9FA0F1C68426}" type="presParOf" srcId="{34DF9CE1-791B-4F28-8B7F-07CF353A1B5A}" destId="{20918E36-0C79-4319-A755-A6EF966C8A1D}" srcOrd="3" destOrd="0" presId="urn:microsoft.com/office/officeart/2018/2/layout/IconVerticalSolidList"/>
    <dgm:cxn modelId="{5AE47158-A9BB-4B4F-A48F-FD6174C0C6C4}" type="presParOf" srcId="{0D329A72-25A2-409F-B6DC-F1DD608E1555}" destId="{E2A6C8A6-FBD5-4D16-A03B-845D670835C9}" srcOrd="1" destOrd="0" presId="urn:microsoft.com/office/officeart/2018/2/layout/IconVerticalSolidList"/>
    <dgm:cxn modelId="{AF9F19CB-FAAC-4C10-B414-094BE5F2B3A3}" type="presParOf" srcId="{0D329A72-25A2-409F-B6DC-F1DD608E1555}" destId="{5D7C9ED8-2C12-4DBD-86AA-49180976FB8A}" srcOrd="2" destOrd="0" presId="urn:microsoft.com/office/officeart/2018/2/layout/IconVerticalSolidList"/>
    <dgm:cxn modelId="{B4487771-07A4-49DB-912B-D8051162F655}" type="presParOf" srcId="{5D7C9ED8-2C12-4DBD-86AA-49180976FB8A}" destId="{44D79E31-516C-473A-AE36-EFC34812A5F7}" srcOrd="0" destOrd="0" presId="urn:microsoft.com/office/officeart/2018/2/layout/IconVerticalSolidList"/>
    <dgm:cxn modelId="{D736644B-D24C-433E-9131-FBC3B3BF1EA8}" type="presParOf" srcId="{5D7C9ED8-2C12-4DBD-86AA-49180976FB8A}" destId="{45F09225-6539-479C-950E-C9215C5361F4}" srcOrd="1" destOrd="0" presId="urn:microsoft.com/office/officeart/2018/2/layout/IconVerticalSolidList"/>
    <dgm:cxn modelId="{33F4A584-32A5-4B91-A5E6-941763B2C394}" type="presParOf" srcId="{5D7C9ED8-2C12-4DBD-86AA-49180976FB8A}" destId="{D26CBE47-4D9A-4201-93B3-5456269C2F9D}" srcOrd="2" destOrd="0" presId="urn:microsoft.com/office/officeart/2018/2/layout/IconVerticalSolidList"/>
    <dgm:cxn modelId="{0B3F17E3-8374-4881-9DE0-03B582F6B7E8}" type="presParOf" srcId="{5D7C9ED8-2C12-4DBD-86AA-49180976FB8A}" destId="{4A9C0AB5-2763-4801-970D-95BF8AFA71A8}" srcOrd="3" destOrd="0" presId="urn:microsoft.com/office/officeart/2018/2/layout/IconVerticalSolidList"/>
    <dgm:cxn modelId="{18080476-2E2A-42FE-84DE-72ECFA79E802}" type="presParOf" srcId="{0D329A72-25A2-409F-B6DC-F1DD608E1555}" destId="{6984F5BC-860D-480B-A371-8633E0F4BEE4}" srcOrd="3" destOrd="0" presId="urn:microsoft.com/office/officeart/2018/2/layout/IconVerticalSolidList"/>
    <dgm:cxn modelId="{E8746230-A469-4588-B5D7-5C492EA9D9D6}" type="presParOf" srcId="{0D329A72-25A2-409F-B6DC-F1DD608E1555}" destId="{C52BD411-B314-44AF-95C6-A58F6F37B0E3}" srcOrd="4" destOrd="0" presId="urn:microsoft.com/office/officeart/2018/2/layout/IconVerticalSolidList"/>
    <dgm:cxn modelId="{035A42E8-D330-438D-BBB5-CE0F73BF2F85}" type="presParOf" srcId="{C52BD411-B314-44AF-95C6-A58F6F37B0E3}" destId="{4FE810A5-A28F-48EE-8AA5-1D8162AACCBA}" srcOrd="0" destOrd="0" presId="urn:microsoft.com/office/officeart/2018/2/layout/IconVerticalSolidList"/>
    <dgm:cxn modelId="{3E72F55B-3927-423A-A1C8-10AA9A31208D}" type="presParOf" srcId="{C52BD411-B314-44AF-95C6-A58F6F37B0E3}" destId="{D2261AA9-9651-4D8F-862D-A4E2075FC23A}" srcOrd="1" destOrd="0" presId="urn:microsoft.com/office/officeart/2018/2/layout/IconVerticalSolidList"/>
    <dgm:cxn modelId="{F387D335-2149-448E-8971-2A3ADA997024}" type="presParOf" srcId="{C52BD411-B314-44AF-95C6-A58F6F37B0E3}" destId="{6D66710C-3B07-45F2-BC4F-1FB743892DC8}" srcOrd="2" destOrd="0" presId="urn:microsoft.com/office/officeart/2018/2/layout/IconVerticalSolidList"/>
    <dgm:cxn modelId="{7B398561-438A-4DE8-A7C6-5449827001FB}" type="presParOf" srcId="{C52BD411-B314-44AF-95C6-A58F6F37B0E3}" destId="{FF607874-CC6D-46D7-B983-355C581EE410}"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2AA66C-4B43-4DCC-B311-79AFA960CD3B}">
      <dsp:nvSpPr>
        <dsp:cNvPr id="0" name=""/>
        <dsp:cNvSpPr/>
      </dsp:nvSpPr>
      <dsp:spPr>
        <a:xfrm>
          <a:off x="0" y="607"/>
          <a:ext cx="4971603" cy="1422390"/>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4E352D7-68BC-4CEC-9597-20792863AF26}">
      <dsp:nvSpPr>
        <dsp:cNvPr id="0" name=""/>
        <dsp:cNvSpPr/>
      </dsp:nvSpPr>
      <dsp:spPr>
        <a:xfrm>
          <a:off x="430272" y="320645"/>
          <a:ext cx="782314" cy="78231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20918E36-0C79-4319-A755-A6EF966C8A1D}">
      <dsp:nvSpPr>
        <dsp:cNvPr id="0" name=""/>
        <dsp:cNvSpPr/>
      </dsp:nvSpPr>
      <dsp:spPr>
        <a:xfrm>
          <a:off x="1642860" y="607"/>
          <a:ext cx="3328742" cy="14223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0536" tIns="150536" rIns="150536" bIns="150536" numCol="1" spcCol="1270" anchor="ctr" anchorCtr="0">
          <a:noAutofit/>
        </a:bodyPr>
        <a:lstStyle/>
        <a:p>
          <a:pPr marL="0" lvl="0" indent="0" algn="l" defTabSz="711200">
            <a:lnSpc>
              <a:spcPct val="90000"/>
            </a:lnSpc>
            <a:spcBef>
              <a:spcPct val="0"/>
            </a:spcBef>
            <a:spcAft>
              <a:spcPct val="35000"/>
            </a:spcAft>
            <a:buNone/>
          </a:pPr>
          <a:r>
            <a:rPr lang="en-US" sz="1600" kern="1200"/>
            <a:t>Virtual meeting participation logistics and ensuring participation by all</a:t>
          </a:r>
        </a:p>
      </dsp:txBody>
      <dsp:txXfrm>
        <a:off x="1642860" y="607"/>
        <a:ext cx="3328742" cy="1422390"/>
      </dsp:txXfrm>
    </dsp:sp>
    <dsp:sp modelId="{44D79E31-516C-473A-AE36-EFC34812A5F7}">
      <dsp:nvSpPr>
        <dsp:cNvPr id="0" name=""/>
        <dsp:cNvSpPr/>
      </dsp:nvSpPr>
      <dsp:spPr>
        <a:xfrm>
          <a:off x="0" y="1778595"/>
          <a:ext cx="4971603" cy="1422390"/>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5F09225-6539-479C-950E-C9215C5361F4}">
      <dsp:nvSpPr>
        <dsp:cNvPr id="0" name=""/>
        <dsp:cNvSpPr/>
      </dsp:nvSpPr>
      <dsp:spPr>
        <a:xfrm>
          <a:off x="430272" y="2098633"/>
          <a:ext cx="782314" cy="78231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4A9C0AB5-2763-4801-970D-95BF8AFA71A8}">
      <dsp:nvSpPr>
        <dsp:cNvPr id="0" name=""/>
        <dsp:cNvSpPr/>
      </dsp:nvSpPr>
      <dsp:spPr>
        <a:xfrm>
          <a:off x="1642860" y="1778595"/>
          <a:ext cx="3328742" cy="14223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0536" tIns="150536" rIns="150536" bIns="150536" numCol="1" spcCol="1270" anchor="ctr" anchorCtr="0">
          <a:noAutofit/>
        </a:bodyPr>
        <a:lstStyle/>
        <a:p>
          <a:pPr marL="0" lvl="0" indent="0" algn="l" defTabSz="711200">
            <a:lnSpc>
              <a:spcPct val="90000"/>
            </a:lnSpc>
            <a:spcBef>
              <a:spcPct val="0"/>
            </a:spcBef>
            <a:spcAft>
              <a:spcPct val="35000"/>
            </a:spcAft>
            <a:buNone/>
          </a:pPr>
          <a:r>
            <a:rPr lang="en-US" sz="1600" kern="1200"/>
            <a:t>More balanced participation by Contractors representing all offices (EM, NNSA, Office of Science, Renewable Energy)</a:t>
          </a:r>
        </a:p>
      </dsp:txBody>
      <dsp:txXfrm>
        <a:off x="1642860" y="1778595"/>
        <a:ext cx="3328742" cy="1422390"/>
      </dsp:txXfrm>
    </dsp:sp>
    <dsp:sp modelId="{4FE810A5-A28F-48EE-8AA5-1D8162AACCBA}">
      <dsp:nvSpPr>
        <dsp:cNvPr id="0" name=""/>
        <dsp:cNvSpPr/>
      </dsp:nvSpPr>
      <dsp:spPr>
        <a:xfrm>
          <a:off x="0" y="3556583"/>
          <a:ext cx="4971603" cy="1422390"/>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2261AA9-9651-4D8F-862D-A4E2075FC23A}">
      <dsp:nvSpPr>
        <dsp:cNvPr id="0" name=""/>
        <dsp:cNvSpPr/>
      </dsp:nvSpPr>
      <dsp:spPr>
        <a:xfrm>
          <a:off x="430272" y="3876620"/>
          <a:ext cx="782314" cy="78231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FF607874-CC6D-46D7-B983-355C581EE410}">
      <dsp:nvSpPr>
        <dsp:cNvPr id="0" name=""/>
        <dsp:cNvSpPr/>
      </dsp:nvSpPr>
      <dsp:spPr>
        <a:xfrm>
          <a:off x="1642860" y="3556583"/>
          <a:ext cx="3328742" cy="14223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0536" tIns="150536" rIns="150536" bIns="150536" numCol="1" spcCol="1270" anchor="ctr" anchorCtr="0">
          <a:noAutofit/>
        </a:bodyPr>
        <a:lstStyle/>
        <a:p>
          <a:pPr marL="0" lvl="0" indent="0" algn="l" defTabSz="711200">
            <a:lnSpc>
              <a:spcPct val="90000"/>
            </a:lnSpc>
            <a:spcBef>
              <a:spcPct val="0"/>
            </a:spcBef>
            <a:spcAft>
              <a:spcPct val="35000"/>
            </a:spcAft>
            <a:buNone/>
          </a:pPr>
          <a:r>
            <a:rPr lang="en-US" sz="1600" kern="1200"/>
            <a:t>Sharing Information for Best Practices Collection and/or Lessons Learned in a format that can be readily used by others</a:t>
          </a:r>
        </a:p>
      </dsp:txBody>
      <dsp:txXfrm>
        <a:off x="1642860" y="3556583"/>
        <a:ext cx="3328742" cy="1422390"/>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66733" cy="469780"/>
          </a:xfrm>
          <a:prstGeom prst="rect">
            <a:avLst/>
          </a:prstGeom>
        </p:spPr>
        <p:txBody>
          <a:bodyPr vert="horz" lIns="93918" tIns="46958" rIns="93918" bIns="46958" rtlCol="0"/>
          <a:lstStyle>
            <a:lvl1pPr algn="l">
              <a:defRPr sz="1200"/>
            </a:lvl1pPr>
          </a:lstStyle>
          <a:p>
            <a:endParaRPr lang="en-US"/>
          </a:p>
        </p:txBody>
      </p:sp>
      <p:sp>
        <p:nvSpPr>
          <p:cNvPr id="3" name="Date Placeholder 2"/>
          <p:cNvSpPr>
            <a:spLocks noGrp="1"/>
          </p:cNvSpPr>
          <p:nvPr>
            <p:ph type="dt" idx="1"/>
          </p:nvPr>
        </p:nvSpPr>
        <p:spPr>
          <a:xfrm>
            <a:off x="4008707" y="1"/>
            <a:ext cx="3066733" cy="469780"/>
          </a:xfrm>
          <a:prstGeom prst="rect">
            <a:avLst/>
          </a:prstGeom>
        </p:spPr>
        <p:txBody>
          <a:bodyPr vert="horz" lIns="93918" tIns="46958" rIns="93918" bIns="46958" rtlCol="0"/>
          <a:lstStyle>
            <a:lvl1pPr algn="r">
              <a:defRPr sz="1200"/>
            </a:lvl1pPr>
          </a:lstStyle>
          <a:p>
            <a:fld id="{8E90137E-8059-48C8-8439-3DD979C30418}" type="datetimeFigureOut">
              <a:rPr lang="en-US" smtClean="0"/>
              <a:t>11/9/2020</a:t>
            </a:fld>
            <a:endParaRPr lang="en-US"/>
          </a:p>
        </p:txBody>
      </p:sp>
      <p:sp>
        <p:nvSpPr>
          <p:cNvPr id="4" name="Slide Image Placeholder 3"/>
          <p:cNvSpPr>
            <a:spLocks noGrp="1" noRot="1" noChangeAspect="1"/>
          </p:cNvSpPr>
          <p:nvPr>
            <p:ph type="sldImg" idx="2"/>
          </p:nvPr>
        </p:nvSpPr>
        <p:spPr>
          <a:xfrm>
            <a:off x="1431925" y="1169988"/>
            <a:ext cx="4213225" cy="3159125"/>
          </a:xfrm>
          <a:prstGeom prst="rect">
            <a:avLst/>
          </a:prstGeom>
          <a:noFill/>
          <a:ln w="12700">
            <a:solidFill>
              <a:prstClr val="black"/>
            </a:solidFill>
          </a:ln>
        </p:spPr>
        <p:txBody>
          <a:bodyPr vert="horz" lIns="93918" tIns="46958" rIns="93918" bIns="46958" rtlCol="0" anchor="ctr"/>
          <a:lstStyle/>
          <a:p>
            <a:endParaRPr lang="en-US"/>
          </a:p>
        </p:txBody>
      </p:sp>
      <p:sp>
        <p:nvSpPr>
          <p:cNvPr id="5" name="Notes Placeholder 4"/>
          <p:cNvSpPr>
            <a:spLocks noGrp="1"/>
          </p:cNvSpPr>
          <p:nvPr>
            <p:ph type="body" sz="quarter" idx="3"/>
          </p:nvPr>
        </p:nvSpPr>
        <p:spPr>
          <a:xfrm>
            <a:off x="707708" y="4505980"/>
            <a:ext cx="5661660" cy="3686710"/>
          </a:xfrm>
          <a:prstGeom prst="rect">
            <a:avLst/>
          </a:prstGeom>
        </p:spPr>
        <p:txBody>
          <a:bodyPr vert="horz" lIns="93918" tIns="46958" rIns="93918" bIns="4695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93299"/>
            <a:ext cx="3066733" cy="469779"/>
          </a:xfrm>
          <a:prstGeom prst="rect">
            <a:avLst/>
          </a:prstGeom>
        </p:spPr>
        <p:txBody>
          <a:bodyPr vert="horz" lIns="93918" tIns="46958" rIns="93918" bIns="46958" rtlCol="0" anchor="b"/>
          <a:lstStyle>
            <a:lvl1pPr algn="l">
              <a:defRPr sz="1200"/>
            </a:lvl1pPr>
          </a:lstStyle>
          <a:p>
            <a:endParaRPr lang="en-US"/>
          </a:p>
        </p:txBody>
      </p:sp>
      <p:sp>
        <p:nvSpPr>
          <p:cNvPr id="7" name="Slide Number Placeholder 6"/>
          <p:cNvSpPr>
            <a:spLocks noGrp="1"/>
          </p:cNvSpPr>
          <p:nvPr>
            <p:ph type="sldNum" sz="quarter" idx="5"/>
          </p:nvPr>
        </p:nvSpPr>
        <p:spPr>
          <a:xfrm>
            <a:off x="4008707" y="8893299"/>
            <a:ext cx="3066733" cy="469779"/>
          </a:xfrm>
          <a:prstGeom prst="rect">
            <a:avLst/>
          </a:prstGeom>
        </p:spPr>
        <p:txBody>
          <a:bodyPr vert="horz" lIns="93918" tIns="46958" rIns="93918" bIns="46958" rtlCol="0" anchor="b"/>
          <a:lstStyle>
            <a:lvl1pPr algn="r">
              <a:defRPr sz="1200"/>
            </a:lvl1pPr>
          </a:lstStyle>
          <a:p>
            <a:fld id="{59F9367B-97DD-405D-8A6D-5B2FAE1552BF}" type="slidenum">
              <a:rPr lang="en-US" smtClean="0"/>
              <a:t>‹#›</a:t>
            </a:fld>
            <a:endParaRPr lang="en-US"/>
          </a:p>
        </p:txBody>
      </p:sp>
    </p:spTree>
    <p:extLst>
      <p:ext uri="{BB962C8B-B14F-4D97-AF65-F5344CB8AC3E}">
        <p14:creationId xmlns:p14="http://schemas.microsoft.com/office/powerpoint/2010/main" val="9254636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9F9367B-97DD-405D-8A6D-5B2FAE1552BF}" type="slidenum">
              <a:rPr lang="en-US" smtClean="0"/>
              <a:t>2</a:t>
            </a:fld>
            <a:endParaRPr lang="en-US"/>
          </a:p>
        </p:txBody>
      </p:sp>
    </p:spTree>
    <p:extLst>
      <p:ext uri="{BB962C8B-B14F-4D97-AF65-F5344CB8AC3E}">
        <p14:creationId xmlns:p14="http://schemas.microsoft.com/office/powerpoint/2010/main" val="32634841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9F9367B-97DD-405D-8A6D-5B2FAE1552BF}" type="slidenum">
              <a:rPr lang="en-US" smtClean="0"/>
              <a:t>12</a:t>
            </a:fld>
            <a:endParaRPr lang="en-US"/>
          </a:p>
        </p:txBody>
      </p:sp>
    </p:spTree>
    <p:extLst>
      <p:ext uri="{BB962C8B-B14F-4D97-AF65-F5344CB8AC3E}">
        <p14:creationId xmlns:p14="http://schemas.microsoft.com/office/powerpoint/2010/main" val="4382678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anose="020B0604020202020204" pitchFamily="34" charset="0"/>
              <a:buChar char="•"/>
            </a:pPr>
            <a:r>
              <a:rPr lang="en-US" sz="1100" dirty="0"/>
              <a:t>Challenges:</a:t>
            </a:r>
          </a:p>
          <a:p>
            <a:pPr lvl="1">
              <a:buFont typeface="Arial" panose="020B0604020202020204" pitchFamily="34" charset="0"/>
              <a:buChar char="•"/>
            </a:pPr>
            <a:r>
              <a:rPr lang="en-US" sz="1100" dirty="0"/>
              <a:t>Move beyond “Pockets” of active HPI integration</a:t>
            </a:r>
          </a:p>
          <a:p>
            <a:pPr lvl="2">
              <a:buFont typeface="Arial" panose="020B0604020202020204" pitchFamily="34" charset="0"/>
              <a:buChar char="•"/>
            </a:pPr>
            <a:r>
              <a:rPr lang="en-US" sz="1100" dirty="0"/>
              <a:t> Although HPI requirements can be found imbedded in many DOE Orders</a:t>
            </a:r>
            <a:r>
              <a:rPr lang="en-US" sz="1100" baseline="0" dirty="0"/>
              <a:t> (Task 19-1), the </a:t>
            </a:r>
            <a:r>
              <a:rPr lang="en-US" sz="1100" dirty="0"/>
              <a:t>HPI</a:t>
            </a:r>
            <a:r>
              <a:rPr lang="en-US" sz="1100" baseline="0" dirty="0"/>
              <a:t> Task Group members believe that “</a:t>
            </a:r>
            <a:r>
              <a:rPr lang="en-US" sz="1100" kern="1200" dirty="0">
                <a:solidFill>
                  <a:schemeClr val="tx1"/>
                </a:solidFill>
                <a:effectLst/>
                <a:latin typeface="+mn-lt"/>
                <a:ea typeface="+mn-ea"/>
                <a:cs typeface="+mn-cs"/>
              </a:rPr>
              <a:t>not having a specific</a:t>
            </a:r>
            <a:r>
              <a:rPr lang="en-US" sz="1100" kern="1200" baseline="0" dirty="0">
                <a:solidFill>
                  <a:schemeClr val="tx1"/>
                </a:solidFill>
                <a:effectLst/>
                <a:latin typeface="+mn-lt"/>
                <a:ea typeface="+mn-ea"/>
                <a:cs typeface="+mn-cs"/>
              </a:rPr>
              <a:t> </a:t>
            </a:r>
            <a:r>
              <a:rPr lang="en-US" sz="1100" kern="1200" dirty="0">
                <a:solidFill>
                  <a:schemeClr val="tx1"/>
                </a:solidFill>
                <a:effectLst/>
                <a:latin typeface="+mn-lt"/>
                <a:ea typeface="+mn-ea"/>
                <a:cs typeface="+mn-cs"/>
              </a:rPr>
              <a:t>DOE order on HPI”</a:t>
            </a:r>
            <a:r>
              <a:rPr lang="en-US" sz="1100" baseline="0" dirty="0"/>
              <a:t> </a:t>
            </a:r>
            <a:r>
              <a:rPr lang="en-US" sz="1100" dirty="0"/>
              <a:t>is probably the single thing that prevents a proper implementation</a:t>
            </a:r>
          </a:p>
          <a:p>
            <a:pPr lvl="2">
              <a:buFont typeface="Arial" panose="020B0604020202020204" pitchFamily="34" charset="0"/>
              <a:buChar char="•"/>
            </a:pPr>
            <a:r>
              <a:rPr lang="en-US" sz="1100" dirty="0"/>
              <a:t> Some locations do have a HPI</a:t>
            </a:r>
            <a:r>
              <a:rPr lang="en-US" sz="1100" baseline="0" dirty="0"/>
              <a:t> lead position (INL, LANL, WRPS), others have a committee (SRNS, ANL, LLNL), some have a part-time person (ORNL, PANTEX, SNL), Some have lost momentum (PNNL), and others have none (LBNL).</a:t>
            </a:r>
            <a:endParaRPr lang="en-US" sz="1100" dirty="0"/>
          </a:p>
          <a:p>
            <a:pPr lvl="1">
              <a:buFont typeface="Arial" panose="020B0604020202020204" pitchFamily="34" charset="0"/>
              <a:buChar char="•"/>
            </a:pPr>
            <a:r>
              <a:rPr lang="en-US" sz="1100" baseline="0" dirty="0"/>
              <a:t> </a:t>
            </a:r>
            <a:r>
              <a:rPr lang="en-US" sz="1100" dirty="0"/>
              <a:t> HPI for the next workforce</a:t>
            </a:r>
          </a:p>
          <a:p>
            <a:pPr lvl="2">
              <a:buFont typeface="Arial" panose="020B0604020202020204" pitchFamily="34" charset="0"/>
              <a:buChar char="•"/>
            </a:pPr>
            <a:r>
              <a:rPr lang="en-US" sz="1100" dirty="0"/>
              <a:t> Progressing to a younger</a:t>
            </a:r>
            <a:r>
              <a:rPr lang="en-US" sz="1100" baseline="0" dirty="0"/>
              <a:t> workforce (under-50) that thinks and works differently than workforce that wrote DOE HPI HDBK</a:t>
            </a:r>
          </a:p>
          <a:p>
            <a:pPr lvl="2">
              <a:buFont typeface="Arial" panose="020B0604020202020204" pitchFamily="34" charset="0"/>
              <a:buChar char="•"/>
            </a:pPr>
            <a:r>
              <a:rPr lang="en-US" sz="1100" baseline="0" dirty="0"/>
              <a:t> Integrating new technology to reduce human error and the consequences of error</a:t>
            </a:r>
          </a:p>
          <a:p>
            <a:pPr lvl="2">
              <a:buFont typeface="Arial" panose="020B0604020202020204" pitchFamily="34" charset="0"/>
              <a:buChar char="•"/>
            </a:pPr>
            <a:r>
              <a:rPr lang="en-US" sz="1100" baseline="0" dirty="0"/>
              <a:t> Integrating new advances in Human and Organizational Performance, Resilience Engineering, Risk Based Thinking, etc.</a:t>
            </a:r>
          </a:p>
          <a:p>
            <a:pPr lvl="1">
              <a:buFont typeface="Arial" panose="020B0604020202020204" pitchFamily="34" charset="0"/>
              <a:buChar char="•"/>
            </a:pPr>
            <a:r>
              <a:rPr lang="en-US" sz="1100" baseline="0" dirty="0"/>
              <a:t> </a:t>
            </a:r>
            <a:r>
              <a:rPr lang="en-US" sz="1100" dirty="0"/>
              <a:t>Identifying and mentoring new </a:t>
            </a:r>
            <a:r>
              <a:rPr lang="en-US" sz="1100" i="1" dirty="0"/>
              <a:t>HPI Site Leads </a:t>
            </a:r>
            <a:endParaRPr lang="en-US" sz="1100" dirty="0"/>
          </a:p>
          <a:p>
            <a:pPr lvl="2">
              <a:buFont typeface="Arial" panose="020B0604020202020204" pitchFamily="34" charset="0"/>
              <a:buChar char="•"/>
            </a:pPr>
            <a:r>
              <a:rPr lang="en-US" sz="1100" dirty="0"/>
              <a:t> Current (Training) model requires</a:t>
            </a:r>
            <a:r>
              <a:rPr lang="en-US" sz="1100" baseline="0" dirty="0"/>
              <a:t> “Experienced HPI Leads” involvement</a:t>
            </a:r>
          </a:p>
          <a:p>
            <a:pPr lvl="2">
              <a:buFont typeface="Arial" panose="020B0604020202020204" pitchFamily="34" charset="0"/>
              <a:buChar char="•"/>
            </a:pPr>
            <a:r>
              <a:rPr lang="en-US" sz="1100" baseline="0" dirty="0"/>
              <a:t> Chuck Ramsey thoughts:</a:t>
            </a:r>
          </a:p>
          <a:p>
            <a:pPr marL="1371600" marR="0" lvl="3"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kern="1200" dirty="0">
                <a:solidFill>
                  <a:schemeClr val="tx1"/>
                </a:solidFill>
                <a:effectLst/>
                <a:latin typeface="+mn-lt"/>
                <a:ea typeface="+mn-ea"/>
                <a:cs typeface="+mn-cs"/>
              </a:rPr>
              <a:t> “How can we get some under-50 members on a path to group leadership roles?  Encourage some of them to lead tasks or address a challenge? Maybe that’s a challenge we have internally for group leadership to address.”</a:t>
            </a:r>
          </a:p>
          <a:p>
            <a:pPr lvl="3">
              <a:buFont typeface="Arial" panose="020B0604020202020204" pitchFamily="34" charset="0"/>
              <a:buChar char="•"/>
            </a:pPr>
            <a:r>
              <a:rPr lang="en-US" sz="1100" baseline="0" dirty="0"/>
              <a:t> I became aware that ‘challenges’ could be interpreted as being (a) relative to the HPI Group internally OR (b) relative to broader human performance issues being experienced in organizations across the complex that need a solution (a future task).  Given the current mindset of EFCOG senior leadership (per Patricia coming out of this summer’s meeting), maybe the top broader HPI challenges ought to receive top billing, but we still present inter-group challenges.  Could we list 2 or 3 like Kim and Lloyd suggested as well 2 or 3 related to the group itself?  </a:t>
            </a:r>
          </a:p>
          <a:p>
            <a:pPr lvl="3">
              <a:buFont typeface="Arial" panose="020B0604020202020204" pitchFamily="34" charset="0"/>
              <a:buChar char="•"/>
            </a:pPr>
            <a:r>
              <a:rPr lang="en-US" sz="1100" baseline="0" dirty="0"/>
              <a:t> Is HPI being applied in the organizations where, based on a clear awareness of risk, it should be?  This goes to Lloyds writeup and one or two of Kim’s points.</a:t>
            </a:r>
          </a:p>
          <a:p>
            <a:pPr lvl="3">
              <a:buFont typeface="Arial" panose="020B0604020202020204" pitchFamily="34" charset="0"/>
              <a:buChar char="•"/>
            </a:pPr>
            <a:r>
              <a:rPr lang="en-US" sz="1100" baseline="0" dirty="0"/>
              <a:t> How can organizations use collected data (existing or new streams) to inform and facilitate positive change efforts and to encourage performance improvements? As Kim points out, this can be difficult for organizations to pinpoint.  I’m looking forward to hearing what her team presents.</a:t>
            </a:r>
          </a:p>
          <a:p>
            <a:pPr lvl="3">
              <a:buFont typeface="Arial" panose="020B0604020202020204" pitchFamily="34" charset="0"/>
              <a:buChar char="•"/>
            </a:pPr>
            <a:r>
              <a:rPr lang="en-US" sz="1100" baseline="0" dirty="0"/>
              <a:t> The point about a culture gap, motives &amp; mindsets…for HPI to really take root requires a healthy culture where leadership sees the strategic value of pursuing HPI initiatives as a support for production goals, not as an impediment.  Definitely a broadly applicable challenge.</a:t>
            </a:r>
          </a:p>
          <a:p>
            <a:pPr lvl="3">
              <a:buFont typeface="Arial" panose="020B0604020202020204" pitchFamily="34" charset="0"/>
              <a:buChar char="•"/>
            </a:pPr>
            <a:r>
              <a:rPr lang="en-US" sz="1100" baseline="0" dirty="0"/>
              <a:t> We need some tasks where everyone can contribute and find satisfaction.  While the NTC support tasks had to be done as they were (are?) by necessity, I am afraid we may have lost a few active members.</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t> Inter-Task Group collaboration</a:t>
            </a:r>
          </a:p>
          <a:p>
            <a:pPr lvl="2">
              <a:buFont typeface="Arial" panose="020B0604020202020204" pitchFamily="34" charset="0"/>
              <a:buChar char="•"/>
            </a:pPr>
            <a:r>
              <a:rPr lang="en-US" sz="1100" dirty="0"/>
              <a:t> For example CAS and Safety Culture, or Work Management and Control.</a:t>
            </a:r>
          </a:p>
        </p:txBody>
      </p:sp>
      <p:sp>
        <p:nvSpPr>
          <p:cNvPr id="4" name="Slide Number Placeholder 3"/>
          <p:cNvSpPr>
            <a:spLocks noGrp="1"/>
          </p:cNvSpPr>
          <p:nvPr>
            <p:ph type="sldNum" sz="quarter" idx="5"/>
          </p:nvPr>
        </p:nvSpPr>
        <p:spPr/>
        <p:txBody>
          <a:bodyPr/>
          <a:lstStyle/>
          <a:p>
            <a:fld id="{59F9367B-97DD-405D-8A6D-5B2FAE1552BF}" type="slidenum">
              <a:rPr lang="en-US" smtClean="0"/>
              <a:t>20</a:t>
            </a:fld>
            <a:endParaRPr lang="en-US"/>
          </a:p>
        </p:txBody>
      </p:sp>
    </p:spTree>
    <p:extLst>
      <p:ext uri="{BB962C8B-B14F-4D97-AF65-F5344CB8AC3E}">
        <p14:creationId xmlns:p14="http://schemas.microsoft.com/office/powerpoint/2010/main" val="10397047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kern="1200" dirty="0">
                <a:solidFill>
                  <a:schemeClr val="tx1"/>
                </a:solidFill>
                <a:effectLst/>
                <a:latin typeface="+mn-lt"/>
                <a:ea typeface="+mn-ea"/>
                <a:cs typeface="+mn-cs"/>
              </a:rPr>
              <a:t>Task Work (60 Min)</a:t>
            </a:r>
          </a:p>
          <a:p>
            <a:pPr marL="171450" lvl="0" indent="-171450">
              <a:buFont typeface="Arial" panose="020B0604020202020204" pitchFamily="34" charset="0"/>
              <a:buChar char="•"/>
            </a:pPr>
            <a:r>
              <a:rPr lang="en-US" sz="1100" kern="1200" dirty="0">
                <a:solidFill>
                  <a:schemeClr val="tx1"/>
                </a:solidFill>
                <a:effectLst/>
                <a:latin typeface="+mn-lt"/>
                <a:ea typeface="+mn-ea"/>
                <a:cs typeface="+mn-cs"/>
              </a:rPr>
              <a:t>(STATUS UPDATE) 21-CAS/HPI: Evaluate Methods for Performing Issue Investigations (Poliak)</a:t>
            </a:r>
          </a:p>
          <a:p>
            <a:pPr marL="171450" lvl="0" indent="-171450">
              <a:buFont typeface="Arial" panose="020B0604020202020204" pitchFamily="34" charset="0"/>
              <a:buChar char="•"/>
            </a:pPr>
            <a:r>
              <a:rPr lang="en-US" sz="1100" kern="1200" dirty="0">
                <a:solidFill>
                  <a:schemeClr val="tx1"/>
                </a:solidFill>
                <a:effectLst/>
                <a:latin typeface="+mn-lt"/>
                <a:ea typeface="+mn-ea"/>
                <a:cs typeface="+mn-cs"/>
              </a:rPr>
              <a:t>18-3, HPI Metrics (Ramsey, Petrowski) – finish product</a:t>
            </a:r>
          </a:p>
          <a:p>
            <a:pPr marL="171450" lvl="0" indent="-171450">
              <a:buFont typeface="Arial" panose="020B0604020202020204" pitchFamily="34" charset="0"/>
              <a:buChar char="•"/>
            </a:pPr>
            <a:r>
              <a:rPr lang="en-US" sz="1100" kern="1200" dirty="0">
                <a:solidFill>
                  <a:schemeClr val="tx1"/>
                </a:solidFill>
                <a:effectLst/>
                <a:latin typeface="+mn-lt"/>
                <a:ea typeface="+mn-ea"/>
                <a:cs typeface="+mn-cs"/>
              </a:rPr>
              <a:t>20-2, Asking better questions to discover Error Precursors (Petrowski, Hobbs, Williams) – status update and decide next actions</a:t>
            </a:r>
          </a:p>
          <a:p>
            <a:pPr marL="171450" lvl="0" indent="-171450">
              <a:buFont typeface="Arial" panose="020B0604020202020204" pitchFamily="34" charset="0"/>
              <a:buChar char="•"/>
            </a:pPr>
            <a:r>
              <a:rPr lang="en-US" sz="1100" kern="1200" dirty="0">
                <a:solidFill>
                  <a:schemeClr val="tx1"/>
                </a:solidFill>
                <a:effectLst/>
                <a:latin typeface="+mn-lt"/>
                <a:ea typeface="+mn-ea"/>
                <a:cs typeface="+mn-cs"/>
              </a:rPr>
              <a:t>21-1, Develop Best Practice:  Using virtual capabilities or options for HPI application (to reduce errors). (Petrowski, Lockwood, Smith) – Initial task development and gather ideas</a:t>
            </a:r>
          </a:p>
          <a:p>
            <a:pPr marL="171450" lvl="0" indent="-171450">
              <a:buFont typeface="Arial" panose="020B0604020202020204" pitchFamily="34" charset="0"/>
              <a:buChar char="•"/>
            </a:pPr>
            <a:r>
              <a:rPr lang="en-US" sz="1100" kern="1200" dirty="0">
                <a:solidFill>
                  <a:schemeClr val="tx1"/>
                </a:solidFill>
                <a:effectLst/>
                <a:latin typeface="+mn-lt"/>
                <a:ea typeface="+mn-ea"/>
                <a:cs typeface="+mn-cs"/>
              </a:rPr>
              <a:t>21-2: Develop Best Practice: How to develop and utilize a “Portable HPI Lab platform” (parts list, build instructions, scenarios, etc.). (</a:t>
            </a:r>
            <a:r>
              <a:rPr lang="en-US" sz="1100" kern="1200" dirty="0" err="1">
                <a:solidFill>
                  <a:schemeClr val="tx1"/>
                </a:solidFill>
                <a:effectLst/>
                <a:latin typeface="+mn-lt"/>
                <a:ea typeface="+mn-ea"/>
                <a:cs typeface="+mn-cs"/>
              </a:rPr>
              <a:t>Smoldt</a:t>
            </a:r>
            <a:r>
              <a:rPr lang="en-US" sz="1100" kern="1200" dirty="0">
                <a:solidFill>
                  <a:schemeClr val="tx1"/>
                </a:solidFill>
                <a:effectLst/>
                <a:latin typeface="+mn-lt"/>
                <a:ea typeface="+mn-ea"/>
                <a:cs typeface="+mn-cs"/>
              </a:rPr>
              <a:t>, Simmons, Keith) - Initial task development and gather ideas</a:t>
            </a:r>
          </a:p>
          <a:p>
            <a:pPr marL="171450" indent="-171450">
              <a:buFont typeface="Arial" panose="020B0604020202020204" pitchFamily="34" charset="0"/>
              <a:buChar char="•"/>
            </a:pPr>
            <a:endParaRPr lang="en-US" sz="1100" kern="1200" dirty="0">
              <a:solidFill>
                <a:schemeClr val="tx1"/>
              </a:solidFill>
              <a:effectLst/>
              <a:latin typeface="+mn-lt"/>
              <a:ea typeface="+mn-ea"/>
              <a:cs typeface="+mn-cs"/>
            </a:endParaRPr>
          </a:p>
          <a:p>
            <a:r>
              <a:rPr lang="en-US" sz="1100" b="1" kern="1200" dirty="0">
                <a:solidFill>
                  <a:schemeClr val="tx1"/>
                </a:solidFill>
                <a:effectLst/>
                <a:latin typeface="+mn-lt"/>
                <a:ea typeface="+mn-ea"/>
                <a:cs typeface="+mn-cs"/>
              </a:rPr>
              <a:t>HPI Collaboration:</a:t>
            </a:r>
          </a:p>
          <a:p>
            <a:pPr marL="171450" indent="-171450">
              <a:buFont typeface="Arial" panose="020B0604020202020204" pitchFamily="34" charset="0"/>
              <a:buChar char="•"/>
            </a:pPr>
            <a:r>
              <a:rPr lang="en-US" sz="1100" kern="1200" dirty="0">
                <a:solidFill>
                  <a:schemeClr val="tx1"/>
                </a:solidFill>
                <a:effectLst/>
                <a:latin typeface="+mn-lt"/>
                <a:ea typeface="+mn-ea"/>
                <a:cs typeface="+mn-cs"/>
              </a:rPr>
              <a:t>HPI Fundamentals: </a:t>
            </a:r>
            <a:r>
              <a:rPr lang="en-US" sz="1100" i="1" kern="1200" dirty="0">
                <a:solidFill>
                  <a:schemeClr val="tx1"/>
                </a:solidFill>
                <a:effectLst/>
                <a:latin typeface="+mn-lt"/>
                <a:ea typeface="+mn-ea"/>
                <a:cs typeface="+mn-cs"/>
              </a:rPr>
              <a:t>error and why it matters</a:t>
            </a:r>
            <a:r>
              <a:rPr lang="en-US" sz="1100" kern="1200" dirty="0">
                <a:solidFill>
                  <a:schemeClr val="tx1"/>
                </a:solidFill>
                <a:effectLst/>
                <a:latin typeface="+mn-lt"/>
                <a:ea typeface="+mn-ea"/>
                <a:cs typeface="+mn-cs"/>
              </a:rPr>
              <a:t>(Andy Hobbs, Y-12) (15 Min)</a:t>
            </a:r>
          </a:p>
          <a:p>
            <a:pPr marL="628650" lvl="1" indent="-171450">
              <a:buFont typeface="Arial" panose="020B0604020202020204" pitchFamily="34" charset="0"/>
              <a:buChar char="•"/>
            </a:pPr>
            <a:r>
              <a:rPr lang="en-US" sz="1100" kern="1200" dirty="0">
                <a:solidFill>
                  <a:schemeClr val="tx1"/>
                </a:solidFill>
                <a:effectLst/>
                <a:latin typeface="+mn-lt"/>
                <a:ea typeface="+mn-ea"/>
                <a:cs typeface="+mn-cs"/>
              </a:rPr>
              <a:t>Description: A review of </a:t>
            </a:r>
            <a:r>
              <a:rPr lang="en-US" sz="1100" i="1" kern="1200" dirty="0">
                <a:solidFill>
                  <a:schemeClr val="tx1"/>
                </a:solidFill>
                <a:effectLst/>
                <a:latin typeface="+mn-lt"/>
                <a:ea typeface="+mn-ea"/>
                <a:cs typeface="+mn-cs"/>
              </a:rPr>
              <a:t>error and why it matters</a:t>
            </a:r>
            <a:r>
              <a:rPr lang="en-US" sz="1100" kern="1200" dirty="0">
                <a:solidFill>
                  <a:schemeClr val="tx1"/>
                </a:solidFill>
                <a:effectLst/>
                <a:latin typeface="+mn-lt"/>
                <a:ea typeface="+mn-ea"/>
                <a:cs typeface="+mn-cs"/>
              </a:rPr>
              <a:t>, and the different ways we try to address it (proactively and reactively).</a:t>
            </a:r>
          </a:p>
          <a:p>
            <a:pPr marL="171450" indent="-171450">
              <a:buFont typeface="Arial" panose="020B0604020202020204" pitchFamily="34" charset="0"/>
              <a:buChar char="•"/>
            </a:pPr>
            <a:r>
              <a:rPr lang="en-US" sz="1100" kern="1200" dirty="0">
                <a:solidFill>
                  <a:schemeClr val="tx1"/>
                </a:solidFill>
                <a:effectLst/>
                <a:latin typeface="+mn-lt"/>
                <a:ea typeface="+mn-ea"/>
                <a:cs typeface="+mn-cs"/>
              </a:rPr>
              <a:t>Use of Virtual Reality (VR) to Enhance HPI and KT&amp;R  (Doug Henderson, Accelerant Solutions) (45 Min)</a:t>
            </a:r>
          </a:p>
          <a:p>
            <a:pPr marL="628650" lvl="1" indent="-171450">
              <a:buFont typeface="Arial" panose="020B0604020202020204" pitchFamily="34" charset="0"/>
              <a:buChar char="•"/>
            </a:pPr>
            <a:r>
              <a:rPr lang="en-US" sz="1100" kern="1200" dirty="0">
                <a:solidFill>
                  <a:schemeClr val="tx1"/>
                </a:solidFill>
                <a:effectLst/>
                <a:latin typeface="+mn-lt"/>
                <a:ea typeface="+mn-ea"/>
                <a:cs typeface="+mn-cs"/>
              </a:rPr>
              <a:t>Description – this presentation will introduce a selection of cost effective methods to utilize advanced technology in the areas of human performance improvements and knowledge transfer and retention efforts within an organization or group.  Selections to be discussed consist of 3D models, 360 VR photos and videos, and VR environments and will include some practical examples of their use.</a:t>
            </a:r>
          </a:p>
          <a:p>
            <a:pPr marL="171450" indent="-171450">
              <a:buFont typeface="Arial" panose="020B0604020202020204" pitchFamily="34" charset="0"/>
              <a:buChar char="•"/>
            </a:pPr>
            <a:r>
              <a:rPr lang="en-US" sz="1100" kern="1200" dirty="0">
                <a:solidFill>
                  <a:schemeClr val="tx1"/>
                </a:solidFill>
                <a:effectLst/>
                <a:latin typeface="+mn-lt"/>
                <a:ea typeface="+mn-ea"/>
                <a:cs typeface="+mn-cs"/>
              </a:rPr>
              <a:t>QA and WPC Lessons Learned on LCLS-II. (Rich Poliak, SLAC) (40 Min)</a:t>
            </a:r>
          </a:p>
          <a:p>
            <a:pPr marL="628650" lvl="1" indent="-171450">
              <a:buFont typeface="Arial" panose="020B0604020202020204" pitchFamily="34" charset="0"/>
              <a:buChar char="•"/>
            </a:pPr>
            <a:r>
              <a:rPr lang="en-US" sz="1100" kern="1200" dirty="0">
                <a:solidFill>
                  <a:schemeClr val="tx1"/>
                </a:solidFill>
                <a:effectLst/>
                <a:latin typeface="+mn-lt"/>
                <a:ea typeface="+mn-ea"/>
                <a:cs typeface="+mn-cs"/>
              </a:rPr>
              <a:t>Description: A review of how QA, WPC and HPI evolved in response to Lessons Learned on the LCLS-II project. Specific examples of incidents, causes and corrective actions will be presented to illustrate the evolution as well as the challenges associated with the culture changes being driven at SLAC.</a:t>
            </a:r>
          </a:p>
          <a:p>
            <a:pPr marL="171450" indent="-171450">
              <a:buFont typeface="Arial" panose="020B0604020202020204" pitchFamily="34" charset="0"/>
              <a:buChar char="•"/>
            </a:pPr>
            <a:r>
              <a:rPr lang="en-US" sz="1100" kern="1200" dirty="0">
                <a:solidFill>
                  <a:schemeClr val="tx1"/>
                </a:solidFill>
                <a:effectLst/>
                <a:latin typeface="+mn-lt"/>
                <a:ea typeface="+mn-ea"/>
                <a:cs typeface="+mn-cs"/>
              </a:rPr>
              <a:t>“Bringing Out the Best in People” (Joe Lockwood, N3B) (40 Min)</a:t>
            </a:r>
          </a:p>
          <a:p>
            <a:pPr marL="628650" lvl="1" indent="-171450">
              <a:buFont typeface="Arial" panose="020B0604020202020204" pitchFamily="34" charset="0"/>
              <a:buChar char="•"/>
            </a:pPr>
            <a:r>
              <a:rPr lang="en-US" sz="1100" kern="1200" dirty="0">
                <a:solidFill>
                  <a:schemeClr val="tx1"/>
                </a:solidFill>
                <a:effectLst/>
                <a:latin typeface="+mn-lt"/>
                <a:ea typeface="+mn-ea"/>
                <a:cs typeface="+mn-cs"/>
              </a:rPr>
              <a:t>Description:  HPI:  “A Transformative Operating Philosophy that ‘Brings Out the Best in People’ Focusing on the Impact of Systems and Environment on Behavior.”  “Bringing out the best” results in “Resilient,” fully engaged employees that see failure and success as an opportunity to learn and grow. This presentation is an interactive, virtual session synergizing the philosophies of “</a:t>
            </a:r>
            <a:r>
              <a:rPr lang="en-US" sz="1100" kern="1200" dirty="0" err="1">
                <a:solidFill>
                  <a:schemeClr val="tx1"/>
                </a:solidFill>
                <a:effectLst/>
                <a:latin typeface="+mn-lt"/>
                <a:ea typeface="+mn-ea"/>
                <a:cs typeface="+mn-cs"/>
              </a:rPr>
              <a:t>NeuroLeadership</a:t>
            </a:r>
            <a:r>
              <a:rPr lang="en-US" sz="1100" kern="1200" dirty="0">
                <a:solidFill>
                  <a:schemeClr val="tx1"/>
                </a:solidFill>
                <a:effectLst/>
                <a:latin typeface="+mn-lt"/>
                <a:ea typeface="+mn-ea"/>
                <a:cs typeface="+mn-cs"/>
              </a:rPr>
              <a:t>,” Crucial Conversations, The Brain Lab at Case Western University, Influence: The Art of Persuasion by Cialdini, Pre-Accident Investigation by Todd Conklin, Multipliers by Liz Wiseman, Blink Assessment by Richard Poth, Mindset by Carol Dweck and The </a:t>
            </a:r>
            <a:r>
              <a:rPr lang="en-US" sz="1100" kern="1200" dirty="0" err="1">
                <a:solidFill>
                  <a:schemeClr val="tx1"/>
                </a:solidFill>
                <a:effectLst/>
                <a:latin typeface="+mn-lt"/>
                <a:ea typeface="+mn-ea"/>
                <a:cs typeface="+mn-cs"/>
              </a:rPr>
              <a:t>Birkman</a:t>
            </a:r>
            <a:r>
              <a:rPr lang="en-US" sz="1100" kern="1200" dirty="0">
                <a:solidFill>
                  <a:schemeClr val="tx1"/>
                </a:solidFill>
                <a:effectLst/>
                <a:latin typeface="+mn-lt"/>
                <a:ea typeface="+mn-ea"/>
                <a:cs typeface="+mn-cs"/>
              </a:rPr>
              <a:t> Profile Stress Response</a:t>
            </a:r>
          </a:p>
          <a:p>
            <a:pPr marL="171450" indent="-171450">
              <a:buFont typeface="Arial" panose="020B0604020202020204" pitchFamily="34" charset="0"/>
              <a:buChar char="•"/>
            </a:pPr>
            <a:r>
              <a:rPr lang="en-US" sz="1100" kern="1200" dirty="0">
                <a:solidFill>
                  <a:schemeClr val="tx1"/>
                </a:solidFill>
                <a:effectLst/>
                <a:latin typeface="+mn-lt"/>
                <a:ea typeface="+mn-ea"/>
                <a:cs typeface="+mn-cs"/>
              </a:rPr>
              <a:t>Using Artificial Intelligence and Machine Learning to Automate Performance Improvement (Jason Smith, Accelerant Solutions) (45 Min)</a:t>
            </a:r>
          </a:p>
          <a:p>
            <a:pPr marL="628650" lvl="1" indent="-171450">
              <a:buFont typeface="Arial" panose="020B0604020202020204" pitchFamily="34" charset="0"/>
              <a:buChar char="•"/>
            </a:pPr>
            <a:r>
              <a:rPr lang="en-US" sz="1100" kern="1200" dirty="0">
                <a:solidFill>
                  <a:schemeClr val="tx1"/>
                </a:solidFill>
                <a:effectLst/>
                <a:latin typeface="+mn-lt"/>
                <a:ea typeface="+mn-ea"/>
                <a:cs typeface="+mn-cs"/>
              </a:rPr>
              <a:t>Description:  There are technologies that exist today that make time intensive tasks obsolete. Discover how software can look at your data in bulk, decipher and decode its overall intent, and turn it into content that is usable for executives in any industrial organization.</a:t>
            </a:r>
          </a:p>
          <a:p>
            <a:pPr marL="171450" indent="-171450">
              <a:buFont typeface="Arial" panose="020B0604020202020204" pitchFamily="34" charset="0"/>
              <a:buChar char="•"/>
            </a:pPr>
            <a:r>
              <a:rPr lang="en-US" sz="1100" kern="1200" dirty="0">
                <a:solidFill>
                  <a:schemeClr val="tx1"/>
                </a:solidFill>
                <a:effectLst/>
                <a:latin typeface="+mn-lt"/>
                <a:ea typeface="+mn-ea"/>
                <a:cs typeface="+mn-cs"/>
              </a:rPr>
              <a:t>Monitoring and Measuring: David Boyce, INL (Facilitator) (30 Min)</a:t>
            </a:r>
          </a:p>
          <a:p>
            <a:pPr marL="628650" lvl="1" indent="-171450">
              <a:buFont typeface="Arial" panose="020B0604020202020204" pitchFamily="34" charset="0"/>
              <a:buChar char="•"/>
            </a:pPr>
            <a:r>
              <a:rPr lang="en-US" sz="1100" kern="1200" dirty="0">
                <a:solidFill>
                  <a:schemeClr val="tx1"/>
                </a:solidFill>
                <a:effectLst/>
                <a:latin typeface="+mn-lt"/>
                <a:ea typeface="+mn-ea"/>
                <a:cs typeface="+mn-cs"/>
              </a:rPr>
              <a:t>Description:  David Boyce will share some thoughts and ideas based on books David has recently read and classes he has attended.  David will then facilitate an open conversation.</a:t>
            </a:r>
          </a:p>
        </p:txBody>
      </p:sp>
      <p:sp>
        <p:nvSpPr>
          <p:cNvPr id="4" name="Slide Number Placeholder 3"/>
          <p:cNvSpPr>
            <a:spLocks noGrp="1"/>
          </p:cNvSpPr>
          <p:nvPr>
            <p:ph type="sldNum" sz="quarter" idx="5"/>
          </p:nvPr>
        </p:nvSpPr>
        <p:spPr/>
        <p:txBody>
          <a:bodyPr/>
          <a:lstStyle/>
          <a:p>
            <a:fld id="{59F9367B-97DD-405D-8A6D-5B2FAE1552BF}" type="slidenum">
              <a:rPr lang="en-US" smtClean="0"/>
              <a:t>21</a:t>
            </a:fld>
            <a:endParaRPr lang="en-US"/>
          </a:p>
        </p:txBody>
      </p:sp>
    </p:spTree>
    <p:extLst>
      <p:ext uri="{BB962C8B-B14F-4D97-AF65-F5344CB8AC3E}">
        <p14:creationId xmlns:p14="http://schemas.microsoft.com/office/powerpoint/2010/main" val="39439071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161D640-DBD9-4D7F-A969-E671E593116C}" type="datetimeFigureOut">
              <a:rPr lang="en-US" smtClean="0"/>
              <a:pPr/>
              <a:t>11/9/2020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6EC44E-87A9-446C-820B-955DC3FB1A13}" type="slidenum">
              <a:rPr lang="en-US" smtClean="0"/>
              <a:pPr/>
              <a:t>‹#›</a:t>
            </a:fld>
            <a:endParaRPr lang="en-US"/>
          </a:p>
        </p:txBody>
      </p:sp>
    </p:spTree>
    <p:extLst>
      <p:ext uri="{BB962C8B-B14F-4D97-AF65-F5344CB8AC3E}">
        <p14:creationId xmlns:p14="http://schemas.microsoft.com/office/powerpoint/2010/main" val="30361509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161D640-DBD9-4D7F-A969-E671E593116C}" type="datetimeFigureOut">
              <a:rPr lang="en-US" smtClean="0"/>
              <a:pPr/>
              <a:t>11/9/2020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6EC44E-87A9-446C-820B-955DC3FB1A13}" type="slidenum">
              <a:rPr lang="en-US" smtClean="0"/>
              <a:pPr/>
              <a:t>‹#›</a:t>
            </a:fld>
            <a:endParaRPr lang="en-US"/>
          </a:p>
        </p:txBody>
      </p:sp>
    </p:spTree>
    <p:extLst>
      <p:ext uri="{BB962C8B-B14F-4D97-AF65-F5344CB8AC3E}">
        <p14:creationId xmlns:p14="http://schemas.microsoft.com/office/powerpoint/2010/main" val="29573138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161D640-DBD9-4D7F-A969-E671E593116C}" type="datetimeFigureOut">
              <a:rPr lang="en-US" smtClean="0"/>
              <a:pPr/>
              <a:t>11/9/2020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6EC44E-87A9-446C-820B-955DC3FB1A13}" type="slidenum">
              <a:rPr lang="en-US" smtClean="0"/>
              <a:pPr/>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9852978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161D640-DBD9-4D7F-A969-E671E593116C}" type="datetimeFigureOut">
              <a:rPr lang="en-US" smtClean="0"/>
              <a:pPr/>
              <a:t>11/9/2020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6EC44E-87A9-446C-820B-955DC3FB1A13}" type="slidenum">
              <a:rPr lang="en-US" smtClean="0"/>
              <a:pPr/>
              <a:t>‹#›</a:t>
            </a:fld>
            <a:endParaRPr lang="en-US"/>
          </a:p>
        </p:txBody>
      </p:sp>
    </p:spTree>
    <p:extLst>
      <p:ext uri="{BB962C8B-B14F-4D97-AF65-F5344CB8AC3E}">
        <p14:creationId xmlns:p14="http://schemas.microsoft.com/office/powerpoint/2010/main" val="23418562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161D640-DBD9-4D7F-A969-E671E593116C}" type="datetimeFigureOut">
              <a:rPr lang="en-US" smtClean="0"/>
              <a:pPr/>
              <a:t>11/9/2020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6EC44E-87A9-446C-820B-955DC3FB1A13}" type="slidenum">
              <a:rPr lang="en-US" smtClean="0"/>
              <a:pPr/>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4152493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161D640-DBD9-4D7F-A969-E671E593116C}" type="datetimeFigureOut">
              <a:rPr lang="en-US" smtClean="0"/>
              <a:pPr/>
              <a:t>11/9/2020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6EC44E-87A9-446C-820B-955DC3FB1A13}" type="slidenum">
              <a:rPr lang="en-US" smtClean="0"/>
              <a:pPr/>
              <a:t>‹#›</a:t>
            </a:fld>
            <a:endParaRPr lang="en-US"/>
          </a:p>
        </p:txBody>
      </p:sp>
    </p:spTree>
    <p:extLst>
      <p:ext uri="{BB962C8B-B14F-4D97-AF65-F5344CB8AC3E}">
        <p14:creationId xmlns:p14="http://schemas.microsoft.com/office/powerpoint/2010/main" val="21563430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161D640-DBD9-4D7F-A969-E671E593116C}" type="datetimeFigureOut">
              <a:rPr lang="en-US" smtClean="0"/>
              <a:pPr/>
              <a:t>11/9/2020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6EC44E-87A9-446C-820B-955DC3FB1A13}" type="slidenum">
              <a:rPr lang="en-US" smtClean="0"/>
              <a:pPr/>
              <a:t>‹#›</a:t>
            </a:fld>
            <a:endParaRPr lang="en-US"/>
          </a:p>
        </p:txBody>
      </p:sp>
    </p:spTree>
    <p:extLst>
      <p:ext uri="{BB962C8B-B14F-4D97-AF65-F5344CB8AC3E}">
        <p14:creationId xmlns:p14="http://schemas.microsoft.com/office/powerpoint/2010/main" val="204097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161D640-DBD9-4D7F-A969-E671E593116C}" type="datetimeFigureOut">
              <a:rPr lang="en-US" smtClean="0"/>
              <a:pPr/>
              <a:t>11/9/2020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6EC44E-87A9-446C-820B-955DC3FB1A13}" type="slidenum">
              <a:rPr lang="en-US" smtClean="0"/>
              <a:pPr/>
              <a:t>‹#›</a:t>
            </a:fld>
            <a:endParaRPr lang="en-US"/>
          </a:p>
        </p:txBody>
      </p:sp>
    </p:spTree>
    <p:extLst>
      <p:ext uri="{BB962C8B-B14F-4D97-AF65-F5344CB8AC3E}">
        <p14:creationId xmlns:p14="http://schemas.microsoft.com/office/powerpoint/2010/main" val="14794420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161D640-DBD9-4D7F-A969-E671E593116C}" type="datetimeFigureOut">
              <a:rPr lang="en-US" smtClean="0"/>
              <a:pPr/>
              <a:t>11/9/2020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6EC44E-87A9-446C-820B-955DC3FB1A13}" type="slidenum">
              <a:rPr lang="en-US" smtClean="0"/>
              <a:pPr/>
              <a:t>‹#›</a:t>
            </a:fld>
            <a:endParaRPr lang="en-US"/>
          </a:p>
        </p:txBody>
      </p:sp>
    </p:spTree>
    <p:extLst>
      <p:ext uri="{BB962C8B-B14F-4D97-AF65-F5344CB8AC3E}">
        <p14:creationId xmlns:p14="http://schemas.microsoft.com/office/powerpoint/2010/main" val="22136334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161D640-DBD9-4D7F-A969-E671E593116C}" type="datetimeFigureOut">
              <a:rPr lang="en-US" smtClean="0"/>
              <a:pPr/>
              <a:t>11/9/2020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6EC44E-87A9-446C-820B-955DC3FB1A13}" type="slidenum">
              <a:rPr lang="en-US" smtClean="0"/>
              <a:pPr/>
              <a:t>‹#›</a:t>
            </a:fld>
            <a:endParaRPr lang="en-US"/>
          </a:p>
        </p:txBody>
      </p:sp>
    </p:spTree>
    <p:extLst>
      <p:ext uri="{BB962C8B-B14F-4D97-AF65-F5344CB8AC3E}">
        <p14:creationId xmlns:p14="http://schemas.microsoft.com/office/powerpoint/2010/main" val="19647778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161D640-DBD9-4D7F-A969-E671E593116C}" type="datetimeFigureOut">
              <a:rPr lang="en-US" smtClean="0"/>
              <a:pPr/>
              <a:t>11/9/2020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6EC44E-87A9-446C-820B-955DC3FB1A13}" type="slidenum">
              <a:rPr lang="en-US" smtClean="0"/>
              <a:pPr/>
              <a:t>‹#›</a:t>
            </a:fld>
            <a:endParaRPr lang="en-US"/>
          </a:p>
        </p:txBody>
      </p:sp>
    </p:spTree>
    <p:extLst>
      <p:ext uri="{BB962C8B-B14F-4D97-AF65-F5344CB8AC3E}">
        <p14:creationId xmlns:p14="http://schemas.microsoft.com/office/powerpoint/2010/main" val="29069552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161D640-DBD9-4D7F-A969-E671E593116C}" type="datetimeFigureOut">
              <a:rPr lang="en-US" smtClean="0"/>
              <a:pPr/>
              <a:t>11/9/2020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46EC44E-87A9-446C-820B-955DC3FB1A13}" type="slidenum">
              <a:rPr lang="en-US" smtClean="0"/>
              <a:pPr/>
              <a:t>‹#›</a:t>
            </a:fld>
            <a:endParaRPr lang="en-US"/>
          </a:p>
        </p:txBody>
      </p:sp>
    </p:spTree>
    <p:extLst>
      <p:ext uri="{BB962C8B-B14F-4D97-AF65-F5344CB8AC3E}">
        <p14:creationId xmlns:p14="http://schemas.microsoft.com/office/powerpoint/2010/main" val="32431388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161D640-DBD9-4D7F-A969-E671E593116C}" type="datetimeFigureOut">
              <a:rPr lang="en-US" smtClean="0"/>
              <a:pPr/>
              <a:t>11/9/2020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46EC44E-87A9-446C-820B-955DC3FB1A13}" type="slidenum">
              <a:rPr lang="en-US" smtClean="0"/>
              <a:pPr/>
              <a:t>‹#›</a:t>
            </a:fld>
            <a:endParaRPr lang="en-US"/>
          </a:p>
        </p:txBody>
      </p:sp>
    </p:spTree>
    <p:extLst>
      <p:ext uri="{BB962C8B-B14F-4D97-AF65-F5344CB8AC3E}">
        <p14:creationId xmlns:p14="http://schemas.microsoft.com/office/powerpoint/2010/main" val="28188573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61D640-DBD9-4D7F-A969-E671E593116C}" type="datetimeFigureOut">
              <a:rPr lang="en-US" smtClean="0"/>
              <a:pPr/>
              <a:t>11/9/2020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46EC44E-87A9-446C-820B-955DC3FB1A13}" type="slidenum">
              <a:rPr lang="en-US" smtClean="0"/>
              <a:pPr/>
              <a:t>‹#›</a:t>
            </a:fld>
            <a:endParaRPr lang="en-US"/>
          </a:p>
        </p:txBody>
      </p:sp>
    </p:spTree>
    <p:extLst>
      <p:ext uri="{BB962C8B-B14F-4D97-AF65-F5344CB8AC3E}">
        <p14:creationId xmlns:p14="http://schemas.microsoft.com/office/powerpoint/2010/main" val="22301038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9161D640-DBD9-4D7F-A969-E671E593116C}" type="datetimeFigureOut">
              <a:rPr lang="en-US" smtClean="0"/>
              <a:pPr/>
              <a:t>11/9/2020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6EC44E-87A9-446C-820B-955DC3FB1A13}" type="slidenum">
              <a:rPr lang="en-US" smtClean="0"/>
              <a:pPr/>
              <a:t>‹#›</a:t>
            </a:fld>
            <a:endParaRPr lang="en-US"/>
          </a:p>
        </p:txBody>
      </p:sp>
    </p:spTree>
    <p:extLst>
      <p:ext uri="{BB962C8B-B14F-4D97-AF65-F5344CB8AC3E}">
        <p14:creationId xmlns:p14="http://schemas.microsoft.com/office/powerpoint/2010/main" val="5979391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161D640-DBD9-4D7F-A969-E671E593116C}" type="datetimeFigureOut">
              <a:rPr lang="en-US" smtClean="0"/>
              <a:pPr/>
              <a:t>11/9/2020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6EC44E-87A9-446C-820B-955DC3FB1A13}" type="slidenum">
              <a:rPr lang="en-US" smtClean="0"/>
              <a:pPr/>
              <a:t>‹#›</a:t>
            </a:fld>
            <a:endParaRPr lang="en-US"/>
          </a:p>
        </p:txBody>
      </p:sp>
    </p:spTree>
    <p:extLst>
      <p:ext uri="{BB962C8B-B14F-4D97-AF65-F5344CB8AC3E}">
        <p14:creationId xmlns:p14="http://schemas.microsoft.com/office/powerpoint/2010/main" val="2296067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161D640-DBD9-4D7F-A969-E671E593116C}" type="datetimeFigureOut">
              <a:rPr lang="en-US" smtClean="0"/>
              <a:pPr/>
              <a:t>11/9/2020</a:t>
            </a:fld>
            <a:endParaRPr lang="en-US"/>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246EC44E-87A9-446C-820B-955DC3FB1A13}" type="slidenum">
              <a:rPr lang="en-US" smtClean="0"/>
              <a:pPr/>
              <a:t>‹#›</a:t>
            </a:fld>
            <a:endParaRPr lang="en-US"/>
          </a:p>
        </p:txBody>
      </p:sp>
    </p:spTree>
    <p:extLst>
      <p:ext uri="{BB962C8B-B14F-4D97-AF65-F5344CB8AC3E}">
        <p14:creationId xmlns:p14="http://schemas.microsoft.com/office/powerpoint/2010/main" val="3666162982"/>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 id="2147483718" r:id="rId12"/>
    <p:sldLayoutId id="2147483719" r:id="rId13"/>
    <p:sldLayoutId id="2147483720" r:id="rId14"/>
    <p:sldLayoutId id="2147483721" r:id="rId15"/>
    <p:sldLayoutId id="2147483722"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energy.gov/safety-culture/doe-safety-culture"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sv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5.sv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researchleap.com/obstacles-challenges-business-succession-central-europe/" TargetMode="External"/><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maxpixel.net/Meeting-Conclusion-Contact-Relationship-Business-1020145" TargetMode="External"/><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27577DEC-D9A5-404D-9789-702F4319BE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CEEA9366-CEA8-4F23-B065-4337F0D836F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9144001" cy="6866467"/>
            <a:chOff x="0" y="-8467"/>
            <a:chExt cx="12192000" cy="6866467"/>
          </a:xfrm>
        </p:grpSpPr>
        <p:cxnSp>
          <p:nvCxnSpPr>
            <p:cNvPr id="10" name="Straight Connector 9">
              <a:extLst>
                <a:ext uri="{FF2B5EF4-FFF2-40B4-BE49-F238E27FC236}">
                  <a16:creationId xmlns:a16="http://schemas.microsoft.com/office/drawing/2014/main" id="{904A03D6-39B4-4278-9BE1-A07E024499B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FBE459AF-3736-4886-82E0-9B5DA427B5E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alpha val="80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4B6B88EF-180C-4E39-8A3F-A52E87110C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25">
              <a:extLst>
                <a:ext uri="{FF2B5EF4-FFF2-40B4-BE49-F238E27FC236}">
                  <a16:creationId xmlns:a16="http://schemas.microsoft.com/office/drawing/2014/main" id="{52DFAACF-64D0-4621-8FF4-E2F03C3E8D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Isosceles Triangle 13">
              <a:extLst>
                <a:ext uri="{FF2B5EF4-FFF2-40B4-BE49-F238E27FC236}">
                  <a16:creationId xmlns:a16="http://schemas.microsoft.com/office/drawing/2014/main" id="{36611FF0-65B3-49DB-97C6-1B72AAD0FB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7">
              <a:extLst>
                <a:ext uri="{FF2B5EF4-FFF2-40B4-BE49-F238E27FC236}">
                  <a16:creationId xmlns:a16="http://schemas.microsoft.com/office/drawing/2014/main" id="{0F7407FE-86B1-4890-9D80-9406FBF29E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9">
              <a:extLst>
                <a:ext uri="{FF2B5EF4-FFF2-40B4-BE49-F238E27FC236}">
                  <a16:creationId xmlns:a16="http://schemas.microsoft.com/office/drawing/2014/main" id="{EBD42D5B-8F87-45B3-98B3-C66944F92E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Isosceles Triangle 16">
              <a:extLst>
                <a:ext uri="{FF2B5EF4-FFF2-40B4-BE49-F238E27FC236}">
                  <a16:creationId xmlns:a16="http://schemas.microsoft.com/office/drawing/2014/main" id="{F5E04699-59E1-4468-9E7C-83070EEB42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17">
              <a:extLst>
                <a:ext uri="{FF2B5EF4-FFF2-40B4-BE49-F238E27FC236}">
                  <a16:creationId xmlns:a16="http://schemas.microsoft.com/office/drawing/2014/main" id="{F2AE8F13-9A52-4D7F-9637-321EA7CF32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a:extLst>
              <a:ext uri="{FF2B5EF4-FFF2-40B4-BE49-F238E27FC236}">
                <a16:creationId xmlns:a16="http://schemas.microsoft.com/office/drawing/2014/main" id="{47C4EB90-C6DD-4A30-9B04-0BD072515FDB}"/>
              </a:ext>
            </a:extLst>
          </p:cNvPr>
          <p:cNvSpPr>
            <a:spLocks noGrp="1"/>
          </p:cNvSpPr>
          <p:nvPr>
            <p:ph type="ctrTitle"/>
          </p:nvPr>
        </p:nvSpPr>
        <p:spPr>
          <a:xfrm>
            <a:off x="457200" y="2404534"/>
            <a:ext cx="6858000" cy="1646302"/>
          </a:xfrm>
        </p:spPr>
        <p:txBody>
          <a:bodyPr>
            <a:normAutofit/>
          </a:bodyPr>
          <a:lstStyle/>
          <a:p>
            <a:pPr>
              <a:lnSpc>
                <a:spcPct val="90000"/>
              </a:lnSpc>
            </a:pPr>
            <a:r>
              <a:rPr lang="en-US" sz="4800"/>
              <a:t>Integrated Safety Management Subgroup</a:t>
            </a:r>
          </a:p>
        </p:txBody>
      </p:sp>
    </p:spTree>
    <p:extLst>
      <p:ext uri="{BB962C8B-B14F-4D97-AF65-F5344CB8AC3E}">
        <p14:creationId xmlns:p14="http://schemas.microsoft.com/office/powerpoint/2010/main" val="3162334994"/>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92284-DC1C-468D-86E4-362C160951EB}"/>
              </a:ext>
            </a:extLst>
          </p:cNvPr>
          <p:cNvSpPr>
            <a:spLocks noGrp="1"/>
          </p:cNvSpPr>
          <p:nvPr>
            <p:ph type="title"/>
          </p:nvPr>
        </p:nvSpPr>
        <p:spPr>
          <a:xfrm>
            <a:off x="4343400" y="823565"/>
            <a:ext cx="2802951" cy="1320800"/>
          </a:xfrm>
        </p:spPr>
        <p:txBody>
          <a:bodyPr>
            <a:normAutofit/>
          </a:bodyPr>
          <a:lstStyle/>
          <a:p>
            <a:r>
              <a:rPr lang="en-US" sz="6000" dirty="0">
                <a:latin typeface="Times New Roman" panose="02020603050405020304" pitchFamily="18" charset="0"/>
                <a:cs typeface="Times New Roman" panose="02020603050405020304" pitchFamily="18" charset="0"/>
              </a:rPr>
              <a:t>Q &amp; A</a:t>
            </a:r>
            <a:endParaRPr lang="en-US" sz="6000" dirty="0"/>
          </a:p>
        </p:txBody>
      </p:sp>
      <p:sp>
        <p:nvSpPr>
          <p:cNvPr id="3" name="Content Placeholder 2">
            <a:extLst>
              <a:ext uri="{FF2B5EF4-FFF2-40B4-BE49-F238E27FC236}">
                <a16:creationId xmlns:a16="http://schemas.microsoft.com/office/drawing/2014/main" id="{BB65EA11-F414-4B75-BE97-9FD910103316}"/>
              </a:ext>
            </a:extLst>
          </p:cNvPr>
          <p:cNvSpPr>
            <a:spLocks noGrp="1"/>
          </p:cNvSpPr>
          <p:nvPr>
            <p:ph idx="1"/>
          </p:nvPr>
        </p:nvSpPr>
        <p:spPr>
          <a:xfrm>
            <a:off x="3733800" y="2667000"/>
            <a:ext cx="4648200" cy="3374362"/>
          </a:xfrm>
        </p:spPr>
        <p:txBody>
          <a:bodyPr>
            <a:normAutofit/>
          </a:bodyPr>
          <a:lstStyle/>
          <a:p>
            <a:pPr marL="0" indent="0">
              <a:buNone/>
            </a:pPr>
            <a:r>
              <a:rPr lang="en-US" sz="2800" dirty="0">
                <a:latin typeface="Times New Roman" panose="02020603050405020304" pitchFamily="18" charset="0"/>
                <a:cs typeface="Times New Roman" panose="02020603050405020304" pitchFamily="18" charset="0"/>
              </a:rPr>
              <a:t>For more information on SCIP see</a:t>
            </a:r>
          </a:p>
          <a:p>
            <a:pPr marL="0" indent="0">
              <a:buNone/>
            </a:pPr>
            <a:r>
              <a:rPr lang="en-US" sz="2000"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hlinkClick r:id="rId2"/>
              </a:rPr>
              <a:t>https://www.energy.gov/safety-culture/doe-safety-culture</a:t>
            </a:r>
            <a:endParaRPr lang="en-US" sz="2800"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55A2F453-4D93-4DCE-A0B9-14F675A123DB}"/>
              </a:ext>
            </a:extLst>
          </p:cNvPr>
          <p:cNvPicPr>
            <a:picLocks noChangeAspect="1"/>
          </p:cNvPicPr>
          <p:nvPr/>
        </p:nvPicPr>
        <p:blipFill rotWithShape="1">
          <a:blip r:embed="rId3"/>
          <a:srcRect l="27509" r="14523" b="-1"/>
          <a:stretch/>
        </p:blipFill>
        <p:spPr>
          <a:xfrm>
            <a:off x="20" y="-1"/>
            <a:ext cx="404620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29" name="Isosceles Triangle 8">
            <a:extLst>
              <a:ext uri="{FF2B5EF4-FFF2-40B4-BE49-F238E27FC236}">
                <a16:creationId xmlns:a16="http://schemas.microsoft.com/office/drawing/2014/main" id="{3BCB5F6A-9EB0-40B0-9D13-3023E9A20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631947"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540908053"/>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tx1"/>
                </a:solidFill>
              </a:rPr>
              <a:t>Contractor Assurance System</a:t>
            </a:r>
          </a:p>
        </p:txBody>
      </p:sp>
      <p:sp>
        <p:nvSpPr>
          <p:cNvPr id="3" name="Subtitle 2"/>
          <p:cNvSpPr>
            <a:spLocks noGrp="1"/>
          </p:cNvSpPr>
          <p:nvPr>
            <p:ph type="subTitle" idx="1"/>
          </p:nvPr>
        </p:nvSpPr>
        <p:spPr/>
        <p:txBody>
          <a:bodyPr>
            <a:normAutofit/>
          </a:bodyPr>
          <a:lstStyle/>
          <a:p>
            <a:r>
              <a:rPr lang="en-US" sz="2000" dirty="0">
                <a:solidFill>
                  <a:schemeClr val="tx1"/>
                </a:solidFill>
              </a:rPr>
              <a:t>Norm Barker (Chair)</a:t>
            </a:r>
          </a:p>
          <a:p>
            <a:r>
              <a:rPr lang="en-US" sz="2000" dirty="0" err="1">
                <a:solidFill>
                  <a:schemeClr val="tx1"/>
                </a:solidFill>
              </a:rPr>
              <a:t>Jita</a:t>
            </a:r>
            <a:r>
              <a:rPr lang="en-US" sz="2000" dirty="0">
                <a:solidFill>
                  <a:schemeClr val="tx1"/>
                </a:solidFill>
              </a:rPr>
              <a:t> Ellis (Co-chair)</a:t>
            </a:r>
          </a:p>
        </p:txBody>
      </p:sp>
    </p:spTree>
    <p:extLst>
      <p:ext uri="{BB962C8B-B14F-4D97-AF65-F5344CB8AC3E}">
        <p14:creationId xmlns:p14="http://schemas.microsoft.com/office/powerpoint/2010/main" val="9994958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6447501" cy="1320800"/>
          </a:xfrm>
        </p:spPr>
        <p:txBody>
          <a:bodyPr anchor="t">
            <a:normAutofit/>
          </a:bodyPr>
          <a:lstStyle/>
          <a:p>
            <a:r>
              <a:rPr lang="en-US" dirty="0">
                <a:solidFill>
                  <a:schemeClr val="tx1"/>
                </a:solidFill>
              </a:rPr>
              <a:t>Contractor Assurance System Accomplishments</a:t>
            </a:r>
          </a:p>
        </p:txBody>
      </p:sp>
      <p:pic>
        <p:nvPicPr>
          <p:cNvPr id="28" name="Graphic 27" descr="Hill scene">
            <a:extLst>
              <a:ext uri="{FF2B5EF4-FFF2-40B4-BE49-F238E27FC236}">
                <a16:creationId xmlns:a16="http://schemas.microsoft.com/office/drawing/2014/main" id="{5C7C147D-7CAD-41DD-96B8-E5E868CA647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28600" y="2551244"/>
            <a:ext cx="1755511" cy="1755511"/>
          </a:xfrm>
          <a:prstGeom prst="rect">
            <a:avLst/>
          </a:prstGeom>
        </p:spPr>
      </p:pic>
      <p:sp>
        <p:nvSpPr>
          <p:cNvPr id="24" name="Content Placeholder 2"/>
          <p:cNvSpPr>
            <a:spLocks noGrp="1"/>
          </p:cNvSpPr>
          <p:nvPr>
            <p:ph idx="1"/>
          </p:nvPr>
        </p:nvSpPr>
        <p:spPr>
          <a:xfrm>
            <a:off x="1984111" y="1524000"/>
            <a:ext cx="6318184" cy="4876800"/>
          </a:xfrm>
        </p:spPr>
        <p:txBody>
          <a:bodyPr>
            <a:noAutofit/>
          </a:bodyPr>
          <a:lstStyle/>
          <a:p>
            <a:pPr marL="392112">
              <a:lnSpc>
                <a:spcPct val="90000"/>
              </a:lnSpc>
            </a:pPr>
            <a:r>
              <a:rPr lang="en-US" sz="1600" dirty="0"/>
              <a:t>Fall 2019 (at Oak Ridge)</a:t>
            </a:r>
          </a:p>
          <a:p>
            <a:pPr marL="1036637" lvl="2">
              <a:lnSpc>
                <a:spcPct val="90000"/>
              </a:lnSpc>
            </a:pPr>
            <a:r>
              <a:rPr lang="en-US" sz="1600" dirty="0"/>
              <a:t>Model developed for using CAS to identify DOE complex-wide issues </a:t>
            </a:r>
          </a:p>
          <a:p>
            <a:pPr marL="1036637" lvl="2">
              <a:lnSpc>
                <a:spcPct val="90000"/>
              </a:lnSpc>
            </a:pPr>
            <a:r>
              <a:rPr lang="en-US" sz="1600" dirty="0"/>
              <a:t>Paper delivered on Guidance for DOE/Corporate Review of CAS </a:t>
            </a:r>
          </a:p>
          <a:p>
            <a:pPr marL="392112">
              <a:lnSpc>
                <a:spcPct val="90000"/>
              </a:lnSpc>
            </a:pPr>
            <a:r>
              <a:rPr lang="en-US" sz="1600" dirty="0"/>
              <a:t>Defined Best Practices/Lessons Learned/Breakout Sessions:</a:t>
            </a:r>
          </a:p>
          <a:p>
            <a:pPr lvl="2">
              <a:lnSpc>
                <a:spcPct val="90000"/>
              </a:lnSpc>
            </a:pPr>
            <a:r>
              <a:rPr lang="en-US" sz="1600" dirty="0"/>
              <a:t>Causal Analysis</a:t>
            </a:r>
          </a:p>
          <a:p>
            <a:pPr lvl="2">
              <a:lnSpc>
                <a:spcPct val="90000"/>
              </a:lnSpc>
            </a:pPr>
            <a:r>
              <a:rPr lang="en-US" sz="1600" dirty="0"/>
              <a:t>Trending/Metrics</a:t>
            </a:r>
          </a:p>
          <a:p>
            <a:pPr lvl="2">
              <a:lnSpc>
                <a:spcPct val="90000"/>
              </a:lnSpc>
            </a:pPr>
            <a:r>
              <a:rPr lang="en-US" sz="1600" dirty="0"/>
              <a:t>Effectiveness Reviews</a:t>
            </a:r>
          </a:p>
          <a:p>
            <a:pPr lvl="2">
              <a:lnSpc>
                <a:spcPct val="90000"/>
              </a:lnSpc>
            </a:pPr>
            <a:r>
              <a:rPr lang="en-US" sz="1600" dirty="0"/>
              <a:t>Employee Engagement</a:t>
            </a:r>
          </a:p>
          <a:p>
            <a:pPr lvl="2">
              <a:lnSpc>
                <a:spcPct val="90000"/>
              </a:lnSpc>
            </a:pPr>
            <a:r>
              <a:rPr lang="en-US" sz="1600" dirty="0"/>
              <a:t>Incorporating Business Assessments in CAS</a:t>
            </a:r>
          </a:p>
          <a:p>
            <a:pPr lvl="2">
              <a:lnSpc>
                <a:spcPct val="90000"/>
              </a:lnSpc>
            </a:pPr>
            <a:r>
              <a:rPr lang="en-US" sz="1600" dirty="0"/>
              <a:t>Risk Alignment to Mission</a:t>
            </a:r>
          </a:p>
          <a:p>
            <a:pPr lvl="2">
              <a:lnSpc>
                <a:spcPct val="90000"/>
              </a:lnSpc>
            </a:pPr>
            <a:r>
              <a:rPr lang="en-US" sz="1600" dirty="0"/>
              <a:t>Independent Assessments/Self Assessments</a:t>
            </a:r>
          </a:p>
          <a:p>
            <a:pPr lvl="2">
              <a:lnSpc>
                <a:spcPct val="90000"/>
              </a:lnSpc>
            </a:pPr>
            <a:r>
              <a:rPr lang="en-US" sz="1600" dirty="0"/>
              <a:t>Issue Investigations</a:t>
            </a:r>
          </a:p>
          <a:p>
            <a:pPr lvl="2">
              <a:lnSpc>
                <a:spcPct val="90000"/>
              </a:lnSpc>
            </a:pPr>
            <a:r>
              <a:rPr lang="en-US" sz="1600" dirty="0"/>
              <a:t>Performance Analysis</a:t>
            </a:r>
          </a:p>
          <a:p>
            <a:pPr lvl="2">
              <a:lnSpc>
                <a:spcPct val="90000"/>
              </a:lnSpc>
            </a:pPr>
            <a:endParaRPr lang="en-US" sz="1600" dirty="0"/>
          </a:p>
        </p:txBody>
      </p:sp>
    </p:spTree>
    <p:extLst>
      <p:ext uri="{BB962C8B-B14F-4D97-AF65-F5344CB8AC3E}">
        <p14:creationId xmlns:p14="http://schemas.microsoft.com/office/powerpoint/2010/main" val="38848229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55AE6B0-AC9E-4167-806F-E9DB135FC4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28600" y="1382486"/>
            <a:ext cx="2660686" cy="4093028"/>
          </a:xfrm>
        </p:spPr>
        <p:txBody>
          <a:bodyPr anchor="ctr">
            <a:normAutofit/>
          </a:bodyPr>
          <a:lstStyle/>
          <a:p>
            <a:r>
              <a:rPr lang="en-US" sz="3800" dirty="0">
                <a:solidFill>
                  <a:schemeClr val="tx1"/>
                </a:solidFill>
              </a:rPr>
              <a:t>Contractor Assurance System Fall 2020 Meeting Goals</a:t>
            </a:r>
          </a:p>
        </p:txBody>
      </p:sp>
      <p:grpSp>
        <p:nvGrpSpPr>
          <p:cNvPr id="11" name="Group 10">
            <a:extLst>
              <a:ext uri="{FF2B5EF4-FFF2-40B4-BE49-F238E27FC236}">
                <a16:creationId xmlns:a16="http://schemas.microsoft.com/office/drawing/2014/main" id="{3523416A-383B-4FDC-B4C9-D8EDDFE9C04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96950" y="-8467"/>
            <a:ext cx="3575050" cy="6866467"/>
            <a:chOff x="7425267" y="-8467"/>
            <a:chExt cx="4766733" cy="6866467"/>
          </a:xfrm>
        </p:grpSpPr>
        <p:cxnSp>
          <p:nvCxnSpPr>
            <p:cNvPr id="12" name="Straight Connector 11">
              <a:extLst>
                <a:ext uri="{FF2B5EF4-FFF2-40B4-BE49-F238E27FC236}">
                  <a16:creationId xmlns:a16="http://schemas.microsoft.com/office/drawing/2014/main" id="{CB0D29D5-3F7C-4197-821B-6D60A66CC04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BFBFBF">
                  <a:alpha val="75000"/>
                </a:srgb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347FB49A-3541-428A-AADE-682A3C5056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BFBFBF">
                  <a:alpha val="80000"/>
                </a:srgbClr>
              </a:solidFill>
            </a:ln>
          </p:spPr>
          <p:style>
            <a:lnRef idx="2">
              <a:schemeClr val="accent1"/>
            </a:lnRef>
            <a:fillRef idx="0">
              <a:schemeClr val="accent1"/>
            </a:fillRef>
            <a:effectRef idx="1">
              <a:schemeClr val="accent1"/>
            </a:effectRef>
            <a:fontRef idx="minor">
              <a:schemeClr val="tx1"/>
            </a:fontRef>
          </p:style>
        </p:cxnSp>
        <p:sp>
          <p:nvSpPr>
            <p:cNvPr id="14" name="Rectangle 23">
              <a:extLst>
                <a:ext uri="{FF2B5EF4-FFF2-40B4-BE49-F238E27FC236}">
                  <a16:creationId xmlns:a16="http://schemas.microsoft.com/office/drawing/2014/main" id="{D96F53DC-08F1-42C6-B558-B83D54B276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5">
              <a:extLst>
                <a:ext uri="{FF2B5EF4-FFF2-40B4-BE49-F238E27FC236}">
                  <a16:creationId xmlns:a16="http://schemas.microsoft.com/office/drawing/2014/main" id="{AFE48CAF-A51C-463F-A570-ED99439A5C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Isosceles Triangle 15">
              <a:extLst>
                <a:ext uri="{FF2B5EF4-FFF2-40B4-BE49-F238E27FC236}">
                  <a16:creationId xmlns:a16="http://schemas.microsoft.com/office/drawing/2014/main" id="{01F0C48B-50FF-4351-8207-16D0960483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7">
              <a:extLst>
                <a:ext uri="{FF2B5EF4-FFF2-40B4-BE49-F238E27FC236}">
                  <a16:creationId xmlns:a16="http://schemas.microsoft.com/office/drawing/2014/main" id="{300384B6-5ED6-4F91-A548-B706D83751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8">
              <a:extLst>
                <a:ext uri="{FF2B5EF4-FFF2-40B4-BE49-F238E27FC236}">
                  <a16:creationId xmlns:a16="http://schemas.microsoft.com/office/drawing/2014/main" id="{337AFFAE-C182-463C-9459-8AB3C69D9A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9">
              <a:extLst>
                <a:ext uri="{FF2B5EF4-FFF2-40B4-BE49-F238E27FC236}">
                  <a16:creationId xmlns:a16="http://schemas.microsoft.com/office/drawing/2014/main" id="{510ACF17-C3F0-42BF-BDEB-D079277121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E804EFD0-B84E-476F-9FC6-6C4A42EA00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2" name="Rectangle 21">
            <a:extLst>
              <a:ext uri="{FF2B5EF4-FFF2-40B4-BE49-F238E27FC236}">
                <a16:creationId xmlns:a16="http://schemas.microsoft.com/office/drawing/2014/main" id="{87BD1F4E-A66D-4C06-86DA-8D56CA7A3B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83289" y="0"/>
            <a:ext cx="466071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Shape 5">
            <a:extLst>
              <a:ext uri="{FF2B5EF4-FFF2-40B4-BE49-F238E27FC236}">
                <a16:creationId xmlns:a16="http://schemas.microsoft.com/office/drawing/2014/main" id="{103C4B1E-DFEC-47B9-883A-A6624707078E}"/>
              </a:ext>
            </a:extLst>
          </p:cNvPr>
          <p:cNvSpPr/>
          <p:nvPr/>
        </p:nvSpPr>
        <p:spPr>
          <a:xfrm>
            <a:off x="2895600" y="990600"/>
            <a:ext cx="6019800" cy="561599"/>
          </a:xfrm>
          <a:custGeom>
            <a:avLst/>
            <a:gdLst>
              <a:gd name="connsiteX0" fmla="*/ 0 w 4971603"/>
              <a:gd name="connsiteY0" fmla="*/ 93602 h 561599"/>
              <a:gd name="connsiteX1" fmla="*/ 93602 w 4971603"/>
              <a:gd name="connsiteY1" fmla="*/ 0 h 561599"/>
              <a:gd name="connsiteX2" fmla="*/ 4878001 w 4971603"/>
              <a:gd name="connsiteY2" fmla="*/ 0 h 561599"/>
              <a:gd name="connsiteX3" fmla="*/ 4971603 w 4971603"/>
              <a:gd name="connsiteY3" fmla="*/ 93602 h 561599"/>
              <a:gd name="connsiteX4" fmla="*/ 4971603 w 4971603"/>
              <a:gd name="connsiteY4" fmla="*/ 467997 h 561599"/>
              <a:gd name="connsiteX5" fmla="*/ 4878001 w 4971603"/>
              <a:gd name="connsiteY5" fmla="*/ 561599 h 561599"/>
              <a:gd name="connsiteX6" fmla="*/ 93602 w 4971603"/>
              <a:gd name="connsiteY6" fmla="*/ 561599 h 561599"/>
              <a:gd name="connsiteX7" fmla="*/ 0 w 4971603"/>
              <a:gd name="connsiteY7" fmla="*/ 467997 h 561599"/>
              <a:gd name="connsiteX8" fmla="*/ 0 w 4971603"/>
              <a:gd name="connsiteY8" fmla="*/ 93602 h 561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71603" h="561599">
                <a:moveTo>
                  <a:pt x="0" y="93602"/>
                </a:moveTo>
                <a:cubicBezTo>
                  <a:pt x="0" y="41907"/>
                  <a:pt x="41907" y="0"/>
                  <a:pt x="93602" y="0"/>
                </a:cubicBezTo>
                <a:lnTo>
                  <a:pt x="4878001" y="0"/>
                </a:lnTo>
                <a:cubicBezTo>
                  <a:pt x="4929696" y="0"/>
                  <a:pt x="4971603" y="41907"/>
                  <a:pt x="4971603" y="93602"/>
                </a:cubicBezTo>
                <a:lnTo>
                  <a:pt x="4971603" y="467997"/>
                </a:lnTo>
                <a:cubicBezTo>
                  <a:pt x="4971603" y="519692"/>
                  <a:pt x="4929696" y="561599"/>
                  <a:pt x="4878001" y="561599"/>
                </a:cubicBezTo>
                <a:lnTo>
                  <a:pt x="93602" y="561599"/>
                </a:lnTo>
                <a:cubicBezTo>
                  <a:pt x="41907" y="561599"/>
                  <a:pt x="0" y="519692"/>
                  <a:pt x="0" y="467997"/>
                </a:cubicBezTo>
                <a:lnTo>
                  <a:pt x="0" y="93602"/>
                </a:lnTo>
                <a:close/>
              </a:path>
            </a:pathLst>
          </a:custGeom>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spcFirstLastPara="0" vert="horz" wrap="square" lIns="118855" tIns="118855" rIns="118855" bIns="118855" numCol="1" spcCol="1270" anchor="ctr" anchorCtr="0">
            <a:noAutofit/>
          </a:bodyPr>
          <a:lstStyle/>
          <a:p>
            <a:pPr marL="0" lvl="0" indent="0" algn="l" defTabSz="1066800">
              <a:lnSpc>
                <a:spcPct val="90000"/>
              </a:lnSpc>
              <a:spcBef>
                <a:spcPct val="0"/>
              </a:spcBef>
              <a:spcAft>
                <a:spcPct val="35000"/>
              </a:spcAft>
              <a:buNone/>
            </a:pPr>
            <a:r>
              <a:rPr lang="en-US" sz="3000" b="1" u="sng" kern="1200"/>
              <a:t>CAS Working Group Focus Areas</a:t>
            </a:r>
            <a:r>
              <a:rPr lang="en-US" sz="3000" kern="1200"/>
              <a:t>: </a:t>
            </a:r>
          </a:p>
        </p:txBody>
      </p:sp>
      <p:sp>
        <p:nvSpPr>
          <p:cNvPr id="7" name="Freeform: Shape 6">
            <a:extLst>
              <a:ext uri="{FF2B5EF4-FFF2-40B4-BE49-F238E27FC236}">
                <a16:creationId xmlns:a16="http://schemas.microsoft.com/office/drawing/2014/main" id="{952A3348-3348-47F8-BB9F-F2ACEF29D88F}"/>
              </a:ext>
            </a:extLst>
          </p:cNvPr>
          <p:cNvSpPr/>
          <p:nvPr/>
        </p:nvSpPr>
        <p:spPr>
          <a:xfrm>
            <a:off x="3687414" y="1752600"/>
            <a:ext cx="4971603" cy="561599"/>
          </a:xfrm>
          <a:custGeom>
            <a:avLst/>
            <a:gdLst>
              <a:gd name="connsiteX0" fmla="*/ 0 w 4971603"/>
              <a:gd name="connsiteY0" fmla="*/ 93602 h 561599"/>
              <a:gd name="connsiteX1" fmla="*/ 93602 w 4971603"/>
              <a:gd name="connsiteY1" fmla="*/ 0 h 561599"/>
              <a:gd name="connsiteX2" fmla="*/ 4878001 w 4971603"/>
              <a:gd name="connsiteY2" fmla="*/ 0 h 561599"/>
              <a:gd name="connsiteX3" fmla="*/ 4971603 w 4971603"/>
              <a:gd name="connsiteY3" fmla="*/ 93602 h 561599"/>
              <a:gd name="connsiteX4" fmla="*/ 4971603 w 4971603"/>
              <a:gd name="connsiteY4" fmla="*/ 467997 h 561599"/>
              <a:gd name="connsiteX5" fmla="*/ 4878001 w 4971603"/>
              <a:gd name="connsiteY5" fmla="*/ 561599 h 561599"/>
              <a:gd name="connsiteX6" fmla="*/ 93602 w 4971603"/>
              <a:gd name="connsiteY6" fmla="*/ 561599 h 561599"/>
              <a:gd name="connsiteX7" fmla="*/ 0 w 4971603"/>
              <a:gd name="connsiteY7" fmla="*/ 467997 h 561599"/>
              <a:gd name="connsiteX8" fmla="*/ 0 w 4971603"/>
              <a:gd name="connsiteY8" fmla="*/ 93602 h 561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71603" h="561599">
                <a:moveTo>
                  <a:pt x="0" y="93602"/>
                </a:moveTo>
                <a:cubicBezTo>
                  <a:pt x="0" y="41907"/>
                  <a:pt x="41907" y="0"/>
                  <a:pt x="93602" y="0"/>
                </a:cubicBezTo>
                <a:lnTo>
                  <a:pt x="4878001" y="0"/>
                </a:lnTo>
                <a:cubicBezTo>
                  <a:pt x="4929696" y="0"/>
                  <a:pt x="4971603" y="41907"/>
                  <a:pt x="4971603" y="93602"/>
                </a:cubicBezTo>
                <a:lnTo>
                  <a:pt x="4971603" y="467997"/>
                </a:lnTo>
                <a:cubicBezTo>
                  <a:pt x="4971603" y="519692"/>
                  <a:pt x="4929696" y="561599"/>
                  <a:pt x="4878001" y="561599"/>
                </a:cubicBezTo>
                <a:lnTo>
                  <a:pt x="93602" y="561599"/>
                </a:lnTo>
                <a:cubicBezTo>
                  <a:pt x="41907" y="561599"/>
                  <a:pt x="0" y="519692"/>
                  <a:pt x="0" y="467997"/>
                </a:cubicBezTo>
                <a:lnTo>
                  <a:pt x="0" y="93602"/>
                </a:lnTo>
                <a:close/>
              </a:path>
            </a:pathLst>
          </a:custGeom>
        </p:spPr>
        <p:style>
          <a:lnRef idx="0">
            <a:schemeClr val="lt1">
              <a:hueOff val="0"/>
              <a:satOff val="0"/>
              <a:lumOff val="0"/>
              <a:alphaOff val="0"/>
            </a:schemeClr>
          </a:lnRef>
          <a:fillRef idx="3">
            <a:schemeClr val="accent2">
              <a:hueOff val="-1854942"/>
              <a:satOff val="8603"/>
              <a:lumOff val="8628"/>
              <a:alphaOff val="0"/>
            </a:schemeClr>
          </a:fillRef>
          <a:effectRef idx="2">
            <a:schemeClr val="accent2">
              <a:hueOff val="-1854942"/>
              <a:satOff val="8603"/>
              <a:lumOff val="8628"/>
              <a:alphaOff val="0"/>
            </a:schemeClr>
          </a:effectRef>
          <a:fontRef idx="minor">
            <a:schemeClr val="lt1"/>
          </a:fontRef>
        </p:style>
        <p:txBody>
          <a:bodyPr spcFirstLastPara="0" vert="horz" wrap="square" lIns="118855" tIns="118855" rIns="118855" bIns="118855" numCol="1" spcCol="1270" anchor="ctr" anchorCtr="0">
            <a:noAutofit/>
          </a:bodyPr>
          <a:lstStyle/>
          <a:p>
            <a:pPr marL="0" lvl="0" indent="0" algn="l" defTabSz="1066800">
              <a:lnSpc>
                <a:spcPct val="90000"/>
              </a:lnSpc>
              <a:spcBef>
                <a:spcPct val="0"/>
              </a:spcBef>
              <a:spcAft>
                <a:spcPct val="35000"/>
              </a:spcAft>
              <a:buNone/>
            </a:pPr>
            <a:r>
              <a:rPr lang="en-US" sz="2400" kern="1200" dirty="0"/>
              <a:t>Tuesday – Wednesday (Nov. 10-11)</a:t>
            </a:r>
          </a:p>
        </p:txBody>
      </p:sp>
      <p:sp>
        <p:nvSpPr>
          <p:cNvPr id="8" name="Freeform: Shape 7">
            <a:extLst>
              <a:ext uri="{FF2B5EF4-FFF2-40B4-BE49-F238E27FC236}">
                <a16:creationId xmlns:a16="http://schemas.microsoft.com/office/drawing/2014/main" id="{142E8CE1-2262-404F-83A9-1D99F5A0D5FA}"/>
              </a:ext>
            </a:extLst>
          </p:cNvPr>
          <p:cNvSpPr/>
          <p:nvPr/>
        </p:nvSpPr>
        <p:spPr>
          <a:xfrm>
            <a:off x="3687414" y="2445480"/>
            <a:ext cx="4971603" cy="3345720"/>
          </a:xfrm>
          <a:custGeom>
            <a:avLst/>
            <a:gdLst>
              <a:gd name="connsiteX0" fmla="*/ 0 w 4971603"/>
              <a:gd name="connsiteY0" fmla="*/ 0 h 1440720"/>
              <a:gd name="connsiteX1" fmla="*/ 4971603 w 4971603"/>
              <a:gd name="connsiteY1" fmla="*/ 0 h 1440720"/>
              <a:gd name="connsiteX2" fmla="*/ 4971603 w 4971603"/>
              <a:gd name="connsiteY2" fmla="*/ 1440720 h 1440720"/>
              <a:gd name="connsiteX3" fmla="*/ 0 w 4971603"/>
              <a:gd name="connsiteY3" fmla="*/ 1440720 h 1440720"/>
              <a:gd name="connsiteX4" fmla="*/ 0 w 4971603"/>
              <a:gd name="connsiteY4" fmla="*/ 0 h 14407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71603" h="1440720">
                <a:moveTo>
                  <a:pt x="0" y="0"/>
                </a:moveTo>
                <a:lnTo>
                  <a:pt x="4971603" y="0"/>
                </a:lnTo>
                <a:lnTo>
                  <a:pt x="4971603" y="1440720"/>
                </a:lnTo>
                <a:lnTo>
                  <a:pt x="0" y="144072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57848" tIns="30480" rIns="170688" bIns="30480" numCol="1" spcCol="1270" anchor="t" anchorCtr="0">
            <a:noAutofit/>
          </a:bodyPr>
          <a:lstStyle/>
          <a:p>
            <a:pPr marL="171450" lvl="1" indent="-171450" algn="l" defTabSz="844550">
              <a:lnSpc>
                <a:spcPct val="90000"/>
              </a:lnSpc>
              <a:spcBef>
                <a:spcPct val="0"/>
              </a:spcBef>
              <a:spcAft>
                <a:spcPts val="1800"/>
              </a:spcAft>
              <a:buChar char="•"/>
            </a:pPr>
            <a:r>
              <a:rPr lang="en-US" sz="2200" kern="1200" dirty="0"/>
              <a:t>Presentations and  Breakout sessions:</a:t>
            </a:r>
          </a:p>
          <a:p>
            <a:pPr marL="457200" lvl="2" indent="-171450" algn="l" defTabSz="844550">
              <a:lnSpc>
                <a:spcPct val="90000"/>
              </a:lnSpc>
              <a:spcBef>
                <a:spcPct val="0"/>
              </a:spcBef>
              <a:spcAft>
                <a:spcPts val="2400"/>
              </a:spcAft>
              <a:buChar char="•"/>
            </a:pPr>
            <a:r>
              <a:rPr lang="en-US" sz="2000" kern="1200" dirty="0"/>
              <a:t>Task Team 1 - Issue Investigations with HPI Context</a:t>
            </a:r>
          </a:p>
          <a:p>
            <a:pPr marL="457200" lvl="2" indent="-171450" algn="l" defTabSz="844550">
              <a:lnSpc>
                <a:spcPct val="90000"/>
              </a:lnSpc>
              <a:spcBef>
                <a:spcPct val="0"/>
              </a:spcBef>
              <a:spcAft>
                <a:spcPts val="1200"/>
              </a:spcAft>
              <a:buChar char="•"/>
            </a:pPr>
            <a:r>
              <a:rPr lang="en-US" sz="2000" kern="1200" dirty="0"/>
              <a:t>Task Team 2 - Performance Analysis Methods, Tools and Best Practices</a:t>
            </a:r>
          </a:p>
        </p:txBody>
      </p:sp>
    </p:spTree>
    <p:extLst>
      <p:ext uri="{BB962C8B-B14F-4D97-AF65-F5344CB8AC3E}">
        <p14:creationId xmlns:p14="http://schemas.microsoft.com/office/powerpoint/2010/main" val="22684656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6576313" cy="1320800"/>
          </a:xfrm>
        </p:spPr>
        <p:txBody>
          <a:bodyPr/>
          <a:lstStyle/>
          <a:p>
            <a:r>
              <a:rPr lang="en-US" dirty="0">
                <a:solidFill>
                  <a:schemeClr val="tx1"/>
                </a:solidFill>
              </a:rPr>
              <a:t>Contractor Assurance System Task Team Strategy</a:t>
            </a:r>
          </a:p>
        </p:txBody>
      </p:sp>
      <p:sp>
        <p:nvSpPr>
          <p:cNvPr id="3" name="Content Placeholder 2"/>
          <p:cNvSpPr>
            <a:spLocks noGrp="1"/>
          </p:cNvSpPr>
          <p:nvPr>
            <p:ph idx="1"/>
          </p:nvPr>
        </p:nvSpPr>
        <p:spPr>
          <a:xfrm>
            <a:off x="457200" y="1473200"/>
            <a:ext cx="8305800" cy="5232400"/>
          </a:xfrm>
        </p:spPr>
        <p:txBody>
          <a:bodyPr>
            <a:noAutofit/>
          </a:bodyPr>
          <a:lstStyle/>
          <a:p>
            <a:pPr lvl="0">
              <a:spcBef>
                <a:spcPts val="0"/>
              </a:spcBef>
            </a:pPr>
            <a:r>
              <a:rPr lang="en-US" sz="1600" dirty="0"/>
              <a:t>Identify and finalize Task Team Leads and Members – Sept – Oct 2019  </a:t>
            </a:r>
            <a:r>
              <a:rPr lang="en-US" sz="1600" i="1" u="sng" dirty="0"/>
              <a:t>Complete</a:t>
            </a:r>
          </a:p>
          <a:p>
            <a:pPr marL="0" indent="0">
              <a:spcBef>
                <a:spcPts val="0"/>
              </a:spcBef>
              <a:buNone/>
            </a:pPr>
            <a:endParaRPr lang="en-US" sz="1600" dirty="0"/>
          </a:p>
          <a:p>
            <a:pPr lvl="0">
              <a:spcBef>
                <a:spcPts val="0"/>
              </a:spcBef>
            </a:pPr>
            <a:r>
              <a:rPr lang="en-US" sz="1600" dirty="0"/>
              <a:t>Cross complex benchmarking (by Task Team Leads)</a:t>
            </a:r>
          </a:p>
          <a:p>
            <a:pPr lvl="1">
              <a:spcBef>
                <a:spcPts val="0"/>
              </a:spcBef>
            </a:pPr>
            <a:r>
              <a:rPr lang="en-US" dirty="0"/>
              <a:t>Survey of methods on what is being done (for each topic and representative reports (By surveys and by selected interviews for detailed information</a:t>
            </a:r>
          </a:p>
          <a:p>
            <a:pPr lvl="2">
              <a:spcBef>
                <a:spcPts val="0"/>
              </a:spcBef>
            </a:pPr>
            <a:r>
              <a:rPr lang="en-US" sz="1600" dirty="0"/>
              <a:t>Develop questionnaire – Oct – Nov 2020</a:t>
            </a:r>
          </a:p>
          <a:p>
            <a:pPr lvl="2">
              <a:spcBef>
                <a:spcPts val="0"/>
              </a:spcBef>
            </a:pPr>
            <a:r>
              <a:rPr lang="en-US" sz="1600" dirty="0"/>
              <a:t>Submit to CAS group – Nov – Jan 2021</a:t>
            </a:r>
          </a:p>
          <a:p>
            <a:pPr lvl="2">
              <a:spcBef>
                <a:spcPts val="0"/>
              </a:spcBef>
            </a:pPr>
            <a:r>
              <a:rPr lang="en-US" sz="1600" dirty="0"/>
              <a:t>Collect and collate – Feb – Mar 2021</a:t>
            </a:r>
            <a:br>
              <a:rPr lang="en-US" sz="1600" dirty="0"/>
            </a:br>
            <a:endParaRPr lang="en-US" sz="1600" dirty="0"/>
          </a:p>
          <a:p>
            <a:pPr lvl="0">
              <a:spcBef>
                <a:spcPts val="0"/>
              </a:spcBef>
            </a:pPr>
            <a:r>
              <a:rPr lang="en-US" sz="1600" dirty="0"/>
              <a:t>Evaluation of results</a:t>
            </a:r>
          </a:p>
          <a:p>
            <a:pPr lvl="1">
              <a:spcBef>
                <a:spcPts val="0"/>
              </a:spcBef>
            </a:pPr>
            <a:r>
              <a:rPr lang="en-US" dirty="0"/>
              <a:t>Define criteria for what good &amp; best looks like</a:t>
            </a:r>
          </a:p>
          <a:p>
            <a:pPr lvl="2">
              <a:spcBef>
                <a:spcPts val="0"/>
              </a:spcBef>
            </a:pPr>
            <a:r>
              <a:rPr lang="en-US" sz="1600" dirty="0"/>
              <a:t>Develop initial list – Jan-Feb 2021</a:t>
            </a:r>
          </a:p>
          <a:p>
            <a:pPr lvl="2">
              <a:spcBef>
                <a:spcPts val="0"/>
              </a:spcBef>
            </a:pPr>
            <a:r>
              <a:rPr lang="en-US" sz="1600" dirty="0"/>
              <a:t>Cross team review &amp; feedback – Feb-March 2021</a:t>
            </a:r>
          </a:p>
          <a:p>
            <a:pPr lvl="2">
              <a:spcBef>
                <a:spcPts val="0"/>
              </a:spcBef>
            </a:pPr>
            <a:r>
              <a:rPr lang="en-US" sz="1600" dirty="0"/>
              <a:t>Finalize criteria – March April 2021</a:t>
            </a:r>
            <a:br>
              <a:rPr lang="en-US" sz="1600" dirty="0"/>
            </a:br>
            <a:endParaRPr lang="en-US" sz="1600" dirty="0"/>
          </a:p>
          <a:p>
            <a:pPr lvl="1">
              <a:spcBef>
                <a:spcPts val="0"/>
              </a:spcBef>
            </a:pPr>
            <a:r>
              <a:rPr lang="en-US" dirty="0"/>
              <a:t>Score and rank Performance Analysis against agreed criteria – May – June 2021</a:t>
            </a:r>
            <a:br>
              <a:rPr lang="en-US" dirty="0"/>
            </a:br>
            <a:endParaRPr lang="en-US" dirty="0"/>
          </a:p>
          <a:p>
            <a:pPr lvl="0">
              <a:spcBef>
                <a:spcPts val="0"/>
              </a:spcBef>
            </a:pPr>
            <a:r>
              <a:rPr lang="en-US" sz="1600" dirty="0"/>
              <a:t>Develop Catalogue and Recommendations:</a:t>
            </a:r>
          </a:p>
          <a:p>
            <a:pPr lvl="1">
              <a:spcBef>
                <a:spcPts val="0"/>
              </a:spcBef>
            </a:pPr>
            <a:r>
              <a:rPr lang="en-US" dirty="0"/>
              <a:t>Develop draft – June – July 2021</a:t>
            </a:r>
          </a:p>
          <a:p>
            <a:pPr lvl="1">
              <a:spcBef>
                <a:spcPts val="0"/>
              </a:spcBef>
            </a:pPr>
            <a:r>
              <a:rPr lang="en-US" dirty="0"/>
              <a:t>Submit for review &amp; Feedback – July – Aug 2021</a:t>
            </a:r>
          </a:p>
          <a:p>
            <a:pPr lvl="1">
              <a:spcBef>
                <a:spcPts val="0"/>
              </a:spcBef>
            </a:pPr>
            <a:r>
              <a:rPr lang="en-US" dirty="0"/>
              <a:t>Edit &amp; Publish – Sept 2021</a:t>
            </a:r>
          </a:p>
        </p:txBody>
      </p:sp>
    </p:spTree>
    <p:extLst>
      <p:ext uri="{BB962C8B-B14F-4D97-AF65-F5344CB8AC3E}">
        <p14:creationId xmlns:p14="http://schemas.microsoft.com/office/powerpoint/2010/main" val="30332595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6C16C40-7C29-4ACC-B851-7E08E459B5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CDD733AE-DD5E-4C77-8BCD-72BF12A06BB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9144001" cy="6866467"/>
            <a:chOff x="0" y="-8467"/>
            <a:chExt cx="12192000" cy="6866467"/>
          </a:xfrm>
        </p:grpSpPr>
        <p:cxnSp>
          <p:nvCxnSpPr>
            <p:cNvPr id="11" name="Straight Connector 10">
              <a:extLst>
                <a:ext uri="{FF2B5EF4-FFF2-40B4-BE49-F238E27FC236}">
                  <a16:creationId xmlns:a16="http://schemas.microsoft.com/office/drawing/2014/main" id="{51DE90A4-932E-4370-BA07-30F43254C01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6A19CA4A-B208-452A-8BE4-BC6940D33D4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B74F8D3E-E618-4DE3-A0CC-B4904BB5D5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25">
              <a:extLst>
                <a:ext uri="{FF2B5EF4-FFF2-40B4-BE49-F238E27FC236}">
                  <a16:creationId xmlns:a16="http://schemas.microsoft.com/office/drawing/2014/main" id="{299DA406-C54B-4E31-867D-FAF8DCE704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Isosceles Triangle 14">
              <a:extLst>
                <a:ext uri="{FF2B5EF4-FFF2-40B4-BE49-F238E27FC236}">
                  <a16:creationId xmlns:a16="http://schemas.microsoft.com/office/drawing/2014/main" id="{A1E16883-5140-47C4-A9AD-AD6598AC3E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7">
              <a:extLst>
                <a:ext uri="{FF2B5EF4-FFF2-40B4-BE49-F238E27FC236}">
                  <a16:creationId xmlns:a16="http://schemas.microsoft.com/office/drawing/2014/main" id="{4CD848DC-8A2A-4093-9BDD-7AF4B6A278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8">
              <a:extLst>
                <a:ext uri="{FF2B5EF4-FFF2-40B4-BE49-F238E27FC236}">
                  <a16:creationId xmlns:a16="http://schemas.microsoft.com/office/drawing/2014/main" id="{34635A4D-E9CE-4B78-912A-479EA4512B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9">
              <a:extLst>
                <a:ext uri="{FF2B5EF4-FFF2-40B4-BE49-F238E27FC236}">
                  <a16:creationId xmlns:a16="http://schemas.microsoft.com/office/drawing/2014/main" id="{D663A5EE-5581-44F3-8F98-688755F63E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a16="http://schemas.microsoft.com/office/drawing/2014/main" id="{B1E84E6A-F5AE-4F4D-98F2-82FE4FCC26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DDE7DDC9-17D4-4686-833D-48F8733B49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508000" y="609600"/>
            <a:ext cx="6447501" cy="1320800"/>
          </a:xfrm>
        </p:spPr>
        <p:txBody>
          <a:bodyPr>
            <a:normAutofit/>
          </a:bodyPr>
          <a:lstStyle/>
          <a:p>
            <a:r>
              <a:rPr lang="en-US" dirty="0"/>
              <a:t>Contractor Assurance System Fall 2020 Leadership</a:t>
            </a:r>
          </a:p>
        </p:txBody>
      </p:sp>
      <p:sp>
        <p:nvSpPr>
          <p:cNvPr id="3" name="Content Placeholder 2"/>
          <p:cNvSpPr>
            <a:spLocks noGrp="1"/>
          </p:cNvSpPr>
          <p:nvPr>
            <p:ph idx="1"/>
          </p:nvPr>
        </p:nvSpPr>
        <p:spPr>
          <a:xfrm>
            <a:off x="965200" y="1938867"/>
            <a:ext cx="5740400" cy="4309533"/>
          </a:xfrm>
        </p:spPr>
        <p:txBody>
          <a:bodyPr>
            <a:normAutofit/>
          </a:bodyPr>
          <a:lstStyle/>
          <a:p>
            <a:pPr marL="0" indent="0" fontAlgn="ctr">
              <a:lnSpc>
                <a:spcPct val="90000"/>
              </a:lnSpc>
              <a:buNone/>
            </a:pPr>
            <a:r>
              <a:rPr lang="en-US" sz="2000" b="1" dirty="0"/>
              <a:t>CAS Working Group Leadership:</a:t>
            </a:r>
          </a:p>
          <a:p>
            <a:pPr marL="571500" indent="-395288" fontAlgn="ctr">
              <a:lnSpc>
                <a:spcPct val="90000"/>
              </a:lnSpc>
              <a:spcBef>
                <a:spcPts val="0"/>
              </a:spcBef>
            </a:pPr>
            <a:r>
              <a:rPr lang="en-US" sz="1500" dirty="0"/>
              <a:t>Norm Barker (Chair)</a:t>
            </a:r>
          </a:p>
          <a:p>
            <a:pPr marL="571500" indent="-395288" fontAlgn="ctr">
              <a:lnSpc>
                <a:spcPct val="90000"/>
              </a:lnSpc>
              <a:spcBef>
                <a:spcPts val="0"/>
              </a:spcBef>
            </a:pPr>
            <a:r>
              <a:rPr lang="en-US" sz="1500" dirty="0" err="1"/>
              <a:t>Jita</a:t>
            </a:r>
            <a:r>
              <a:rPr lang="en-US" sz="1500" dirty="0"/>
              <a:t> Ellis (Co-chair)</a:t>
            </a:r>
          </a:p>
          <a:p>
            <a:pPr marL="0" indent="0" fontAlgn="ctr">
              <a:lnSpc>
                <a:spcPct val="90000"/>
              </a:lnSpc>
              <a:buNone/>
            </a:pPr>
            <a:endParaRPr lang="en-US" sz="1500" b="1" dirty="0"/>
          </a:p>
          <a:p>
            <a:pPr marL="0" indent="0" fontAlgn="ctr">
              <a:lnSpc>
                <a:spcPct val="90000"/>
              </a:lnSpc>
              <a:buNone/>
            </a:pPr>
            <a:r>
              <a:rPr lang="en-US" b="1" dirty="0"/>
              <a:t>CAS Task Team Members:</a:t>
            </a:r>
          </a:p>
          <a:p>
            <a:pPr fontAlgn="ctr">
              <a:lnSpc>
                <a:spcPct val="90000"/>
              </a:lnSpc>
              <a:spcAft>
                <a:spcPts val="600"/>
              </a:spcAft>
            </a:pPr>
            <a:r>
              <a:rPr lang="en-US" sz="1500" b="1" dirty="0"/>
              <a:t>Task Team 1, </a:t>
            </a:r>
            <a:r>
              <a:rPr lang="en-US" sz="1500" dirty="0"/>
              <a:t>Issue Investigations with HPI Context:</a:t>
            </a:r>
          </a:p>
          <a:p>
            <a:pPr lvl="1" fontAlgn="ctr">
              <a:lnSpc>
                <a:spcPct val="90000"/>
              </a:lnSpc>
              <a:spcBef>
                <a:spcPts val="0"/>
              </a:spcBef>
            </a:pPr>
            <a:r>
              <a:rPr lang="en-US" sz="1300" dirty="0"/>
              <a:t>Michelle Kirsch (SRR) </a:t>
            </a:r>
          </a:p>
          <a:p>
            <a:pPr lvl="1" fontAlgn="ctr">
              <a:lnSpc>
                <a:spcPct val="90000"/>
              </a:lnSpc>
              <a:spcBef>
                <a:spcPts val="0"/>
              </a:spcBef>
            </a:pPr>
            <a:r>
              <a:rPr lang="en-US" sz="1300" dirty="0"/>
              <a:t>Rich Poliak (SLAC) </a:t>
            </a:r>
          </a:p>
          <a:p>
            <a:pPr lvl="1" fontAlgn="ctr">
              <a:lnSpc>
                <a:spcPct val="90000"/>
              </a:lnSpc>
              <a:spcBef>
                <a:spcPts val="0"/>
              </a:spcBef>
            </a:pPr>
            <a:r>
              <a:rPr lang="en-US" sz="1300" dirty="0"/>
              <a:t>Lora Kunkel (CNS) </a:t>
            </a:r>
          </a:p>
          <a:p>
            <a:pPr lvl="1" fontAlgn="ctr">
              <a:lnSpc>
                <a:spcPct val="90000"/>
              </a:lnSpc>
              <a:spcBef>
                <a:spcPts val="0"/>
              </a:spcBef>
            </a:pPr>
            <a:r>
              <a:rPr lang="en-US" sz="1300" dirty="0"/>
              <a:t>Kim </a:t>
            </a:r>
            <a:r>
              <a:rPr lang="en-US" sz="1300" dirty="0" err="1"/>
              <a:t>Leffew</a:t>
            </a:r>
            <a:r>
              <a:rPr lang="en-US" sz="1300" dirty="0"/>
              <a:t> (CNS) </a:t>
            </a:r>
          </a:p>
          <a:p>
            <a:pPr lvl="1" fontAlgn="ctr">
              <a:lnSpc>
                <a:spcPct val="90000"/>
              </a:lnSpc>
              <a:spcBef>
                <a:spcPts val="0"/>
              </a:spcBef>
            </a:pPr>
            <a:r>
              <a:rPr lang="en-US" sz="1300" dirty="0"/>
              <a:t>Buck Plum (SRS)</a:t>
            </a:r>
          </a:p>
          <a:p>
            <a:pPr fontAlgn="ctr">
              <a:lnSpc>
                <a:spcPct val="90000"/>
              </a:lnSpc>
            </a:pPr>
            <a:endParaRPr lang="en-US" sz="1500" dirty="0"/>
          </a:p>
          <a:p>
            <a:pPr fontAlgn="ctr">
              <a:lnSpc>
                <a:spcPct val="90000"/>
              </a:lnSpc>
              <a:spcAft>
                <a:spcPts val="600"/>
              </a:spcAft>
            </a:pPr>
            <a:r>
              <a:rPr lang="en-US" sz="1500" dirty="0"/>
              <a:t>Performance Analysis:</a:t>
            </a:r>
          </a:p>
          <a:p>
            <a:pPr lvl="1" fontAlgn="ctr">
              <a:lnSpc>
                <a:spcPct val="90000"/>
              </a:lnSpc>
              <a:spcBef>
                <a:spcPts val="0"/>
              </a:spcBef>
            </a:pPr>
            <a:r>
              <a:rPr lang="en-US" sz="1300" dirty="0"/>
              <a:t>Jessica </a:t>
            </a:r>
            <a:r>
              <a:rPr lang="en-US" sz="1300" dirty="0" err="1"/>
              <a:t>Wilkie</a:t>
            </a:r>
            <a:r>
              <a:rPr lang="en-US" sz="1300" dirty="0"/>
              <a:t> (Brookhaven) </a:t>
            </a:r>
          </a:p>
          <a:p>
            <a:pPr lvl="1" fontAlgn="ctr">
              <a:lnSpc>
                <a:spcPct val="90000"/>
              </a:lnSpc>
              <a:spcBef>
                <a:spcPts val="0"/>
              </a:spcBef>
            </a:pPr>
            <a:r>
              <a:rPr lang="en-US" sz="1300" dirty="0"/>
              <a:t>Roosevelt Word (SRR) </a:t>
            </a:r>
          </a:p>
          <a:p>
            <a:pPr lvl="1" fontAlgn="ctr">
              <a:lnSpc>
                <a:spcPct val="90000"/>
              </a:lnSpc>
              <a:spcBef>
                <a:spcPts val="0"/>
              </a:spcBef>
            </a:pPr>
            <a:r>
              <a:rPr lang="en-US" sz="1300" dirty="0"/>
              <a:t>Steve Thomas (SRR) </a:t>
            </a:r>
          </a:p>
          <a:p>
            <a:pPr lvl="1" fontAlgn="ctr">
              <a:lnSpc>
                <a:spcPct val="90000"/>
              </a:lnSpc>
              <a:spcBef>
                <a:spcPts val="0"/>
              </a:spcBef>
            </a:pPr>
            <a:r>
              <a:rPr lang="en-US" sz="1300"/>
              <a:t>Tyson Olson </a:t>
            </a:r>
            <a:r>
              <a:rPr lang="en-US" sz="1300" dirty="0"/>
              <a:t>(INL)</a:t>
            </a:r>
          </a:p>
          <a:p>
            <a:pPr marL="0" indent="0">
              <a:lnSpc>
                <a:spcPct val="90000"/>
              </a:lnSpc>
              <a:buNone/>
            </a:pPr>
            <a:endParaRPr lang="en-US" sz="1500" dirty="0"/>
          </a:p>
          <a:p>
            <a:pPr marL="0" indent="0">
              <a:lnSpc>
                <a:spcPct val="90000"/>
              </a:lnSpc>
              <a:buNone/>
            </a:pPr>
            <a:endParaRPr lang="en-US" sz="1500" dirty="0"/>
          </a:p>
        </p:txBody>
      </p:sp>
    </p:spTree>
    <p:extLst>
      <p:ext uri="{BB962C8B-B14F-4D97-AF65-F5344CB8AC3E}">
        <p14:creationId xmlns:p14="http://schemas.microsoft.com/office/powerpoint/2010/main" val="3348907588"/>
      </p:ext>
    </p:extLst>
  </p:cSld>
  <p:clrMapOvr>
    <a:overrideClrMapping bg1="dk1" tx1="lt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31067"/>
            <a:ext cx="7239000" cy="1269133"/>
          </a:xfrm>
        </p:spPr>
        <p:txBody>
          <a:bodyPr/>
          <a:lstStyle/>
          <a:p>
            <a:r>
              <a:rPr lang="en-US" sz="3400" dirty="0">
                <a:solidFill>
                  <a:schemeClr val="tx1"/>
                </a:solidFill>
              </a:rPr>
              <a:t>Contractor Assurance System FY20 Goals and Deliverables</a:t>
            </a:r>
          </a:p>
        </p:txBody>
      </p:sp>
      <p:sp>
        <p:nvSpPr>
          <p:cNvPr id="3" name="Content Placeholder 2"/>
          <p:cNvSpPr>
            <a:spLocks noGrp="1"/>
          </p:cNvSpPr>
          <p:nvPr>
            <p:ph idx="1"/>
          </p:nvPr>
        </p:nvSpPr>
        <p:spPr>
          <a:xfrm>
            <a:off x="457200" y="1600199"/>
            <a:ext cx="8229600" cy="4926733"/>
          </a:xfrm>
        </p:spPr>
        <p:txBody>
          <a:bodyPr>
            <a:normAutofit/>
          </a:bodyPr>
          <a:lstStyle/>
          <a:p>
            <a:r>
              <a:rPr lang="en-US" sz="2000" dirty="0"/>
              <a:t>Collection of Best Practice/LL Workshops</a:t>
            </a:r>
            <a:endParaRPr lang="en-US" sz="2000" b="1" dirty="0"/>
          </a:p>
          <a:p>
            <a:pPr lvl="1"/>
            <a:r>
              <a:rPr lang="en-US" sz="1600" dirty="0"/>
              <a:t>Spring 2019</a:t>
            </a:r>
          </a:p>
          <a:p>
            <a:pPr lvl="2"/>
            <a:r>
              <a:rPr lang="en-US" sz="1400" dirty="0"/>
              <a:t>Incorporating Business Assessments in CAS</a:t>
            </a:r>
          </a:p>
          <a:p>
            <a:pPr lvl="2"/>
            <a:r>
              <a:rPr lang="en-US" sz="1400" dirty="0"/>
              <a:t>Risk Alignment to Mission</a:t>
            </a:r>
          </a:p>
          <a:p>
            <a:pPr lvl="2"/>
            <a:r>
              <a:rPr lang="en-US" sz="1400" dirty="0"/>
              <a:t>Independent Assessments/Self-Assessments</a:t>
            </a:r>
          </a:p>
          <a:p>
            <a:pPr lvl="2"/>
            <a:r>
              <a:rPr lang="en-US" sz="1400" dirty="0"/>
              <a:t>Issue Investigations</a:t>
            </a:r>
          </a:p>
          <a:p>
            <a:pPr marL="741362" lvl="1" indent="-342900"/>
            <a:r>
              <a:rPr lang="en-US" sz="1600" dirty="0"/>
              <a:t>Fall 2019</a:t>
            </a:r>
          </a:p>
          <a:p>
            <a:pPr marL="1036637" lvl="2" indent="-342900"/>
            <a:r>
              <a:rPr lang="en-US" sz="1400" dirty="0"/>
              <a:t>Using CAS to identify DOE complex-wide issues</a:t>
            </a:r>
          </a:p>
          <a:p>
            <a:pPr marL="1036637" lvl="2" indent="-342900"/>
            <a:r>
              <a:rPr lang="en-US" sz="1400" dirty="0"/>
              <a:t>Incorporating Governance, Business, </a:t>
            </a:r>
            <a:r>
              <a:rPr lang="en-US" sz="1400" dirty="0" err="1"/>
              <a:t>NNSA</a:t>
            </a:r>
            <a:r>
              <a:rPr lang="en-US" sz="1400" dirty="0"/>
              <a:t> Review Process and LL into CAS Assessment Tool</a:t>
            </a:r>
          </a:p>
          <a:p>
            <a:pPr marL="741362" lvl="1" indent="-342900"/>
            <a:r>
              <a:rPr lang="en-US" sz="1700" dirty="0"/>
              <a:t>Fall 2020</a:t>
            </a:r>
          </a:p>
          <a:p>
            <a:pPr marL="1036637" lvl="2" indent="-342900"/>
            <a:r>
              <a:rPr lang="en-US" sz="1400" dirty="0"/>
              <a:t>Issue Investigations with HPI Context </a:t>
            </a:r>
          </a:p>
          <a:p>
            <a:pPr marL="1036637" lvl="2" indent="-342900"/>
            <a:r>
              <a:rPr lang="en-US" sz="1400" dirty="0"/>
              <a:t>Performance Analysis Methods, Tools and Best Practices</a:t>
            </a:r>
          </a:p>
          <a:p>
            <a:pPr marL="1036637" lvl="2" indent="-342900"/>
            <a:r>
              <a:rPr lang="en-US" sz="1400" dirty="0"/>
              <a:t>Update CAS Website</a:t>
            </a:r>
          </a:p>
        </p:txBody>
      </p:sp>
    </p:spTree>
    <p:extLst>
      <p:ext uri="{BB962C8B-B14F-4D97-AF65-F5344CB8AC3E}">
        <p14:creationId xmlns:p14="http://schemas.microsoft.com/office/powerpoint/2010/main" val="37244220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55AE6B0-AC9E-4167-806F-E9DB135FC4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04800" y="1382486"/>
            <a:ext cx="2660686" cy="4093028"/>
          </a:xfrm>
        </p:spPr>
        <p:txBody>
          <a:bodyPr anchor="ctr">
            <a:normAutofit/>
          </a:bodyPr>
          <a:lstStyle/>
          <a:p>
            <a:r>
              <a:rPr lang="en-US" sz="3800">
                <a:solidFill>
                  <a:schemeClr val="tx1"/>
                </a:solidFill>
              </a:rPr>
              <a:t>Contractor Assurance System Challenges</a:t>
            </a:r>
          </a:p>
        </p:txBody>
      </p:sp>
      <p:grpSp>
        <p:nvGrpSpPr>
          <p:cNvPr id="11" name="Group 10">
            <a:extLst>
              <a:ext uri="{FF2B5EF4-FFF2-40B4-BE49-F238E27FC236}">
                <a16:creationId xmlns:a16="http://schemas.microsoft.com/office/drawing/2014/main" id="{3523416A-383B-4FDC-B4C9-D8EDDFE9C04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96950" y="-8467"/>
            <a:ext cx="3575050" cy="6866467"/>
            <a:chOff x="7425267" y="-8467"/>
            <a:chExt cx="4766733" cy="6866467"/>
          </a:xfrm>
        </p:grpSpPr>
        <p:cxnSp>
          <p:nvCxnSpPr>
            <p:cNvPr id="12" name="Straight Connector 11">
              <a:extLst>
                <a:ext uri="{FF2B5EF4-FFF2-40B4-BE49-F238E27FC236}">
                  <a16:creationId xmlns:a16="http://schemas.microsoft.com/office/drawing/2014/main" id="{CB0D29D5-3F7C-4197-821B-6D60A66CC04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BFBFBF">
                  <a:alpha val="75000"/>
                </a:srgb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347FB49A-3541-428A-AADE-682A3C5056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BFBFBF">
                  <a:alpha val="80000"/>
                </a:srgbClr>
              </a:solidFill>
            </a:ln>
          </p:spPr>
          <p:style>
            <a:lnRef idx="2">
              <a:schemeClr val="accent1"/>
            </a:lnRef>
            <a:fillRef idx="0">
              <a:schemeClr val="accent1"/>
            </a:fillRef>
            <a:effectRef idx="1">
              <a:schemeClr val="accent1"/>
            </a:effectRef>
            <a:fontRef idx="minor">
              <a:schemeClr val="tx1"/>
            </a:fontRef>
          </p:style>
        </p:cxnSp>
        <p:sp>
          <p:nvSpPr>
            <p:cNvPr id="14" name="Rectangle 23">
              <a:extLst>
                <a:ext uri="{FF2B5EF4-FFF2-40B4-BE49-F238E27FC236}">
                  <a16:creationId xmlns:a16="http://schemas.microsoft.com/office/drawing/2014/main" id="{D96F53DC-08F1-42C6-B558-B83D54B276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5">
              <a:extLst>
                <a:ext uri="{FF2B5EF4-FFF2-40B4-BE49-F238E27FC236}">
                  <a16:creationId xmlns:a16="http://schemas.microsoft.com/office/drawing/2014/main" id="{AFE48CAF-A51C-463F-A570-ED99439A5C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Isosceles Triangle 15">
              <a:extLst>
                <a:ext uri="{FF2B5EF4-FFF2-40B4-BE49-F238E27FC236}">
                  <a16:creationId xmlns:a16="http://schemas.microsoft.com/office/drawing/2014/main" id="{01F0C48B-50FF-4351-8207-16D0960483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7">
              <a:extLst>
                <a:ext uri="{FF2B5EF4-FFF2-40B4-BE49-F238E27FC236}">
                  <a16:creationId xmlns:a16="http://schemas.microsoft.com/office/drawing/2014/main" id="{300384B6-5ED6-4F91-A548-B706D83751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8">
              <a:extLst>
                <a:ext uri="{FF2B5EF4-FFF2-40B4-BE49-F238E27FC236}">
                  <a16:creationId xmlns:a16="http://schemas.microsoft.com/office/drawing/2014/main" id="{337AFFAE-C182-463C-9459-8AB3C69D9A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9">
              <a:extLst>
                <a:ext uri="{FF2B5EF4-FFF2-40B4-BE49-F238E27FC236}">
                  <a16:creationId xmlns:a16="http://schemas.microsoft.com/office/drawing/2014/main" id="{510ACF17-C3F0-42BF-BDEB-D079277121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E804EFD0-B84E-476F-9FC6-6C4A42EA00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2" name="Rectangle 21">
            <a:extLst>
              <a:ext uri="{FF2B5EF4-FFF2-40B4-BE49-F238E27FC236}">
                <a16:creationId xmlns:a16="http://schemas.microsoft.com/office/drawing/2014/main" id="{87BD1F4E-A66D-4C06-86DA-8D56CA7A3B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83289" y="0"/>
            <a:ext cx="466071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678570B9-BAA2-4CF9-A66F-397B087C12DD}"/>
              </a:ext>
            </a:extLst>
          </p:cNvPr>
          <p:cNvGraphicFramePr>
            <a:graphicFrameLocks noGrp="1"/>
          </p:cNvGraphicFramePr>
          <p:nvPr>
            <p:ph idx="1"/>
            <p:extLst>
              <p:ext uri="{D42A27DB-BD31-4B8C-83A1-F6EECF244321}">
                <p14:modId xmlns:p14="http://schemas.microsoft.com/office/powerpoint/2010/main" val="3272776527"/>
              </p:ext>
            </p:extLst>
          </p:nvPr>
        </p:nvGraphicFramePr>
        <p:xfrm>
          <a:off x="3687414" y="944563"/>
          <a:ext cx="4971603" cy="49795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379077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3107BD-D86B-41FF-932D-F492FA197DB0}"/>
              </a:ext>
            </a:extLst>
          </p:cNvPr>
          <p:cNvSpPr>
            <a:spLocks noGrp="1"/>
          </p:cNvSpPr>
          <p:nvPr>
            <p:ph type="ctrTitle"/>
          </p:nvPr>
        </p:nvSpPr>
        <p:spPr>
          <a:xfrm>
            <a:off x="533400" y="2404534"/>
            <a:ext cx="6423915" cy="1646302"/>
          </a:xfrm>
        </p:spPr>
        <p:txBody>
          <a:bodyPr/>
          <a:lstStyle/>
          <a:p>
            <a:r>
              <a:rPr lang="en-US" dirty="0">
                <a:solidFill>
                  <a:schemeClr val="tx1"/>
                </a:solidFill>
                <a:latin typeface="Trebuchet MS" panose="020B0603020202020204" pitchFamily="34" charset="0"/>
                <a:cs typeface="Times New Roman" panose="02020603050405020304" pitchFamily="18" charset="0"/>
              </a:rPr>
              <a:t>Human Performance Improvement</a:t>
            </a:r>
            <a:endParaRPr lang="en-US" dirty="0">
              <a:solidFill>
                <a:schemeClr val="tx1"/>
              </a:solidFill>
              <a:latin typeface="Trebuchet MS" panose="020B0603020202020204" pitchFamily="34" charset="0"/>
            </a:endParaRPr>
          </a:p>
        </p:txBody>
      </p:sp>
      <p:sp>
        <p:nvSpPr>
          <p:cNvPr id="3" name="Subtitle 2">
            <a:extLst>
              <a:ext uri="{FF2B5EF4-FFF2-40B4-BE49-F238E27FC236}">
                <a16:creationId xmlns:a16="http://schemas.microsoft.com/office/drawing/2014/main" id="{07717CAB-01BE-40D1-85EA-C1314E666853}"/>
              </a:ext>
            </a:extLst>
          </p:cNvPr>
          <p:cNvSpPr>
            <a:spLocks noGrp="1"/>
          </p:cNvSpPr>
          <p:nvPr>
            <p:ph type="subTitle" idx="1"/>
          </p:nvPr>
        </p:nvSpPr>
        <p:spPr/>
        <p:txBody>
          <a:bodyPr>
            <a:normAutofit lnSpcReduction="10000"/>
          </a:bodyPr>
          <a:lstStyle/>
          <a:p>
            <a:r>
              <a:rPr lang="en-US" dirty="0">
                <a:solidFill>
                  <a:schemeClr val="tx1"/>
                </a:solidFill>
                <a:latin typeface="Trebuchet MS" panose="020B0603020202020204" pitchFamily="34" charset="0"/>
                <a:cs typeface="Times New Roman" panose="02020603050405020304" pitchFamily="18" charset="0"/>
              </a:rPr>
              <a:t>Mike Petrowski (Chair)</a:t>
            </a:r>
          </a:p>
          <a:p>
            <a:r>
              <a:rPr lang="en-US" dirty="0">
                <a:solidFill>
                  <a:schemeClr val="tx1"/>
                </a:solidFill>
                <a:latin typeface="Trebuchet MS" panose="020B0603020202020204" pitchFamily="34" charset="0"/>
                <a:cs typeface="Times New Roman" panose="02020603050405020304" pitchFamily="18" charset="0"/>
              </a:rPr>
              <a:t>Chuck Ramsey (Co-chair)</a:t>
            </a:r>
          </a:p>
          <a:p>
            <a:r>
              <a:rPr lang="en-US" dirty="0">
                <a:solidFill>
                  <a:schemeClr val="tx1"/>
                </a:solidFill>
                <a:latin typeface="Trebuchet MS" panose="020B0603020202020204" pitchFamily="34" charset="0"/>
                <a:cs typeface="Times New Roman" panose="02020603050405020304" pitchFamily="18" charset="0"/>
              </a:rPr>
              <a:t>Lloyd Keith (Secretary)</a:t>
            </a:r>
          </a:p>
        </p:txBody>
      </p:sp>
    </p:spTree>
    <p:extLst>
      <p:ext uri="{BB962C8B-B14F-4D97-AF65-F5344CB8AC3E}">
        <p14:creationId xmlns:p14="http://schemas.microsoft.com/office/powerpoint/2010/main" val="713064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E3A6A76-AE5D-49AE-9D49-90C0F15482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9A5CCB5-EF7C-48C3-B6DF-ADC1771CCD0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9144001" cy="6866467"/>
            <a:chOff x="0" y="-8467"/>
            <a:chExt cx="12192000" cy="6866467"/>
          </a:xfrm>
        </p:grpSpPr>
        <p:cxnSp>
          <p:nvCxnSpPr>
            <p:cNvPr id="11" name="Straight Connector 10">
              <a:extLst>
                <a:ext uri="{FF2B5EF4-FFF2-40B4-BE49-F238E27FC236}">
                  <a16:creationId xmlns:a16="http://schemas.microsoft.com/office/drawing/2014/main" id="{94CCC9E2-3000-4D65-A607-D2D2A37CAD3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3250D6C2-D9D4-4A9F-87A3-8EBB72794B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25">
              <a:extLst>
                <a:ext uri="{FF2B5EF4-FFF2-40B4-BE49-F238E27FC236}">
                  <a16:creationId xmlns:a16="http://schemas.microsoft.com/office/drawing/2014/main" id="{9A621299-817D-46DA-9048-2E0A16D4CF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Isosceles Triangle 13">
              <a:extLst>
                <a:ext uri="{FF2B5EF4-FFF2-40B4-BE49-F238E27FC236}">
                  <a16:creationId xmlns:a16="http://schemas.microsoft.com/office/drawing/2014/main" id="{9F8D7E4E-4190-4BB5-A1AA-20610B2C51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7">
              <a:extLst>
                <a:ext uri="{FF2B5EF4-FFF2-40B4-BE49-F238E27FC236}">
                  <a16:creationId xmlns:a16="http://schemas.microsoft.com/office/drawing/2014/main" id="{53FB6299-378D-4A25-91E6-9C6E0A3096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8">
              <a:extLst>
                <a:ext uri="{FF2B5EF4-FFF2-40B4-BE49-F238E27FC236}">
                  <a16:creationId xmlns:a16="http://schemas.microsoft.com/office/drawing/2014/main" id="{AECD26A0-ED75-4BE4-BFEC-885CBEDB5F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9">
              <a:extLst>
                <a:ext uri="{FF2B5EF4-FFF2-40B4-BE49-F238E27FC236}">
                  <a16:creationId xmlns:a16="http://schemas.microsoft.com/office/drawing/2014/main" id="{B459E0DD-85B6-45C6-8D5E-8E494E9472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8" name="Straight Connector 17">
              <a:extLst>
                <a:ext uri="{FF2B5EF4-FFF2-40B4-BE49-F238E27FC236}">
                  <a16:creationId xmlns:a16="http://schemas.microsoft.com/office/drawing/2014/main" id="{664D381D-8077-4635-82B6-CA7E6160D1C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580172" y="0"/>
              <a:ext cx="1219200" cy="6858000"/>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sp>
          <p:nvSpPr>
            <p:cNvPr id="19" name="Isosceles Triangle 18">
              <a:extLst>
                <a:ext uri="{FF2B5EF4-FFF2-40B4-BE49-F238E27FC236}">
                  <a16:creationId xmlns:a16="http://schemas.microsoft.com/office/drawing/2014/main" id="{B3F8D64C-15FA-42D6-AB21-7FB17F8316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9C8DDD52-FBB2-4634-B9F8-A341CDE106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a:extLst>
              <a:ext uri="{FF2B5EF4-FFF2-40B4-BE49-F238E27FC236}">
                <a16:creationId xmlns:a16="http://schemas.microsoft.com/office/drawing/2014/main" id="{65FDAF61-9E59-4366-A1E8-4CCB06A9ACC8}"/>
              </a:ext>
            </a:extLst>
          </p:cNvPr>
          <p:cNvSpPr>
            <a:spLocks noGrp="1"/>
          </p:cNvSpPr>
          <p:nvPr>
            <p:ph type="title"/>
          </p:nvPr>
        </p:nvSpPr>
        <p:spPr>
          <a:xfrm>
            <a:off x="508000" y="609600"/>
            <a:ext cx="6883400" cy="1320800"/>
          </a:xfrm>
        </p:spPr>
        <p:txBody>
          <a:bodyPr>
            <a:noAutofit/>
          </a:bodyPr>
          <a:lstStyle/>
          <a:p>
            <a:r>
              <a:rPr lang="en-US" dirty="0">
                <a:solidFill>
                  <a:srgbClr val="FFFFFF"/>
                </a:solidFill>
                <a:latin typeface="Times New Roman" panose="02020603050405020304" pitchFamily="18" charset="0"/>
                <a:cs typeface="Times New Roman" panose="02020603050405020304" pitchFamily="18" charset="0"/>
              </a:rPr>
              <a:t>Human Performance Improvement</a:t>
            </a:r>
            <a:br>
              <a:rPr lang="en-US" dirty="0">
                <a:solidFill>
                  <a:srgbClr val="FFFFFF"/>
                </a:solidFill>
                <a:latin typeface="Times New Roman" panose="02020603050405020304" pitchFamily="18" charset="0"/>
                <a:cs typeface="Times New Roman" panose="02020603050405020304" pitchFamily="18" charset="0"/>
              </a:rPr>
            </a:br>
            <a:r>
              <a:rPr lang="en-US" dirty="0">
                <a:solidFill>
                  <a:srgbClr val="FFFFFF"/>
                </a:solidFill>
                <a:latin typeface="Times New Roman" panose="02020603050405020304" pitchFamily="18" charset="0"/>
                <a:cs typeface="Times New Roman" panose="02020603050405020304" pitchFamily="18" charset="0"/>
              </a:rPr>
              <a:t>Accomplishments</a:t>
            </a:r>
            <a:endParaRPr lang="en-US" dirty="0">
              <a:solidFill>
                <a:srgbClr val="FFFFFF"/>
              </a:solidFill>
            </a:endParaRPr>
          </a:p>
        </p:txBody>
      </p:sp>
      <p:sp>
        <p:nvSpPr>
          <p:cNvPr id="3" name="Content Placeholder 2">
            <a:extLst>
              <a:ext uri="{FF2B5EF4-FFF2-40B4-BE49-F238E27FC236}">
                <a16:creationId xmlns:a16="http://schemas.microsoft.com/office/drawing/2014/main" id="{0F1A6E0B-E022-4D29-94A8-BC2E3EAF237E}"/>
              </a:ext>
            </a:extLst>
          </p:cNvPr>
          <p:cNvSpPr>
            <a:spLocks noGrp="1"/>
          </p:cNvSpPr>
          <p:nvPr>
            <p:ph idx="1"/>
          </p:nvPr>
        </p:nvSpPr>
        <p:spPr>
          <a:xfrm>
            <a:off x="508000" y="2160589"/>
            <a:ext cx="6447501" cy="3880773"/>
          </a:xfrm>
        </p:spPr>
        <p:txBody>
          <a:bodyPr>
            <a:normAutofit lnSpcReduction="10000"/>
          </a:bodyPr>
          <a:lstStyle/>
          <a:p>
            <a:pPr>
              <a:lnSpc>
                <a:spcPct val="90000"/>
              </a:lnSpc>
              <a:buFont typeface="Arial" panose="020B0604020202020204" pitchFamily="34" charset="0"/>
              <a:buChar char="•"/>
            </a:pPr>
            <a:r>
              <a:rPr lang="en-US" sz="1700">
                <a:solidFill>
                  <a:srgbClr val="FFFFFF"/>
                </a:solidFill>
              </a:rPr>
              <a:t>Completed Tasks:</a:t>
            </a:r>
          </a:p>
          <a:p>
            <a:pPr marL="800100" lvl="1" indent="-342900">
              <a:lnSpc>
                <a:spcPct val="90000"/>
              </a:lnSpc>
              <a:buFont typeface="Arial" panose="020B0604020202020204" pitchFamily="34" charset="0"/>
              <a:buChar char="•"/>
            </a:pPr>
            <a:r>
              <a:rPr lang="en-US" sz="1700">
                <a:solidFill>
                  <a:srgbClr val="FFFFFF"/>
                </a:solidFill>
              </a:rPr>
              <a:t>20-1, White Paper – </a:t>
            </a:r>
            <a:r>
              <a:rPr lang="en-US" sz="1700" i="1">
                <a:solidFill>
                  <a:srgbClr val="FFFFFF"/>
                </a:solidFill>
              </a:rPr>
              <a:t>Utilizing Technology to Reduce Human Error</a:t>
            </a:r>
          </a:p>
          <a:p>
            <a:pPr marL="800100" lvl="1" indent="-342900">
              <a:lnSpc>
                <a:spcPct val="90000"/>
              </a:lnSpc>
              <a:buFont typeface="Arial" panose="020B0604020202020204" pitchFamily="34" charset="0"/>
              <a:buChar char="•"/>
            </a:pPr>
            <a:r>
              <a:rPr lang="en-US" sz="1700">
                <a:solidFill>
                  <a:srgbClr val="FFFFFF"/>
                </a:solidFill>
              </a:rPr>
              <a:t>20-3, COVID Lessons Learned – </a:t>
            </a:r>
            <a:r>
              <a:rPr lang="en-US" sz="1700" i="1">
                <a:solidFill>
                  <a:srgbClr val="FFFFFF"/>
                </a:solidFill>
              </a:rPr>
              <a:t>Relieve stress/anxiety in the workplace with HPI/physiological – to reduce errors</a:t>
            </a:r>
          </a:p>
          <a:p>
            <a:pPr marL="450850">
              <a:lnSpc>
                <a:spcPct val="90000"/>
              </a:lnSpc>
              <a:buFont typeface="Arial" panose="020B0604020202020204" pitchFamily="34" charset="0"/>
              <a:buChar char="•"/>
            </a:pPr>
            <a:r>
              <a:rPr lang="en-US" sz="1700">
                <a:solidFill>
                  <a:srgbClr val="FFFFFF"/>
                </a:solidFill>
              </a:rPr>
              <a:t>Task in progress:</a:t>
            </a:r>
          </a:p>
          <a:p>
            <a:pPr marL="800100" lvl="1">
              <a:lnSpc>
                <a:spcPct val="90000"/>
              </a:lnSpc>
              <a:buFont typeface="Arial" panose="020B0604020202020204" pitchFamily="34" charset="0"/>
              <a:buChar char="•"/>
            </a:pPr>
            <a:r>
              <a:rPr lang="en-US" sz="1700">
                <a:solidFill>
                  <a:srgbClr val="FFFFFF"/>
                </a:solidFill>
              </a:rPr>
              <a:t>18-3, White Paper - HPI Metrics</a:t>
            </a:r>
          </a:p>
          <a:p>
            <a:pPr marL="800100" lvl="1">
              <a:lnSpc>
                <a:spcPct val="90000"/>
              </a:lnSpc>
              <a:buFont typeface="Arial" panose="020B0604020202020204" pitchFamily="34" charset="0"/>
              <a:buChar char="•"/>
            </a:pPr>
            <a:r>
              <a:rPr lang="en-US" sz="1700">
                <a:solidFill>
                  <a:srgbClr val="FFFFFF"/>
                </a:solidFill>
              </a:rPr>
              <a:t>20-2, White Paper - Asking better questions to discover “Error Precursor”</a:t>
            </a:r>
          </a:p>
          <a:p>
            <a:pPr marL="800100" lvl="1">
              <a:lnSpc>
                <a:spcPct val="90000"/>
              </a:lnSpc>
              <a:buFont typeface="Arial" panose="020B0604020202020204" pitchFamily="34" charset="0"/>
              <a:buChar char="•"/>
            </a:pPr>
            <a:r>
              <a:rPr lang="en-US" sz="1700">
                <a:solidFill>
                  <a:srgbClr val="FFFFFF"/>
                </a:solidFill>
              </a:rPr>
              <a:t>21-1, Best Practice - Virtual HPI in todays workplace</a:t>
            </a:r>
          </a:p>
          <a:p>
            <a:pPr marL="800100" lvl="1">
              <a:lnSpc>
                <a:spcPct val="90000"/>
              </a:lnSpc>
              <a:buFont typeface="Arial" panose="020B0604020202020204" pitchFamily="34" charset="0"/>
              <a:buChar char="•"/>
            </a:pPr>
            <a:r>
              <a:rPr lang="en-US" sz="1700">
                <a:solidFill>
                  <a:srgbClr val="FFFFFF"/>
                </a:solidFill>
              </a:rPr>
              <a:t>21-2, Best Practice - Portable HPI Lab platform</a:t>
            </a:r>
          </a:p>
          <a:p>
            <a:pPr marL="800100" lvl="1">
              <a:lnSpc>
                <a:spcPct val="90000"/>
              </a:lnSpc>
              <a:buFont typeface="Arial" panose="020B0604020202020204" pitchFamily="34" charset="0"/>
              <a:buChar char="•"/>
            </a:pPr>
            <a:r>
              <a:rPr lang="en-US" sz="1700">
                <a:solidFill>
                  <a:srgbClr val="FFFFFF"/>
                </a:solidFill>
              </a:rPr>
              <a:t>21-CAS, Collaborative effort with CAS, Evaluate methods for performing Issue Investigations</a:t>
            </a:r>
          </a:p>
        </p:txBody>
      </p:sp>
    </p:spTree>
    <p:extLst>
      <p:ext uri="{BB962C8B-B14F-4D97-AF65-F5344CB8AC3E}">
        <p14:creationId xmlns:p14="http://schemas.microsoft.com/office/powerpoint/2010/main" val="29557183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55AE6B0-AC9E-4167-806F-E9DB135FC4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4521A0F-C215-4EAA-9563-9B3AE8D796DC}"/>
              </a:ext>
            </a:extLst>
          </p:cNvPr>
          <p:cNvSpPr>
            <a:spLocks noGrp="1"/>
          </p:cNvSpPr>
          <p:nvPr>
            <p:ph type="title"/>
          </p:nvPr>
        </p:nvSpPr>
        <p:spPr>
          <a:xfrm>
            <a:off x="76200" y="1382486"/>
            <a:ext cx="3124200" cy="4093028"/>
          </a:xfrm>
        </p:spPr>
        <p:txBody>
          <a:bodyPr anchor="ctr">
            <a:noAutofit/>
          </a:bodyPr>
          <a:lstStyle/>
          <a:p>
            <a:r>
              <a:rPr lang="en-US" b="1" dirty="0">
                <a:solidFill>
                  <a:schemeClr val="tx1"/>
                </a:solidFill>
              </a:rPr>
              <a:t>Integrated Safety Management</a:t>
            </a:r>
            <a:br>
              <a:rPr lang="en-US" b="1" dirty="0">
                <a:solidFill>
                  <a:schemeClr val="tx1"/>
                </a:solidFill>
              </a:rPr>
            </a:br>
            <a:r>
              <a:rPr lang="en-US" b="1" dirty="0">
                <a:solidFill>
                  <a:schemeClr val="tx1"/>
                </a:solidFill>
              </a:rPr>
              <a:t>Leadership</a:t>
            </a:r>
            <a:br>
              <a:rPr lang="en-US" b="1" dirty="0">
                <a:solidFill>
                  <a:schemeClr val="tx1"/>
                </a:solidFill>
              </a:rPr>
            </a:br>
            <a:r>
              <a:rPr lang="en-US" b="1" dirty="0">
                <a:solidFill>
                  <a:schemeClr val="tx1"/>
                </a:solidFill>
              </a:rPr>
              <a:t>Team</a:t>
            </a:r>
          </a:p>
        </p:txBody>
      </p:sp>
      <p:grpSp>
        <p:nvGrpSpPr>
          <p:cNvPr id="11" name="Group 10">
            <a:extLst>
              <a:ext uri="{FF2B5EF4-FFF2-40B4-BE49-F238E27FC236}">
                <a16:creationId xmlns:a16="http://schemas.microsoft.com/office/drawing/2014/main" id="{3523416A-383B-4FDC-B4C9-D8EDDFE9C04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96950" y="-8467"/>
            <a:ext cx="3575050" cy="6866467"/>
            <a:chOff x="7425267" y="-8467"/>
            <a:chExt cx="4766733" cy="6866467"/>
          </a:xfrm>
        </p:grpSpPr>
        <p:cxnSp>
          <p:nvCxnSpPr>
            <p:cNvPr id="12" name="Straight Connector 11">
              <a:extLst>
                <a:ext uri="{FF2B5EF4-FFF2-40B4-BE49-F238E27FC236}">
                  <a16:creationId xmlns:a16="http://schemas.microsoft.com/office/drawing/2014/main" id="{CB0D29D5-3F7C-4197-821B-6D60A66CC04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BFBFBF">
                  <a:alpha val="75000"/>
                </a:srgb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347FB49A-3541-428A-AADE-682A3C5056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BFBFBF">
                  <a:alpha val="80000"/>
                </a:srgbClr>
              </a:solidFill>
            </a:ln>
          </p:spPr>
          <p:style>
            <a:lnRef idx="2">
              <a:schemeClr val="accent1"/>
            </a:lnRef>
            <a:fillRef idx="0">
              <a:schemeClr val="accent1"/>
            </a:fillRef>
            <a:effectRef idx="1">
              <a:schemeClr val="accent1"/>
            </a:effectRef>
            <a:fontRef idx="minor">
              <a:schemeClr val="tx1"/>
            </a:fontRef>
          </p:style>
        </p:cxnSp>
        <p:sp>
          <p:nvSpPr>
            <p:cNvPr id="14" name="Rectangle 23">
              <a:extLst>
                <a:ext uri="{FF2B5EF4-FFF2-40B4-BE49-F238E27FC236}">
                  <a16:creationId xmlns:a16="http://schemas.microsoft.com/office/drawing/2014/main" id="{D96F53DC-08F1-42C6-B558-B83D54B276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5">
              <a:extLst>
                <a:ext uri="{FF2B5EF4-FFF2-40B4-BE49-F238E27FC236}">
                  <a16:creationId xmlns:a16="http://schemas.microsoft.com/office/drawing/2014/main" id="{AFE48CAF-A51C-463F-A570-ED99439A5C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Isosceles Triangle 15">
              <a:extLst>
                <a:ext uri="{FF2B5EF4-FFF2-40B4-BE49-F238E27FC236}">
                  <a16:creationId xmlns:a16="http://schemas.microsoft.com/office/drawing/2014/main" id="{01F0C48B-50FF-4351-8207-16D0960483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7">
              <a:extLst>
                <a:ext uri="{FF2B5EF4-FFF2-40B4-BE49-F238E27FC236}">
                  <a16:creationId xmlns:a16="http://schemas.microsoft.com/office/drawing/2014/main" id="{300384B6-5ED6-4F91-A548-B706D83751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8">
              <a:extLst>
                <a:ext uri="{FF2B5EF4-FFF2-40B4-BE49-F238E27FC236}">
                  <a16:creationId xmlns:a16="http://schemas.microsoft.com/office/drawing/2014/main" id="{337AFFAE-C182-463C-9459-8AB3C69D9A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9">
              <a:extLst>
                <a:ext uri="{FF2B5EF4-FFF2-40B4-BE49-F238E27FC236}">
                  <a16:creationId xmlns:a16="http://schemas.microsoft.com/office/drawing/2014/main" id="{510ACF17-C3F0-42BF-BDEB-D079277121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E804EFD0-B84E-476F-9FC6-6C4A42EA00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2" name="Rectangle 21">
            <a:extLst>
              <a:ext uri="{FF2B5EF4-FFF2-40B4-BE49-F238E27FC236}">
                <a16:creationId xmlns:a16="http://schemas.microsoft.com/office/drawing/2014/main" id="{87BD1F4E-A66D-4C06-86DA-8D56CA7A3B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83289" y="0"/>
            <a:ext cx="466071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66EDAF62-70C8-4569-9F1A-0C4F2EF3953A}"/>
              </a:ext>
            </a:extLst>
          </p:cNvPr>
          <p:cNvSpPr/>
          <p:nvPr/>
        </p:nvSpPr>
        <p:spPr>
          <a:xfrm>
            <a:off x="2819400" y="914760"/>
            <a:ext cx="6096000" cy="781200"/>
          </a:xfrm>
          <a:prstGeom prst="rect">
            <a:avLst/>
          </a:prstGeom>
        </p:spPr>
        <p:style>
          <a:lnRef idx="1">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6" name="Freeform: Shape 5">
            <a:extLst>
              <a:ext uri="{FF2B5EF4-FFF2-40B4-BE49-F238E27FC236}">
                <a16:creationId xmlns:a16="http://schemas.microsoft.com/office/drawing/2014/main" id="{2014B2B7-CEA1-43F3-8D59-42117A2B7CAA}"/>
              </a:ext>
            </a:extLst>
          </p:cNvPr>
          <p:cNvSpPr/>
          <p:nvPr/>
        </p:nvSpPr>
        <p:spPr>
          <a:xfrm>
            <a:off x="2971800" y="457200"/>
            <a:ext cx="5791200" cy="915120"/>
          </a:xfrm>
          <a:custGeom>
            <a:avLst/>
            <a:gdLst>
              <a:gd name="connsiteX0" fmla="*/ 0 w 3480122"/>
              <a:gd name="connsiteY0" fmla="*/ 152523 h 915120"/>
              <a:gd name="connsiteX1" fmla="*/ 152523 w 3480122"/>
              <a:gd name="connsiteY1" fmla="*/ 0 h 915120"/>
              <a:gd name="connsiteX2" fmla="*/ 3327599 w 3480122"/>
              <a:gd name="connsiteY2" fmla="*/ 0 h 915120"/>
              <a:gd name="connsiteX3" fmla="*/ 3480122 w 3480122"/>
              <a:gd name="connsiteY3" fmla="*/ 152523 h 915120"/>
              <a:gd name="connsiteX4" fmla="*/ 3480122 w 3480122"/>
              <a:gd name="connsiteY4" fmla="*/ 762597 h 915120"/>
              <a:gd name="connsiteX5" fmla="*/ 3327599 w 3480122"/>
              <a:gd name="connsiteY5" fmla="*/ 915120 h 915120"/>
              <a:gd name="connsiteX6" fmla="*/ 152523 w 3480122"/>
              <a:gd name="connsiteY6" fmla="*/ 915120 h 915120"/>
              <a:gd name="connsiteX7" fmla="*/ 0 w 3480122"/>
              <a:gd name="connsiteY7" fmla="*/ 762597 h 915120"/>
              <a:gd name="connsiteX8" fmla="*/ 0 w 3480122"/>
              <a:gd name="connsiteY8" fmla="*/ 152523 h 915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80122" h="915120">
                <a:moveTo>
                  <a:pt x="0" y="152523"/>
                </a:moveTo>
                <a:cubicBezTo>
                  <a:pt x="0" y="68287"/>
                  <a:pt x="68287" y="0"/>
                  <a:pt x="152523" y="0"/>
                </a:cubicBezTo>
                <a:lnTo>
                  <a:pt x="3327599" y="0"/>
                </a:lnTo>
                <a:cubicBezTo>
                  <a:pt x="3411835" y="0"/>
                  <a:pt x="3480122" y="68287"/>
                  <a:pt x="3480122" y="152523"/>
                </a:cubicBezTo>
                <a:lnTo>
                  <a:pt x="3480122" y="762597"/>
                </a:lnTo>
                <a:cubicBezTo>
                  <a:pt x="3480122" y="846833"/>
                  <a:pt x="3411835" y="915120"/>
                  <a:pt x="3327599" y="915120"/>
                </a:cubicBezTo>
                <a:lnTo>
                  <a:pt x="152523" y="915120"/>
                </a:lnTo>
                <a:cubicBezTo>
                  <a:pt x="68287" y="915120"/>
                  <a:pt x="0" y="846833"/>
                  <a:pt x="0" y="762597"/>
                </a:cubicBezTo>
                <a:lnTo>
                  <a:pt x="0" y="152523"/>
                </a:lnTo>
                <a:close/>
              </a:path>
            </a:pathLst>
          </a:custGeom>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spcFirstLastPara="0" vert="horz" wrap="square" lIns="176212" tIns="44672" rIns="176212" bIns="44672" numCol="1" spcCol="1270" anchor="ctr" anchorCtr="0">
            <a:noAutofit/>
          </a:bodyPr>
          <a:lstStyle/>
          <a:p>
            <a:pPr marL="0" lvl="0" indent="0" algn="l" defTabSz="1377950">
              <a:lnSpc>
                <a:spcPct val="90000"/>
              </a:lnSpc>
              <a:spcBef>
                <a:spcPct val="0"/>
              </a:spcBef>
              <a:spcAft>
                <a:spcPct val="35000"/>
              </a:spcAft>
              <a:buNone/>
            </a:pPr>
            <a:r>
              <a:rPr lang="en-US" sz="3000" kern="1200" dirty="0"/>
              <a:t>Darlene Murdoch, SRS (Chair)</a:t>
            </a:r>
          </a:p>
        </p:txBody>
      </p:sp>
      <p:sp>
        <p:nvSpPr>
          <p:cNvPr id="7" name="Rectangle 6">
            <a:extLst>
              <a:ext uri="{FF2B5EF4-FFF2-40B4-BE49-F238E27FC236}">
                <a16:creationId xmlns:a16="http://schemas.microsoft.com/office/drawing/2014/main" id="{E9FBE238-8E86-4D58-85D8-46DB14BEC4BC}"/>
              </a:ext>
            </a:extLst>
          </p:cNvPr>
          <p:cNvSpPr/>
          <p:nvPr/>
        </p:nvSpPr>
        <p:spPr>
          <a:xfrm>
            <a:off x="2819400" y="2362560"/>
            <a:ext cx="6096000" cy="781200"/>
          </a:xfrm>
          <a:prstGeom prst="rect">
            <a:avLst/>
          </a:prstGeom>
        </p:spPr>
        <p:style>
          <a:lnRef idx="1">
            <a:schemeClr val="accent2">
              <a:hueOff val="-1854942"/>
              <a:satOff val="8603"/>
              <a:lumOff val="8628"/>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8" name="Freeform: Shape 7">
            <a:extLst>
              <a:ext uri="{FF2B5EF4-FFF2-40B4-BE49-F238E27FC236}">
                <a16:creationId xmlns:a16="http://schemas.microsoft.com/office/drawing/2014/main" id="{6425D02E-6F94-40FD-AFD7-E5AF8AF4210A}"/>
              </a:ext>
            </a:extLst>
          </p:cNvPr>
          <p:cNvSpPr/>
          <p:nvPr/>
        </p:nvSpPr>
        <p:spPr>
          <a:xfrm>
            <a:off x="2971800" y="1905000"/>
            <a:ext cx="5791200" cy="915120"/>
          </a:xfrm>
          <a:custGeom>
            <a:avLst/>
            <a:gdLst>
              <a:gd name="connsiteX0" fmla="*/ 0 w 3480122"/>
              <a:gd name="connsiteY0" fmla="*/ 152523 h 915120"/>
              <a:gd name="connsiteX1" fmla="*/ 152523 w 3480122"/>
              <a:gd name="connsiteY1" fmla="*/ 0 h 915120"/>
              <a:gd name="connsiteX2" fmla="*/ 3327599 w 3480122"/>
              <a:gd name="connsiteY2" fmla="*/ 0 h 915120"/>
              <a:gd name="connsiteX3" fmla="*/ 3480122 w 3480122"/>
              <a:gd name="connsiteY3" fmla="*/ 152523 h 915120"/>
              <a:gd name="connsiteX4" fmla="*/ 3480122 w 3480122"/>
              <a:gd name="connsiteY4" fmla="*/ 762597 h 915120"/>
              <a:gd name="connsiteX5" fmla="*/ 3327599 w 3480122"/>
              <a:gd name="connsiteY5" fmla="*/ 915120 h 915120"/>
              <a:gd name="connsiteX6" fmla="*/ 152523 w 3480122"/>
              <a:gd name="connsiteY6" fmla="*/ 915120 h 915120"/>
              <a:gd name="connsiteX7" fmla="*/ 0 w 3480122"/>
              <a:gd name="connsiteY7" fmla="*/ 762597 h 915120"/>
              <a:gd name="connsiteX8" fmla="*/ 0 w 3480122"/>
              <a:gd name="connsiteY8" fmla="*/ 152523 h 915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80122" h="915120">
                <a:moveTo>
                  <a:pt x="0" y="152523"/>
                </a:moveTo>
                <a:cubicBezTo>
                  <a:pt x="0" y="68287"/>
                  <a:pt x="68287" y="0"/>
                  <a:pt x="152523" y="0"/>
                </a:cubicBezTo>
                <a:lnTo>
                  <a:pt x="3327599" y="0"/>
                </a:lnTo>
                <a:cubicBezTo>
                  <a:pt x="3411835" y="0"/>
                  <a:pt x="3480122" y="68287"/>
                  <a:pt x="3480122" y="152523"/>
                </a:cubicBezTo>
                <a:lnTo>
                  <a:pt x="3480122" y="762597"/>
                </a:lnTo>
                <a:cubicBezTo>
                  <a:pt x="3480122" y="846833"/>
                  <a:pt x="3411835" y="915120"/>
                  <a:pt x="3327599" y="915120"/>
                </a:cubicBezTo>
                <a:lnTo>
                  <a:pt x="152523" y="915120"/>
                </a:lnTo>
                <a:cubicBezTo>
                  <a:pt x="68287" y="915120"/>
                  <a:pt x="0" y="846833"/>
                  <a:pt x="0" y="762597"/>
                </a:cubicBezTo>
                <a:lnTo>
                  <a:pt x="0" y="152523"/>
                </a:lnTo>
                <a:close/>
              </a:path>
            </a:pathLst>
          </a:custGeom>
        </p:spPr>
        <p:style>
          <a:lnRef idx="0">
            <a:schemeClr val="lt1">
              <a:hueOff val="0"/>
              <a:satOff val="0"/>
              <a:lumOff val="0"/>
              <a:alphaOff val="0"/>
            </a:schemeClr>
          </a:lnRef>
          <a:fillRef idx="3">
            <a:schemeClr val="accent2">
              <a:hueOff val="-1854942"/>
              <a:satOff val="8603"/>
              <a:lumOff val="8628"/>
              <a:alphaOff val="0"/>
            </a:schemeClr>
          </a:fillRef>
          <a:effectRef idx="2">
            <a:schemeClr val="accent2">
              <a:hueOff val="-1854942"/>
              <a:satOff val="8603"/>
              <a:lumOff val="8628"/>
              <a:alphaOff val="0"/>
            </a:schemeClr>
          </a:effectRef>
          <a:fontRef idx="minor">
            <a:schemeClr val="lt1"/>
          </a:fontRef>
        </p:style>
        <p:txBody>
          <a:bodyPr spcFirstLastPara="0" vert="horz" wrap="square" lIns="176212" tIns="44672" rIns="176212" bIns="44672" numCol="1" spcCol="1270" anchor="ctr" anchorCtr="0">
            <a:noAutofit/>
          </a:bodyPr>
          <a:lstStyle/>
          <a:p>
            <a:pPr marL="0" lvl="0" indent="0" algn="l" defTabSz="1377950">
              <a:lnSpc>
                <a:spcPct val="90000"/>
              </a:lnSpc>
              <a:spcBef>
                <a:spcPct val="0"/>
              </a:spcBef>
              <a:spcAft>
                <a:spcPct val="35000"/>
              </a:spcAft>
              <a:buNone/>
            </a:pPr>
            <a:r>
              <a:rPr lang="en-US" sz="3000" kern="1200" dirty="0"/>
              <a:t>Omar Cardona, SRS (Secretary)</a:t>
            </a:r>
          </a:p>
        </p:txBody>
      </p:sp>
      <p:sp>
        <p:nvSpPr>
          <p:cNvPr id="10" name="Rectangle 9">
            <a:extLst>
              <a:ext uri="{FF2B5EF4-FFF2-40B4-BE49-F238E27FC236}">
                <a16:creationId xmlns:a16="http://schemas.microsoft.com/office/drawing/2014/main" id="{687E3DDD-DAC9-4CCD-8D33-C44D29E23FAC}"/>
              </a:ext>
            </a:extLst>
          </p:cNvPr>
          <p:cNvSpPr/>
          <p:nvPr/>
        </p:nvSpPr>
        <p:spPr>
          <a:xfrm>
            <a:off x="2819400" y="3886560"/>
            <a:ext cx="6096000" cy="2666640"/>
          </a:xfrm>
          <a:prstGeom prst="rect">
            <a:avLst/>
          </a:prstGeom>
        </p:spPr>
        <p:style>
          <a:lnRef idx="1">
            <a:schemeClr val="accent2">
              <a:hueOff val="-3709883"/>
              <a:satOff val="17206"/>
              <a:lumOff val="17256"/>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1" name="Freeform: Shape 20">
            <a:extLst>
              <a:ext uri="{FF2B5EF4-FFF2-40B4-BE49-F238E27FC236}">
                <a16:creationId xmlns:a16="http://schemas.microsoft.com/office/drawing/2014/main" id="{9D008B50-C27F-4DA6-8005-A8F1D822567C}"/>
              </a:ext>
            </a:extLst>
          </p:cNvPr>
          <p:cNvSpPr/>
          <p:nvPr/>
        </p:nvSpPr>
        <p:spPr>
          <a:xfrm>
            <a:off x="2971800" y="3429000"/>
            <a:ext cx="5791200" cy="915120"/>
          </a:xfrm>
          <a:custGeom>
            <a:avLst/>
            <a:gdLst>
              <a:gd name="connsiteX0" fmla="*/ 0 w 3480122"/>
              <a:gd name="connsiteY0" fmla="*/ 152523 h 915120"/>
              <a:gd name="connsiteX1" fmla="*/ 152523 w 3480122"/>
              <a:gd name="connsiteY1" fmla="*/ 0 h 915120"/>
              <a:gd name="connsiteX2" fmla="*/ 3327599 w 3480122"/>
              <a:gd name="connsiteY2" fmla="*/ 0 h 915120"/>
              <a:gd name="connsiteX3" fmla="*/ 3480122 w 3480122"/>
              <a:gd name="connsiteY3" fmla="*/ 152523 h 915120"/>
              <a:gd name="connsiteX4" fmla="*/ 3480122 w 3480122"/>
              <a:gd name="connsiteY4" fmla="*/ 762597 h 915120"/>
              <a:gd name="connsiteX5" fmla="*/ 3327599 w 3480122"/>
              <a:gd name="connsiteY5" fmla="*/ 915120 h 915120"/>
              <a:gd name="connsiteX6" fmla="*/ 152523 w 3480122"/>
              <a:gd name="connsiteY6" fmla="*/ 915120 h 915120"/>
              <a:gd name="connsiteX7" fmla="*/ 0 w 3480122"/>
              <a:gd name="connsiteY7" fmla="*/ 762597 h 915120"/>
              <a:gd name="connsiteX8" fmla="*/ 0 w 3480122"/>
              <a:gd name="connsiteY8" fmla="*/ 152523 h 915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80122" h="915120">
                <a:moveTo>
                  <a:pt x="0" y="152523"/>
                </a:moveTo>
                <a:cubicBezTo>
                  <a:pt x="0" y="68287"/>
                  <a:pt x="68287" y="0"/>
                  <a:pt x="152523" y="0"/>
                </a:cubicBezTo>
                <a:lnTo>
                  <a:pt x="3327599" y="0"/>
                </a:lnTo>
                <a:cubicBezTo>
                  <a:pt x="3411835" y="0"/>
                  <a:pt x="3480122" y="68287"/>
                  <a:pt x="3480122" y="152523"/>
                </a:cubicBezTo>
                <a:lnTo>
                  <a:pt x="3480122" y="762597"/>
                </a:lnTo>
                <a:cubicBezTo>
                  <a:pt x="3480122" y="846833"/>
                  <a:pt x="3411835" y="915120"/>
                  <a:pt x="3327599" y="915120"/>
                </a:cubicBezTo>
                <a:lnTo>
                  <a:pt x="152523" y="915120"/>
                </a:lnTo>
                <a:cubicBezTo>
                  <a:pt x="68287" y="915120"/>
                  <a:pt x="0" y="846833"/>
                  <a:pt x="0" y="762597"/>
                </a:cubicBezTo>
                <a:lnTo>
                  <a:pt x="0" y="152523"/>
                </a:lnTo>
                <a:close/>
              </a:path>
            </a:pathLst>
          </a:custGeom>
        </p:spPr>
        <p:style>
          <a:lnRef idx="0">
            <a:schemeClr val="lt1">
              <a:hueOff val="0"/>
              <a:satOff val="0"/>
              <a:lumOff val="0"/>
              <a:alphaOff val="0"/>
            </a:schemeClr>
          </a:lnRef>
          <a:fillRef idx="3">
            <a:schemeClr val="accent2">
              <a:hueOff val="-3709883"/>
              <a:satOff val="17206"/>
              <a:lumOff val="17256"/>
              <a:alphaOff val="0"/>
            </a:schemeClr>
          </a:fillRef>
          <a:effectRef idx="2">
            <a:schemeClr val="accent2">
              <a:hueOff val="-3709883"/>
              <a:satOff val="17206"/>
              <a:lumOff val="17256"/>
              <a:alphaOff val="0"/>
            </a:schemeClr>
          </a:effectRef>
          <a:fontRef idx="minor">
            <a:schemeClr val="lt1"/>
          </a:fontRef>
        </p:style>
        <p:txBody>
          <a:bodyPr spcFirstLastPara="0" vert="horz" wrap="square" lIns="176212" tIns="44672" rIns="176212" bIns="44672" numCol="1" spcCol="1270" anchor="ctr" anchorCtr="0">
            <a:noAutofit/>
          </a:bodyPr>
          <a:lstStyle/>
          <a:p>
            <a:pPr marL="0" lvl="0" indent="0" algn="l" defTabSz="1377950">
              <a:lnSpc>
                <a:spcPct val="90000"/>
              </a:lnSpc>
              <a:spcBef>
                <a:spcPct val="0"/>
              </a:spcBef>
              <a:spcAft>
                <a:spcPct val="35000"/>
              </a:spcAft>
              <a:buNone/>
            </a:pPr>
            <a:r>
              <a:rPr lang="en-US" sz="3000" kern="1200" dirty="0"/>
              <a:t>Working Group Team Leaders</a:t>
            </a:r>
          </a:p>
        </p:txBody>
      </p:sp>
      <p:sp>
        <p:nvSpPr>
          <p:cNvPr id="3" name="TextBox 2">
            <a:extLst>
              <a:ext uri="{FF2B5EF4-FFF2-40B4-BE49-F238E27FC236}">
                <a16:creationId xmlns:a16="http://schemas.microsoft.com/office/drawing/2014/main" id="{9A73BC64-ECEF-4C2A-93B7-C91940648EDA}"/>
              </a:ext>
            </a:extLst>
          </p:cNvPr>
          <p:cNvSpPr txBox="1"/>
          <p:nvPr/>
        </p:nvSpPr>
        <p:spPr>
          <a:xfrm>
            <a:off x="3227784" y="4385608"/>
            <a:ext cx="5459016" cy="1938992"/>
          </a:xfrm>
          <a:prstGeom prst="rect">
            <a:avLst/>
          </a:prstGeom>
          <a:noFill/>
        </p:spPr>
        <p:txBody>
          <a:bodyPr wrap="square" rtlCol="0">
            <a:spAutoFit/>
          </a:bodyPr>
          <a:lstStyle/>
          <a:p>
            <a:pPr marL="285750" indent="-285750">
              <a:spcAft>
                <a:spcPts val="1200"/>
              </a:spcAft>
              <a:buClr>
                <a:schemeClr val="accent1">
                  <a:lumMod val="75000"/>
                </a:schemeClr>
              </a:buClr>
              <a:buFont typeface="Wingdings" panose="05000000000000000000" pitchFamily="2" charset="2"/>
              <a:buChar char="§"/>
            </a:pPr>
            <a:r>
              <a:rPr lang="en-US" b="1" dirty="0"/>
              <a:t>Safety Culture: </a:t>
            </a:r>
            <a:r>
              <a:rPr lang="en-US" dirty="0"/>
              <a:t>Emily Millikin, NR&amp;E</a:t>
            </a:r>
          </a:p>
          <a:p>
            <a:pPr marL="285750" indent="-285750">
              <a:spcAft>
                <a:spcPts val="1200"/>
              </a:spcAft>
              <a:buClr>
                <a:schemeClr val="accent1">
                  <a:lumMod val="75000"/>
                </a:schemeClr>
              </a:buClr>
              <a:buFont typeface="Wingdings" panose="05000000000000000000" pitchFamily="2" charset="2"/>
              <a:buChar char="§"/>
            </a:pPr>
            <a:r>
              <a:rPr lang="en-US" b="1" dirty="0"/>
              <a:t>Contractor Assurance: </a:t>
            </a:r>
            <a:r>
              <a:rPr lang="en-US" dirty="0"/>
              <a:t>Norm Barker, BGS</a:t>
            </a:r>
          </a:p>
          <a:p>
            <a:pPr marL="285750" indent="-285750">
              <a:spcAft>
                <a:spcPts val="1200"/>
              </a:spcAft>
              <a:buClr>
                <a:schemeClr val="accent1">
                  <a:lumMod val="75000"/>
                </a:schemeClr>
              </a:buClr>
              <a:buFont typeface="Wingdings" panose="05000000000000000000" pitchFamily="2" charset="2"/>
              <a:buChar char="§"/>
            </a:pPr>
            <a:r>
              <a:rPr lang="en-US" b="1" dirty="0"/>
              <a:t>Human Performance Improvement: </a:t>
            </a:r>
            <a:r>
              <a:rPr lang="en-US" dirty="0"/>
              <a:t>Michael Petrowski, LANL</a:t>
            </a:r>
          </a:p>
          <a:p>
            <a:pPr marL="285750" indent="-285750">
              <a:spcAft>
                <a:spcPts val="1200"/>
              </a:spcAft>
              <a:buClr>
                <a:schemeClr val="accent1">
                  <a:lumMod val="75000"/>
                </a:schemeClr>
              </a:buClr>
              <a:buFont typeface="Wingdings" panose="05000000000000000000" pitchFamily="2" charset="2"/>
              <a:buChar char="§"/>
            </a:pPr>
            <a:r>
              <a:rPr lang="en-US" b="1" dirty="0"/>
              <a:t>Work Planning &amp; Control: </a:t>
            </a:r>
            <a:r>
              <a:rPr lang="en-US" dirty="0"/>
              <a:t>James Byrd, SRS</a:t>
            </a:r>
            <a:endParaRPr lang="en-US" b="1" dirty="0"/>
          </a:p>
        </p:txBody>
      </p:sp>
    </p:spTree>
    <p:extLst>
      <p:ext uri="{BB962C8B-B14F-4D97-AF65-F5344CB8AC3E}">
        <p14:creationId xmlns:p14="http://schemas.microsoft.com/office/powerpoint/2010/main" val="5295888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603AE127-802C-459A-A612-DB85B67F0D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51681AC-BDF0-4B6C-97B4-CD7241FA87D6}"/>
              </a:ext>
            </a:extLst>
          </p:cNvPr>
          <p:cNvSpPr>
            <a:spLocks noGrp="1"/>
          </p:cNvSpPr>
          <p:nvPr>
            <p:ph type="title"/>
          </p:nvPr>
        </p:nvSpPr>
        <p:spPr>
          <a:xfrm>
            <a:off x="782962" y="1179151"/>
            <a:ext cx="2475485" cy="4463889"/>
          </a:xfrm>
        </p:spPr>
        <p:txBody>
          <a:bodyPr anchor="ctr">
            <a:normAutofit/>
          </a:bodyPr>
          <a:lstStyle/>
          <a:p>
            <a:r>
              <a:rPr lang="en-US" sz="3300">
                <a:latin typeface="Times New Roman" panose="02020603050405020304" pitchFamily="18" charset="0"/>
                <a:cs typeface="Times New Roman" panose="02020603050405020304" pitchFamily="18" charset="0"/>
              </a:rPr>
              <a:t>Human Performance Improvement</a:t>
            </a:r>
            <a:br>
              <a:rPr lang="en-US" sz="3300">
                <a:latin typeface="Times New Roman" panose="02020603050405020304" pitchFamily="18" charset="0"/>
                <a:cs typeface="Times New Roman" panose="02020603050405020304" pitchFamily="18" charset="0"/>
              </a:rPr>
            </a:br>
            <a:r>
              <a:rPr lang="en-US" sz="3300">
                <a:latin typeface="Times New Roman" panose="02020603050405020304" pitchFamily="18" charset="0"/>
                <a:cs typeface="Times New Roman" panose="02020603050405020304" pitchFamily="18" charset="0"/>
              </a:rPr>
              <a:t>2020 Challenges</a:t>
            </a:r>
            <a:endParaRPr lang="en-US" sz="3300"/>
          </a:p>
        </p:txBody>
      </p:sp>
      <p:sp>
        <p:nvSpPr>
          <p:cNvPr id="35" name="Isosceles Triangle 34">
            <a:extLst>
              <a:ext uri="{FF2B5EF4-FFF2-40B4-BE49-F238E27FC236}">
                <a16:creationId xmlns:a16="http://schemas.microsoft.com/office/drawing/2014/main" id="{9323D83D-50D6-4040-A58B-FCEA340F88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0"/>
            <a:ext cx="336549"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cxnSp>
        <p:nvCxnSpPr>
          <p:cNvPr id="37" name="Straight Connector 36">
            <a:extLst>
              <a:ext uri="{FF2B5EF4-FFF2-40B4-BE49-F238E27FC236}">
                <a16:creationId xmlns:a16="http://schemas.microsoft.com/office/drawing/2014/main" id="{1A1FE6BB-DFB2-4080-9B5E-076EF5DDE67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2502" y="1442595"/>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5063804F-E3ED-43B0-AF93-48429F058AB0}"/>
              </a:ext>
            </a:extLst>
          </p:cNvPr>
          <p:cNvSpPr>
            <a:spLocks noGrp="1"/>
          </p:cNvSpPr>
          <p:nvPr>
            <p:ph idx="1"/>
          </p:nvPr>
        </p:nvSpPr>
        <p:spPr>
          <a:xfrm>
            <a:off x="3492503" y="838200"/>
            <a:ext cx="5264626" cy="5334000"/>
          </a:xfrm>
        </p:spPr>
        <p:txBody>
          <a:bodyPr anchor="ctr">
            <a:normAutofit/>
          </a:bodyPr>
          <a:lstStyle/>
          <a:p>
            <a:pPr marL="290513" lvl="1">
              <a:lnSpc>
                <a:spcPct val="90000"/>
              </a:lnSpc>
              <a:spcAft>
                <a:spcPts val="600"/>
              </a:spcAft>
              <a:buFont typeface="Arial" panose="020B0604020202020204" pitchFamily="34" charset="0"/>
              <a:buChar char="•"/>
            </a:pPr>
            <a:r>
              <a:rPr lang="en-US" sz="1800" dirty="0"/>
              <a:t>Move beyond </a:t>
            </a:r>
            <a:r>
              <a:rPr lang="en-US" sz="1800" i="1" dirty="0"/>
              <a:t>“pockets” of active HPI efforts in DOE Complex</a:t>
            </a:r>
          </a:p>
          <a:p>
            <a:pPr marL="290513" lvl="1">
              <a:lnSpc>
                <a:spcPct val="90000"/>
              </a:lnSpc>
              <a:spcAft>
                <a:spcPts val="600"/>
              </a:spcAft>
              <a:buFont typeface="Arial" panose="020B0604020202020204" pitchFamily="34" charset="0"/>
              <a:buChar char="•"/>
            </a:pPr>
            <a:r>
              <a:rPr lang="en-US" sz="1800" i="1" dirty="0"/>
              <a:t>Today’s HPI </a:t>
            </a:r>
            <a:r>
              <a:rPr lang="en-US" sz="1800" dirty="0"/>
              <a:t>– Integrating innovation, technology, and advances in Human and Organizational Performance theories and practices into DOE HPI programs</a:t>
            </a:r>
          </a:p>
          <a:p>
            <a:pPr marL="290513" lvl="2" indent="-285750">
              <a:lnSpc>
                <a:spcPct val="90000"/>
              </a:lnSpc>
              <a:buFont typeface="Arial" panose="020B0604020202020204" pitchFamily="34" charset="0"/>
              <a:buChar char="•"/>
            </a:pPr>
            <a:r>
              <a:rPr lang="en-US" sz="2000" dirty="0"/>
              <a:t>Adjusting to a new paradigm</a:t>
            </a:r>
          </a:p>
          <a:p>
            <a:pPr marL="747713" lvl="4" indent="-285750">
              <a:lnSpc>
                <a:spcPct val="90000"/>
              </a:lnSpc>
              <a:spcBef>
                <a:spcPts val="0"/>
              </a:spcBef>
              <a:buFont typeface="Arial" panose="020B0604020202020204" pitchFamily="34" charset="0"/>
              <a:buChar char="•"/>
            </a:pPr>
            <a:r>
              <a:rPr lang="en-US" sz="1700" dirty="0"/>
              <a:t>COVID-19</a:t>
            </a:r>
          </a:p>
          <a:p>
            <a:pPr marL="747713" lvl="4" indent="-285750">
              <a:lnSpc>
                <a:spcPct val="90000"/>
              </a:lnSpc>
              <a:spcBef>
                <a:spcPts val="0"/>
              </a:spcBef>
              <a:buFont typeface="Arial" panose="020B0604020202020204" pitchFamily="34" charset="0"/>
              <a:buChar char="•"/>
            </a:pPr>
            <a:r>
              <a:rPr lang="en-US" sz="1700" dirty="0"/>
              <a:t>Teleworking</a:t>
            </a:r>
          </a:p>
          <a:p>
            <a:pPr marL="747713" lvl="4" indent="-285750">
              <a:lnSpc>
                <a:spcPct val="90000"/>
              </a:lnSpc>
              <a:spcBef>
                <a:spcPts val="0"/>
              </a:spcBef>
              <a:buFont typeface="Arial" panose="020B0604020202020204" pitchFamily="34" charset="0"/>
              <a:buChar char="•"/>
            </a:pPr>
            <a:r>
              <a:rPr lang="en-US" sz="1700" dirty="0"/>
              <a:t>Virtual meetings</a:t>
            </a:r>
          </a:p>
          <a:p>
            <a:pPr marL="747713" lvl="4" indent="-285750">
              <a:lnSpc>
                <a:spcPct val="90000"/>
              </a:lnSpc>
              <a:spcBef>
                <a:spcPts val="0"/>
              </a:spcBef>
              <a:spcAft>
                <a:spcPts val="600"/>
              </a:spcAft>
              <a:buFont typeface="Arial" panose="020B0604020202020204" pitchFamily="34" charset="0"/>
              <a:buChar char="•"/>
            </a:pPr>
            <a:r>
              <a:rPr lang="en-US" sz="1700" dirty="0"/>
              <a:t>Etc.</a:t>
            </a:r>
          </a:p>
          <a:p>
            <a:pPr marL="290513" lvl="1">
              <a:lnSpc>
                <a:spcPct val="90000"/>
              </a:lnSpc>
              <a:spcAft>
                <a:spcPts val="600"/>
              </a:spcAft>
              <a:buFont typeface="Arial" panose="020B0604020202020204" pitchFamily="34" charset="0"/>
              <a:buChar char="•"/>
            </a:pPr>
            <a:r>
              <a:rPr lang="en-US" sz="1800" dirty="0"/>
              <a:t>Identifying and mentoring new </a:t>
            </a:r>
            <a:r>
              <a:rPr lang="en-US" sz="1800" i="1" dirty="0"/>
              <a:t>HPI Site Leads </a:t>
            </a:r>
            <a:endParaRPr lang="en-US" sz="1800" dirty="0"/>
          </a:p>
          <a:p>
            <a:pPr marL="290513" lvl="1">
              <a:lnSpc>
                <a:spcPct val="90000"/>
              </a:lnSpc>
              <a:buFont typeface="Arial" panose="020B0604020202020204" pitchFamily="34" charset="0"/>
              <a:buChar char="•"/>
            </a:pPr>
            <a:r>
              <a:rPr lang="en-US" sz="1800" dirty="0"/>
              <a:t>Facilitate an </a:t>
            </a:r>
            <a:r>
              <a:rPr lang="en-US" sz="1800" i="1" dirty="0"/>
              <a:t>Inter-Task Group Collaboration Effort </a:t>
            </a:r>
            <a:r>
              <a:rPr lang="en-US" sz="1800" dirty="0"/>
              <a:t>to lay out common goals and desired outcomes</a:t>
            </a:r>
          </a:p>
        </p:txBody>
      </p:sp>
      <p:sp>
        <p:nvSpPr>
          <p:cNvPr id="39" name="Isosceles Triangle 38">
            <a:extLst>
              <a:ext uri="{FF2B5EF4-FFF2-40B4-BE49-F238E27FC236}">
                <a16:creationId xmlns:a16="http://schemas.microsoft.com/office/drawing/2014/main" id="{F10FD715-4DCE-4779-B634-EC78315EA2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523104" y="0"/>
            <a:ext cx="631947" cy="4616289"/>
          </a:xfrm>
          <a:prstGeom prst="triangle">
            <a:avLst>
              <a:gd name="adj" fmla="val 10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9642888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8B272-3336-4B11-8787-B6A6D09C5A9B}"/>
              </a:ext>
            </a:extLst>
          </p:cNvPr>
          <p:cNvSpPr>
            <a:spLocks noGrp="1"/>
          </p:cNvSpPr>
          <p:nvPr>
            <p:ph type="title"/>
          </p:nvPr>
        </p:nvSpPr>
        <p:spPr>
          <a:xfrm>
            <a:off x="380999" y="330200"/>
            <a:ext cx="6781801" cy="1320800"/>
          </a:xfrm>
        </p:spPr>
        <p:txBody>
          <a:bodyPr anchor="t">
            <a:noAutofit/>
          </a:bodyPr>
          <a:lstStyle/>
          <a:p>
            <a:r>
              <a:rPr lang="en-US" dirty="0">
                <a:solidFill>
                  <a:schemeClr val="tx1"/>
                </a:solidFill>
                <a:latin typeface="Times New Roman" panose="02020603050405020304" pitchFamily="18" charset="0"/>
                <a:cs typeface="Times New Roman" panose="02020603050405020304" pitchFamily="18" charset="0"/>
              </a:rPr>
              <a:t>Human Performance Improvement</a:t>
            </a:r>
            <a:br>
              <a:rPr lang="en-US" dirty="0">
                <a:solidFill>
                  <a:schemeClr val="tx1"/>
                </a:solidFill>
                <a:latin typeface="Times New Roman" panose="02020603050405020304" pitchFamily="18" charset="0"/>
                <a:cs typeface="Times New Roman" panose="02020603050405020304" pitchFamily="18" charset="0"/>
              </a:rPr>
            </a:br>
            <a:r>
              <a:rPr lang="en-US" dirty="0">
                <a:solidFill>
                  <a:schemeClr val="tx1"/>
                </a:solidFill>
                <a:latin typeface="Times New Roman" panose="02020603050405020304" pitchFamily="18" charset="0"/>
                <a:cs typeface="Times New Roman" panose="02020603050405020304" pitchFamily="18" charset="0"/>
              </a:rPr>
              <a:t>Fall  2020 Meeting Goals</a:t>
            </a:r>
            <a:endParaRPr lang="en-US" dirty="0">
              <a:solidFill>
                <a:schemeClr val="tx1"/>
              </a:solidFill>
            </a:endParaRPr>
          </a:p>
        </p:txBody>
      </p:sp>
      <p:sp>
        <p:nvSpPr>
          <p:cNvPr id="3" name="Content Placeholder 2">
            <a:extLst>
              <a:ext uri="{FF2B5EF4-FFF2-40B4-BE49-F238E27FC236}">
                <a16:creationId xmlns:a16="http://schemas.microsoft.com/office/drawing/2014/main" id="{125C4B49-CA85-4F75-8D47-03BA249E4392}"/>
              </a:ext>
            </a:extLst>
          </p:cNvPr>
          <p:cNvSpPr>
            <a:spLocks noGrp="1"/>
          </p:cNvSpPr>
          <p:nvPr>
            <p:ph idx="1"/>
          </p:nvPr>
        </p:nvSpPr>
        <p:spPr>
          <a:xfrm>
            <a:off x="380999" y="1778000"/>
            <a:ext cx="7162801" cy="4775200"/>
          </a:xfrm>
        </p:spPr>
        <p:txBody>
          <a:bodyPr>
            <a:normAutofit fontScale="92500" lnSpcReduction="20000"/>
          </a:bodyPr>
          <a:lstStyle/>
          <a:p>
            <a:pPr marL="107950" indent="0">
              <a:lnSpc>
                <a:spcPct val="90000"/>
              </a:lnSpc>
              <a:buNone/>
            </a:pPr>
            <a:r>
              <a:rPr lang="en-US" sz="2000" b="1" kern="0" dirty="0"/>
              <a:t>Task work:</a:t>
            </a:r>
          </a:p>
          <a:p>
            <a:pPr marL="457200" lvl="1" indent="-109538">
              <a:lnSpc>
                <a:spcPct val="90000"/>
              </a:lnSpc>
              <a:spcAft>
                <a:spcPts val="600"/>
              </a:spcAft>
              <a:buFont typeface="Arial" panose="020B0604020202020204" pitchFamily="34" charset="0"/>
              <a:buChar char="•"/>
            </a:pPr>
            <a:r>
              <a:rPr lang="en-US" sz="1800" kern="0" dirty="0"/>
              <a:t>Continue working on Tasks 18-3 and 20-2</a:t>
            </a:r>
          </a:p>
          <a:p>
            <a:pPr marL="457200" lvl="1" indent="-109538">
              <a:lnSpc>
                <a:spcPct val="90000"/>
              </a:lnSpc>
              <a:buFont typeface="Arial" panose="020B0604020202020204" pitchFamily="34" charset="0"/>
              <a:buChar char="•"/>
            </a:pPr>
            <a:r>
              <a:rPr lang="en-US" sz="1800" kern="0" dirty="0"/>
              <a:t>Commence work on Tasks 21-1 and 21-2</a:t>
            </a:r>
          </a:p>
          <a:p>
            <a:pPr marL="107950" indent="0">
              <a:lnSpc>
                <a:spcPct val="90000"/>
              </a:lnSpc>
              <a:spcBef>
                <a:spcPts val="1800"/>
              </a:spcBef>
              <a:buNone/>
            </a:pPr>
            <a:endParaRPr lang="en-US" sz="2000" kern="0" dirty="0"/>
          </a:p>
          <a:p>
            <a:pPr marL="107950" indent="0">
              <a:lnSpc>
                <a:spcPct val="90000"/>
              </a:lnSpc>
              <a:spcBef>
                <a:spcPts val="1800"/>
              </a:spcBef>
              <a:buNone/>
            </a:pPr>
            <a:r>
              <a:rPr lang="en-US" sz="2000" b="1" kern="0" dirty="0"/>
              <a:t>Discuss HPI Collaboration and Education opportunities:</a:t>
            </a:r>
          </a:p>
          <a:p>
            <a:pPr marL="457200" lvl="1" indent="-114300">
              <a:lnSpc>
                <a:spcPct val="90000"/>
              </a:lnSpc>
              <a:spcAft>
                <a:spcPts val="600"/>
              </a:spcAft>
              <a:buFont typeface="Arial" panose="020B0604020202020204" pitchFamily="34" charset="0"/>
              <a:buChar char="•"/>
            </a:pPr>
            <a:r>
              <a:rPr lang="en-US" sz="1800" kern="0" dirty="0"/>
              <a:t>HPI Fundamentals: error and why it matters(Andy Hobbs, Y-12)</a:t>
            </a:r>
          </a:p>
          <a:p>
            <a:pPr marL="457200" lvl="1" indent="-114300">
              <a:lnSpc>
                <a:spcPct val="90000"/>
              </a:lnSpc>
              <a:spcAft>
                <a:spcPts val="600"/>
              </a:spcAft>
              <a:buFont typeface="Arial" panose="020B0604020202020204" pitchFamily="34" charset="0"/>
              <a:buChar char="•"/>
            </a:pPr>
            <a:r>
              <a:rPr lang="en-US" sz="1800" kern="0" dirty="0"/>
              <a:t>Use of Virtual Reality (VR) to Enhance HPI and KT&amp;R  (Doug Henderson, Accelerant Solutions)</a:t>
            </a:r>
          </a:p>
          <a:p>
            <a:pPr marL="457200" lvl="1" indent="-114300">
              <a:lnSpc>
                <a:spcPct val="90000"/>
              </a:lnSpc>
              <a:spcAft>
                <a:spcPts val="600"/>
              </a:spcAft>
              <a:buFont typeface="Arial" panose="020B0604020202020204" pitchFamily="34" charset="0"/>
              <a:buChar char="•"/>
            </a:pPr>
            <a:r>
              <a:rPr lang="en-US" sz="1800" kern="0" dirty="0"/>
              <a:t>QA and WPC Lessons Learned on LCLS-II. (Rich Poliak, SLAC)</a:t>
            </a:r>
          </a:p>
          <a:p>
            <a:pPr marL="457200" lvl="1" indent="-114300">
              <a:lnSpc>
                <a:spcPct val="90000"/>
              </a:lnSpc>
              <a:spcAft>
                <a:spcPts val="600"/>
              </a:spcAft>
              <a:buFont typeface="Arial" panose="020B0604020202020204" pitchFamily="34" charset="0"/>
              <a:buChar char="•"/>
            </a:pPr>
            <a:r>
              <a:rPr lang="en-US" sz="1800" kern="0" dirty="0"/>
              <a:t>“Bringing Out the Best in People” (Joe Lockwood, N3B)</a:t>
            </a:r>
          </a:p>
          <a:p>
            <a:pPr marL="457200" lvl="1" indent="-114300">
              <a:lnSpc>
                <a:spcPct val="90000"/>
              </a:lnSpc>
              <a:spcAft>
                <a:spcPts val="600"/>
              </a:spcAft>
              <a:buFont typeface="Arial" panose="020B0604020202020204" pitchFamily="34" charset="0"/>
              <a:buChar char="•"/>
            </a:pPr>
            <a:r>
              <a:rPr lang="en-US" sz="1800" kern="0" dirty="0"/>
              <a:t>Using Artificial Intelligence and Machine Learning to Automate Performance Improvement (Jason Smith, Accelerant Solutions)</a:t>
            </a:r>
          </a:p>
          <a:p>
            <a:pPr marL="457200" lvl="1" indent="-114300">
              <a:lnSpc>
                <a:spcPct val="90000"/>
              </a:lnSpc>
              <a:spcAft>
                <a:spcPts val="600"/>
              </a:spcAft>
              <a:buFont typeface="Arial" panose="020B0604020202020204" pitchFamily="34" charset="0"/>
              <a:buChar char="•"/>
            </a:pPr>
            <a:r>
              <a:rPr lang="en-US" sz="1800" kern="0" dirty="0"/>
              <a:t>Monitoring and Measuring: David Boyce, INL (Facilitator)</a:t>
            </a:r>
          </a:p>
        </p:txBody>
      </p:sp>
      <p:pic>
        <p:nvPicPr>
          <p:cNvPr id="7" name="Graphic 6" descr="Check List">
            <a:extLst>
              <a:ext uri="{FF2B5EF4-FFF2-40B4-BE49-F238E27FC236}">
                <a16:creationId xmlns:a16="http://schemas.microsoft.com/office/drawing/2014/main" id="{DB5B333F-DBE0-4D85-8C80-E3E5592A205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34000" y="990600"/>
            <a:ext cx="2359152" cy="2359152"/>
          </a:xfrm>
          <a:prstGeom prst="rect">
            <a:avLst/>
          </a:prstGeom>
        </p:spPr>
      </p:pic>
    </p:spTree>
    <p:extLst>
      <p:ext uri="{BB962C8B-B14F-4D97-AF65-F5344CB8AC3E}">
        <p14:creationId xmlns:p14="http://schemas.microsoft.com/office/powerpoint/2010/main" val="16027705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4E15378-C4E5-4127-84CE-4A53B764273F}"/>
              </a:ext>
            </a:extLst>
          </p:cNvPr>
          <p:cNvSpPr>
            <a:spLocks noGrp="1"/>
          </p:cNvSpPr>
          <p:nvPr>
            <p:ph type="ctrTitle"/>
          </p:nvPr>
        </p:nvSpPr>
        <p:spPr>
          <a:xfrm>
            <a:off x="1130595" y="2133600"/>
            <a:ext cx="5826719" cy="1646302"/>
          </a:xfrm>
        </p:spPr>
        <p:txBody>
          <a:bodyPr/>
          <a:lstStyle/>
          <a:p>
            <a:r>
              <a:rPr lang="en-US" dirty="0">
                <a:solidFill>
                  <a:schemeClr val="tx1"/>
                </a:solidFill>
                <a:latin typeface="Times New Roman" panose="02020603050405020304" pitchFamily="18" charset="0"/>
                <a:cs typeface="Times New Roman" panose="02020603050405020304" pitchFamily="18" charset="0"/>
              </a:rPr>
              <a:t>Safety Culture</a:t>
            </a:r>
            <a:endParaRPr lang="en-US" dirty="0">
              <a:solidFill>
                <a:schemeClr val="tx1"/>
              </a:solidFill>
            </a:endParaRPr>
          </a:p>
        </p:txBody>
      </p:sp>
      <p:sp>
        <p:nvSpPr>
          <p:cNvPr id="5" name="Subtitle 4">
            <a:extLst>
              <a:ext uri="{FF2B5EF4-FFF2-40B4-BE49-F238E27FC236}">
                <a16:creationId xmlns:a16="http://schemas.microsoft.com/office/drawing/2014/main" id="{CA6CE81F-8BA9-4656-93D7-A64B57D2FBCB}"/>
              </a:ext>
            </a:extLst>
          </p:cNvPr>
          <p:cNvSpPr>
            <a:spLocks noGrp="1"/>
          </p:cNvSpPr>
          <p:nvPr>
            <p:ph type="subTitle" idx="1"/>
          </p:nvPr>
        </p:nvSpPr>
        <p:spPr>
          <a:xfrm>
            <a:off x="1130595" y="3779900"/>
            <a:ext cx="5826719" cy="1096899"/>
          </a:xfrm>
        </p:spPr>
        <p:txBody>
          <a:bodyPr>
            <a:normAutofit/>
          </a:bodyPr>
          <a:lstStyle/>
          <a:p>
            <a:r>
              <a:rPr lang="en-US" sz="2000" dirty="0">
                <a:solidFill>
                  <a:schemeClr val="tx1"/>
                </a:solidFill>
                <a:latin typeface="Times New Roman" panose="02020603050405020304" pitchFamily="18" charset="0"/>
                <a:cs typeface="Times New Roman" panose="02020603050405020304" pitchFamily="18" charset="0"/>
              </a:rPr>
              <a:t>Emily Millikin, LMSP (Chair)</a:t>
            </a:r>
          </a:p>
          <a:p>
            <a:r>
              <a:rPr lang="en-US" sz="2000" dirty="0">
                <a:solidFill>
                  <a:schemeClr val="tx1"/>
                </a:solidFill>
                <a:latin typeface="Times New Roman" panose="02020603050405020304" pitchFamily="18" charset="0"/>
                <a:cs typeface="Times New Roman" panose="02020603050405020304" pitchFamily="18" charset="0"/>
              </a:rPr>
              <a:t>Adrienne King, WRPS (Co-Chair)</a:t>
            </a:r>
          </a:p>
          <a:p>
            <a:endParaRPr lang="en-US" sz="2000" dirty="0">
              <a:solidFill>
                <a:schemeClr val="tx1"/>
              </a:solidFill>
            </a:endParaRPr>
          </a:p>
        </p:txBody>
      </p:sp>
    </p:spTree>
    <p:extLst>
      <p:ext uri="{BB962C8B-B14F-4D97-AF65-F5344CB8AC3E}">
        <p14:creationId xmlns:p14="http://schemas.microsoft.com/office/powerpoint/2010/main" val="25038830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8DF4D7F6-81B5-452A-9CE6-76D81F91D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FC0DA90-5C75-4C89-8A57-A4EF5F605EAB}"/>
              </a:ext>
            </a:extLst>
          </p:cNvPr>
          <p:cNvSpPr>
            <a:spLocks noGrp="1"/>
          </p:cNvSpPr>
          <p:nvPr>
            <p:ph type="title"/>
          </p:nvPr>
        </p:nvSpPr>
        <p:spPr>
          <a:xfrm>
            <a:off x="1000126" y="304800"/>
            <a:ext cx="6447501" cy="914400"/>
          </a:xfrm>
        </p:spPr>
        <p:txBody>
          <a:bodyPr>
            <a:normAutofit/>
          </a:bodyPr>
          <a:lstStyle/>
          <a:p>
            <a:r>
              <a:rPr lang="en-US" sz="4000" b="1" dirty="0">
                <a:latin typeface="Times New Roman" panose="02020603050405020304" pitchFamily="18" charset="0"/>
                <a:cs typeface="Times New Roman" panose="02020603050405020304" pitchFamily="18" charset="0"/>
              </a:rPr>
              <a:t>FY20 Accomplishments</a:t>
            </a:r>
            <a:endParaRPr lang="en-US" sz="4000" b="1" dirty="0"/>
          </a:p>
        </p:txBody>
      </p:sp>
      <p:sp>
        <p:nvSpPr>
          <p:cNvPr id="30" name="Isosceles Triangle 29">
            <a:extLst>
              <a:ext uri="{FF2B5EF4-FFF2-40B4-BE49-F238E27FC236}">
                <a16:creationId xmlns:a16="http://schemas.microsoft.com/office/drawing/2014/main" id="{4600514D-20FB-4559-97DC-D1DC39E6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336549"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Isosceles Triangle 31">
            <a:extLst>
              <a:ext uri="{FF2B5EF4-FFF2-40B4-BE49-F238E27FC236}">
                <a16:creationId xmlns:a16="http://schemas.microsoft.com/office/drawing/2014/main" id="{266F638A-E405-4AC0-B984-72E5813B0D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03900" y="3818467"/>
            <a:ext cx="3337719" cy="3039533"/>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cxnSp>
        <p:nvCxnSpPr>
          <p:cNvPr id="34" name="Straight Connector 33">
            <a:extLst>
              <a:ext uri="{FF2B5EF4-FFF2-40B4-BE49-F238E27FC236}">
                <a16:creationId xmlns:a16="http://schemas.microsoft.com/office/drawing/2014/main" id="{7D1CBE93-B17D-4509-843C-82287C3803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600950" y="0"/>
            <a:ext cx="1295400" cy="6858000"/>
          </a:xfrm>
          <a:prstGeom prst="line">
            <a:avLst/>
          </a:prstGeom>
          <a:ln w="15875" cap="sq">
            <a:solidFill>
              <a:schemeClr val="accent2"/>
            </a:solidFill>
            <a:bevel/>
          </a:ln>
        </p:spPr>
        <p:style>
          <a:lnRef idx="2">
            <a:schemeClr val="accent1"/>
          </a:lnRef>
          <a:fillRef idx="0">
            <a:schemeClr val="accent1"/>
          </a:fillRef>
          <a:effectRef idx="1">
            <a:schemeClr val="accent1"/>
          </a:effectRef>
          <a:fontRef idx="minor">
            <a:schemeClr val="tx1"/>
          </a:fontRef>
        </p:style>
      </p:cxnSp>
      <p:cxnSp>
        <p:nvCxnSpPr>
          <p:cNvPr id="36" name="Straight Connector 35">
            <a:extLst>
              <a:ext uri="{FF2B5EF4-FFF2-40B4-BE49-F238E27FC236}">
                <a16:creationId xmlns:a16="http://schemas.microsoft.com/office/drawing/2014/main" id="{AE6277B4-6A43-48AB-89B2-3442221619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568950" y="3681413"/>
            <a:ext cx="3572668" cy="3176587"/>
          </a:xfrm>
          <a:prstGeom prst="line">
            <a:avLst/>
          </a:prstGeom>
          <a:ln w="15875">
            <a:solidFill>
              <a:schemeClr val="accent1"/>
            </a:solidFill>
          </a:ln>
        </p:spPr>
        <p:style>
          <a:lnRef idx="2">
            <a:schemeClr val="accent1"/>
          </a:lnRef>
          <a:fillRef idx="0">
            <a:schemeClr val="accent1"/>
          </a:fillRef>
          <a:effectRef idx="1">
            <a:schemeClr val="accent1"/>
          </a:effectRef>
          <a:fontRef idx="minor">
            <a:schemeClr val="tx1"/>
          </a:fontRef>
        </p:style>
      </p:cxnSp>
      <p:sp>
        <p:nvSpPr>
          <p:cNvPr id="23" name="Content Placeholder 2">
            <a:extLst>
              <a:ext uri="{FF2B5EF4-FFF2-40B4-BE49-F238E27FC236}">
                <a16:creationId xmlns:a16="http://schemas.microsoft.com/office/drawing/2014/main" id="{5930928D-4C42-49AF-96DE-DB41D90DD463}"/>
              </a:ext>
            </a:extLst>
          </p:cNvPr>
          <p:cNvSpPr>
            <a:spLocks noGrp="1"/>
          </p:cNvSpPr>
          <p:nvPr>
            <p:ph idx="1"/>
          </p:nvPr>
        </p:nvSpPr>
        <p:spPr>
          <a:xfrm>
            <a:off x="489872" y="1295400"/>
            <a:ext cx="7108695" cy="5029200"/>
          </a:xfrm>
        </p:spPr>
        <p:txBody>
          <a:bodyPr>
            <a:normAutofit fontScale="92500" lnSpcReduction="10000"/>
          </a:bodyPr>
          <a:lstStyle/>
          <a:p>
            <a:pPr marL="342900" lvl="2" indent="-230188">
              <a:lnSpc>
                <a:spcPct val="90000"/>
              </a:lnSpc>
            </a:pPr>
            <a:r>
              <a:rPr lang="en-US" sz="2400" dirty="0"/>
              <a:t>Co-sponsored with DOE-ID and Fluor Idaho the 2019 Safety Culture Workshop (Oct 22-24, 2019)</a:t>
            </a:r>
          </a:p>
          <a:p>
            <a:pPr marL="684213" lvl="3">
              <a:lnSpc>
                <a:spcPct val="90000"/>
              </a:lnSpc>
            </a:pPr>
            <a:r>
              <a:rPr lang="en-US" sz="2000" dirty="0"/>
              <a:t>Contributed to planning &amp; preparation</a:t>
            </a:r>
          </a:p>
          <a:p>
            <a:pPr marL="684213" lvl="3">
              <a:lnSpc>
                <a:spcPct val="90000"/>
              </a:lnSpc>
            </a:pPr>
            <a:r>
              <a:rPr lang="en-US" sz="2000" dirty="0"/>
              <a:t>Identified speakers &amp; arranged sessions</a:t>
            </a:r>
          </a:p>
          <a:p>
            <a:pPr marL="684213" lvl="3">
              <a:lnSpc>
                <a:spcPct val="90000"/>
              </a:lnSpc>
            </a:pPr>
            <a:r>
              <a:rPr lang="en-US" sz="2000" dirty="0"/>
              <a:t>Delivered presentations &amp; lead sessions</a:t>
            </a:r>
          </a:p>
          <a:p>
            <a:pPr marL="684213" lvl="3">
              <a:lnSpc>
                <a:spcPct val="90000"/>
              </a:lnSpc>
            </a:pPr>
            <a:r>
              <a:rPr lang="en-US" sz="2000" dirty="0"/>
              <a:t>Compiled &amp; analyzed results</a:t>
            </a:r>
          </a:p>
          <a:p>
            <a:pPr marL="684213" lvl="3">
              <a:lnSpc>
                <a:spcPct val="90000"/>
              </a:lnSpc>
              <a:spcAft>
                <a:spcPts val="1200"/>
              </a:spcAft>
            </a:pPr>
            <a:r>
              <a:rPr lang="en-US" sz="2000" dirty="0"/>
              <a:t>Held Working Group meeting in Idaho Falls after the conference</a:t>
            </a:r>
          </a:p>
          <a:p>
            <a:pPr marL="342900" lvl="2">
              <a:lnSpc>
                <a:spcPct val="90000"/>
              </a:lnSpc>
              <a:spcAft>
                <a:spcPts val="1200"/>
              </a:spcAft>
            </a:pPr>
            <a:r>
              <a:rPr lang="en-US" sz="2400" dirty="0"/>
              <a:t>Drafted revision to EFCOG Guide to Monitoring and Improving Safety Culture to incorporate information and tools from the Idaho Workshop</a:t>
            </a:r>
          </a:p>
          <a:p>
            <a:pPr marL="342900" lvl="2">
              <a:lnSpc>
                <a:spcPct val="90000"/>
              </a:lnSpc>
            </a:pPr>
            <a:r>
              <a:rPr lang="en-US" sz="2400" dirty="0"/>
              <a:t>Compiled and currently evaluating safety culture metrics relative to mission performance and Contractor Assurance Systems</a:t>
            </a:r>
          </a:p>
          <a:p>
            <a:pPr>
              <a:lnSpc>
                <a:spcPct val="90000"/>
              </a:lnSpc>
            </a:pPr>
            <a:endParaRPr lang="en-US" dirty="0"/>
          </a:p>
        </p:txBody>
      </p:sp>
      <p:sp>
        <p:nvSpPr>
          <p:cNvPr id="38" name="Rectangle 27">
            <a:extLst>
              <a:ext uri="{FF2B5EF4-FFF2-40B4-BE49-F238E27FC236}">
                <a16:creationId xmlns:a16="http://schemas.microsoft.com/office/drawing/2014/main" id="{27B538D5-95DB-47ED-9CB4-34AE5BF78E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19230" y="0"/>
            <a:ext cx="1324770" cy="6858000"/>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6436866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8355454-0A9D-4C7F-9022-177997930660}"/>
              </a:ext>
            </a:extLst>
          </p:cNvPr>
          <p:cNvSpPr>
            <a:spLocks noGrp="1"/>
          </p:cNvSpPr>
          <p:nvPr>
            <p:ph type="title"/>
          </p:nvPr>
        </p:nvSpPr>
        <p:spPr>
          <a:xfrm>
            <a:off x="2311399" y="457200"/>
            <a:ext cx="4521201" cy="843371"/>
          </a:xfrm>
        </p:spPr>
        <p:txBody>
          <a:bodyPr>
            <a:normAutofit/>
          </a:bodyPr>
          <a:lstStyle/>
          <a:p>
            <a:pPr>
              <a:lnSpc>
                <a:spcPct val="90000"/>
              </a:lnSpc>
            </a:pPr>
            <a:r>
              <a:rPr lang="en-US" sz="4000" b="1" dirty="0">
                <a:solidFill>
                  <a:schemeClr val="tx1"/>
                </a:solidFill>
                <a:latin typeface="Times New Roman" panose="02020603050405020304" pitchFamily="18" charset="0"/>
                <a:cs typeface="Times New Roman" panose="02020603050405020304" pitchFamily="18" charset="0"/>
              </a:rPr>
              <a:t>Fall  FY21 Meeting</a:t>
            </a:r>
            <a:endParaRPr lang="en-US" sz="4000" b="1" dirty="0">
              <a:solidFill>
                <a:schemeClr val="tx1"/>
              </a:solidFill>
            </a:endParaRPr>
          </a:p>
        </p:txBody>
      </p:sp>
      <p:sp>
        <p:nvSpPr>
          <p:cNvPr id="11" name="Isosceles Triangle 10">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631947"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Isosceles Triangle 12">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807450" y="4013200"/>
            <a:ext cx="336550"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6" name="Freeform: Shape 5">
            <a:extLst>
              <a:ext uri="{FF2B5EF4-FFF2-40B4-BE49-F238E27FC236}">
                <a16:creationId xmlns:a16="http://schemas.microsoft.com/office/drawing/2014/main" id="{F0A5473E-45DA-41EC-84CD-D8D200CB025A}"/>
              </a:ext>
            </a:extLst>
          </p:cNvPr>
          <p:cNvSpPr/>
          <p:nvPr/>
        </p:nvSpPr>
        <p:spPr>
          <a:xfrm>
            <a:off x="965199" y="5313223"/>
            <a:ext cx="7213600" cy="1011377"/>
          </a:xfrm>
          <a:custGeom>
            <a:avLst/>
            <a:gdLst>
              <a:gd name="connsiteX0" fmla="*/ 0 w 7213600"/>
              <a:gd name="connsiteY0" fmla="*/ 0 h 1011377"/>
              <a:gd name="connsiteX1" fmla="*/ 7213600 w 7213600"/>
              <a:gd name="connsiteY1" fmla="*/ 0 h 1011377"/>
              <a:gd name="connsiteX2" fmla="*/ 7213600 w 7213600"/>
              <a:gd name="connsiteY2" fmla="*/ 1011377 h 1011377"/>
              <a:gd name="connsiteX3" fmla="*/ 0 w 7213600"/>
              <a:gd name="connsiteY3" fmla="*/ 1011377 h 1011377"/>
              <a:gd name="connsiteX4" fmla="*/ 0 w 7213600"/>
              <a:gd name="connsiteY4" fmla="*/ 0 h 10113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3600" h="1011377">
                <a:moveTo>
                  <a:pt x="0" y="0"/>
                </a:moveTo>
                <a:lnTo>
                  <a:pt x="7213600" y="0"/>
                </a:lnTo>
                <a:lnTo>
                  <a:pt x="7213600" y="1011377"/>
                </a:lnTo>
                <a:lnTo>
                  <a:pt x="0" y="1011377"/>
                </a:lnTo>
                <a:lnTo>
                  <a:pt x="0" y="0"/>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en-US" sz="1900" kern="1200" dirty="0"/>
              <a:t>Discussed continued need for membership and leadership</a:t>
            </a:r>
          </a:p>
        </p:txBody>
      </p:sp>
      <p:sp>
        <p:nvSpPr>
          <p:cNvPr id="7" name="Freeform: Shape 6">
            <a:extLst>
              <a:ext uri="{FF2B5EF4-FFF2-40B4-BE49-F238E27FC236}">
                <a16:creationId xmlns:a16="http://schemas.microsoft.com/office/drawing/2014/main" id="{647D4870-4331-4DB3-B85C-CB7406324DC5}"/>
              </a:ext>
            </a:extLst>
          </p:cNvPr>
          <p:cNvSpPr/>
          <p:nvPr/>
        </p:nvSpPr>
        <p:spPr>
          <a:xfrm>
            <a:off x="965199" y="3537135"/>
            <a:ext cx="7213600" cy="1776088"/>
          </a:xfrm>
          <a:custGeom>
            <a:avLst/>
            <a:gdLst>
              <a:gd name="connsiteX0" fmla="*/ 0 w 7213600"/>
              <a:gd name="connsiteY0" fmla="*/ 544782 h 1555499"/>
              <a:gd name="connsiteX1" fmla="*/ 3412363 w 7213600"/>
              <a:gd name="connsiteY1" fmla="*/ 544782 h 1555499"/>
              <a:gd name="connsiteX2" fmla="*/ 3412363 w 7213600"/>
              <a:gd name="connsiteY2" fmla="*/ 388875 h 1555499"/>
              <a:gd name="connsiteX3" fmla="*/ 3217925 w 7213600"/>
              <a:gd name="connsiteY3" fmla="*/ 388875 h 1555499"/>
              <a:gd name="connsiteX4" fmla="*/ 3606800 w 7213600"/>
              <a:gd name="connsiteY4" fmla="*/ 0 h 1555499"/>
              <a:gd name="connsiteX5" fmla="*/ 3995675 w 7213600"/>
              <a:gd name="connsiteY5" fmla="*/ 388875 h 1555499"/>
              <a:gd name="connsiteX6" fmla="*/ 3801237 w 7213600"/>
              <a:gd name="connsiteY6" fmla="*/ 388875 h 1555499"/>
              <a:gd name="connsiteX7" fmla="*/ 3801237 w 7213600"/>
              <a:gd name="connsiteY7" fmla="*/ 544782 h 1555499"/>
              <a:gd name="connsiteX8" fmla="*/ 7213600 w 7213600"/>
              <a:gd name="connsiteY8" fmla="*/ 544782 h 1555499"/>
              <a:gd name="connsiteX9" fmla="*/ 7213600 w 7213600"/>
              <a:gd name="connsiteY9" fmla="*/ 1555499 h 1555499"/>
              <a:gd name="connsiteX10" fmla="*/ 0 w 7213600"/>
              <a:gd name="connsiteY10" fmla="*/ 1555499 h 1555499"/>
              <a:gd name="connsiteX11" fmla="*/ 0 w 7213600"/>
              <a:gd name="connsiteY11" fmla="*/ 544782 h 1555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213600" h="1555499">
                <a:moveTo>
                  <a:pt x="7213600" y="1010717"/>
                </a:moveTo>
                <a:lnTo>
                  <a:pt x="3801237" y="1010717"/>
                </a:lnTo>
                <a:lnTo>
                  <a:pt x="3801237" y="1166624"/>
                </a:lnTo>
                <a:lnTo>
                  <a:pt x="3995675" y="1166624"/>
                </a:lnTo>
                <a:lnTo>
                  <a:pt x="3606800" y="1555498"/>
                </a:lnTo>
                <a:lnTo>
                  <a:pt x="3217925" y="1166624"/>
                </a:lnTo>
                <a:lnTo>
                  <a:pt x="3412363" y="1166624"/>
                </a:lnTo>
                <a:lnTo>
                  <a:pt x="3412363" y="1010717"/>
                </a:lnTo>
                <a:lnTo>
                  <a:pt x="0" y="1010717"/>
                </a:lnTo>
                <a:lnTo>
                  <a:pt x="0" y="1"/>
                </a:lnTo>
                <a:lnTo>
                  <a:pt x="7213600" y="1"/>
                </a:lnTo>
                <a:lnTo>
                  <a:pt x="7213600" y="1010717"/>
                </a:ln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135127" tIns="135129" rIns="135128" bIns="679910" numCol="1" spcCol="1270" anchor="ctr" anchorCtr="0">
            <a:noAutofit/>
          </a:bodyPr>
          <a:lstStyle/>
          <a:p>
            <a:pPr marL="0" lvl="0" indent="0" algn="ctr" defTabSz="844550">
              <a:lnSpc>
                <a:spcPct val="90000"/>
              </a:lnSpc>
              <a:spcBef>
                <a:spcPct val="0"/>
              </a:spcBef>
              <a:spcAft>
                <a:spcPct val="35000"/>
              </a:spcAft>
              <a:buNone/>
            </a:pPr>
            <a:r>
              <a:rPr lang="en-US" sz="1900" kern="1200" dirty="0"/>
              <a:t>Reviewed scope and schedule for FY21 tasks</a:t>
            </a:r>
          </a:p>
        </p:txBody>
      </p:sp>
      <p:sp>
        <p:nvSpPr>
          <p:cNvPr id="8" name="Freeform: Shape 7">
            <a:extLst>
              <a:ext uri="{FF2B5EF4-FFF2-40B4-BE49-F238E27FC236}">
                <a16:creationId xmlns:a16="http://schemas.microsoft.com/office/drawing/2014/main" id="{CE46A86B-5AA9-44A9-A0EC-05358517165F}"/>
              </a:ext>
            </a:extLst>
          </p:cNvPr>
          <p:cNvSpPr/>
          <p:nvPr/>
        </p:nvSpPr>
        <p:spPr>
          <a:xfrm>
            <a:off x="965199" y="1371600"/>
            <a:ext cx="7232502" cy="2165535"/>
          </a:xfrm>
          <a:custGeom>
            <a:avLst/>
            <a:gdLst>
              <a:gd name="connsiteX0" fmla="*/ 0 w 7213600"/>
              <a:gd name="connsiteY0" fmla="*/ 544782 h 1555499"/>
              <a:gd name="connsiteX1" fmla="*/ 3412363 w 7213600"/>
              <a:gd name="connsiteY1" fmla="*/ 544782 h 1555499"/>
              <a:gd name="connsiteX2" fmla="*/ 3412363 w 7213600"/>
              <a:gd name="connsiteY2" fmla="*/ 388875 h 1555499"/>
              <a:gd name="connsiteX3" fmla="*/ 3217925 w 7213600"/>
              <a:gd name="connsiteY3" fmla="*/ 388875 h 1555499"/>
              <a:gd name="connsiteX4" fmla="*/ 3606800 w 7213600"/>
              <a:gd name="connsiteY4" fmla="*/ 0 h 1555499"/>
              <a:gd name="connsiteX5" fmla="*/ 3995675 w 7213600"/>
              <a:gd name="connsiteY5" fmla="*/ 388875 h 1555499"/>
              <a:gd name="connsiteX6" fmla="*/ 3801237 w 7213600"/>
              <a:gd name="connsiteY6" fmla="*/ 388875 h 1555499"/>
              <a:gd name="connsiteX7" fmla="*/ 3801237 w 7213600"/>
              <a:gd name="connsiteY7" fmla="*/ 544782 h 1555499"/>
              <a:gd name="connsiteX8" fmla="*/ 7213600 w 7213600"/>
              <a:gd name="connsiteY8" fmla="*/ 544782 h 1555499"/>
              <a:gd name="connsiteX9" fmla="*/ 7213600 w 7213600"/>
              <a:gd name="connsiteY9" fmla="*/ 1555499 h 1555499"/>
              <a:gd name="connsiteX10" fmla="*/ 0 w 7213600"/>
              <a:gd name="connsiteY10" fmla="*/ 1555499 h 1555499"/>
              <a:gd name="connsiteX11" fmla="*/ 0 w 7213600"/>
              <a:gd name="connsiteY11" fmla="*/ 544782 h 1555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213600" h="1555499">
                <a:moveTo>
                  <a:pt x="7213600" y="1010717"/>
                </a:moveTo>
                <a:lnTo>
                  <a:pt x="3801237" y="1010717"/>
                </a:lnTo>
                <a:lnTo>
                  <a:pt x="3801237" y="1166624"/>
                </a:lnTo>
                <a:lnTo>
                  <a:pt x="3995675" y="1166624"/>
                </a:lnTo>
                <a:lnTo>
                  <a:pt x="3606800" y="1555498"/>
                </a:lnTo>
                <a:lnTo>
                  <a:pt x="3217925" y="1166624"/>
                </a:lnTo>
                <a:lnTo>
                  <a:pt x="3412363" y="1166624"/>
                </a:lnTo>
                <a:lnTo>
                  <a:pt x="3412363" y="1010717"/>
                </a:lnTo>
                <a:lnTo>
                  <a:pt x="0" y="1010717"/>
                </a:lnTo>
                <a:lnTo>
                  <a:pt x="0" y="1"/>
                </a:lnTo>
                <a:lnTo>
                  <a:pt x="7213600" y="1"/>
                </a:lnTo>
                <a:lnTo>
                  <a:pt x="7213600" y="1010717"/>
                </a:lnTo>
                <a:close/>
              </a:path>
            </a:pathLst>
          </a:cu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135128" tIns="135129" rIns="135128" bIns="1144648" numCol="1" spcCol="1270" anchor="t" anchorCtr="0">
            <a:noAutofit/>
          </a:bodyPr>
          <a:lstStyle/>
          <a:p>
            <a:pPr marL="0" lvl="0" indent="0" algn="ctr" defTabSz="844550">
              <a:lnSpc>
                <a:spcPct val="90000"/>
              </a:lnSpc>
              <a:spcBef>
                <a:spcPct val="0"/>
              </a:spcBef>
              <a:spcAft>
                <a:spcPct val="35000"/>
              </a:spcAft>
              <a:buNone/>
            </a:pPr>
            <a:r>
              <a:rPr lang="en-US" sz="1900" kern="1200" dirty="0"/>
              <a:t>Held October 26</a:t>
            </a:r>
            <a:r>
              <a:rPr lang="en-US" sz="1900" kern="1200" baseline="30000" dirty="0"/>
              <a:t>th</a:t>
            </a:r>
            <a:r>
              <a:rPr lang="en-US" sz="1900" kern="1200" dirty="0"/>
              <a:t> </a:t>
            </a:r>
          </a:p>
        </p:txBody>
      </p:sp>
      <p:sp>
        <p:nvSpPr>
          <p:cNvPr id="10" name="Freeform: Shape 9">
            <a:extLst>
              <a:ext uri="{FF2B5EF4-FFF2-40B4-BE49-F238E27FC236}">
                <a16:creationId xmlns:a16="http://schemas.microsoft.com/office/drawing/2014/main" id="{B2698B14-0053-4592-A89D-32AA1E0E6576}"/>
              </a:ext>
            </a:extLst>
          </p:cNvPr>
          <p:cNvSpPr/>
          <p:nvPr/>
        </p:nvSpPr>
        <p:spPr>
          <a:xfrm>
            <a:off x="990600" y="1996806"/>
            <a:ext cx="2380307" cy="762000"/>
          </a:xfrm>
          <a:custGeom>
            <a:avLst/>
            <a:gdLst>
              <a:gd name="connsiteX0" fmla="*/ 0 w 2402185"/>
              <a:gd name="connsiteY0" fmla="*/ 0 h 465094"/>
              <a:gd name="connsiteX1" fmla="*/ 2402185 w 2402185"/>
              <a:gd name="connsiteY1" fmla="*/ 0 h 465094"/>
              <a:gd name="connsiteX2" fmla="*/ 2402185 w 2402185"/>
              <a:gd name="connsiteY2" fmla="*/ 465094 h 465094"/>
              <a:gd name="connsiteX3" fmla="*/ 0 w 2402185"/>
              <a:gd name="connsiteY3" fmla="*/ 465094 h 465094"/>
              <a:gd name="connsiteX4" fmla="*/ 0 w 2402185"/>
              <a:gd name="connsiteY4" fmla="*/ 0 h 4650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2185" h="465094">
                <a:moveTo>
                  <a:pt x="0" y="0"/>
                </a:moveTo>
                <a:lnTo>
                  <a:pt x="2402185" y="0"/>
                </a:lnTo>
                <a:lnTo>
                  <a:pt x="2402185" y="465094"/>
                </a:lnTo>
                <a:lnTo>
                  <a:pt x="0" y="465094"/>
                </a:lnTo>
                <a:lnTo>
                  <a:pt x="0" y="0"/>
                </a:lnTo>
                <a:close/>
              </a:path>
            </a:pathLst>
          </a:custGeom>
        </p:spPr>
        <p:style>
          <a:lnRef idx="2">
            <a:schemeClr val="accent2">
              <a:tint val="40000"/>
              <a:alpha val="90000"/>
              <a:hueOff val="0"/>
              <a:satOff val="0"/>
              <a:lumOff val="0"/>
              <a:alphaOff val="0"/>
            </a:schemeClr>
          </a:lnRef>
          <a:fillRef idx="1">
            <a:schemeClr val="accent2">
              <a:tint val="40000"/>
              <a:alpha val="90000"/>
              <a:hueOff val="0"/>
              <a:satOff val="0"/>
              <a:lumOff val="0"/>
              <a:alphaOff val="0"/>
            </a:schemeClr>
          </a:fillRef>
          <a:effectRef idx="0">
            <a:schemeClr val="accent2">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106680" tIns="19050" rIns="106680" bIns="19050" numCol="1" spcCol="1270" anchor="ctr" anchorCtr="0">
            <a:noAutofit/>
          </a:bodyPr>
          <a:lstStyle/>
          <a:p>
            <a:pPr marL="0" lvl="0" indent="0" algn="ctr" defTabSz="666750">
              <a:lnSpc>
                <a:spcPct val="90000"/>
              </a:lnSpc>
              <a:spcBef>
                <a:spcPct val="0"/>
              </a:spcBef>
              <a:spcAft>
                <a:spcPct val="35000"/>
              </a:spcAft>
              <a:buNone/>
            </a:pPr>
            <a:r>
              <a:rPr lang="en-US" kern="1200" dirty="0"/>
              <a:t>SCIP Briefing by AU-1</a:t>
            </a:r>
          </a:p>
        </p:txBody>
      </p:sp>
      <p:sp>
        <p:nvSpPr>
          <p:cNvPr id="12" name="Freeform: Shape 11">
            <a:extLst>
              <a:ext uri="{FF2B5EF4-FFF2-40B4-BE49-F238E27FC236}">
                <a16:creationId xmlns:a16="http://schemas.microsoft.com/office/drawing/2014/main" id="{CA2842BA-8FBB-498A-8E1D-0302E182EBD7}"/>
              </a:ext>
            </a:extLst>
          </p:cNvPr>
          <p:cNvSpPr/>
          <p:nvPr/>
        </p:nvSpPr>
        <p:spPr>
          <a:xfrm>
            <a:off x="3370907" y="1996806"/>
            <a:ext cx="2402185" cy="762000"/>
          </a:xfrm>
          <a:custGeom>
            <a:avLst/>
            <a:gdLst>
              <a:gd name="connsiteX0" fmla="*/ 0 w 2402185"/>
              <a:gd name="connsiteY0" fmla="*/ 0 h 465094"/>
              <a:gd name="connsiteX1" fmla="*/ 2402185 w 2402185"/>
              <a:gd name="connsiteY1" fmla="*/ 0 h 465094"/>
              <a:gd name="connsiteX2" fmla="*/ 2402185 w 2402185"/>
              <a:gd name="connsiteY2" fmla="*/ 465094 h 465094"/>
              <a:gd name="connsiteX3" fmla="*/ 0 w 2402185"/>
              <a:gd name="connsiteY3" fmla="*/ 465094 h 465094"/>
              <a:gd name="connsiteX4" fmla="*/ 0 w 2402185"/>
              <a:gd name="connsiteY4" fmla="*/ 0 h 4650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2185" h="465094">
                <a:moveTo>
                  <a:pt x="0" y="0"/>
                </a:moveTo>
                <a:lnTo>
                  <a:pt x="2402185" y="0"/>
                </a:lnTo>
                <a:lnTo>
                  <a:pt x="2402185" y="465094"/>
                </a:lnTo>
                <a:lnTo>
                  <a:pt x="0" y="465094"/>
                </a:lnTo>
                <a:lnTo>
                  <a:pt x="0" y="0"/>
                </a:lnTo>
                <a:close/>
              </a:path>
            </a:pathLst>
          </a:custGeom>
        </p:spPr>
        <p:style>
          <a:lnRef idx="2">
            <a:schemeClr val="accent3">
              <a:tint val="40000"/>
              <a:alpha val="90000"/>
              <a:hueOff val="0"/>
              <a:satOff val="0"/>
              <a:lumOff val="0"/>
              <a:alphaOff val="0"/>
            </a:schemeClr>
          </a:lnRef>
          <a:fillRef idx="1">
            <a:schemeClr val="accent3">
              <a:tint val="40000"/>
              <a:alpha val="90000"/>
              <a:hueOff val="0"/>
              <a:satOff val="0"/>
              <a:lumOff val="0"/>
              <a:alphaOff val="0"/>
            </a:schemeClr>
          </a:fillRef>
          <a:effectRef idx="0">
            <a:schemeClr val="accent3">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106680" tIns="19050" rIns="106680" bIns="19050" numCol="1" spcCol="1270" anchor="ctr" anchorCtr="0">
            <a:noAutofit/>
          </a:bodyPr>
          <a:lstStyle/>
          <a:p>
            <a:pPr marL="0" lvl="0" indent="0" algn="ctr" defTabSz="666750">
              <a:lnSpc>
                <a:spcPct val="90000"/>
              </a:lnSpc>
              <a:spcBef>
                <a:spcPct val="0"/>
              </a:spcBef>
              <a:spcAft>
                <a:spcPct val="35000"/>
              </a:spcAft>
              <a:buNone/>
            </a:pPr>
            <a:r>
              <a:rPr lang="en-US" kern="1200"/>
              <a:t>Transitioned leadership and key positions</a:t>
            </a:r>
          </a:p>
        </p:txBody>
      </p:sp>
      <p:sp>
        <p:nvSpPr>
          <p:cNvPr id="14" name="Freeform: Shape 13">
            <a:extLst>
              <a:ext uri="{FF2B5EF4-FFF2-40B4-BE49-F238E27FC236}">
                <a16:creationId xmlns:a16="http://schemas.microsoft.com/office/drawing/2014/main" id="{1C36DC86-498D-4FDD-9C75-4B70A7FA8710}"/>
              </a:ext>
            </a:extLst>
          </p:cNvPr>
          <p:cNvSpPr/>
          <p:nvPr/>
        </p:nvSpPr>
        <p:spPr>
          <a:xfrm>
            <a:off x="5773092" y="1996806"/>
            <a:ext cx="2402185" cy="762000"/>
          </a:xfrm>
          <a:custGeom>
            <a:avLst/>
            <a:gdLst>
              <a:gd name="connsiteX0" fmla="*/ 0 w 2402185"/>
              <a:gd name="connsiteY0" fmla="*/ 0 h 465094"/>
              <a:gd name="connsiteX1" fmla="*/ 2402185 w 2402185"/>
              <a:gd name="connsiteY1" fmla="*/ 0 h 465094"/>
              <a:gd name="connsiteX2" fmla="*/ 2402185 w 2402185"/>
              <a:gd name="connsiteY2" fmla="*/ 465094 h 465094"/>
              <a:gd name="connsiteX3" fmla="*/ 0 w 2402185"/>
              <a:gd name="connsiteY3" fmla="*/ 465094 h 465094"/>
              <a:gd name="connsiteX4" fmla="*/ 0 w 2402185"/>
              <a:gd name="connsiteY4" fmla="*/ 0 h 4650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2185" h="465094">
                <a:moveTo>
                  <a:pt x="0" y="0"/>
                </a:moveTo>
                <a:lnTo>
                  <a:pt x="2402185" y="0"/>
                </a:lnTo>
                <a:lnTo>
                  <a:pt x="2402185" y="465094"/>
                </a:lnTo>
                <a:lnTo>
                  <a:pt x="0" y="465094"/>
                </a:lnTo>
                <a:lnTo>
                  <a:pt x="0" y="0"/>
                </a:lnTo>
                <a:close/>
              </a:path>
            </a:pathLst>
          </a:custGeom>
        </p:spPr>
        <p:style>
          <a:lnRef idx="2">
            <a:schemeClr val="accent4">
              <a:tint val="40000"/>
              <a:alpha val="90000"/>
              <a:hueOff val="0"/>
              <a:satOff val="0"/>
              <a:lumOff val="0"/>
              <a:alphaOff val="0"/>
            </a:schemeClr>
          </a:lnRef>
          <a:fillRef idx="1">
            <a:schemeClr val="accent4">
              <a:tint val="40000"/>
              <a:alpha val="90000"/>
              <a:hueOff val="0"/>
              <a:satOff val="0"/>
              <a:lumOff val="0"/>
              <a:alphaOff val="0"/>
            </a:schemeClr>
          </a:fillRef>
          <a:effectRef idx="0">
            <a:schemeClr val="accent4">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106680" tIns="19050" rIns="106680" bIns="19050" numCol="1" spcCol="1270" anchor="ctr" anchorCtr="0">
            <a:noAutofit/>
          </a:bodyPr>
          <a:lstStyle/>
          <a:p>
            <a:pPr marL="0" lvl="0" indent="0" algn="ctr" defTabSz="666750">
              <a:lnSpc>
                <a:spcPct val="90000"/>
              </a:lnSpc>
              <a:spcBef>
                <a:spcPct val="0"/>
              </a:spcBef>
              <a:spcAft>
                <a:spcPct val="35000"/>
              </a:spcAft>
              <a:buNone/>
            </a:pPr>
            <a:r>
              <a:rPr lang="en-US" kern="1200" dirty="0"/>
              <a:t>Discussed work conducted in FY20</a:t>
            </a:r>
          </a:p>
        </p:txBody>
      </p:sp>
    </p:spTree>
    <p:extLst>
      <p:ext uri="{BB962C8B-B14F-4D97-AF65-F5344CB8AC3E}">
        <p14:creationId xmlns:p14="http://schemas.microsoft.com/office/powerpoint/2010/main" val="379639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Graphical user interface, diagram&#10;&#10;Description automatically generated">
            <a:extLst>
              <a:ext uri="{FF2B5EF4-FFF2-40B4-BE49-F238E27FC236}">
                <a16:creationId xmlns:a16="http://schemas.microsoft.com/office/drawing/2014/main" id="{239808DD-FCCD-4542-9E38-15FB6DB6DEE4}"/>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23322" r="38774" b="1"/>
          <a:stretch/>
        </p:blipFill>
        <p:spPr>
          <a:xfrm>
            <a:off x="3202390" y="-1"/>
            <a:ext cx="5941610"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2" name="Title 1">
            <a:extLst>
              <a:ext uri="{FF2B5EF4-FFF2-40B4-BE49-F238E27FC236}">
                <a16:creationId xmlns:a16="http://schemas.microsoft.com/office/drawing/2014/main" id="{5B6A120E-5305-422A-9D5C-CFF2BC355B2A}"/>
              </a:ext>
            </a:extLst>
          </p:cNvPr>
          <p:cNvSpPr>
            <a:spLocks noGrp="1"/>
          </p:cNvSpPr>
          <p:nvPr>
            <p:ph type="title"/>
          </p:nvPr>
        </p:nvSpPr>
        <p:spPr>
          <a:xfrm>
            <a:off x="507999" y="609600"/>
            <a:ext cx="2888343" cy="1066800"/>
          </a:xfrm>
        </p:spPr>
        <p:txBody>
          <a:bodyPr>
            <a:normAutofit/>
          </a:bodyPr>
          <a:lstStyle/>
          <a:p>
            <a:r>
              <a:rPr lang="en-US" sz="4000" b="1" dirty="0">
                <a:solidFill>
                  <a:schemeClr val="tx1"/>
                </a:solidFill>
                <a:latin typeface="Times New Roman" panose="02020603050405020304" pitchFamily="18" charset="0"/>
                <a:cs typeface="Times New Roman" panose="02020603050405020304" pitchFamily="18" charset="0"/>
              </a:rPr>
              <a:t>Challenges</a:t>
            </a:r>
            <a:endParaRPr lang="en-US" sz="4000" b="1" dirty="0">
              <a:solidFill>
                <a:schemeClr val="tx1"/>
              </a:solidFill>
            </a:endParaRPr>
          </a:p>
        </p:txBody>
      </p:sp>
      <p:sp>
        <p:nvSpPr>
          <p:cNvPr id="3" name="Content Placeholder 2">
            <a:extLst>
              <a:ext uri="{FF2B5EF4-FFF2-40B4-BE49-F238E27FC236}">
                <a16:creationId xmlns:a16="http://schemas.microsoft.com/office/drawing/2014/main" id="{860C7802-4F8C-4B26-BC8B-B4251572A4F1}"/>
              </a:ext>
            </a:extLst>
          </p:cNvPr>
          <p:cNvSpPr>
            <a:spLocks noGrp="1"/>
          </p:cNvSpPr>
          <p:nvPr>
            <p:ph idx="1"/>
          </p:nvPr>
        </p:nvSpPr>
        <p:spPr>
          <a:xfrm>
            <a:off x="389732" y="1676401"/>
            <a:ext cx="3572668" cy="4364962"/>
          </a:xfrm>
        </p:spPr>
        <p:txBody>
          <a:bodyPr>
            <a:noAutofit/>
          </a:bodyPr>
          <a:lstStyle/>
          <a:p>
            <a:pPr>
              <a:lnSpc>
                <a:spcPct val="90000"/>
              </a:lnSpc>
            </a:pPr>
            <a:r>
              <a:rPr lang="en-US" sz="2400" dirty="0"/>
              <a:t>Adapting to changing conditions – pandemic</a:t>
            </a:r>
          </a:p>
          <a:p>
            <a:pPr marL="0" indent="0">
              <a:lnSpc>
                <a:spcPct val="90000"/>
              </a:lnSpc>
              <a:buNone/>
            </a:pPr>
            <a:endParaRPr lang="en-US" sz="2400" dirty="0"/>
          </a:p>
          <a:p>
            <a:pPr>
              <a:lnSpc>
                <a:spcPct val="90000"/>
              </a:lnSpc>
            </a:pPr>
            <a:r>
              <a:rPr lang="en-US" sz="2400" dirty="0"/>
              <a:t>Maintaining and building membership</a:t>
            </a:r>
          </a:p>
          <a:p>
            <a:pPr marL="0" indent="0">
              <a:lnSpc>
                <a:spcPct val="90000"/>
              </a:lnSpc>
              <a:buNone/>
            </a:pPr>
            <a:endParaRPr lang="en-US" sz="2400" dirty="0"/>
          </a:p>
          <a:p>
            <a:pPr>
              <a:lnSpc>
                <a:spcPct val="90000"/>
              </a:lnSpc>
            </a:pPr>
            <a:r>
              <a:rPr lang="en-US" sz="2400" dirty="0"/>
              <a:t>Knowledge transfer from retiring Working Group members to new members</a:t>
            </a:r>
          </a:p>
          <a:p>
            <a:pPr marL="0" indent="0">
              <a:lnSpc>
                <a:spcPct val="90000"/>
              </a:lnSpc>
              <a:buNone/>
            </a:pPr>
            <a:endParaRPr lang="en-US" sz="2400" dirty="0"/>
          </a:p>
          <a:p>
            <a:pPr>
              <a:lnSpc>
                <a:spcPct val="90000"/>
              </a:lnSpc>
            </a:pPr>
            <a:r>
              <a:rPr lang="en-US" sz="2400" dirty="0"/>
              <a:t>Volunteerism</a:t>
            </a:r>
          </a:p>
        </p:txBody>
      </p:sp>
      <p:cxnSp>
        <p:nvCxnSpPr>
          <p:cNvPr id="10" name="Straight Connector 9">
            <a:extLst>
              <a:ext uri="{FF2B5EF4-FFF2-40B4-BE49-F238E27FC236}">
                <a16:creationId xmlns:a16="http://schemas.microsoft.com/office/drawing/2014/main" id="{64FA5DFF-7FE6-4855-84E6-DFA78EE978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028259" y="0"/>
            <a:ext cx="9144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2AFD8CBA-54A3-4363-991B-B9C631BBFA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568950" y="3681413"/>
            <a:ext cx="357266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4" name="Rectangle 23">
            <a:extLst>
              <a:ext uri="{FF2B5EF4-FFF2-40B4-BE49-F238E27FC236}">
                <a16:creationId xmlns:a16="http://schemas.microsoft.com/office/drawing/2014/main" id="{3F088236-D655-4F88-B238-E16762358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86107" y="-8467"/>
            <a:ext cx="2255511"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5">
            <a:extLst>
              <a:ext uri="{FF2B5EF4-FFF2-40B4-BE49-F238E27FC236}">
                <a16:creationId xmlns:a16="http://schemas.microsoft.com/office/drawing/2014/main" id="{3DAC0C92-199E-475C-9390-119A9B027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02581" y="-8467"/>
            <a:ext cx="1941419"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24">
            <a:extLst>
              <a:ext uri="{FF2B5EF4-FFF2-40B4-BE49-F238E27FC236}">
                <a16:creationId xmlns:a16="http://schemas.microsoft.com/office/drawing/2014/main" id="{C4CFB339-0ED8-4FE2-9EF1-6D1375B849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9249" y="3048000"/>
            <a:ext cx="2444751"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27">
            <a:extLst>
              <a:ext uri="{FF2B5EF4-FFF2-40B4-BE49-F238E27FC236}">
                <a16:creationId xmlns:a16="http://schemas.microsoft.com/office/drawing/2014/main" id="{31896C80-2069-4431-9C19-83B9137344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00875" y="-8467"/>
            <a:ext cx="2140744"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8">
            <a:extLst>
              <a:ext uri="{FF2B5EF4-FFF2-40B4-BE49-F238E27FC236}">
                <a16:creationId xmlns:a16="http://schemas.microsoft.com/office/drawing/2014/main" id="{BF120A21-0841-4823-B0C4-28AEBCEF9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74047" y="-8467"/>
            <a:ext cx="967571"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9">
            <a:extLst>
              <a:ext uri="{FF2B5EF4-FFF2-40B4-BE49-F238E27FC236}">
                <a16:creationId xmlns:a16="http://schemas.microsoft.com/office/drawing/2014/main" id="{DBB05BAE-BBD3-4289-899F-A6851503C6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04249" y="-8467"/>
            <a:ext cx="937369"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Isosceles Triangle 29">
            <a:extLst>
              <a:ext uri="{FF2B5EF4-FFF2-40B4-BE49-F238E27FC236}">
                <a16:creationId xmlns:a16="http://schemas.microsoft.com/office/drawing/2014/main" id="{9874D11C-36F5-4BBE-A490-019A54E95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78749" y="3589867"/>
            <a:ext cx="136286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9531783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43B3DE-8578-4542-8E35-584C447631E9}"/>
              </a:ext>
            </a:extLst>
          </p:cNvPr>
          <p:cNvSpPr>
            <a:spLocks noGrp="1"/>
          </p:cNvSpPr>
          <p:nvPr>
            <p:ph type="title"/>
          </p:nvPr>
        </p:nvSpPr>
        <p:spPr>
          <a:xfrm>
            <a:off x="266700" y="292364"/>
            <a:ext cx="7772400" cy="990600"/>
          </a:xfrm>
        </p:spPr>
        <p:txBody>
          <a:bodyPr>
            <a:noAutofit/>
          </a:bodyPr>
          <a:lstStyle/>
          <a:p>
            <a:r>
              <a:rPr lang="en-US" sz="4000" b="1" dirty="0">
                <a:solidFill>
                  <a:schemeClr val="tx1"/>
                </a:solidFill>
                <a:latin typeface="Times New Roman" panose="02020603050405020304" pitchFamily="18" charset="0"/>
                <a:cs typeface="Times New Roman" panose="02020603050405020304" pitchFamily="18" charset="0"/>
              </a:rPr>
              <a:t>FY21 Activities and Deliverables</a:t>
            </a:r>
            <a:endParaRPr lang="en-US" sz="4000" b="1" dirty="0">
              <a:solidFill>
                <a:schemeClr val="tx1"/>
              </a:solidFill>
            </a:endParaRPr>
          </a:p>
        </p:txBody>
      </p:sp>
      <p:graphicFrame>
        <p:nvGraphicFramePr>
          <p:cNvPr id="10" name="Table 10">
            <a:extLst>
              <a:ext uri="{FF2B5EF4-FFF2-40B4-BE49-F238E27FC236}">
                <a16:creationId xmlns:a16="http://schemas.microsoft.com/office/drawing/2014/main" id="{8A3353DB-0508-4BFF-839F-74C81AD9EAAC}"/>
              </a:ext>
            </a:extLst>
          </p:cNvPr>
          <p:cNvGraphicFramePr>
            <a:graphicFrameLocks noGrp="1"/>
          </p:cNvGraphicFramePr>
          <p:nvPr>
            <p:ph idx="1"/>
            <p:extLst>
              <p:ext uri="{D42A27DB-BD31-4B8C-83A1-F6EECF244321}">
                <p14:modId xmlns:p14="http://schemas.microsoft.com/office/powerpoint/2010/main" val="3746119393"/>
              </p:ext>
            </p:extLst>
          </p:nvPr>
        </p:nvGraphicFramePr>
        <p:xfrm>
          <a:off x="266700" y="1262492"/>
          <a:ext cx="8610600" cy="5350113"/>
        </p:xfrm>
        <a:graphic>
          <a:graphicData uri="http://schemas.openxmlformats.org/drawingml/2006/table">
            <a:tbl>
              <a:tblPr firstRow="1" bandRow="1">
                <a:tableStyleId>{5C22544A-7EE6-4342-B048-85BDC9FD1C3A}</a:tableStyleId>
              </a:tblPr>
              <a:tblGrid>
                <a:gridCol w="2628900">
                  <a:extLst>
                    <a:ext uri="{9D8B030D-6E8A-4147-A177-3AD203B41FA5}">
                      <a16:colId xmlns:a16="http://schemas.microsoft.com/office/drawing/2014/main" val="2250109093"/>
                    </a:ext>
                  </a:extLst>
                </a:gridCol>
                <a:gridCol w="3111500">
                  <a:extLst>
                    <a:ext uri="{9D8B030D-6E8A-4147-A177-3AD203B41FA5}">
                      <a16:colId xmlns:a16="http://schemas.microsoft.com/office/drawing/2014/main" val="4290944768"/>
                    </a:ext>
                  </a:extLst>
                </a:gridCol>
                <a:gridCol w="2870200">
                  <a:extLst>
                    <a:ext uri="{9D8B030D-6E8A-4147-A177-3AD203B41FA5}">
                      <a16:colId xmlns:a16="http://schemas.microsoft.com/office/drawing/2014/main" val="2915871128"/>
                    </a:ext>
                  </a:extLst>
                </a:gridCol>
              </a:tblGrid>
              <a:tr h="869553">
                <a:tc>
                  <a:txBody>
                    <a:bodyPr/>
                    <a:lstStyle/>
                    <a:p>
                      <a:r>
                        <a:rPr lang="en-US" dirty="0"/>
                        <a:t>Activity(s)</a:t>
                      </a:r>
                    </a:p>
                  </a:txBody>
                  <a:tcPr anchor="ctr" anchorCtr="1"/>
                </a:tc>
                <a:tc>
                  <a:txBody>
                    <a:bodyPr/>
                    <a:lstStyle/>
                    <a:p>
                      <a:r>
                        <a:rPr lang="en-US" dirty="0"/>
                        <a:t>Benefit(s)</a:t>
                      </a:r>
                    </a:p>
                  </a:txBody>
                  <a:tcPr anchor="ctr" anchorCtr="1"/>
                </a:tc>
                <a:tc>
                  <a:txBody>
                    <a:bodyPr/>
                    <a:lstStyle/>
                    <a:p>
                      <a:pPr algn="ctr"/>
                      <a:r>
                        <a:rPr lang="en-US" dirty="0"/>
                        <a:t>Deliverable/</a:t>
                      </a:r>
                    </a:p>
                    <a:p>
                      <a:pPr algn="ctr"/>
                      <a:r>
                        <a:rPr lang="en-US" dirty="0"/>
                        <a:t>Key Milestone(s)</a:t>
                      </a:r>
                    </a:p>
                  </a:txBody>
                  <a:tcPr anchor="ctr" anchorCtr="1"/>
                </a:tc>
                <a:extLst>
                  <a:ext uri="{0D108BD9-81ED-4DB2-BD59-A6C34878D82A}">
                    <a16:rowId xmlns:a16="http://schemas.microsoft.com/office/drawing/2014/main" val="3521810025"/>
                  </a:ext>
                </a:extLst>
              </a:tr>
              <a:tr h="869553">
                <a:tc>
                  <a:txBody>
                    <a:bodyPr/>
                    <a:lstStyle/>
                    <a:p>
                      <a:r>
                        <a:rPr lang="en-US" sz="1200" dirty="0"/>
                        <a:t>Update the EFCOG Guide to Monitoring &amp; Improving Safety Culture based on new content derived from the 2019 Safety Culture Workshop.</a:t>
                      </a:r>
                    </a:p>
                  </a:txBody>
                  <a:tcPr marT="137160" marB="137160" anchor="ctr"/>
                </a:tc>
                <a:tc>
                  <a:txBody>
                    <a:bodyPr/>
                    <a:lstStyle/>
                    <a:p>
                      <a:r>
                        <a:rPr lang="en-US" sz="1200" dirty="0"/>
                        <a:t>This activity demonstrates continuous improvement in the Safety Culture Subtask Group and upgrades the document to include current and best practices across the complex and industry.</a:t>
                      </a:r>
                    </a:p>
                  </a:txBody>
                  <a:tcPr marT="137160" marB="137160" anchor="ctr"/>
                </a:tc>
                <a:tc>
                  <a:txBody>
                    <a:bodyPr/>
                    <a:lstStyle/>
                    <a:p>
                      <a:r>
                        <a:rPr lang="en-US" sz="1200" dirty="0"/>
                        <a:t>Revise and issue document by 12/31/2020.</a:t>
                      </a:r>
                    </a:p>
                  </a:txBody>
                  <a:tcPr marT="137160" marB="137160" anchor="ctr"/>
                </a:tc>
                <a:extLst>
                  <a:ext uri="{0D108BD9-81ED-4DB2-BD59-A6C34878D82A}">
                    <a16:rowId xmlns:a16="http://schemas.microsoft.com/office/drawing/2014/main" val="4000234240"/>
                  </a:ext>
                </a:extLst>
              </a:tr>
              <a:tr h="869553">
                <a:tc>
                  <a:txBody>
                    <a:bodyPr/>
                    <a:lstStyle/>
                    <a:p>
                      <a:r>
                        <a:rPr lang="en-US" sz="1200" dirty="0"/>
                        <a:t>Explore safety culture metrics relative to mission performance and contractor assurance systems.</a:t>
                      </a:r>
                    </a:p>
                  </a:txBody>
                  <a:tcPr marT="137160" marB="137160" anchor="ctr"/>
                </a:tc>
                <a:tc>
                  <a:txBody>
                    <a:bodyPr/>
                    <a:lstStyle/>
                    <a:p>
                      <a:r>
                        <a:rPr lang="en-US" sz="1200" dirty="0"/>
                        <a:t>This activity will provide a recommendation on a set of metrics to measure safety culture for a facility or laboratory.  The recommended metrics will be discussed at part of the upcoming Spring Safety Culture Workshop 2021.</a:t>
                      </a:r>
                    </a:p>
                  </a:txBody>
                  <a:tcPr marT="137160" marB="137160" anchor="ctr"/>
                </a:tc>
                <a:tc>
                  <a:txBody>
                    <a:bodyPr/>
                    <a:lstStyle/>
                    <a:p>
                      <a:r>
                        <a:rPr lang="en-US" sz="1200" dirty="0"/>
                        <a:t>Develop safety culture metrics white paper and publish by 12/31/2020.  Identify pilot projects to validate safety culture metrics by 03/31/2021. Implement one pilot project by 09/30/2021.</a:t>
                      </a:r>
                    </a:p>
                  </a:txBody>
                  <a:tcPr marT="137160" marB="137160" anchor="ctr"/>
                </a:tc>
                <a:extLst>
                  <a:ext uri="{0D108BD9-81ED-4DB2-BD59-A6C34878D82A}">
                    <a16:rowId xmlns:a16="http://schemas.microsoft.com/office/drawing/2014/main" val="148230400"/>
                  </a:ext>
                </a:extLst>
              </a:tr>
              <a:tr h="869553">
                <a:tc>
                  <a:txBody>
                    <a:bodyPr/>
                    <a:lstStyle/>
                    <a:p>
                      <a:r>
                        <a:rPr lang="en-US" sz="1200" dirty="0"/>
                        <a:t>Explore methods for adapting and continuously improving safety culture in a virtual work environment.</a:t>
                      </a:r>
                    </a:p>
                  </a:txBody>
                  <a:tcPr marT="137160" marB="137160" anchor="ctr"/>
                </a:tc>
                <a:tc>
                  <a:txBody>
                    <a:bodyPr/>
                    <a:lstStyle/>
                    <a:p>
                      <a:r>
                        <a:rPr lang="en-US" sz="1200" dirty="0"/>
                        <a:t>Across the DOE enterprise, organizations are struggling with how to maintain and improve their safety culture during the COVID-19 pandemic.  Work has transitioned to a combination of telework (virtual) and onsite.  This activity will identify potential activities that could improve safety culture in a hybrid work environment.</a:t>
                      </a:r>
                    </a:p>
                  </a:txBody>
                  <a:tcPr marT="137160" marB="137160" anchor="ctr"/>
                </a:tc>
                <a:tc>
                  <a:txBody>
                    <a:bodyPr/>
                    <a:lstStyle/>
                    <a:p>
                      <a:r>
                        <a:rPr lang="en-US" sz="1200" dirty="0"/>
                        <a:t>Identify potential activities for improving safety culture in a hybrid work environment by 03/31/2021. Select one activity for a pilot project by 09/30/2021.</a:t>
                      </a:r>
                    </a:p>
                  </a:txBody>
                  <a:tcPr marT="137160" marB="137160" anchor="ctr"/>
                </a:tc>
                <a:extLst>
                  <a:ext uri="{0D108BD9-81ED-4DB2-BD59-A6C34878D82A}">
                    <a16:rowId xmlns:a16="http://schemas.microsoft.com/office/drawing/2014/main" val="3349529970"/>
                  </a:ext>
                </a:extLst>
              </a:tr>
            </a:tbl>
          </a:graphicData>
        </a:graphic>
      </p:graphicFrame>
    </p:spTree>
    <p:extLst>
      <p:ext uri="{BB962C8B-B14F-4D97-AF65-F5344CB8AC3E}">
        <p14:creationId xmlns:p14="http://schemas.microsoft.com/office/powerpoint/2010/main" val="13073712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5A488A-C840-458F-B4F4-388DD7BDC796}"/>
              </a:ext>
            </a:extLst>
          </p:cNvPr>
          <p:cNvSpPr>
            <a:spLocks noGrp="1"/>
          </p:cNvSpPr>
          <p:nvPr>
            <p:ph type="ctrTitle"/>
          </p:nvPr>
        </p:nvSpPr>
        <p:spPr/>
        <p:txBody>
          <a:bodyPr/>
          <a:lstStyle/>
          <a:p>
            <a:r>
              <a:rPr lang="en-US" dirty="0">
                <a:solidFill>
                  <a:schemeClr val="tx1"/>
                </a:solidFill>
              </a:rPr>
              <a:t>Work Planning and Control</a:t>
            </a:r>
          </a:p>
        </p:txBody>
      </p:sp>
      <p:sp>
        <p:nvSpPr>
          <p:cNvPr id="3" name="Subtitle 2">
            <a:extLst>
              <a:ext uri="{FF2B5EF4-FFF2-40B4-BE49-F238E27FC236}">
                <a16:creationId xmlns:a16="http://schemas.microsoft.com/office/drawing/2014/main" id="{861B8429-5F08-44EB-B805-3D55D090C78F}"/>
              </a:ext>
            </a:extLst>
          </p:cNvPr>
          <p:cNvSpPr>
            <a:spLocks noGrp="1"/>
          </p:cNvSpPr>
          <p:nvPr>
            <p:ph type="subTitle" idx="1"/>
          </p:nvPr>
        </p:nvSpPr>
        <p:spPr/>
        <p:txBody>
          <a:bodyPr/>
          <a:lstStyle/>
          <a:p>
            <a:r>
              <a:rPr lang="en-US" dirty="0">
                <a:solidFill>
                  <a:schemeClr val="tx1"/>
                </a:solidFill>
              </a:rPr>
              <a:t>James Byrd (Chair)</a:t>
            </a:r>
          </a:p>
        </p:txBody>
      </p:sp>
    </p:spTree>
    <p:extLst>
      <p:ext uri="{BB962C8B-B14F-4D97-AF65-F5344CB8AC3E}">
        <p14:creationId xmlns:p14="http://schemas.microsoft.com/office/powerpoint/2010/main" val="9819294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609316A9-990D-4EC3-A671-70EE5C1493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9144001" cy="6866467"/>
            <a:chOff x="0" y="-8467"/>
            <a:chExt cx="12192000" cy="6866467"/>
          </a:xfrm>
        </p:grpSpPr>
        <p:cxnSp>
          <p:nvCxnSpPr>
            <p:cNvPr id="11" name="Straight Connector 10">
              <a:extLst>
                <a:ext uri="{FF2B5EF4-FFF2-40B4-BE49-F238E27FC236}">
                  <a16:creationId xmlns:a16="http://schemas.microsoft.com/office/drawing/2014/main" id="{9B0C6109-9159-49CA-AD7A-F9035539DB7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686F14F5-308C-4EB6-87AB-05DE9501B1A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BA032363-A188-47C5-9D59-9B788809DC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25">
              <a:extLst>
                <a:ext uri="{FF2B5EF4-FFF2-40B4-BE49-F238E27FC236}">
                  <a16:creationId xmlns:a16="http://schemas.microsoft.com/office/drawing/2014/main" id="{2C4077DF-6BB9-4069-AD28-6B1664EBB0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Isosceles Triangle 14">
              <a:extLst>
                <a:ext uri="{FF2B5EF4-FFF2-40B4-BE49-F238E27FC236}">
                  <a16:creationId xmlns:a16="http://schemas.microsoft.com/office/drawing/2014/main" id="{1D2B8B50-3419-41ED-9A9F-3CF9EEBBD3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7">
              <a:extLst>
                <a:ext uri="{FF2B5EF4-FFF2-40B4-BE49-F238E27FC236}">
                  <a16:creationId xmlns:a16="http://schemas.microsoft.com/office/drawing/2014/main" id="{5C640498-2E73-4FA2-BEB6-C3596A458C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8">
              <a:extLst>
                <a:ext uri="{FF2B5EF4-FFF2-40B4-BE49-F238E27FC236}">
                  <a16:creationId xmlns:a16="http://schemas.microsoft.com/office/drawing/2014/main" id="{3240EEFC-4112-4C39-A816-C815774F6D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9">
              <a:extLst>
                <a:ext uri="{FF2B5EF4-FFF2-40B4-BE49-F238E27FC236}">
                  <a16:creationId xmlns:a16="http://schemas.microsoft.com/office/drawing/2014/main" id="{ADF362B0-03EA-4800-9FAA-9F128587E4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a16="http://schemas.microsoft.com/office/drawing/2014/main" id="{0BA84559-2F4C-4795-9246-4C563F942D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FA77A1AA-CA47-4A91-A0A1-0A8CE31A98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2" name="Rectangle 21">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9144001" cy="6866467"/>
            <a:chOff x="0" y="-8467"/>
            <a:chExt cx="12192000" cy="6866467"/>
          </a:xfrm>
        </p:grpSpPr>
        <p:cxnSp>
          <p:nvCxnSpPr>
            <p:cNvPr id="25" name="Straight Connector 24">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6"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Isosceles Triangle 31">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Isosceles Triangle 32">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35" name="Rectangle 34">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A07E4223-26F2-45A8-9223-F75D03F550A6}"/>
              </a:ext>
            </a:extLst>
          </p:cNvPr>
          <p:cNvPicPr>
            <a:picLocks noChangeAspect="1"/>
          </p:cNvPicPr>
          <p:nvPr/>
        </p:nvPicPr>
        <p:blipFill>
          <a:blip r:embed="rId2"/>
          <a:stretch>
            <a:fillRect/>
          </a:stretch>
        </p:blipFill>
        <p:spPr>
          <a:xfrm>
            <a:off x="366751" y="1219200"/>
            <a:ext cx="8391711" cy="4426626"/>
          </a:xfrm>
          <a:prstGeom prst="rect">
            <a:avLst/>
          </a:prstGeom>
        </p:spPr>
      </p:pic>
    </p:spTree>
    <p:extLst>
      <p:ext uri="{BB962C8B-B14F-4D97-AF65-F5344CB8AC3E}">
        <p14:creationId xmlns:p14="http://schemas.microsoft.com/office/powerpoint/2010/main" val="1678786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7E2499-5B1E-42AE-8D44-DD3F886BC0EE}"/>
              </a:ext>
            </a:extLst>
          </p:cNvPr>
          <p:cNvSpPr>
            <a:spLocks noGrp="1"/>
          </p:cNvSpPr>
          <p:nvPr>
            <p:ph type="ctrTitle"/>
          </p:nvPr>
        </p:nvSpPr>
        <p:spPr>
          <a:xfrm>
            <a:off x="739476" y="4473226"/>
            <a:ext cx="6499524" cy="1394173"/>
          </a:xfrm>
        </p:spPr>
        <p:txBody>
          <a:bodyPr>
            <a:noAutofit/>
          </a:bodyPr>
          <a:lstStyle/>
          <a:p>
            <a:pPr algn="l">
              <a:lnSpc>
                <a:spcPct val="90000"/>
              </a:lnSpc>
            </a:pPr>
            <a:r>
              <a:rPr lang="en-US" sz="4800" dirty="0"/>
              <a:t>Introduction to the Task Teams</a:t>
            </a:r>
          </a:p>
        </p:txBody>
      </p:sp>
      <p:pic>
        <p:nvPicPr>
          <p:cNvPr id="10" name="Picture 9" descr="A picture containing icon&#10;&#10;Description automatically generated">
            <a:extLst>
              <a:ext uri="{FF2B5EF4-FFF2-40B4-BE49-F238E27FC236}">
                <a16:creationId xmlns:a16="http://schemas.microsoft.com/office/drawing/2014/main" id="{B95303A7-7D8F-47FA-9C5D-94C21E548B21}"/>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17925"/>
          <a:stretch/>
        </p:blipFill>
        <p:spPr>
          <a:xfrm>
            <a:off x="739476" y="609600"/>
            <a:ext cx="6216024" cy="3635025"/>
          </a:xfrm>
          <a:prstGeom prst="rect">
            <a:avLst/>
          </a:prstGeom>
        </p:spPr>
      </p:pic>
    </p:spTree>
    <p:extLst>
      <p:ext uri="{BB962C8B-B14F-4D97-AF65-F5344CB8AC3E}">
        <p14:creationId xmlns:p14="http://schemas.microsoft.com/office/powerpoint/2010/main" val="2417007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688749-2D90-4D47-A027-057C6F90D37D}"/>
              </a:ext>
            </a:extLst>
          </p:cNvPr>
          <p:cNvSpPr>
            <a:spLocks noGrp="1"/>
          </p:cNvSpPr>
          <p:nvPr>
            <p:ph type="ctrTitle"/>
          </p:nvPr>
        </p:nvSpPr>
        <p:spPr>
          <a:xfrm>
            <a:off x="510286" y="2209800"/>
            <a:ext cx="6576314" cy="1646302"/>
          </a:xfrm>
        </p:spPr>
        <p:txBody>
          <a:bodyPr/>
          <a:lstStyle/>
          <a:p>
            <a:r>
              <a:rPr lang="en-US" sz="5400" b="1" dirty="0">
                <a:solidFill>
                  <a:schemeClr val="tx1"/>
                </a:solidFill>
                <a:latin typeface="Times New Roman" panose="02020603050405020304" pitchFamily="18" charset="0"/>
                <a:cs typeface="Times New Roman" panose="02020603050405020304" pitchFamily="18" charset="0"/>
              </a:rPr>
              <a:t>Safety Culture Improvement Panel</a:t>
            </a:r>
            <a:endParaRPr lang="en-US" dirty="0">
              <a:solidFill>
                <a:schemeClr val="tx1"/>
              </a:solidFill>
            </a:endParaRPr>
          </a:p>
        </p:txBody>
      </p:sp>
      <p:sp>
        <p:nvSpPr>
          <p:cNvPr id="3" name="Subtitle 2">
            <a:extLst>
              <a:ext uri="{FF2B5EF4-FFF2-40B4-BE49-F238E27FC236}">
                <a16:creationId xmlns:a16="http://schemas.microsoft.com/office/drawing/2014/main" id="{3A314723-ABC9-4BF6-B89A-CC57CC6609C8}"/>
              </a:ext>
            </a:extLst>
          </p:cNvPr>
          <p:cNvSpPr>
            <a:spLocks noGrp="1"/>
          </p:cNvSpPr>
          <p:nvPr>
            <p:ph type="subTitle" idx="1"/>
          </p:nvPr>
        </p:nvSpPr>
        <p:spPr>
          <a:xfrm>
            <a:off x="381000" y="4050834"/>
            <a:ext cx="6705600" cy="1096899"/>
          </a:xfrm>
        </p:spPr>
        <p:txBody>
          <a:bodyPr>
            <a:normAutofit fontScale="92500"/>
          </a:bodyPr>
          <a:lstStyle/>
          <a:p>
            <a:pPr>
              <a:tabLst>
                <a:tab pos="7883525" algn="r"/>
              </a:tabLst>
            </a:pPr>
            <a:r>
              <a:rPr lang="en-US" b="1" dirty="0">
                <a:solidFill>
                  <a:schemeClr val="tx1"/>
                </a:solidFill>
                <a:latin typeface="Times New Roman" panose="02020603050405020304" pitchFamily="18" charset="0"/>
                <a:cs typeface="Times New Roman" panose="02020603050405020304" pitchFamily="18" charset="0"/>
              </a:rPr>
              <a:t>Matthew B. </a:t>
            </a:r>
            <a:r>
              <a:rPr lang="en-US" b="1" dirty="0" err="1">
                <a:solidFill>
                  <a:schemeClr val="tx1"/>
                </a:solidFill>
                <a:latin typeface="Times New Roman" panose="02020603050405020304" pitchFamily="18" charset="0"/>
                <a:cs typeface="Times New Roman" panose="02020603050405020304" pitchFamily="18" charset="0"/>
              </a:rPr>
              <a:t>Moury</a:t>
            </a:r>
            <a:endParaRPr lang="en-US" b="1" dirty="0">
              <a:solidFill>
                <a:schemeClr val="tx1"/>
              </a:solidFill>
              <a:latin typeface="Times New Roman" panose="02020603050405020304" pitchFamily="18" charset="0"/>
              <a:cs typeface="Times New Roman" panose="02020603050405020304" pitchFamily="18" charset="0"/>
            </a:endParaRPr>
          </a:p>
          <a:p>
            <a:pPr>
              <a:tabLst>
                <a:tab pos="7883525" algn="r"/>
              </a:tabLst>
            </a:pPr>
            <a:r>
              <a:rPr lang="en-US" b="1" dirty="0">
                <a:solidFill>
                  <a:schemeClr val="tx1"/>
                </a:solidFill>
                <a:latin typeface="Times New Roman" panose="02020603050405020304" pitchFamily="18" charset="0"/>
                <a:cs typeface="Times New Roman" panose="02020603050405020304" pitchFamily="18" charset="0"/>
              </a:rPr>
              <a:t>Associate Under Secretary for Environment, Health, Safety &amp; Security</a:t>
            </a:r>
          </a:p>
          <a:p>
            <a:pPr>
              <a:spcBef>
                <a:spcPts val="0"/>
              </a:spcBef>
              <a:tabLst>
                <a:tab pos="7883525" algn="r"/>
              </a:tabLst>
            </a:pPr>
            <a:r>
              <a:rPr lang="en-US" b="1" dirty="0">
                <a:solidFill>
                  <a:schemeClr val="tx1"/>
                </a:solidFill>
                <a:latin typeface="Times New Roman" panose="02020603050405020304" pitchFamily="18" charset="0"/>
                <a:cs typeface="Times New Roman" panose="02020603050405020304" pitchFamily="18" charset="0"/>
              </a:rPr>
              <a:t>&amp; Safety Culture Improvement Panel (SCIP) Co-Chair</a:t>
            </a:r>
          </a:p>
          <a:p>
            <a:endParaRPr lang="en-US" dirty="0">
              <a:solidFill>
                <a:schemeClr val="tx1"/>
              </a:solidFill>
            </a:endParaRPr>
          </a:p>
        </p:txBody>
      </p:sp>
      <p:pic>
        <p:nvPicPr>
          <p:cNvPr id="4" name="Picture 3" descr="ef445472-30cb-46df-b7f0-a2c9e65363b7">
            <a:extLst>
              <a:ext uri="{FF2B5EF4-FFF2-40B4-BE49-F238E27FC236}">
                <a16:creationId xmlns:a16="http://schemas.microsoft.com/office/drawing/2014/main" id="{5CB4E668-D54F-465E-87E4-16BED3F8DE7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4399" y="304800"/>
            <a:ext cx="1939017"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086896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09C381-38E7-47A2-A211-658394E0DABE}"/>
              </a:ext>
            </a:extLst>
          </p:cNvPr>
          <p:cNvSpPr>
            <a:spLocks noGrp="1"/>
          </p:cNvSpPr>
          <p:nvPr>
            <p:ph type="title"/>
          </p:nvPr>
        </p:nvSpPr>
        <p:spPr>
          <a:xfrm>
            <a:off x="609599" y="609600"/>
            <a:ext cx="6347713" cy="990600"/>
          </a:xfrm>
        </p:spPr>
        <p:txBody>
          <a:bodyPr>
            <a:normAutofit/>
          </a:bodyPr>
          <a:lstStyle/>
          <a:p>
            <a:r>
              <a:rPr lang="en-US" altLang="en-US" sz="4000" b="1" dirty="0">
                <a:solidFill>
                  <a:schemeClr val="tx1"/>
                </a:solidFill>
                <a:latin typeface="Times New Roman" panose="02020603050405020304" pitchFamily="18" charset="0"/>
                <a:cs typeface="Times New Roman" panose="02020603050405020304" pitchFamily="18" charset="0"/>
              </a:rPr>
              <a:t>DOE SCIP Purpose</a:t>
            </a:r>
            <a:endParaRPr lang="en-US" sz="4000" dirty="0">
              <a:solidFill>
                <a:schemeClr val="tx1"/>
              </a:solidFill>
            </a:endParaRPr>
          </a:p>
        </p:txBody>
      </p:sp>
      <p:sp>
        <p:nvSpPr>
          <p:cNvPr id="3" name="Content Placeholder 2">
            <a:extLst>
              <a:ext uri="{FF2B5EF4-FFF2-40B4-BE49-F238E27FC236}">
                <a16:creationId xmlns:a16="http://schemas.microsoft.com/office/drawing/2014/main" id="{667E492A-EC1E-43A0-BB46-6735F3D898C9}"/>
              </a:ext>
            </a:extLst>
          </p:cNvPr>
          <p:cNvSpPr>
            <a:spLocks noGrp="1"/>
          </p:cNvSpPr>
          <p:nvPr>
            <p:ph idx="1"/>
          </p:nvPr>
        </p:nvSpPr>
        <p:spPr>
          <a:xfrm>
            <a:off x="609599" y="1752600"/>
            <a:ext cx="6347714" cy="4288763"/>
          </a:xfrm>
        </p:spPr>
        <p:txBody>
          <a:bodyPr>
            <a:noAutofit/>
          </a:bodyPr>
          <a:lstStyle/>
          <a:p>
            <a:pPr marL="342900" lvl="2" indent="-342900">
              <a:lnSpc>
                <a:spcPct val="110000"/>
              </a:lnSpc>
              <a:spcBef>
                <a:spcPts val="599"/>
              </a:spcBef>
              <a:buFont typeface="Wingdings" panose="05000000000000000000" pitchFamily="2" charset="2"/>
              <a:buChar char="ü"/>
              <a:defRPr/>
            </a:pPr>
            <a:r>
              <a:rPr lang="en-US" sz="2800" dirty="0">
                <a:latin typeface="Times New Roman" panose="02020603050405020304" pitchFamily="18" charset="0"/>
                <a:cs typeface="Times New Roman" panose="02020603050405020304" pitchFamily="18" charset="0"/>
              </a:rPr>
              <a:t>Promote safety culture</a:t>
            </a:r>
          </a:p>
          <a:p>
            <a:pPr marL="342900" lvl="2" indent="-342900">
              <a:lnSpc>
                <a:spcPct val="110000"/>
              </a:lnSpc>
              <a:spcBef>
                <a:spcPts val="599"/>
              </a:spcBef>
              <a:buFont typeface="Wingdings" panose="05000000000000000000" pitchFamily="2" charset="2"/>
              <a:buChar char="ü"/>
              <a:defRPr/>
            </a:pPr>
            <a:r>
              <a:rPr lang="en-US" sz="2800" dirty="0">
                <a:latin typeface="Times New Roman" panose="02020603050405020304" pitchFamily="18" charset="0"/>
                <a:cs typeface="Times New Roman" panose="02020603050405020304" pitchFamily="18" charset="0"/>
              </a:rPr>
              <a:t>Provide cross-organizational leadership focused on continuous safety culture improvement</a:t>
            </a:r>
          </a:p>
          <a:p>
            <a:pPr marL="342900" lvl="2" indent="-342900">
              <a:lnSpc>
                <a:spcPct val="110000"/>
              </a:lnSpc>
              <a:spcBef>
                <a:spcPts val="599"/>
              </a:spcBef>
              <a:buFont typeface="Wingdings" panose="05000000000000000000" pitchFamily="2" charset="2"/>
              <a:buChar char="ü"/>
              <a:defRPr/>
            </a:pPr>
            <a:r>
              <a:rPr lang="en-US" sz="2800" dirty="0">
                <a:latin typeface="Times New Roman" panose="02020603050405020304" pitchFamily="18" charset="0"/>
                <a:cs typeface="Times New Roman" panose="02020603050405020304" pitchFamily="18" charset="0"/>
              </a:rPr>
              <a:t>Provide a forum to exchange information and ideas to establish, monitor, and sustain measures supporting a strong safety culture</a:t>
            </a:r>
          </a:p>
        </p:txBody>
      </p:sp>
      <p:pic>
        <p:nvPicPr>
          <p:cNvPr id="4" name="Picture 3">
            <a:extLst>
              <a:ext uri="{FF2B5EF4-FFF2-40B4-BE49-F238E27FC236}">
                <a16:creationId xmlns:a16="http://schemas.microsoft.com/office/drawing/2014/main" id="{55A2F453-4D93-4DCE-A0B9-14F675A123DB}"/>
              </a:ext>
            </a:extLst>
          </p:cNvPr>
          <p:cNvPicPr>
            <a:picLocks noChangeAspect="1"/>
          </p:cNvPicPr>
          <p:nvPr/>
        </p:nvPicPr>
        <p:blipFill>
          <a:blip r:embed="rId2"/>
          <a:stretch>
            <a:fillRect/>
          </a:stretch>
        </p:blipFill>
        <p:spPr>
          <a:xfrm>
            <a:off x="6172200" y="152400"/>
            <a:ext cx="2647950" cy="2601630"/>
          </a:xfrm>
          <a:prstGeom prst="rect">
            <a:avLst/>
          </a:prstGeom>
        </p:spPr>
      </p:pic>
    </p:spTree>
    <p:extLst>
      <p:ext uri="{BB962C8B-B14F-4D97-AF65-F5344CB8AC3E}">
        <p14:creationId xmlns:p14="http://schemas.microsoft.com/office/powerpoint/2010/main" val="14875520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D54CA2-D05F-4C8F-A383-6897FCD4E169}"/>
              </a:ext>
            </a:extLst>
          </p:cNvPr>
          <p:cNvSpPr>
            <a:spLocks noGrp="1"/>
          </p:cNvSpPr>
          <p:nvPr>
            <p:ph type="title"/>
          </p:nvPr>
        </p:nvSpPr>
        <p:spPr>
          <a:xfrm>
            <a:off x="4152550" y="609600"/>
            <a:ext cx="3048329" cy="1320800"/>
          </a:xfrm>
        </p:spPr>
        <p:txBody>
          <a:bodyPr>
            <a:normAutofit/>
          </a:bodyPr>
          <a:lstStyle/>
          <a:p>
            <a:r>
              <a:rPr lang="en-US" altLang="en-US" b="1" dirty="0">
                <a:solidFill>
                  <a:schemeClr val="tx1"/>
                </a:solidFill>
                <a:latin typeface="Times New Roman" panose="02020603050405020304" pitchFamily="18" charset="0"/>
                <a:cs typeface="Times New Roman" panose="02020603050405020304" pitchFamily="18" charset="0"/>
              </a:rPr>
              <a:t>DOE SCIP Membership</a:t>
            </a:r>
            <a:endParaRPr lang="en-US" dirty="0">
              <a:solidFill>
                <a:schemeClr val="tx1"/>
              </a:solidFill>
            </a:endParaRPr>
          </a:p>
        </p:txBody>
      </p:sp>
      <p:sp>
        <p:nvSpPr>
          <p:cNvPr id="3" name="Content Placeholder 2">
            <a:extLst>
              <a:ext uri="{FF2B5EF4-FFF2-40B4-BE49-F238E27FC236}">
                <a16:creationId xmlns:a16="http://schemas.microsoft.com/office/drawing/2014/main" id="{296DCE4C-5380-47E2-842A-E67808DB052F}"/>
              </a:ext>
            </a:extLst>
          </p:cNvPr>
          <p:cNvSpPr>
            <a:spLocks noGrp="1"/>
          </p:cNvSpPr>
          <p:nvPr>
            <p:ph idx="1"/>
          </p:nvPr>
        </p:nvSpPr>
        <p:spPr>
          <a:xfrm>
            <a:off x="4059572" y="2160589"/>
            <a:ext cx="3103228" cy="3880773"/>
          </a:xfrm>
        </p:spPr>
        <p:txBody>
          <a:bodyPr>
            <a:normAutofit/>
          </a:bodyPr>
          <a:lstStyle/>
          <a:p>
            <a:pPr marL="282575" indent="-282575">
              <a:spcBef>
                <a:spcPts val="1200"/>
              </a:spcBef>
            </a:pPr>
            <a:r>
              <a:rPr lang="en-US" sz="2000" dirty="0">
                <a:latin typeface="Times New Roman" panose="02020603050405020304" pitchFamily="18" charset="0"/>
                <a:cs typeface="Times New Roman" panose="02020603050405020304" pitchFamily="18" charset="0"/>
              </a:rPr>
              <a:t>SCIP Co-Chairs (Voting)</a:t>
            </a:r>
          </a:p>
          <a:p>
            <a:pPr marL="282575" indent="-282575">
              <a:spcBef>
                <a:spcPts val="1200"/>
              </a:spcBef>
            </a:pPr>
            <a:r>
              <a:rPr lang="en-US" sz="2000" dirty="0">
                <a:latin typeface="Times New Roman" panose="02020603050405020304" pitchFamily="18" charset="0"/>
                <a:cs typeface="Times New Roman" panose="02020603050405020304" pitchFamily="18" charset="0"/>
              </a:rPr>
              <a:t>Designated Core Members (Voting)</a:t>
            </a:r>
          </a:p>
          <a:p>
            <a:pPr marL="282575" indent="-282575">
              <a:spcBef>
                <a:spcPts val="1200"/>
              </a:spcBef>
            </a:pPr>
            <a:r>
              <a:rPr lang="en-US" sz="2000" dirty="0">
                <a:latin typeface="Times New Roman" panose="02020603050405020304" pitchFamily="18" charset="0"/>
                <a:cs typeface="Times New Roman" panose="02020603050405020304" pitchFamily="18" charset="0"/>
              </a:rPr>
              <a:t>Ex Officio/Supporting Members (Non-Voting)</a:t>
            </a:r>
          </a:p>
          <a:p>
            <a:pPr marL="282575" indent="-282575">
              <a:spcBef>
                <a:spcPts val="1200"/>
              </a:spcBef>
            </a:pPr>
            <a:r>
              <a:rPr lang="en-US" sz="2000" dirty="0">
                <a:latin typeface="Times New Roman" panose="02020603050405020304" pitchFamily="18" charset="0"/>
                <a:cs typeface="Times New Roman" panose="02020603050405020304" pitchFamily="18" charset="0"/>
              </a:rPr>
              <a:t>Advisors (Non-Voting)</a:t>
            </a:r>
          </a:p>
          <a:p>
            <a:pPr marL="282575" indent="-282575">
              <a:spcBef>
                <a:spcPts val="1200"/>
              </a:spcBef>
            </a:pPr>
            <a:r>
              <a:rPr lang="en-US" sz="2000" dirty="0">
                <a:latin typeface="Times New Roman" panose="02020603050405020304" pitchFamily="18" charset="0"/>
                <a:cs typeface="Times New Roman" panose="02020603050405020304" pitchFamily="18" charset="0"/>
              </a:rPr>
              <a:t>Executive Secretary (Non-Voting)</a:t>
            </a:r>
          </a:p>
        </p:txBody>
      </p:sp>
      <p:pic>
        <p:nvPicPr>
          <p:cNvPr id="4" name="Picture 3" descr="A person holding a sign&#10;&#10;Description automatically generated">
            <a:extLst>
              <a:ext uri="{FF2B5EF4-FFF2-40B4-BE49-F238E27FC236}">
                <a16:creationId xmlns:a16="http://schemas.microsoft.com/office/drawing/2014/main" id="{D98F1605-41CC-43C2-9357-05F53F6ED4E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4120" r="7491"/>
          <a:stretch/>
        </p:blipFill>
        <p:spPr>
          <a:xfrm>
            <a:off x="20" y="-1"/>
            <a:ext cx="404620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a:solidFill>
            <a:schemeClr val="accent1">
              <a:lumMod val="40000"/>
              <a:lumOff val="60000"/>
            </a:schemeClr>
          </a:solidFill>
        </p:spPr>
      </p:pic>
      <p:sp>
        <p:nvSpPr>
          <p:cNvPr id="9" name="Isosceles Triangle 8">
            <a:extLst>
              <a:ext uri="{FF2B5EF4-FFF2-40B4-BE49-F238E27FC236}">
                <a16:creationId xmlns:a16="http://schemas.microsoft.com/office/drawing/2014/main" id="{3BCB5F6A-9EB0-40B0-9D13-3023E9A20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631947"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pic>
        <p:nvPicPr>
          <p:cNvPr id="6" name="Picture 5">
            <a:extLst>
              <a:ext uri="{FF2B5EF4-FFF2-40B4-BE49-F238E27FC236}">
                <a16:creationId xmlns:a16="http://schemas.microsoft.com/office/drawing/2014/main" id="{55A2F453-4D93-4DCE-A0B9-14F675A123DB}"/>
              </a:ext>
            </a:extLst>
          </p:cNvPr>
          <p:cNvPicPr>
            <a:picLocks noChangeAspect="1"/>
          </p:cNvPicPr>
          <p:nvPr/>
        </p:nvPicPr>
        <p:blipFill>
          <a:blip r:embed="rId3"/>
          <a:stretch>
            <a:fillRect/>
          </a:stretch>
        </p:blipFill>
        <p:spPr>
          <a:xfrm>
            <a:off x="7467600" y="505691"/>
            <a:ext cx="1344315" cy="1320800"/>
          </a:xfrm>
          <a:prstGeom prst="rect">
            <a:avLst/>
          </a:prstGeom>
        </p:spPr>
      </p:pic>
    </p:spTree>
    <p:extLst>
      <p:ext uri="{BB962C8B-B14F-4D97-AF65-F5344CB8AC3E}">
        <p14:creationId xmlns:p14="http://schemas.microsoft.com/office/powerpoint/2010/main" val="12856766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7">
            <a:extLst>
              <a:ext uri="{FF2B5EF4-FFF2-40B4-BE49-F238E27FC236}">
                <a16:creationId xmlns:a16="http://schemas.microsoft.com/office/drawing/2014/main" id="{E80B86A7-A1EC-475B-9166-88902B033A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2ABA94F-4BDC-4A00-9B09-C8C624E5694E}"/>
              </a:ext>
            </a:extLst>
          </p:cNvPr>
          <p:cNvSpPr>
            <a:spLocks noGrp="1"/>
          </p:cNvSpPr>
          <p:nvPr>
            <p:ph type="title"/>
          </p:nvPr>
        </p:nvSpPr>
        <p:spPr>
          <a:xfrm>
            <a:off x="936748" y="381000"/>
            <a:ext cx="6447501" cy="734351"/>
          </a:xfrm>
        </p:spPr>
        <p:txBody>
          <a:bodyPr>
            <a:normAutofit/>
          </a:bodyPr>
          <a:lstStyle/>
          <a:p>
            <a:r>
              <a:rPr lang="en-US" altLang="en-US" b="1" dirty="0">
                <a:solidFill>
                  <a:schemeClr val="tx1"/>
                </a:solidFill>
                <a:latin typeface="Times New Roman" panose="02020603050405020304" pitchFamily="18" charset="0"/>
                <a:cs typeface="Times New Roman" panose="02020603050405020304" pitchFamily="18" charset="0"/>
              </a:rPr>
              <a:t>SCIP Working Groups</a:t>
            </a:r>
            <a:endParaRPr lang="en-US" dirty="0">
              <a:solidFill>
                <a:schemeClr val="tx1"/>
              </a:solidFill>
            </a:endParaRPr>
          </a:p>
        </p:txBody>
      </p:sp>
      <p:sp>
        <p:nvSpPr>
          <p:cNvPr id="17" name="Isosceles Triangle 9">
            <a:extLst>
              <a:ext uri="{FF2B5EF4-FFF2-40B4-BE49-F238E27FC236}">
                <a16:creationId xmlns:a16="http://schemas.microsoft.com/office/drawing/2014/main" id="{C2C29CB1-9F74-4879-A6AF-AEA67B6F1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631947"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11">
            <a:extLst>
              <a:ext uri="{FF2B5EF4-FFF2-40B4-BE49-F238E27FC236}">
                <a16:creationId xmlns:a16="http://schemas.microsoft.com/office/drawing/2014/main" id="{7E2C7115-5336-410C-AD71-0F0952A2E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807450" y="4013200"/>
            <a:ext cx="336550"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pic>
        <p:nvPicPr>
          <p:cNvPr id="22" name="Picture 21">
            <a:extLst>
              <a:ext uri="{FF2B5EF4-FFF2-40B4-BE49-F238E27FC236}">
                <a16:creationId xmlns:a16="http://schemas.microsoft.com/office/drawing/2014/main" id="{55A2F453-4D93-4DCE-A0B9-14F675A123DB}"/>
              </a:ext>
            </a:extLst>
          </p:cNvPr>
          <p:cNvPicPr>
            <a:picLocks noChangeAspect="1"/>
          </p:cNvPicPr>
          <p:nvPr/>
        </p:nvPicPr>
        <p:blipFill>
          <a:blip r:embed="rId2"/>
          <a:stretch>
            <a:fillRect/>
          </a:stretch>
        </p:blipFill>
        <p:spPr>
          <a:xfrm>
            <a:off x="7611183" y="177800"/>
            <a:ext cx="1292610" cy="1270000"/>
          </a:xfrm>
          <a:prstGeom prst="rect">
            <a:avLst/>
          </a:prstGeom>
        </p:spPr>
      </p:pic>
      <p:sp>
        <p:nvSpPr>
          <p:cNvPr id="24" name="Rectangle 23">
            <a:extLst>
              <a:ext uri="{FF2B5EF4-FFF2-40B4-BE49-F238E27FC236}">
                <a16:creationId xmlns:a16="http://schemas.microsoft.com/office/drawing/2014/main" id="{B49C9727-3EF0-408A-ACD2-D23917C50155}"/>
              </a:ext>
            </a:extLst>
          </p:cNvPr>
          <p:cNvSpPr/>
          <p:nvPr/>
        </p:nvSpPr>
        <p:spPr>
          <a:xfrm>
            <a:off x="936748" y="1178620"/>
            <a:ext cx="6530852" cy="5355312"/>
          </a:xfrm>
          <a:prstGeom prst="rect">
            <a:avLst/>
          </a:prstGeom>
          <a:solidFill>
            <a:schemeClr val="accent1">
              <a:lumMod val="20000"/>
              <a:lumOff val="80000"/>
            </a:schemeClr>
          </a:solidFill>
          <a:ln>
            <a:solidFill>
              <a:schemeClr val="tx1"/>
            </a:solidFill>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a:latin typeface="Times New Roman" panose="02020603050405020304" pitchFamily="18" charset="0"/>
                <a:cs typeface="Times New Roman" panose="02020603050405020304" pitchFamily="18" charset="0"/>
              </a:rPr>
              <a:t>Leadership </a:t>
            </a:r>
          </a:p>
          <a:p>
            <a:pPr lvl="2"/>
            <a:r>
              <a:rPr lang="en-US" dirty="0">
                <a:latin typeface="Times New Roman" panose="02020603050405020304" pitchFamily="18" charset="0"/>
                <a:cs typeface="Times New Roman" panose="02020603050405020304" pitchFamily="18" charset="0"/>
              </a:rPr>
              <a:t>Co-Chairs and Executive Secretary</a:t>
            </a:r>
          </a:p>
          <a:p>
            <a:r>
              <a:rPr lang="en-US" b="1" dirty="0">
                <a:latin typeface="Times New Roman" panose="02020603050405020304" pitchFamily="18" charset="0"/>
                <a:cs typeface="Times New Roman" panose="02020603050405020304" pitchFamily="18" charset="0"/>
              </a:rPr>
              <a:t>Communications</a:t>
            </a:r>
            <a:r>
              <a:rPr lang="en-US" dirty="0">
                <a:latin typeface="Times New Roman" panose="02020603050405020304" pitchFamily="18" charset="0"/>
                <a:cs typeface="Times New Roman" panose="02020603050405020304" pitchFamily="18" charset="0"/>
              </a:rPr>
              <a:t> </a:t>
            </a:r>
          </a:p>
          <a:p>
            <a:r>
              <a:rPr lang="en-US" dirty="0">
                <a:latin typeface="Times New Roman" panose="02020603050405020304" pitchFamily="18" charset="0"/>
                <a:cs typeface="Times New Roman" panose="02020603050405020304" pitchFamily="18" charset="0"/>
              </a:rPr>
              <a:t>	Chair: Jimmy Guerry (NNSA-SR)</a:t>
            </a:r>
          </a:p>
          <a:p>
            <a:r>
              <a:rPr lang="en-US" dirty="0">
                <a:latin typeface="Times New Roman" panose="02020603050405020304" pitchFamily="18" charset="0"/>
                <a:cs typeface="Times New Roman" panose="02020603050405020304" pitchFamily="18" charset="0"/>
              </a:rPr>
              <a:t>	Executive Sponsor:  TBD</a:t>
            </a:r>
          </a:p>
          <a:p>
            <a:r>
              <a:rPr lang="en-US" b="1" dirty="0">
                <a:latin typeface="Times New Roman" panose="02020603050405020304" pitchFamily="18" charset="0"/>
                <a:cs typeface="Times New Roman" panose="02020603050405020304" pitchFamily="18" charset="0"/>
              </a:rPr>
              <a:t>Community of Practice </a:t>
            </a: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	Co-Chairs: Jennifer Appleton (EE) &amp; </a:t>
            </a:r>
            <a:r>
              <a:rPr lang="en-US" dirty="0" err="1">
                <a:latin typeface="Times New Roman" panose="02020603050405020304" pitchFamily="18" charset="0"/>
                <a:cs typeface="Times New Roman" panose="02020603050405020304" pitchFamily="18" charset="0"/>
              </a:rPr>
              <a:t>Riz</a:t>
            </a:r>
            <a:r>
              <a:rPr lang="en-US" dirty="0">
                <a:latin typeface="Times New Roman" panose="02020603050405020304" pitchFamily="18" charset="0"/>
                <a:cs typeface="Times New Roman" panose="02020603050405020304" pitchFamily="18" charset="0"/>
              </a:rPr>
              <a:t> Shah (AU)</a:t>
            </a:r>
          </a:p>
          <a:p>
            <a:r>
              <a:rPr lang="en-US" dirty="0">
                <a:latin typeface="Times New Roman" panose="02020603050405020304" pitchFamily="18" charset="0"/>
                <a:cs typeface="Times New Roman" panose="02020603050405020304" pitchFamily="18" charset="0"/>
              </a:rPr>
              <a:t>	Executive Sponsor:  TBD</a:t>
            </a:r>
          </a:p>
          <a:p>
            <a:r>
              <a:rPr lang="en-US" b="1" dirty="0">
                <a:latin typeface="Times New Roman" panose="02020603050405020304" pitchFamily="18" charset="0"/>
                <a:cs typeface="Times New Roman" panose="02020603050405020304" pitchFamily="18" charset="0"/>
              </a:rPr>
              <a:t>Training</a:t>
            </a:r>
            <a:r>
              <a:rPr lang="en-US" dirty="0">
                <a:latin typeface="Times New Roman" panose="02020603050405020304" pitchFamily="18" charset="0"/>
                <a:cs typeface="Times New Roman" panose="02020603050405020304" pitchFamily="18" charset="0"/>
              </a:rPr>
              <a:t> </a:t>
            </a:r>
          </a:p>
          <a:p>
            <a:r>
              <a:rPr lang="en-US" dirty="0">
                <a:latin typeface="Times New Roman" panose="02020603050405020304" pitchFamily="18" charset="0"/>
                <a:cs typeface="Times New Roman" panose="02020603050405020304" pitchFamily="18" charset="0"/>
              </a:rPr>
              <a:t>	Chair &amp; Executive Sponsor: Karen Boardman (EA-NTC)</a:t>
            </a:r>
          </a:p>
          <a:p>
            <a:r>
              <a:rPr lang="en-US" b="1" dirty="0">
                <a:latin typeface="Times New Roman" panose="02020603050405020304" pitchFamily="18" charset="0"/>
                <a:cs typeface="Times New Roman" panose="02020603050405020304" pitchFamily="18" charset="0"/>
              </a:rPr>
              <a:t>Contact Language </a:t>
            </a: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	Chair: Rick Denning (EM-ID)</a:t>
            </a:r>
          </a:p>
          <a:p>
            <a:r>
              <a:rPr lang="en-US" dirty="0">
                <a:latin typeface="Times New Roman" panose="02020603050405020304" pitchFamily="18" charset="0"/>
                <a:cs typeface="Times New Roman" panose="02020603050405020304" pitchFamily="18" charset="0"/>
              </a:rPr>
              <a:t>	Executive Sponsor:  Jack Zimmerman (EM-CBC)</a:t>
            </a:r>
          </a:p>
          <a:p>
            <a:r>
              <a:rPr lang="en-US" b="1" dirty="0">
                <a:latin typeface="Times New Roman" panose="02020603050405020304" pitchFamily="18" charset="0"/>
                <a:cs typeface="Times New Roman" panose="02020603050405020304" pitchFamily="18" charset="0"/>
              </a:rPr>
              <a:t>Monitoring Means and Methods </a:t>
            </a: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	Chair: Pamela Bailey (EM-CBC)</a:t>
            </a:r>
          </a:p>
          <a:p>
            <a:r>
              <a:rPr lang="en-US" dirty="0">
                <a:latin typeface="Times New Roman" panose="02020603050405020304" pitchFamily="18" charset="0"/>
                <a:cs typeface="Times New Roman" panose="02020603050405020304" pitchFamily="18" charset="0"/>
              </a:rPr>
              <a:t>	Executive Sponsor:  James Hutton (AU)</a:t>
            </a:r>
          </a:p>
          <a:p>
            <a:r>
              <a:rPr lang="en-US" b="1" dirty="0">
                <a:latin typeface="Times New Roman" panose="02020603050405020304" pitchFamily="18" charset="0"/>
                <a:cs typeface="Times New Roman" panose="02020603050405020304" pitchFamily="18" charset="0"/>
              </a:rPr>
              <a:t>Security and Safety Culture Integration </a:t>
            </a: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	Chair: Lee Grassley (AU)</a:t>
            </a:r>
          </a:p>
          <a:p>
            <a:r>
              <a:rPr lang="en-US" dirty="0">
                <a:latin typeface="Times New Roman" panose="02020603050405020304" pitchFamily="18" charset="0"/>
                <a:cs typeface="Times New Roman" panose="02020603050405020304" pitchFamily="18" charset="0"/>
              </a:rPr>
              <a:t>	Executive Sponsor:  John </a:t>
            </a:r>
            <a:r>
              <a:rPr lang="en-US" dirty="0" err="1">
                <a:latin typeface="Times New Roman" panose="02020603050405020304" pitchFamily="18" charset="0"/>
                <a:cs typeface="Times New Roman" panose="02020603050405020304" pitchFamily="18" charset="0"/>
              </a:rPr>
              <a:t>Boulden</a:t>
            </a:r>
            <a:r>
              <a:rPr lang="en-US" dirty="0">
                <a:latin typeface="Times New Roman" panose="02020603050405020304" pitchFamily="18" charset="0"/>
                <a:cs typeface="Times New Roman" panose="02020603050405020304" pitchFamily="18" charset="0"/>
              </a:rPr>
              <a:t>, III (AU)</a:t>
            </a:r>
          </a:p>
        </p:txBody>
      </p:sp>
    </p:spTree>
    <p:extLst>
      <p:ext uri="{BB962C8B-B14F-4D97-AF65-F5344CB8AC3E}">
        <p14:creationId xmlns:p14="http://schemas.microsoft.com/office/powerpoint/2010/main" val="13607761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65AC7D1-EAA9-48F5-B509-60A7F50BF7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1" name="Rectangle 10">
            <a:extLst>
              <a:ext uri="{FF2B5EF4-FFF2-40B4-BE49-F238E27FC236}">
                <a16:creationId xmlns:a16="http://schemas.microsoft.com/office/drawing/2014/main" id="{D6320AF9-619A-4175-865B-5663E1AEF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063B6EC6-D752-4EE7-908B-F8F19E8C7F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833484" y="0"/>
            <a:ext cx="9144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EFECD4E8-AD3E-4228-82A2-9461958EA9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2468234" y="3681413"/>
            <a:ext cx="357266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17" name="Rectangle 23">
            <a:extLst>
              <a:ext uri="{FF2B5EF4-FFF2-40B4-BE49-F238E27FC236}">
                <a16:creationId xmlns:a16="http://schemas.microsoft.com/office/drawing/2014/main" id="{7E018740-5C2B-4A41-AC1A-7E68D1EC1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61926" y="-8467"/>
            <a:ext cx="2255511"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5">
            <a:extLst>
              <a:ext uri="{FF2B5EF4-FFF2-40B4-BE49-F238E27FC236}">
                <a16:creationId xmlns:a16="http://schemas.microsoft.com/office/drawing/2014/main" id="{166F75A4-C475-4941-8EE2-B80A06A2C1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78400" y="-8467"/>
            <a:ext cx="1941419"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Isosceles Triangle 20">
            <a:extLst>
              <a:ext uri="{FF2B5EF4-FFF2-40B4-BE49-F238E27FC236}">
                <a16:creationId xmlns:a16="http://schemas.microsoft.com/office/drawing/2014/main" id="{A032553A-72E8-4B0D-8405-FF9771C9AF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068" y="3048000"/>
            <a:ext cx="2444751"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7">
            <a:extLst>
              <a:ext uri="{FF2B5EF4-FFF2-40B4-BE49-F238E27FC236}">
                <a16:creationId xmlns:a16="http://schemas.microsoft.com/office/drawing/2014/main" id="{765800AC-C3B9-498E-87BC-29FAE4C76B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6694" y="-8467"/>
            <a:ext cx="2140744"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Isosceles Triangle 24">
            <a:extLst>
              <a:ext uri="{FF2B5EF4-FFF2-40B4-BE49-F238E27FC236}">
                <a16:creationId xmlns:a16="http://schemas.microsoft.com/office/drawing/2014/main" id="{1F9D6ACB-2FF4-49F9-978A-E0D5327FC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54568" y="3589867"/>
            <a:ext cx="136286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Freeform: Shape 26">
            <a:extLst>
              <a:ext uri="{FF2B5EF4-FFF2-40B4-BE49-F238E27FC236}">
                <a16:creationId xmlns:a16="http://schemas.microsoft.com/office/drawing/2014/main" id="{A5EC319D-0FEA-4B95-A3EA-01E35672C9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8223" y="-8467"/>
            <a:ext cx="4495777" cy="6866467"/>
          </a:xfrm>
          <a:custGeom>
            <a:avLst/>
            <a:gdLst>
              <a:gd name="connsiteX0" fmla="*/ 0 w 5994369"/>
              <a:gd name="connsiteY0" fmla="*/ 0 h 6866467"/>
              <a:gd name="connsiteX1" fmla="*/ 1249825 w 5994369"/>
              <a:gd name="connsiteY1" fmla="*/ 0 h 6866467"/>
              <a:gd name="connsiteX2" fmla="*/ 1249825 w 5994369"/>
              <a:gd name="connsiteY2" fmla="*/ 8467 h 6866467"/>
              <a:gd name="connsiteX3" fmla="*/ 5994369 w 5994369"/>
              <a:gd name="connsiteY3" fmla="*/ 8467 h 6866467"/>
              <a:gd name="connsiteX4" fmla="*/ 5994369 w 5994369"/>
              <a:gd name="connsiteY4" fmla="*/ 6866467 h 6866467"/>
              <a:gd name="connsiteX5" fmla="*/ 1249825 w 5994369"/>
              <a:gd name="connsiteY5" fmla="*/ 6866467 h 6866467"/>
              <a:gd name="connsiteX6" fmla="*/ 1109382 w 5994369"/>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94369" h="6866467">
                <a:moveTo>
                  <a:pt x="0" y="0"/>
                </a:moveTo>
                <a:lnTo>
                  <a:pt x="1249825" y="0"/>
                </a:lnTo>
                <a:lnTo>
                  <a:pt x="1249825" y="8467"/>
                </a:lnTo>
                <a:lnTo>
                  <a:pt x="5994369" y="8467"/>
                </a:lnTo>
                <a:lnTo>
                  <a:pt x="5994369" y="6866467"/>
                </a:lnTo>
                <a:lnTo>
                  <a:pt x="1249825" y="6866467"/>
                </a:lnTo>
                <a:lnTo>
                  <a:pt x="1109382" y="6866467"/>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ADA30524-8A9F-4B94-BAF3-2D4B2F12F97D}"/>
              </a:ext>
            </a:extLst>
          </p:cNvPr>
          <p:cNvSpPr>
            <a:spLocks noGrp="1"/>
          </p:cNvSpPr>
          <p:nvPr>
            <p:ph type="title"/>
          </p:nvPr>
        </p:nvSpPr>
        <p:spPr>
          <a:xfrm>
            <a:off x="4902968" y="609600"/>
            <a:ext cx="3868066" cy="1828800"/>
          </a:xfrm>
        </p:spPr>
        <p:txBody>
          <a:bodyPr anchor="ctr">
            <a:normAutofit/>
          </a:bodyPr>
          <a:lstStyle/>
          <a:p>
            <a:pPr>
              <a:lnSpc>
                <a:spcPct val="90000"/>
              </a:lnSpc>
            </a:pPr>
            <a:r>
              <a:rPr lang="en-US" altLang="en-US" b="1" dirty="0">
                <a:solidFill>
                  <a:srgbClr val="FFFFFF"/>
                </a:solidFill>
                <a:latin typeface="Times New Roman" panose="02020603050405020304" pitchFamily="18" charset="0"/>
                <a:cs typeface="Times New Roman" panose="02020603050405020304" pitchFamily="18" charset="0"/>
              </a:rPr>
              <a:t>SCIP Annual Plan </a:t>
            </a:r>
            <a:br>
              <a:rPr lang="en-US" altLang="en-US" b="1" dirty="0">
                <a:solidFill>
                  <a:srgbClr val="FFFFFF"/>
                </a:solidFill>
                <a:latin typeface="Times New Roman" panose="02020603050405020304" pitchFamily="18" charset="0"/>
                <a:cs typeface="Times New Roman" panose="02020603050405020304" pitchFamily="18" charset="0"/>
              </a:rPr>
            </a:br>
            <a:r>
              <a:rPr lang="en-US" altLang="en-US" dirty="0">
                <a:solidFill>
                  <a:srgbClr val="FFFFFF"/>
                </a:solidFill>
                <a:latin typeface="Times New Roman" panose="02020603050405020304" pitchFamily="18" charset="0"/>
                <a:cs typeface="Times New Roman" panose="02020603050405020304" pitchFamily="18" charset="0"/>
              </a:rPr>
              <a:t>(distributed separately)</a:t>
            </a:r>
            <a:endParaRPr lang="en-US" dirty="0">
              <a:solidFill>
                <a:srgbClr val="FFFFFF"/>
              </a:solidFill>
            </a:endParaRPr>
          </a:p>
        </p:txBody>
      </p:sp>
      <p:pic>
        <p:nvPicPr>
          <p:cNvPr id="4" name="Picture 3">
            <a:extLst>
              <a:ext uri="{FF2B5EF4-FFF2-40B4-BE49-F238E27FC236}">
                <a16:creationId xmlns:a16="http://schemas.microsoft.com/office/drawing/2014/main" id="{55A2F453-4D93-4DCE-A0B9-14F675A123DB}"/>
              </a:ext>
            </a:extLst>
          </p:cNvPr>
          <p:cNvPicPr>
            <a:picLocks noChangeAspect="1"/>
          </p:cNvPicPr>
          <p:nvPr/>
        </p:nvPicPr>
        <p:blipFill>
          <a:blip r:embed="rId2"/>
          <a:stretch>
            <a:fillRect/>
          </a:stretch>
        </p:blipFill>
        <p:spPr>
          <a:xfrm>
            <a:off x="567938" y="2052459"/>
            <a:ext cx="2892580" cy="2841980"/>
          </a:xfrm>
          <a:prstGeom prst="rect">
            <a:avLst/>
          </a:prstGeom>
        </p:spPr>
      </p:pic>
      <p:sp>
        <p:nvSpPr>
          <p:cNvPr id="3" name="Content Placeholder 2">
            <a:extLst>
              <a:ext uri="{FF2B5EF4-FFF2-40B4-BE49-F238E27FC236}">
                <a16:creationId xmlns:a16="http://schemas.microsoft.com/office/drawing/2014/main" id="{B3411009-E3E2-4775-BE6B-B5FA81DBE450}"/>
              </a:ext>
            </a:extLst>
          </p:cNvPr>
          <p:cNvSpPr>
            <a:spLocks noGrp="1"/>
          </p:cNvSpPr>
          <p:nvPr>
            <p:ph idx="1"/>
          </p:nvPr>
        </p:nvSpPr>
        <p:spPr>
          <a:xfrm>
            <a:off x="5168969" y="2590801"/>
            <a:ext cx="3810394" cy="3581399"/>
          </a:xfrm>
        </p:spPr>
        <p:txBody>
          <a:bodyPr anchor="t">
            <a:normAutofit/>
          </a:bodyPr>
          <a:lstStyle/>
          <a:p>
            <a:pPr marL="282575" indent="-282575">
              <a:spcBef>
                <a:spcPts val="1200"/>
              </a:spcBef>
            </a:pPr>
            <a:r>
              <a:rPr lang="en-US" sz="2000" dirty="0">
                <a:solidFill>
                  <a:srgbClr val="FFFFFF"/>
                </a:solidFill>
                <a:latin typeface="Times New Roman" panose="02020603050405020304" pitchFamily="18" charset="0"/>
                <a:cs typeface="Times New Roman" panose="02020603050405020304" pitchFamily="18" charset="0"/>
              </a:rPr>
              <a:t>Identifies SCIP goals and milestones</a:t>
            </a:r>
          </a:p>
          <a:p>
            <a:pPr marL="282575" indent="-282575">
              <a:spcBef>
                <a:spcPts val="1200"/>
              </a:spcBef>
            </a:pPr>
            <a:r>
              <a:rPr lang="en-US" sz="2000" dirty="0">
                <a:solidFill>
                  <a:srgbClr val="FFFFFF"/>
                </a:solidFill>
                <a:latin typeface="Times New Roman" panose="02020603050405020304" pitchFamily="18" charset="0"/>
                <a:cs typeface="Times New Roman" panose="02020603050405020304" pitchFamily="18" charset="0"/>
              </a:rPr>
              <a:t>The goals and milestones link to:</a:t>
            </a:r>
          </a:p>
          <a:p>
            <a:pPr marL="739775" lvl="1" indent="-282575">
              <a:spcBef>
                <a:spcPts val="1200"/>
              </a:spcBef>
            </a:pPr>
            <a:r>
              <a:rPr lang="en-US" sz="1800" dirty="0">
                <a:solidFill>
                  <a:srgbClr val="FFFFFF"/>
                </a:solidFill>
                <a:latin typeface="Times New Roman" panose="02020603050405020304" pitchFamily="18" charset="0"/>
                <a:cs typeface="Times New Roman" panose="02020603050405020304" pitchFamily="18" charset="0"/>
              </a:rPr>
              <a:t>SCIP Strategic Plan</a:t>
            </a:r>
          </a:p>
          <a:p>
            <a:pPr marL="739775" lvl="1" indent="-282575">
              <a:spcBef>
                <a:spcPts val="1200"/>
              </a:spcBef>
            </a:pPr>
            <a:r>
              <a:rPr lang="en-US" sz="1800" dirty="0">
                <a:solidFill>
                  <a:srgbClr val="FFFFFF"/>
                </a:solidFill>
                <a:latin typeface="Times New Roman" panose="02020603050405020304" pitchFamily="18" charset="0"/>
                <a:cs typeface="Times New Roman" panose="02020603050405020304" pitchFamily="18" charset="0"/>
              </a:rPr>
              <a:t>SCIP Charter</a:t>
            </a:r>
          </a:p>
          <a:p>
            <a:pPr marL="282575" indent="-282575">
              <a:spcBef>
                <a:spcPts val="1200"/>
              </a:spcBef>
            </a:pPr>
            <a:r>
              <a:rPr lang="en-US" sz="2000" dirty="0">
                <a:solidFill>
                  <a:srgbClr val="FFFFFF"/>
                </a:solidFill>
                <a:latin typeface="Times New Roman" panose="02020603050405020304" pitchFamily="18" charset="0"/>
                <a:cs typeface="Times New Roman" panose="02020603050405020304" pitchFamily="18" charset="0"/>
              </a:rPr>
              <a:t>Progress on milestones is reported on a monthly basis</a:t>
            </a:r>
          </a:p>
        </p:txBody>
      </p:sp>
    </p:spTree>
    <p:extLst>
      <p:ext uri="{BB962C8B-B14F-4D97-AF65-F5344CB8AC3E}">
        <p14:creationId xmlns:p14="http://schemas.microsoft.com/office/powerpoint/2010/main" val="27856830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633133-C8B9-4E24-9364-44AB5639F6FB}"/>
              </a:ext>
            </a:extLst>
          </p:cNvPr>
          <p:cNvSpPr>
            <a:spLocks noGrp="1"/>
          </p:cNvSpPr>
          <p:nvPr>
            <p:ph type="title"/>
          </p:nvPr>
        </p:nvSpPr>
        <p:spPr>
          <a:xfrm>
            <a:off x="407543" y="299520"/>
            <a:ext cx="6347713" cy="1320800"/>
          </a:xfrm>
        </p:spPr>
        <p:txBody>
          <a:bodyPr/>
          <a:lstStyle/>
          <a:p>
            <a:r>
              <a:rPr lang="en-US" altLang="en-US" sz="3600" b="1" dirty="0">
                <a:solidFill>
                  <a:schemeClr val="tx1"/>
                </a:solidFill>
                <a:latin typeface="Times New Roman" panose="02020603050405020304" pitchFamily="18" charset="0"/>
                <a:cs typeface="Times New Roman" panose="02020603050405020304" pitchFamily="18" charset="0"/>
              </a:rPr>
              <a:t>SCIP Monthly Meeting</a:t>
            </a:r>
            <a:br>
              <a:rPr lang="en-US" altLang="en-US" sz="3600" b="1" dirty="0">
                <a:solidFill>
                  <a:schemeClr val="tx1"/>
                </a:solidFill>
                <a:latin typeface="Times New Roman" panose="02020603050405020304" pitchFamily="18" charset="0"/>
                <a:cs typeface="Times New Roman" panose="02020603050405020304" pitchFamily="18" charset="0"/>
              </a:rPr>
            </a:br>
            <a:r>
              <a:rPr lang="en-US" altLang="en-US" sz="3600" b="1" dirty="0">
                <a:solidFill>
                  <a:schemeClr val="tx1"/>
                </a:solidFill>
                <a:latin typeface="Times New Roman" panose="02020603050405020304" pitchFamily="18" charset="0"/>
                <a:cs typeface="Times New Roman" panose="02020603050405020304" pitchFamily="18" charset="0"/>
              </a:rPr>
              <a:t>Sample Agenda</a:t>
            </a:r>
            <a:endParaRPr lang="en-US" dirty="0">
              <a:solidFill>
                <a:schemeClr val="tx1"/>
              </a:solidFill>
            </a:endParaRPr>
          </a:p>
        </p:txBody>
      </p:sp>
      <p:pic>
        <p:nvPicPr>
          <p:cNvPr id="4" name="Picture 3">
            <a:extLst>
              <a:ext uri="{FF2B5EF4-FFF2-40B4-BE49-F238E27FC236}">
                <a16:creationId xmlns:a16="http://schemas.microsoft.com/office/drawing/2014/main" id="{55A2F453-4D93-4DCE-A0B9-14F675A123DB}"/>
              </a:ext>
            </a:extLst>
          </p:cNvPr>
          <p:cNvPicPr>
            <a:picLocks noChangeAspect="1"/>
          </p:cNvPicPr>
          <p:nvPr/>
        </p:nvPicPr>
        <p:blipFill>
          <a:blip r:embed="rId2"/>
          <a:stretch>
            <a:fillRect/>
          </a:stretch>
        </p:blipFill>
        <p:spPr>
          <a:xfrm>
            <a:off x="7520694" y="177103"/>
            <a:ext cx="1215764" cy="1194497"/>
          </a:xfrm>
          <a:prstGeom prst="rect">
            <a:avLst/>
          </a:prstGeom>
        </p:spPr>
      </p:pic>
      <p:sp>
        <p:nvSpPr>
          <p:cNvPr id="5" name="Content Placeholder 2">
            <a:extLst>
              <a:ext uri="{FF2B5EF4-FFF2-40B4-BE49-F238E27FC236}">
                <a16:creationId xmlns:a16="http://schemas.microsoft.com/office/drawing/2014/main" id="{54C802E0-09F2-48F7-ADDF-083955A1AA6E}"/>
              </a:ext>
            </a:extLst>
          </p:cNvPr>
          <p:cNvSpPr>
            <a:spLocks noGrp="1"/>
          </p:cNvSpPr>
          <p:nvPr/>
        </p:nvSpPr>
        <p:spPr>
          <a:xfrm>
            <a:off x="457200" y="2540000"/>
            <a:ext cx="2438400" cy="2286000"/>
          </a:xfrm>
          <a:prstGeom prst="rect">
            <a:avLst/>
          </a:prstGeom>
          <a:solidFill>
            <a:srgbClr val="A5DF81"/>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1800"/>
              </a:spcBef>
              <a:buNone/>
            </a:pPr>
            <a:r>
              <a:rPr lang="en-US" sz="2400" dirty="0">
                <a:latin typeface="Times New Roman" panose="02020603050405020304" pitchFamily="18" charset="0"/>
                <a:cs typeface="Times New Roman" panose="02020603050405020304" pitchFamily="18" charset="0"/>
              </a:rPr>
              <a:t>First Wednesday of each month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from 11:00 a.m. to 1:00 p.m. ET (at DOE Forrestal or via WebEx)</a:t>
            </a:r>
            <a:br>
              <a:rPr lang="en-US" sz="2400" dirty="0">
                <a:latin typeface="Times New Roman" panose="02020603050405020304" pitchFamily="18" charset="0"/>
                <a:cs typeface="Times New Roman" panose="02020603050405020304" pitchFamily="18" charset="0"/>
              </a:rPr>
            </a:br>
            <a:endParaRPr lang="en-US" sz="2400" dirty="0">
              <a:latin typeface="Segoe UI" panose="020B0502040204020203" pitchFamily="34" charset="0"/>
              <a:cs typeface="Segoe UI" panose="020B0502040204020203" pitchFamily="34" charset="0"/>
            </a:endParaRPr>
          </a:p>
        </p:txBody>
      </p:sp>
      <p:pic>
        <p:nvPicPr>
          <p:cNvPr id="6" name="Picture 5">
            <a:extLst>
              <a:ext uri="{FF2B5EF4-FFF2-40B4-BE49-F238E27FC236}">
                <a16:creationId xmlns:a16="http://schemas.microsoft.com/office/drawing/2014/main" id="{DA0B76EA-63B0-482C-8E43-46FA4D7A8253}"/>
              </a:ext>
            </a:extLst>
          </p:cNvPr>
          <p:cNvPicPr>
            <a:picLocks noChangeAspect="1"/>
          </p:cNvPicPr>
          <p:nvPr/>
        </p:nvPicPr>
        <p:blipFill rotWithShape="1">
          <a:blip r:embed="rId3">
            <a:extLst>
              <a:ext uri="{28A0092B-C50C-407E-A947-70E740481C1C}">
                <a14:useLocalDpi xmlns:a14="http://schemas.microsoft.com/office/drawing/2010/main" val="0"/>
              </a:ext>
            </a:extLst>
          </a:blip>
          <a:srcRect l="8165" r="9360"/>
          <a:stretch/>
        </p:blipFill>
        <p:spPr>
          <a:xfrm>
            <a:off x="3276600" y="1483421"/>
            <a:ext cx="5257800" cy="5197476"/>
          </a:xfrm>
          <a:prstGeom prst="rect">
            <a:avLst/>
          </a:prstGeom>
          <a:ln w="12700">
            <a:solidFill>
              <a:schemeClr val="accent1"/>
            </a:solidFill>
          </a:ln>
        </p:spPr>
      </p:pic>
    </p:spTree>
    <p:extLst>
      <p:ext uri="{BB962C8B-B14F-4D97-AF65-F5344CB8AC3E}">
        <p14:creationId xmlns:p14="http://schemas.microsoft.com/office/powerpoint/2010/main" val="1215934388"/>
      </p:ext>
    </p:extLst>
  </p:cSld>
  <p:clrMapOvr>
    <a:masterClrMapping/>
  </p:clrMapOvr>
</p:sld>
</file>

<file path=ppt/theme/theme1.xml><?xml version="1.0" encoding="utf-8"?>
<a:theme xmlns:a="http://schemas.openxmlformats.org/drawingml/2006/main" name="Facet">
  <a:themeElements>
    <a:clrScheme name="Custom 6">
      <a:dk1>
        <a:sysClr val="windowText" lastClr="000000"/>
      </a:dk1>
      <a:lt1>
        <a:sysClr val="window" lastClr="FFFFFF"/>
      </a:lt1>
      <a:dk2>
        <a:srgbClr val="2C3C43"/>
      </a:dk2>
      <a:lt2>
        <a:srgbClr val="EBEBEB"/>
      </a:lt2>
      <a:accent1>
        <a:srgbClr val="58AD23"/>
      </a:accent1>
      <a:accent2>
        <a:srgbClr val="358C20"/>
      </a:accent2>
      <a:accent3>
        <a:srgbClr val="E6B91E"/>
      </a:accent3>
      <a:accent4>
        <a:srgbClr val="E76618"/>
      </a:accent4>
      <a:accent5>
        <a:srgbClr val="C42F1A"/>
      </a:accent5>
      <a:accent6>
        <a:srgbClr val="918655"/>
      </a:accent6>
      <a:hlink>
        <a:srgbClr val="8BB832"/>
      </a:hlink>
      <a:folHlink>
        <a:srgbClr val="B0CC72"/>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TotalTime>
  <Words>2717</Words>
  <Application>Microsoft Office PowerPoint</Application>
  <PresentationFormat>On-screen Show (4:3)</PresentationFormat>
  <Paragraphs>254</Paragraphs>
  <Slides>28</Slides>
  <Notes>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28</vt:i4>
      </vt:variant>
    </vt:vector>
  </HeadingPairs>
  <TitlesOfParts>
    <vt:vector size="36" baseType="lpstr">
      <vt:lpstr>Arial</vt:lpstr>
      <vt:lpstr>Calibri</vt:lpstr>
      <vt:lpstr>Segoe UI</vt:lpstr>
      <vt:lpstr>Times New Roman</vt:lpstr>
      <vt:lpstr>Trebuchet MS</vt:lpstr>
      <vt:lpstr>Wingdings</vt:lpstr>
      <vt:lpstr>Wingdings 3</vt:lpstr>
      <vt:lpstr>Facet</vt:lpstr>
      <vt:lpstr>Integrated Safety Management Subgroup</vt:lpstr>
      <vt:lpstr>Integrated Safety Management Leadership Team</vt:lpstr>
      <vt:lpstr>Introduction to the Task Teams</vt:lpstr>
      <vt:lpstr>Safety Culture Improvement Panel</vt:lpstr>
      <vt:lpstr>DOE SCIP Purpose</vt:lpstr>
      <vt:lpstr>DOE SCIP Membership</vt:lpstr>
      <vt:lpstr>SCIP Working Groups</vt:lpstr>
      <vt:lpstr>SCIP Annual Plan  (distributed separately)</vt:lpstr>
      <vt:lpstr>SCIP Monthly Meeting Sample Agenda</vt:lpstr>
      <vt:lpstr>Q &amp; A</vt:lpstr>
      <vt:lpstr>Contractor Assurance System</vt:lpstr>
      <vt:lpstr>Contractor Assurance System Accomplishments</vt:lpstr>
      <vt:lpstr>Contractor Assurance System Fall 2020 Meeting Goals</vt:lpstr>
      <vt:lpstr>Contractor Assurance System Task Team Strategy</vt:lpstr>
      <vt:lpstr>Contractor Assurance System Fall 2020 Leadership</vt:lpstr>
      <vt:lpstr>Contractor Assurance System FY20 Goals and Deliverables</vt:lpstr>
      <vt:lpstr>Contractor Assurance System Challenges</vt:lpstr>
      <vt:lpstr>Human Performance Improvement</vt:lpstr>
      <vt:lpstr>Human Performance Improvement Accomplishments</vt:lpstr>
      <vt:lpstr>Human Performance Improvement 2020 Challenges</vt:lpstr>
      <vt:lpstr>Human Performance Improvement Fall  2020 Meeting Goals</vt:lpstr>
      <vt:lpstr>Safety Culture</vt:lpstr>
      <vt:lpstr>FY20 Accomplishments</vt:lpstr>
      <vt:lpstr>Fall  FY21 Meeting</vt:lpstr>
      <vt:lpstr>Challenges</vt:lpstr>
      <vt:lpstr>FY21 Activities and Deliverables</vt:lpstr>
      <vt:lpstr>Work Planning and Control</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Integrated Safety Management Subgroup</dc:title>
  <dc:creator>Pope, Vicki L.</dc:creator>
  <cp:lastModifiedBy>Pope, Vicki L.</cp:lastModifiedBy>
  <cp:revision>1</cp:revision>
  <dcterms:created xsi:type="dcterms:W3CDTF">2020-11-05T20:58:26Z</dcterms:created>
  <dcterms:modified xsi:type="dcterms:W3CDTF">2020-11-09T15:21:23Z</dcterms:modified>
</cp:coreProperties>
</file>