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518" r:id="rId2"/>
    <p:sldId id="519" r:id="rId3"/>
    <p:sldId id="264" r:id="rId4"/>
    <p:sldId id="302" r:id="rId5"/>
    <p:sldId id="273" r:id="rId6"/>
    <p:sldId id="315" r:id="rId7"/>
    <p:sldId id="301" r:id="rId8"/>
    <p:sldId id="308" r:id="rId9"/>
    <p:sldId id="299" r:id="rId10"/>
    <p:sldId id="261" r:id="rId11"/>
    <p:sldId id="355" r:id="rId12"/>
    <p:sldId id="357" r:id="rId13"/>
    <p:sldId id="356" r:id="rId14"/>
    <p:sldId id="289" r:id="rId15"/>
    <p:sldId id="512" r:id="rId16"/>
    <p:sldId id="365" r:id="rId17"/>
    <p:sldId id="513" r:id="rId18"/>
    <p:sldId id="514" r:id="rId19"/>
    <p:sldId id="515" r:id="rId20"/>
    <p:sldId id="516" r:id="rId21"/>
    <p:sldId id="381" r:id="rId22"/>
    <p:sldId id="257" r:id="rId23"/>
    <p:sldId id="51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42"/>
    </p:cViewPr>
  </p:sorterViewPr>
  <p:notesViewPr>
    <p:cSldViewPr>
      <p:cViewPr varScale="1">
        <p:scale>
          <a:sx n="72" d="100"/>
          <a:sy n="72" d="100"/>
        </p:scale>
        <p:origin x="366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5"/>
          </a:xfrm>
          <a:prstGeom prst="rect">
            <a:avLst/>
          </a:prstGeom>
        </p:spPr>
        <p:txBody>
          <a:bodyPr vert="horz" lIns="93148" tIns="46573" rIns="93148" bIns="465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1"/>
            <a:ext cx="3037840" cy="466435"/>
          </a:xfrm>
          <a:prstGeom prst="rect">
            <a:avLst/>
          </a:prstGeom>
        </p:spPr>
        <p:txBody>
          <a:bodyPr vert="horz" lIns="93148" tIns="46573" rIns="93148" bIns="46573" rtlCol="0"/>
          <a:lstStyle>
            <a:lvl1pPr algn="r">
              <a:defRPr sz="1200"/>
            </a:lvl1pPr>
          </a:lstStyle>
          <a:p>
            <a:fld id="{8E90137E-8059-48C8-8439-3DD979C30418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8" tIns="46573" rIns="93148" bIns="465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48" tIns="46573" rIns="93148" bIns="46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70"/>
            <a:ext cx="3037840" cy="466434"/>
          </a:xfrm>
          <a:prstGeom prst="rect">
            <a:avLst/>
          </a:prstGeom>
        </p:spPr>
        <p:txBody>
          <a:bodyPr vert="horz" lIns="93148" tIns="46573" rIns="93148" bIns="465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6434"/>
          </a:xfrm>
          <a:prstGeom prst="rect">
            <a:avLst/>
          </a:prstGeom>
        </p:spPr>
        <p:txBody>
          <a:bodyPr vert="horz" lIns="93148" tIns="46573" rIns="93148" bIns="46573" rtlCol="0" anchor="b"/>
          <a:lstStyle>
            <a:lvl1pPr algn="r">
              <a:defRPr sz="1200"/>
            </a:lvl1pPr>
          </a:lstStyle>
          <a:p>
            <a:fld id="{59F9367B-97DD-405D-8A6D-5B2FAE155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8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35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Benchmark and identify best practices in Safety Culture process efficiencies </a:t>
            </a:r>
            <a:r>
              <a:rPr lang="en-US" sz="1200" dirty="0">
                <a:solidFill>
                  <a:srgbClr val="C00000"/>
                </a:solidFill>
              </a:rPr>
              <a:t>(Current Team: Heather McMurdo, Davyda Hammond, Adrienne King)</a:t>
            </a:r>
          </a:p>
          <a:p>
            <a:r>
              <a:rPr lang="en-US" sz="1200" dirty="0"/>
              <a:t>Guidance Document for Safety Culture Practitioners on customer interface; workers, management, oversight, and other external interfaces </a:t>
            </a:r>
            <a:r>
              <a:rPr lang="en-US" sz="1200" dirty="0">
                <a:solidFill>
                  <a:srgbClr val="C00000"/>
                </a:solidFill>
              </a:rPr>
              <a:t>(Current Team: Melanie Gibson, Cheryl MacKenzie, Davyda Hammond, Adrienne King)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65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Update of the Safety Culture Timeline (Davyda)</a:t>
            </a:r>
          </a:p>
          <a:p>
            <a:r>
              <a:rPr lang="en-US" sz="1200" dirty="0"/>
              <a:t>Publish Best Practices &amp; Continue Development of New Drafts (all)</a:t>
            </a:r>
          </a:p>
          <a:p>
            <a:r>
              <a:rPr lang="en-US" sz="1200" dirty="0"/>
              <a:t>Publish Safety Culture Best Practices (to date) in OPEXSHARE (Jacki,  Adrienne)</a:t>
            </a:r>
          </a:p>
          <a:p>
            <a:r>
              <a:rPr lang="en-US" sz="1200" dirty="0"/>
              <a:t>Partner with the Project Management Working Group to evaluate/incorporate Culture-related concepts into a revision of the Environment Factors model (Adrienne)</a:t>
            </a:r>
          </a:p>
          <a:p>
            <a:r>
              <a:rPr lang="en-US" sz="1200" dirty="0"/>
              <a:t>Develop a reader’s guide for an upcoming peer-reviewed publication (Adrienne)</a:t>
            </a:r>
          </a:p>
          <a:p>
            <a:r>
              <a:rPr lang="en-US" sz="1200" dirty="0"/>
              <a:t>Review and potentially update the ‘Safety Culture Practitioner Guide Rev 0 June 2019’ (Cheryl MacKenzie, Chuck Ramsay)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68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9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99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68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31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0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13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4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8A3F60-C299-43B9-8B80-3AF69CA40DF3}" type="datetime1">
              <a:rPr lang="en-US" smtClean="0"/>
              <a:t>4/25/2022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EF21F-6B15-46C3-9FEF-D3BFE55618F7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41D72-3951-4109-A6DB-F40B31E01624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47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58254" y="6354417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algn="ctr"/>
            <a:fld id="{5A65EF76-EBBD-428C-9EC4-3B8033C9CDEE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2233" y="858467"/>
            <a:ext cx="8213725" cy="4937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9823" y="222385"/>
            <a:ext cx="8142288" cy="5095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  <a:lvl2pPr marL="238522" indent="0">
              <a:buFontTx/>
              <a:buNone/>
              <a:defRPr/>
            </a:lvl2pPr>
            <a:lvl3pPr marL="526653" indent="0">
              <a:buFontTx/>
              <a:buNone/>
              <a:defRPr/>
            </a:lvl3pPr>
            <a:lvl4pPr marL="745331" indent="0">
              <a:buFontTx/>
              <a:buNone/>
              <a:defRPr/>
            </a:lvl4pPr>
            <a:lvl5pPr marL="954087" indent="0">
              <a:buFontTx/>
              <a:buNone/>
              <a:defRPr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5660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tabLst>
                <a:tab pos="5943600" algn="l"/>
              </a:tabLst>
              <a:defRPr/>
            </a:lvl1pPr>
            <a:lvl2pPr>
              <a:tabLst>
                <a:tab pos="6126480" algn="l"/>
              </a:tabLst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92A85-CA92-4702-BC1B-F83F0D8AEBA0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109BD-1FAC-4506-9B94-8AE87FF04559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1C42F-5925-4833-8E87-678C2D1E2EC0}" type="datetime1">
              <a:rPr lang="en-US" smtClean="0"/>
              <a:t>4/25/2022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79E91-5EB7-47E5-9485-973A710DC5F2}" type="datetime1">
              <a:rPr lang="en-US" smtClean="0"/>
              <a:t>4/25/2022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9DB6F-4B0C-41B9-AE44-77B2B93A7153}" type="datetime1">
              <a:rPr lang="en-US" smtClean="0"/>
              <a:t>4/25/2022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952C6-2E53-4F02-9C50-1EB1A12765BA}" type="datetime1">
              <a:rPr lang="en-US" smtClean="0"/>
              <a:t>4/25/2022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2FD01-8556-4CC6-80E6-E52A0A7BDF26}" type="datetime1">
              <a:rPr lang="en-US" smtClean="0"/>
              <a:t>4/25/2022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F27D2-6A25-41CA-A771-A30D36B22A3A}" type="datetime1">
              <a:rPr lang="en-US" smtClean="0"/>
              <a:t>4/25/2022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CC5C89BA-D019-40F5-85C2-533EB5861D17}" type="datetime1">
              <a:rPr lang="en-US" smtClean="0"/>
              <a:t>4/25/2022</a:t>
            </a:fld>
            <a:endParaRPr 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servercdn.net/104.238.71.109/vkm.0a0.myftpupload.com/wp-content/uploads/Wgs/Safety%20Working%20Group/_Integrated%20Safety%20Management%20Subgroup/_Safety%20Culture%20HRO/EFCOG%20Safety%20Culture%20Guides/Safety%20Culture%20Measures%20and%20Monitoring%20Pilot%20White%20Paper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eopexshare.doe.gov/OPEXShareFiles/pdf/38024_WRPS-IB-21-022.pdf" TargetMode="External"/><Relationship Id="rId4" Type="http://schemas.openxmlformats.org/officeDocument/2006/relationships/hyperlink" Target="https://secureservercdn.net/104.238.71.109/vkm.0a0.myftpupload.com/wp-content/uploads/Wgs/Safety%20Working%20Group/_Integrated%20Safety%20Management%20Subgroup/_Safety%20Culture%20HRO/EFCOG%20Safety%20Culture%20Guides/Safety%20Culture%20Teleworking%20White%20Paper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Integrated Safety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Darlene Murdoch (SRNS)</a:t>
            </a:r>
          </a:p>
        </p:txBody>
      </p:sp>
    </p:spTree>
    <p:extLst>
      <p:ext uri="{BB962C8B-B14F-4D97-AF65-F5344CB8AC3E}">
        <p14:creationId xmlns:p14="http://schemas.microsoft.com/office/powerpoint/2010/main" val="393679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 Improvement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Mike Petrowski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Chuck Ramsey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Daryl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Smoldt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Lauri Minton</a:t>
            </a:r>
          </a:p>
        </p:txBody>
      </p:sp>
    </p:spTree>
    <p:extLst>
      <p:ext uri="{BB962C8B-B14F-4D97-AF65-F5344CB8AC3E}">
        <p14:creationId xmlns:p14="http://schemas.microsoft.com/office/powerpoint/2010/main" val="2485207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7848600" cy="12954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 Improvement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Completed Tasks: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18-3, White Paper - HPI Metrics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20-2, White Paper - Asking better questions to discover “Error Precursor”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21-1, Best Practice - Virtual HPI in todays workplace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21-2, Best Practice - Portable HPI Lab platform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21-CAS, Collaborative effort with CAS, Evaluate methods for performing Issue Investigations</a:t>
            </a:r>
          </a:p>
          <a:p>
            <a:pPr marL="450850">
              <a:buFont typeface="Arial" panose="020B0604020202020204" pitchFamily="34" charset="0"/>
              <a:buChar char="•"/>
            </a:pPr>
            <a:r>
              <a:rPr lang="en-US" sz="2400" dirty="0"/>
              <a:t>Task in progress: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22-1, Collaboration with Work Planning &amp; Control (WP&amp;C) Task Team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22-2, HPI for Knowledge Workers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22-3, HPI Messaging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3737" lvl="2" indent="0">
              <a:buNone/>
            </a:pPr>
            <a:endParaRPr lang="en-US" sz="20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02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" y="152400"/>
            <a:ext cx="7924800" cy="12954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 Improvement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30762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5943600" algn="l"/>
              </a:tabLs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6126480" algn="l"/>
              </a:tabLst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0850">
              <a:buFont typeface="Arial" panose="020B0604020202020204" pitchFamily="34" charset="0"/>
              <a:buChar char="•"/>
            </a:pPr>
            <a:r>
              <a:rPr lang="en-US" sz="2400" dirty="0"/>
              <a:t>Challenges: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i="1" dirty="0"/>
              <a:t>Sustain emerging HPI efforts in DOE Complex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Argonne National Laboratory (ANL)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Fermi National Accelerator Laboratory (FNAL)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Identifying, support, and mentoring new </a:t>
            </a:r>
            <a:r>
              <a:rPr lang="en-US" sz="2000" i="1" dirty="0"/>
              <a:t>HPI Site Leads 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Alliance for Sustainable Energy, LLC  (NREL)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Lawrence Berkeley National Laboratory (LBNL)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Mission Support and Test Services, LLC (NNSS)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fr-FR" sz="1700" i="1" dirty="0"/>
              <a:t>Princeton Plasma Physics Laboratory (PPPL)</a:t>
            </a:r>
            <a:endParaRPr lang="en-US" sz="1700" i="1" dirty="0"/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UCOR - East Tennessee Technology Park (ETTP)</a:t>
            </a:r>
          </a:p>
          <a:p>
            <a:pPr marL="1095375" lvl="2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Facilitate an </a:t>
            </a:r>
            <a:r>
              <a:rPr lang="en-US" sz="2000" i="1" dirty="0"/>
              <a:t>Inter-Task Group Collaboration Effort </a:t>
            </a:r>
            <a:r>
              <a:rPr lang="en-US" sz="2000" dirty="0"/>
              <a:t>to lay out common goals and desired outcomes</a:t>
            </a:r>
          </a:p>
          <a:p>
            <a:pPr marL="450850">
              <a:buFont typeface="Arial" panose="020B0604020202020204" pitchFamily="34" charset="0"/>
              <a:buChar char="•"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68894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" y="152400"/>
            <a:ext cx="7924800" cy="12954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 Improvement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 2022 Meeting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5943600" algn="l"/>
              </a:tabLs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6126480" algn="l"/>
              </a:tabLst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950" indent="0">
              <a:buNone/>
            </a:pPr>
            <a:r>
              <a:rPr lang="en-US" sz="2400" kern="0" dirty="0"/>
              <a:t>Discuss HPI Collaboration and Education opportunities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kern="0" dirty="0"/>
              <a:t>Event Review: Release of combustion (and contamination) products at the LLNL Contained Firing Facility with personnel present in affected areas (Christine Kerr, LLNL)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kern="0" dirty="0"/>
              <a:t>Comparing Positive Peer Culture traits to HPI Practices (David Boyce (INL)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kern="0" dirty="0"/>
              <a:t>Formal Onboarding and Turnover for Easy Change and Teamwork to Promote a Positive Culture (Tamara Stokes, INL)</a:t>
            </a:r>
          </a:p>
          <a:p>
            <a:pPr marL="107950" indent="0">
              <a:buNone/>
            </a:pPr>
            <a:endParaRPr lang="en-US" sz="2400" kern="0" dirty="0"/>
          </a:p>
          <a:p>
            <a:pPr marL="107950" indent="0">
              <a:buNone/>
            </a:pPr>
            <a:r>
              <a:rPr lang="en-US" sz="2400" kern="0" dirty="0"/>
              <a:t>Task work: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kern="0" dirty="0"/>
              <a:t>Continue working on 22-1, 22-2, 22-3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marL="107950" indent="0">
              <a:buNone/>
            </a:pPr>
            <a:r>
              <a:rPr lang="en-US" sz="2400" kern="0" dirty="0"/>
              <a:t>Thursday, April 28, 10:00 to 4:00 EST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462730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Adrienne King, PNNL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April, 2022</a:t>
            </a:r>
          </a:p>
        </p:txBody>
      </p:sp>
    </p:spTree>
    <p:extLst>
      <p:ext uri="{BB962C8B-B14F-4D97-AF65-F5344CB8AC3E}">
        <p14:creationId xmlns:p14="http://schemas.microsoft.com/office/powerpoint/2010/main" val="1123825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Task Team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Succession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698"/>
            <a:ext cx="8286750" cy="333970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Current Leadership:</a:t>
            </a:r>
          </a:p>
          <a:p>
            <a:r>
              <a:rPr lang="en-US" sz="1800" dirty="0"/>
              <a:t>Adrienne King, PNNL – Chair</a:t>
            </a:r>
          </a:p>
          <a:p>
            <a:r>
              <a:rPr lang="en-US" sz="1800" dirty="0"/>
              <a:t>Davyda Hammond, ORAU – Co-Chair</a:t>
            </a:r>
          </a:p>
          <a:p>
            <a:r>
              <a:rPr lang="en-US" sz="1800" dirty="0"/>
              <a:t>Cheryl MacKenzie, SNL – Co-Chair</a:t>
            </a:r>
          </a:p>
          <a:p>
            <a:r>
              <a:rPr lang="en-US" sz="1800" dirty="0"/>
              <a:t>Lindsay Spritzer, NREL – Secretary</a:t>
            </a:r>
          </a:p>
          <a:p>
            <a:pPr marL="0" indent="0">
              <a:buNone/>
            </a:pPr>
            <a:r>
              <a:rPr lang="en-US" sz="1800" dirty="0"/>
              <a:t>Changes as of May, 2022:</a:t>
            </a:r>
          </a:p>
          <a:p>
            <a:r>
              <a:rPr lang="en-US" sz="1800" dirty="0"/>
              <a:t>Davyda Hammond, ORAU –Chair</a:t>
            </a:r>
          </a:p>
          <a:p>
            <a:r>
              <a:rPr lang="en-US" sz="1800" dirty="0"/>
              <a:t>Cheryl MacKenzie, SNL – Co-Chair</a:t>
            </a:r>
          </a:p>
          <a:p>
            <a:r>
              <a:rPr lang="en-US" sz="1800" dirty="0"/>
              <a:t>Lindsay Spritzer, NREL – Co-Chair</a:t>
            </a:r>
          </a:p>
          <a:p>
            <a:r>
              <a:rPr lang="en-US" sz="1800" dirty="0"/>
              <a:t>Adrienne King, PNNL – Secretary*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354B05-EB79-4836-AABB-900B23B5E1D4}"/>
              </a:ext>
            </a:extLst>
          </p:cNvPr>
          <p:cNvSpPr txBox="1"/>
          <p:nvPr/>
        </p:nvSpPr>
        <p:spPr>
          <a:xfrm>
            <a:off x="5086350" y="3816549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*Potential volunteers for the Secretary position are currently being solicited; should there be additional volunteers, a vote will be held on Wednesday, April 27, to confirm the new Secretary. </a:t>
            </a:r>
          </a:p>
        </p:txBody>
      </p:sp>
    </p:spTree>
    <p:extLst>
      <p:ext uri="{BB962C8B-B14F-4D97-AF65-F5344CB8AC3E}">
        <p14:creationId xmlns:p14="http://schemas.microsoft.com/office/powerpoint/2010/main" val="3264575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 2021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850"/>
            <a:ext cx="8286750" cy="332660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Focus in 2021 was on validating the monitoring and measuring guidance produced in 2020, and assessing COVID-19 lessons learned and best practices for hybrid or remote working environments:</a:t>
            </a:r>
          </a:p>
          <a:p>
            <a:r>
              <a:rPr lang="en-US" sz="1800" dirty="0"/>
              <a:t>Publication of a white paper piloting recommendations for monitoring and measuring published in 2020 (</a:t>
            </a:r>
            <a:r>
              <a:rPr lang="en-US" sz="1800" dirty="0">
                <a:solidFill>
                  <a:srgbClr val="2B769E"/>
                </a:solidFill>
                <a:hlinkClick r:id="rId3"/>
              </a:rPr>
              <a:t>Safety Culture Measures and Monitoring Pilot White Paper</a:t>
            </a:r>
            <a:r>
              <a:rPr lang="en-US" sz="1800" dirty="0">
                <a:solidFill>
                  <a:srgbClr val="2B769E"/>
                </a:solidFill>
              </a:rPr>
              <a:t>)</a:t>
            </a:r>
            <a:endParaRPr lang="en-US" sz="1800" dirty="0"/>
          </a:p>
          <a:p>
            <a:r>
              <a:rPr lang="en-US" sz="1800" dirty="0"/>
              <a:t>Publication of a white paper capturing best practices for teleworkers (</a:t>
            </a:r>
            <a:r>
              <a:rPr lang="en-US" sz="1800" dirty="0">
                <a:solidFill>
                  <a:srgbClr val="2B769E"/>
                </a:solidFill>
                <a:hlinkClick r:id="rId4"/>
              </a:rPr>
              <a:t>Safety Culture Teleworking White Paper</a:t>
            </a:r>
            <a:r>
              <a:rPr lang="en-US" sz="1800" dirty="0">
                <a:solidFill>
                  <a:srgbClr val="2B769E"/>
                </a:solidFill>
              </a:rPr>
              <a:t>)</a:t>
            </a:r>
          </a:p>
          <a:p>
            <a:r>
              <a:rPr lang="en-US" sz="1800" dirty="0"/>
              <a:t>Publication of a BP: </a:t>
            </a:r>
            <a:r>
              <a:rPr lang="en-US" sz="1800" dirty="0">
                <a:hlinkClick r:id="rId5"/>
              </a:rPr>
              <a:t>EFCOG BEST PRACTICE #249: STRATEGY AND DESIGN FOR INTERNAL SURVEYS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8182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6945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Focus in 2022 is on general knowledge capture, sharing of history and best practices, and collaboration:</a:t>
            </a:r>
          </a:p>
          <a:p>
            <a:r>
              <a:rPr lang="en-US" sz="1800" dirty="0"/>
              <a:t>Benchmark and identify best practices in Safety Culture process efficiencies </a:t>
            </a:r>
          </a:p>
          <a:p>
            <a:r>
              <a:rPr lang="en-US" sz="1800" dirty="0"/>
              <a:t>Guidance Document for Safety Culture Practitioners on customer interface; workers, management, oversight, and other external interfaces – note: this may be incorporated into a revision of the 2019 Safety Culture Practitioner’s Guide</a:t>
            </a:r>
          </a:p>
          <a:p>
            <a:pPr marL="0" indent="0">
              <a:buNone/>
            </a:pPr>
            <a:r>
              <a:rPr lang="en-US" sz="1800" dirty="0"/>
              <a:t>Teams have been established to support both efforts, and they are currently in process.</a:t>
            </a:r>
          </a:p>
        </p:txBody>
      </p:sp>
    </p:spTree>
    <p:extLst>
      <p:ext uri="{BB962C8B-B14F-4D97-AF65-F5344CB8AC3E}">
        <p14:creationId xmlns:p14="http://schemas.microsoft.com/office/powerpoint/2010/main" val="1018227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Activities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697"/>
            <a:ext cx="8229600" cy="3625453"/>
          </a:xfrm>
        </p:spPr>
        <p:txBody>
          <a:bodyPr/>
          <a:lstStyle/>
          <a:p>
            <a:r>
              <a:rPr lang="en-US" sz="1800" dirty="0"/>
              <a:t>Update of the Safety Culture Timeline </a:t>
            </a:r>
          </a:p>
          <a:p>
            <a:r>
              <a:rPr lang="en-US" sz="1800" dirty="0"/>
              <a:t>Partner with the Project Management Working Group to evaluate/incorporate Culture-related concepts into a revision of the Environment Factors model </a:t>
            </a:r>
          </a:p>
          <a:p>
            <a:r>
              <a:rPr lang="en-US" sz="1800" dirty="0"/>
              <a:t>Develop a reader’s guide for an upcoming peer-reviewed publication</a:t>
            </a:r>
          </a:p>
          <a:p>
            <a:r>
              <a:rPr lang="en-US" sz="1800" dirty="0"/>
              <a:t>Draft update of the ‘Safety Culture Practitioner Guide Rev 0 June 2019’</a:t>
            </a:r>
          </a:p>
          <a:p>
            <a:r>
              <a:rPr lang="en-US" sz="1800" dirty="0"/>
              <a:t>Support of the CAS Task Team ‘Operational Upsets’ efforts</a:t>
            </a:r>
          </a:p>
          <a:p>
            <a:r>
              <a:rPr lang="en-US" sz="1800" dirty="0"/>
              <a:t>Publish Best Practices &amp; Continue Development of New Drafts </a:t>
            </a:r>
          </a:p>
          <a:p>
            <a:r>
              <a:rPr lang="en-US" sz="1800" dirty="0"/>
              <a:t>Publish Safety Culture Best Practices (to date) in OPEXSHARE</a:t>
            </a:r>
          </a:p>
          <a:p>
            <a:endParaRPr lang="en-US" sz="1650" dirty="0"/>
          </a:p>
          <a:p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3309600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Activities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6000746" cy="3771899"/>
          </a:xfrm>
        </p:spPr>
        <p:txBody>
          <a:bodyPr/>
          <a:lstStyle/>
          <a:p>
            <a:pPr marL="0" indent="0">
              <a:buNone/>
            </a:pPr>
            <a:r>
              <a:rPr lang="en-US" sz="1650" dirty="0"/>
              <a:t>Safety Culture Best Practices Path Forward:</a:t>
            </a:r>
          </a:p>
          <a:p>
            <a:r>
              <a:rPr lang="en-US" sz="1650" dirty="0"/>
              <a:t>EFCOG participant organizations/SMEs identify and draft Best Practices (BPs)</a:t>
            </a:r>
          </a:p>
          <a:p>
            <a:r>
              <a:rPr lang="en-US" sz="1650" dirty="0"/>
              <a:t>Route for review and approval with EFCOG Leadership</a:t>
            </a:r>
          </a:p>
          <a:p>
            <a:r>
              <a:rPr lang="en-US" sz="1650" dirty="0"/>
              <a:t>After EFCOG review and comment incorporation, submit for public release</a:t>
            </a:r>
          </a:p>
          <a:p>
            <a:r>
              <a:rPr lang="en-US" sz="1650" dirty="0"/>
              <a:t>After public release, publish in OPEXSHARE and EFCOG webpage concurrently</a:t>
            </a:r>
          </a:p>
          <a:p>
            <a:pPr marL="0" indent="0">
              <a:buNone/>
            </a:pPr>
            <a:r>
              <a:rPr lang="en-US" sz="1650" dirty="0"/>
              <a:t>Note: for the purposes of OPEXSHARE, the organization that drafts the BP are the owners/POCs.  EFCOG currently does not have an OPEXSHARE coordinator. This process may be subject to change, and ideas to merge these processes is under consideration.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8DC810-6509-4E31-91DC-6C27B974D6B9}"/>
              </a:ext>
            </a:extLst>
          </p:cNvPr>
          <p:cNvSpPr/>
          <p:nvPr/>
        </p:nvSpPr>
        <p:spPr>
          <a:xfrm>
            <a:off x="6515100" y="2286000"/>
            <a:ext cx="1771650" cy="285750"/>
          </a:xfrm>
          <a:prstGeom prst="roundRect">
            <a:avLst/>
          </a:prstGeom>
          <a:solidFill>
            <a:srgbClr val="D8D8EC"/>
          </a:solidFill>
          <a:ln>
            <a:solidFill>
              <a:srgbClr val="D8D8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Draft Best Practice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C6192D-73C0-4EA2-832D-F336044E7FD7}"/>
              </a:ext>
            </a:extLst>
          </p:cNvPr>
          <p:cNvSpPr/>
          <p:nvPr/>
        </p:nvSpPr>
        <p:spPr>
          <a:xfrm>
            <a:off x="6515100" y="2826914"/>
            <a:ext cx="1771650" cy="62865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EFCOG Leadership BP Review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6C3EA7B-5A86-4FD6-A86A-A6A0E9AAEC5F}"/>
              </a:ext>
            </a:extLst>
          </p:cNvPr>
          <p:cNvSpPr/>
          <p:nvPr/>
        </p:nvSpPr>
        <p:spPr>
          <a:xfrm>
            <a:off x="6515100" y="3710727"/>
            <a:ext cx="1771650" cy="628650"/>
          </a:xfrm>
          <a:prstGeom prst="roundRect">
            <a:avLst/>
          </a:prstGeom>
          <a:solidFill>
            <a:srgbClr val="669999"/>
          </a:solidFill>
          <a:ln>
            <a:solidFill>
              <a:srgbClr val="66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Public Release Process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C312E69-9D94-421D-AA87-9780E34432C9}"/>
              </a:ext>
            </a:extLst>
          </p:cNvPr>
          <p:cNvSpPr/>
          <p:nvPr/>
        </p:nvSpPr>
        <p:spPr>
          <a:xfrm>
            <a:off x="6515100" y="4594540"/>
            <a:ext cx="1771650" cy="891779"/>
          </a:xfrm>
          <a:prstGeom prst="roundRect">
            <a:avLst/>
          </a:prstGeom>
          <a:solidFill>
            <a:srgbClr val="330066"/>
          </a:solidFill>
          <a:ln>
            <a:solidFill>
              <a:srgbClr val="33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Publish in OPEXSHARE and on EFCOG Webpage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3CC391-A4C0-4722-892C-733733B2F5C5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7400925" y="2571750"/>
            <a:ext cx="0" cy="25516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D04A09-D7D9-4292-A6ED-C342D7640B3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7400925" y="3455563"/>
            <a:ext cx="0" cy="25516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5B59A7-72A7-40E1-A88A-EED7CA4891D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7400925" y="4339377"/>
            <a:ext cx="0" cy="25516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2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/>
              <a:t>Integrated Safety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382000" cy="4038600"/>
          </a:xfrm>
        </p:spPr>
        <p:txBody>
          <a:bodyPr/>
          <a:lstStyle/>
          <a:p>
            <a:pPr marL="0" indent="0" fontAlgn="ctr">
              <a:buNone/>
            </a:pPr>
            <a:r>
              <a:rPr lang="en-US" sz="2000" b="1" dirty="0"/>
              <a:t>Sustained level of activity since Fall Joint Meeting by all groups despite attrition experienced by some groups (retirements, maternity leave, changes in jobs).</a:t>
            </a:r>
          </a:p>
          <a:p>
            <a:pPr marL="0" indent="0" fontAlgn="ctr">
              <a:buNone/>
            </a:pPr>
            <a:endParaRPr lang="en-US" sz="2000" b="1" dirty="0"/>
          </a:p>
          <a:p>
            <a:pPr marL="0" indent="0" fontAlgn="ctr">
              <a:buNone/>
            </a:pPr>
            <a:r>
              <a:rPr lang="en-US" sz="2000" b="1" dirty="0"/>
              <a:t>Increasing level of Integration between groups is a huge plus. Remarkable level of synergy between working groups.</a:t>
            </a:r>
          </a:p>
          <a:p>
            <a:pPr marL="0" indent="0" fontAlgn="ctr">
              <a:buNone/>
            </a:pPr>
            <a:endParaRPr lang="en-US" sz="2000" b="1" dirty="0"/>
          </a:p>
          <a:p>
            <a:pPr marL="0" indent="0" fontAlgn="ctr">
              <a:buNone/>
            </a:pPr>
            <a:r>
              <a:rPr lang="en-US" sz="2000" b="1" dirty="0"/>
              <a:t>Continued long-term perspective in goal-setting.</a:t>
            </a:r>
          </a:p>
          <a:p>
            <a:pPr marL="0" indent="0" fontAlgn="ctr">
              <a:buNone/>
            </a:pPr>
            <a:endParaRPr lang="en-US" sz="2000" b="1" dirty="0"/>
          </a:p>
          <a:p>
            <a:pPr marL="0" indent="0" fontAlgn="ctr">
              <a:buNone/>
            </a:pPr>
            <a:r>
              <a:rPr lang="en-US" sz="2000" b="1" dirty="0"/>
              <a:t>Best practices and other initiatives benefit the entire complex.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5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4526-F7FE-44BC-8B69-0A11467F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Activities Planning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3DF4F-43D4-418D-9725-4F2D9C74A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50" dirty="0"/>
              <a:t>As part of the Spring EFCOG Safety Culture Task Team meeting, activities for FY 2023 will be discussed for proposal.  Current suggestions for team evaluation:</a:t>
            </a:r>
          </a:p>
          <a:p>
            <a:r>
              <a:rPr lang="en-US" sz="1650" dirty="0"/>
              <a:t>Survey question bank and guidance document</a:t>
            </a:r>
          </a:p>
          <a:p>
            <a:r>
              <a:rPr lang="en-US" sz="1650" dirty="0"/>
              <a:t>Sample Safety Culture Self-Assessment Tools that focus on the Attributes and Behaviors (note: DOE is working on guidance for Safety Culture Assessment Visits (SCAV) and IAEA is reaching out to DOE to partner on a safety culture assessment process – may address this)</a:t>
            </a:r>
          </a:p>
          <a:p>
            <a:r>
              <a:rPr lang="en-US" sz="1650" dirty="0"/>
              <a:t>How to ensure remote workers are engaged with safety culture, and how management maintains engagement and accountability – benchmark other industries, such as Real Estate, Tech Company, Siemens</a:t>
            </a:r>
          </a:p>
          <a:p>
            <a:r>
              <a:rPr lang="en-US" sz="1650" dirty="0"/>
              <a:t>Sustainment Plan Guidance / best practices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96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Spring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86650" cy="3657600"/>
          </a:xfrm>
        </p:spPr>
        <p:txBody>
          <a:bodyPr/>
          <a:lstStyle/>
          <a:p>
            <a:r>
              <a:rPr lang="en-US" sz="1800" dirty="0"/>
              <a:t>Planned for April 26-27, 2022:</a:t>
            </a:r>
          </a:p>
          <a:p>
            <a:pPr lvl="1"/>
            <a:r>
              <a:rPr lang="en-US" sz="1500" dirty="0"/>
              <a:t>Leadership/Succession Changes</a:t>
            </a:r>
          </a:p>
          <a:p>
            <a:pPr lvl="1"/>
            <a:r>
              <a:rPr lang="en-US" sz="1500" dirty="0"/>
              <a:t>Status of 2022 Activities</a:t>
            </a:r>
          </a:p>
          <a:p>
            <a:pPr lvl="1"/>
            <a:r>
              <a:rPr lang="en-US" sz="1500" dirty="0"/>
              <a:t>Identification of 2023 Activities</a:t>
            </a:r>
          </a:p>
          <a:p>
            <a:pPr lvl="1"/>
            <a:endParaRPr lang="en-US" sz="1500" dirty="0">
              <a:solidFill>
                <a:srgbClr val="C00000"/>
              </a:solidFill>
            </a:endParaRPr>
          </a:p>
          <a:p>
            <a:pPr marL="258365" lvl="1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2015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04800" y="1584952"/>
            <a:ext cx="8401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EFCOG Spring Virtual Conference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44905" y="2130596"/>
            <a:ext cx="7086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chemeClr val="bg1"/>
                </a:solidFill>
                <a:latin typeface="Arial Narrow" pitchFamily="34" charset="0"/>
              </a:rPr>
              <a:t>Integrated Safety Management &amp; Quality Assurance – Work Planning &amp; Control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4133850"/>
            <a:ext cx="5486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Bruce Stuart - Amentum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4429079"/>
            <a:ext cx="54864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Arial Narrow" pitchFamily="34" charset="0"/>
              </a:rPr>
              <a:t>Work Planning &amp; Control Working Group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04800" y="4876802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 dirty="0">
                <a:latin typeface="Arial Narrow" pitchFamily="34" charset="0"/>
              </a:rPr>
              <a:t>EFCOG Spring Virtual Conference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04800" y="5105402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 dirty="0">
                <a:latin typeface="Arial Narrow" pitchFamily="34" charset="0"/>
              </a:rPr>
              <a:t>April 25,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D13393-BE1A-4F01-9DE7-04E439548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28" y="182082"/>
            <a:ext cx="2828572" cy="85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43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152400"/>
            <a:ext cx="82296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Planning and Control Working Group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854243"/>
            <a:ext cx="8610600" cy="511342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18678" indent="-21867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47278" indent="-208756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675878" indent="-1492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904478" indent="-159147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133078" indent="-178991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i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Sustained Performance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b="0" dirty="0"/>
              <a:t>Monthly Meetings (second Tuesday of the month)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Members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b="0" dirty="0"/>
              <a:t>12 Sites/Labs </a:t>
            </a:r>
            <a:r>
              <a:rPr lang="en-US" sz="2100" dirty="0"/>
              <a:t>a</a:t>
            </a:r>
            <a:r>
              <a:rPr lang="en-US" sz="2100" b="0" dirty="0"/>
              <a:t>cross the Complex consistently participating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b="0" dirty="0"/>
              <a:t>Participation has increased by 25% from one year ago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Begin each meeting with a safety discussion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Open and Candid Discussions on Work Planning and Control issues and ideas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Sharing Lessons Learned and documenting Best Practices to improve consistency between groups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Collaborating with HPI task group and the Operational Upset task group.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Looking forward to reinstating Assist Visits when travel policy allows.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we are today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Best Practices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Defining the Scope of Work at the Work Request level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Tools to prevent Operational Upsets from WP&amp;C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Continued collaboration with HPI group</a:t>
            </a:r>
            <a:endParaRPr lang="en-US" b="0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58254" y="6354417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algn="ctr"/>
            <a:fld id="{5A65EF76-EBBD-428C-9EC4-3B8033C9CDEE}" type="slidenum">
              <a:rPr lang="en-US" smtClean="0"/>
              <a:pPr algn="ctr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8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Contractor Assurance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Norm Barker Chair- (BGS)</a:t>
            </a:r>
          </a:p>
        </p:txBody>
      </p:sp>
    </p:spTree>
    <p:extLst>
      <p:ext uri="{BB962C8B-B14F-4D97-AF65-F5344CB8AC3E}">
        <p14:creationId xmlns:p14="http://schemas.microsoft.com/office/powerpoint/2010/main" val="99949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/>
              <a:t>Contractor Assurance System Spring 2022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296400" cy="5048865"/>
          </a:xfrm>
        </p:spPr>
        <p:txBody>
          <a:bodyPr/>
          <a:lstStyle/>
          <a:p>
            <a:pPr marL="0" indent="0" fontAlgn="ctr">
              <a:buNone/>
            </a:pPr>
            <a:r>
              <a:rPr lang="en-US" sz="2000" b="1" dirty="0"/>
              <a:t>CAS Working Group</a:t>
            </a:r>
          </a:p>
          <a:p>
            <a:pPr fontAlgn="ctr"/>
            <a:r>
              <a:rPr lang="en-US" sz="2000" dirty="0"/>
              <a:t>Norm Barker  BGS (Chair)</a:t>
            </a:r>
          </a:p>
          <a:p>
            <a:pPr fontAlgn="ctr"/>
            <a:r>
              <a:rPr lang="en-US" sz="2000" dirty="0"/>
              <a:t>Kristen Rubino BNL (Vice-Chair)</a:t>
            </a:r>
          </a:p>
          <a:p>
            <a:pPr fontAlgn="ctr"/>
            <a:r>
              <a:rPr lang="en-US" sz="2000" dirty="0"/>
              <a:t>Tyson Olson INL (Vice-Chair)</a:t>
            </a:r>
          </a:p>
          <a:p>
            <a:pPr fontAlgn="ctr"/>
            <a:r>
              <a:rPr lang="en-US" sz="2000" dirty="0"/>
              <a:t>TBD (Secretary)</a:t>
            </a:r>
          </a:p>
          <a:p>
            <a:pPr fontAlgn="ctr"/>
            <a:r>
              <a:rPr lang="en-US" sz="2000" dirty="0"/>
              <a:t>Mike Beckenbile ( RL a DOE POC)</a:t>
            </a:r>
            <a:endParaRPr lang="en-US" sz="2000" b="1" dirty="0"/>
          </a:p>
          <a:p>
            <a:pPr marL="0" indent="0" fontAlgn="ctr">
              <a:buNone/>
            </a:pPr>
            <a:r>
              <a:rPr lang="en-US" sz="2000" b="1" dirty="0"/>
              <a:t>CAS Task Team Members</a:t>
            </a:r>
          </a:p>
          <a:p>
            <a:pPr marL="0" indent="0" fontAlgn="ctr">
              <a:buNone/>
            </a:pPr>
            <a:r>
              <a:rPr lang="en-US" sz="2000" dirty="0"/>
              <a:t>Task Team 1 on Risk Based Assessments</a:t>
            </a:r>
          </a:p>
          <a:p>
            <a:pPr lvl="1" fontAlgn="ctr"/>
            <a:r>
              <a:rPr lang="pt-BR" sz="1600" dirty="0"/>
              <a:t>E Quinley, (Sandia)</a:t>
            </a:r>
          </a:p>
          <a:p>
            <a:pPr lvl="1" fontAlgn="ctr"/>
            <a:r>
              <a:rPr lang="pt-BR" sz="1600" dirty="0"/>
              <a:t>H Jones (Sandia)</a:t>
            </a:r>
            <a:endParaRPr lang="en-US" sz="2000" dirty="0"/>
          </a:p>
          <a:p>
            <a:pPr marL="0" indent="0" fontAlgn="ctr">
              <a:buNone/>
            </a:pPr>
            <a:r>
              <a:rPr lang="en-US" sz="2000" dirty="0"/>
              <a:t>Task Team 2 Task Joint Task on CAS &amp; QA Interface Issues </a:t>
            </a:r>
          </a:p>
          <a:p>
            <a:pPr lvl="1" fontAlgn="ctr"/>
            <a:r>
              <a:rPr lang="en-US" sz="1600" dirty="0"/>
              <a:t>R. Jolly (WTP)</a:t>
            </a:r>
          </a:p>
          <a:p>
            <a:pPr lvl="1" fontAlgn="ctr"/>
            <a:r>
              <a:rPr lang="en-US" sz="1600" dirty="0"/>
              <a:t>L. Dell (Richland)</a:t>
            </a:r>
          </a:p>
          <a:p>
            <a:pPr lvl="1" fontAlgn="ctr"/>
            <a:r>
              <a:rPr lang="en-US" sz="1600" dirty="0"/>
              <a:t>B. Hill (ICL)</a:t>
            </a:r>
          </a:p>
          <a:p>
            <a:pPr marL="0" indent="0" fontAlgn="ctr">
              <a:buNone/>
            </a:pPr>
            <a:r>
              <a:rPr lang="en-US" sz="2000" dirty="0"/>
              <a:t>Task Team 3 Task Joint Task on Conduct of Operation-Operational Upsets</a:t>
            </a:r>
          </a:p>
          <a:p>
            <a:pPr fontAlgn="ctr"/>
            <a:r>
              <a:rPr lang="en-US" sz="2000" dirty="0"/>
              <a:t>N. Barker (BGS) &amp; V. Grosso (MSTS)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0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Contractor Assurance System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16462"/>
          </a:xfrm>
        </p:spPr>
        <p:txBody>
          <a:bodyPr/>
          <a:lstStyle/>
          <a:p>
            <a:pPr marL="506412" indent="-457200"/>
            <a:r>
              <a:rPr lang="en-US" sz="2200" dirty="0"/>
              <a:t>Fall- 2021-Spring 2022</a:t>
            </a:r>
          </a:p>
          <a:p>
            <a:pPr marL="741362" lvl="1"/>
            <a:r>
              <a:rPr lang="en-US" sz="2200" dirty="0"/>
              <a:t>Expanded CAS Group Representation </a:t>
            </a:r>
          </a:p>
          <a:p>
            <a:pPr marL="741362" lvl="1"/>
            <a:r>
              <a:rPr lang="en-US" sz="2200" dirty="0"/>
              <a:t>Monthly Meetings for Team Discussion and Status</a:t>
            </a:r>
          </a:p>
          <a:p>
            <a:pPr marL="741362" lvl="1"/>
            <a:r>
              <a:rPr lang="en-US" sz="2200" dirty="0"/>
              <a:t>Completed 2021 Tasks</a:t>
            </a:r>
          </a:p>
          <a:p>
            <a:pPr marL="1036637" lvl="2"/>
            <a:r>
              <a:rPr lang="en-US" sz="2200" dirty="0"/>
              <a:t>Developed a White Paper on Hanford </a:t>
            </a:r>
            <a:r>
              <a:rPr lang="en-US" sz="2200" dirty="0" err="1"/>
              <a:t>iCAS</a:t>
            </a:r>
            <a:r>
              <a:rPr lang="en-US" sz="2200" dirty="0"/>
              <a:t> Initiative</a:t>
            </a:r>
          </a:p>
          <a:p>
            <a:pPr marL="1036637" lvl="2"/>
            <a:r>
              <a:rPr lang="en-US" sz="2200" dirty="0"/>
              <a:t>Developed a White Paper on Issue Investigations with HPI Context</a:t>
            </a:r>
          </a:p>
          <a:p>
            <a:pPr marL="1036637" lvl="2"/>
            <a:r>
              <a:rPr lang="en-US" sz="2200" dirty="0"/>
              <a:t>Developed a White Paper on Performance Analysis Methods, Tools and Best Practices</a:t>
            </a:r>
          </a:p>
          <a:p>
            <a:pPr marL="741362" lvl="1"/>
            <a:r>
              <a:rPr lang="en-US" sz="2200" dirty="0"/>
              <a:t>Initiated 2022  Priority Issues and selected 3 Tasks</a:t>
            </a:r>
          </a:p>
          <a:p>
            <a:pPr marL="1036637" lvl="2"/>
            <a:r>
              <a:rPr lang="en-US" sz="2200" dirty="0"/>
              <a:t>Risk Based Assessments</a:t>
            </a:r>
          </a:p>
          <a:p>
            <a:pPr marL="1036637" lvl="2"/>
            <a:r>
              <a:rPr lang="en-US" sz="2200" dirty="0"/>
              <a:t>CAS-ISMS Interface Issues (Joint CAS&amp;QA)</a:t>
            </a:r>
          </a:p>
          <a:p>
            <a:pPr marL="1036637" lvl="2"/>
            <a:r>
              <a:rPr lang="en-US" sz="2200" dirty="0"/>
              <a:t>NNSA Conduct of Operations Operational Upsets (Joint ISM&amp;QA)</a:t>
            </a:r>
          </a:p>
          <a:p>
            <a:pPr marL="49212" indent="0">
              <a:buNone/>
            </a:pPr>
            <a:endParaRPr lang="en-US" sz="2000" dirty="0"/>
          </a:p>
          <a:p>
            <a:pPr marL="392112"/>
            <a:endParaRPr lang="en-US" sz="2000" dirty="0"/>
          </a:p>
          <a:p>
            <a:pPr marL="693737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01277-442B-47B3-9BD3-EAA569D1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((</a:t>
            </a:r>
            <a:fld id="{246EC44E-87A9-446C-820B-955DC3FB1A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2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52A5-47BF-4F18-8EB0-16531323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7"/>
            <a:ext cx="7543800" cy="944563"/>
          </a:xfrm>
        </p:spPr>
        <p:txBody>
          <a:bodyPr/>
          <a:lstStyle/>
          <a:p>
            <a:pPr algn="ctr"/>
            <a:r>
              <a:rPr lang="en-US" sz="2400" dirty="0"/>
              <a:t>EFCOG CONTRACTOR ASSURANCE GROUP ANNUAL PLAN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788A0-DC2F-482A-9C1D-A69A38DC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9220200" cy="460692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    Activity                           Benefit(s)                                 Deliverable/Key 	 		Milestone (s)</a:t>
            </a:r>
          </a:p>
          <a:p>
            <a:pPr marL="0" indent="0">
              <a:buNone/>
            </a:pPr>
            <a:r>
              <a:rPr lang="en-US" sz="2000" dirty="0"/>
              <a:t>Risk-Based </a:t>
            </a:r>
          </a:p>
          <a:p>
            <a:pPr marL="0" indent="0">
              <a:buNone/>
            </a:pPr>
            <a:r>
              <a:rPr lang="en-US" sz="2000" dirty="0"/>
              <a:t>Oversight Planning      Provide Best Practices 		Issue Results By 		9/30/22</a:t>
            </a:r>
          </a:p>
          <a:p>
            <a:pPr marL="0" indent="0">
              <a:buNone/>
            </a:pPr>
            <a:r>
              <a:rPr lang="en-US" sz="2000" dirty="0"/>
              <a:t>CAS Interface Items </a:t>
            </a:r>
          </a:p>
          <a:p>
            <a:pPr marL="0" indent="0">
              <a:buNone/>
            </a:pPr>
            <a:r>
              <a:rPr lang="en-US" sz="2000" dirty="0"/>
              <a:t>With QA and ISMS      Identify Overlaps And Conflicts	Issue Results By   </a:t>
            </a:r>
          </a:p>
          <a:p>
            <a:pPr marL="0" indent="0">
              <a:buNone/>
            </a:pPr>
            <a:r>
              <a:rPr lang="en-US" sz="2000" dirty="0"/>
              <a:t>		9/30-/22</a:t>
            </a:r>
          </a:p>
          <a:p>
            <a:pPr marL="0" indent="0">
              <a:buNone/>
            </a:pPr>
            <a:r>
              <a:rPr lang="en-US" sz="2000" dirty="0"/>
              <a:t> NNSA Conduct Of      Reduction of Operations Upsets   Issue Results By   </a:t>
            </a:r>
          </a:p>
          <a:p>
            <a:pPr marL="0" indent="0">
              <a:buNone/>
            </a:pPr>
            <a:r>
              <a:rPr lang="en-US" sz="2000" dirty="0"/>
              <a:t> Operations 		9/30/22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Review and Prioritize CAS Issues and		Establish Priorities </a:t>
            </a:r>
          </a:p>
          <a:p>
            <a:pPr marL="0" indent="0">
              <a:buNone/>
            </a:pPr>
            <a:r>
              <a:rPr lang="en-US" sz="2000" dirty="0"/>
              <a:t>Opportunities Identify Problem Areas		for  2023</a:t>
            </a:r>
          </a:p>
          <a:p>
            <a:pPr marL="0" indent="0">
              <a:buNone/>
            </a:pPr>
            <a:r>
              <a:rPr lang="en-US" sz="2000" dirty="0"/>
              <a:t>In Implementing CAS Requirements		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C9E83-5F25-460C-ADD0-879FDE68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44E-87A9-446C-820B-955DC3FB1A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5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Contractor Assurance System Spring 2022 Meeting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Tuesday – 4-26-2022        Presentations and Discussion</a:t>
            </a:r>
          </a:p>
          <a:p>
            <a:r>
              <a:rPr lang="en-US" sz="1800" dirty="0"/>
              <a:t>10:30 am -10:45 am – Welcome and Agenda  - N. Barker, CAS Chair</a:t>
            </a:r>
          </a:p>
          <a:p>
            <a:r>
              <a:rPr lang="en-US" sz="1800" dirty="0"/>
              <a:t>10:45-11-15 NNSA      Presentation “Conduct of Operations A3 Working Group-  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Recommendations and Actions “ Jeffrey </a:t>
            </a:r>
            <a:r>
              <a:rPr lang="en-US" sz="1800" dirty="0" err="1"/>
              <a:t>Haeberlin</a:t>
            </a:r>
            <a:r>
              <a:rPr lang="en-US" sz="1800" dirty="0"/>
              <a:t>-NNSA</a:t>
            </a:r>
          </a:p>
          <a:p>
            <a:r>
              <a:rPr lang="en-US" sz="1800" dirty="0"/>
              <a:t>11:15 am-12:00 pm –  Presentation – CNS Approach to Conduct of Operations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Improvements- Ashley </a:t>
            </a:r>
            <a:r>
              <a:rPr lang="en-US" sz="1800" dirty="0" err="1"/>
              <a:t>Massucci</a:t>
            </a:r>
            <a:r>
              <a:rPr lang="en-US" sz="1800" dirty="0"/>
              <a:t> pxy12</a:t>
            </a:r>
          </a:p>
          <a:p>
            <a:pPr marL="285750" indent="-285750"/>
            <a:r>
              <a:rPr lang="en-US" sz="1800" dirty="0"/>
              <a:t>12:00 pm - 1:00 pm –   Lunch Break</a:t>
            </a:r>
          </a:p>
          <a:p>
            <a:pPr marL="285750" indent="-285750"/>
            <a:r>
              <a:rPr lang="en-US" sz="1800" dirty="0"/>
              <a:t>1:00 pm - 2:00 pm        Savannah River Tritium Enterprise (SRTE)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</a:t>
            </a:r>
            <a:r>
              <a:rPr lang="en-US" sz="1800" dirty="0" err="1"/>
              <a:t>ConOps</a:t>
            </a:r>
            <a:r>
              <a:rPr lang="en-US" sz="1800" dirty="0"/>
              <a:t> Management -Brian Martin SRS</a:t>
            </a:r>
          </a:p>
          <a:p>
            <a:pPr marL="285750" indent="-285750"/>
            <a:r>
              <a:rPr lang="en-US" sz="1800" dirty="0"/>
              <a:t>2:00 pm - 2:45 pm        Presentation Task 3 “EFCOG Conduct of Operations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Joint ISM&amp;QA Task” Status Vince Grosso MSTS Norm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Barker BGS</a:t>
            </a:r>
          </a:p>
          <a:p>
            <a:r>
              <a:rPr lang="en-US" sz="1800" dirty="0"/>
              <a:t> 2:45 pm-3:15 pm –      Break </a:t>
            </a:r>
          </a:p>
          <a:p>
            <a:pPr marL="285750" indent="-285750"/>
            <a:r>
              <a:rPr lang="en-US" sz="1800" dirty="0"/>
              <a:t>  3:15 pm - 4:00 pm –    Performance Evaluation Objective Relative to Operational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 Upsets David Martin-MSTS</a:t>
            </a:r>
          </a:p>
          <a:p>
            <a:pPr marL="0" indent="0">
              <a:buNone/>
            </a:pPr>
            <a:r>
              <a:rPr lang="en-US" sz="1800" dirty="0"/>
              <a:t>                                       </a:t>
            </a:r>
          </a:p>
          <a:p>
            <a:pPr marL="285750" indent="-28575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C219E-E5C8-406B-9045-AF7B2916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44E-87A9-446C-820B-955DC3FB1A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6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algn="r"/>
            <a:r>
              <a:rPr lang="en-US" dirty="0"/>
              <a:t>Contractor Assurance System Spring 2022 Meeting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Wednesday – 4-27-2022         Presentations and Discussion</a:t>
            </a:r>
          </a:p>
          <a:p>
            <a:r>
              <a:rPr lang="en-US" sz="1800" dirty="0"/>
              <a:t>10:30 am -10:45 am – Welcome and Agenda, Norm Barker, CAS Chair</a:t>
            </a:r>
          </a:p>
          <a:p>
            <a:r>
              <a:rPr lang="en-US" sz="1800" dirty="0"/>
              <a:t>10:45 am -11:15 am – Presentation: Addressing CAS, QA and Performance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Assuracne integration during Contract Transition Risk 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Based Assessment Planning - Barbara Hill (ICL)</a:t>
            </a:r>
          </a:p>
          <a:p>
            <a:r>
              <a:rPr lang="en-US" sz="1800" dirty="0"/>
              <a:t>11:00 am - </a:t>
            </a:r>
            <a:r>
              <a:rPr lang="en-US" sz="1800"/>
              <a:t>12:00 pm– Discussion </a:t>
            </a:r>
            <a:r>
              <a:rPr lang="en-US" sz="1800" dirty="0"/>
              <a:t>Task 2: “Addressing CAS, QA Overlaps and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Conflicts” -  Raj Jolly (WTP) Larry Dell (RL), Barbara Hill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(ICL)</a:t>
            </a:r>
          </a:p>
          <a:p>
            <a:r>
              <a:rPr lang="en-US" sz="1800" dirty="0"/>
              <a:t>12:00 pm -1:00 pm –   Lunch Break</a:t>
            </a:r>
          </a:p>
          <a:p>
            <a:r>
              <a:rPr lang="en-US" sz="1800" dirty="0"/>
              <a:t>1:00 pm - 2:00 pm       Discussion Task 1 “Risk Based Assessments Planning”, 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</a:t>
            </a:r>
            <a:r>
              <a:rPr lang="pt-BR" sz="1800" dirty="0"/>
              <a:t>Elizabeth Quinley (Sandia) Heidi Jones (Sandia)</a:t>
            </a:r>
            <a:endParaRPr lang="en-US" sz="1800" dirty="0"/>
          </a:p>
          <a:p>
            <a:r>
              <a:rPr lang="en-US" sz="1800" dirty="0"/>
              <a:t>2:00pm - 2:45 pm –     Break </a:t>
            </a:r>
          </a:p>
          <a:p>
            <a:pPr marL="285750" indent="-285750"/>
            <a:r>
              <a:rPr lang="en-US" sz="1800" dirty="0"/>
              <a:t> 2:45pm - 3:15 pm –     2023 CAS Task Prioritization N Barker T Olsen</a:t>
            </a:r>
          </a:p>
          <a:p>
            <a:pPr marL="285750" indent="-285750"/>
            <a:r>
              <a:rPr lang="en-US" sz="1800" dirty="0"/>
              <a:t> 3:15 pm - 4:00 pm        Meeting Summary and Action Items  - 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C219E-E5C8-406B-9045-AF7B2916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6EC44E-87A9-446C-820B-955DC3FB1A1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03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Contractor Assurance System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 Maintaining Participation, Communication, &amp; Logistics without face-to-face Interaction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More balanced participation by DOE &amp; Contractors representing all offices (EM, NNSA, Office of Science, Renewable Energy)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Sharing and distribution of useful Information in a format that can be easily used by others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EE4AC-B89E-4227-ADB9-5C5F48E4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44E-87A9-446C-820B-955DC3FB1A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07797"/>
      </p:ext>
    </p:extLst>
  </p:cSld>
  <p:clrMapOvr>
    <a:masterClrMapping/>
  </p:clrMapOvr>
</p:sld>
</file>

<file path=ppt/theme/theme1.xml><?xml version="1.0" encoding="utf-8"?>
<a:theme xmlns:a="http://schemas.openxmlformats.org/drawingml/2006/main" name="EFCOG Template 3">
  <a:themeElements>
    <a:clrScheme name="EFCOG Template 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FCOG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COG Template 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COG Template 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B0AFF5-0144-4127-9D5C-2F2755543C28}"/>
</file>

<file path=customXml/itemProps2.xml><?xml version="1.0" encoding="utf-8"?>
<ds:datastoreItem xmlns:ds="http://schemas.openxmlformats.org/officeDocument/2006/customXml" ds:itemID="{51AC5C8B-831D-4A72-B929-C0108E0AE4AA}"/>
</file>

<file path=customXml/itemProps3.xml><?xml version="1.0" encoding="utf-8"?>
<ds:datastoreItem xmlns:ds="http://schemas.openxmlformats.org/officeDocument/2006/customXml" ds:itemID="{6EE3CE71-DE2A-4124-994D-773F237CCFAB}"/>
</file>

<file path=docProps/app.xml><?xml version="1.0" encoding="utf-8"?>
<Properties xmlns="http://schemas.openxmlformats.org/officeDocument/2006/extended-properties" xmlns:vt="http://schemas.openxmlformats.org/officeDocument/2006/docPropsVTypes">
  <Template>efcog fall 2014 strategy</Template>
  <TotalTime>24795</TotalTime>
  <Words>2029</Words>
  <Application>Microsoft Office PowerPoint</Application>
  <PresentationFormat>On-screen Show (4:3)</PresentationFormat>
  <Paragraphs>242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Times New Roman</vt:lpstr>
      <vt:lpstr>Wingdings</vt:lpstr>
      <vt:lpstr>EFCOG Template 3</vt:lpstr>
      <vt:lpstr>Integrated Safety Management</vt:lpstr>
      <vt:lpstr>Integrated Safety Management</vt:lpstr>
      <vt:lpstr>Contractor Assurance System</vt:lpstr>
      <vt:lpstr>Contractor Assurance System Spring 2022 Leadership</vt:lpstr>
      <vt:lpstr>Contractor Assurance System Accomplishments</vt:lpstr>
      <vt:lpstr>EFCOG CONTRACTOR ASSURANCE GROUP ANNUAL PLAN 2022</vt:lpstr>
      <vt:lpstr>Contractor Assurance System Spring 2022 Meeting Goals</vt:lpstr>
      <vt:lpstr>Contractor Assurance System Spring 2022 Meeting Goals</vt:lpstr>
      <vt:lpstr>Contractor Assurance System Challenges</vt:lpstr>
      <vt:lpstr>Human Performance Improvement</vt:lpstr>
      <vt:lpstr>Human Performance Improvement Accomplishments</vt:lpstr>
      <vt:lpstr>Human Performance Improvement Challenges</vt:lpstr>
      <vt:lpstr>Human Performance Improvement Spring  2022 Meeting Goals</vt:lpstr>
      <vt:lpstr>Safety Culture  Task Team</vt:lpstr>
      <vt:lpstr>Safety Culture Task Team  Leadership Succession</vt:lpstr>
      <vt:lpstr>Safety Culture Subtask Working Group  2021 Accomplishments</vt:lpstr>
      <vt:lpstr>Safety Culture Subtask Working Group  2022 Activities</vt:lpstr>
      <vt:lpstr>Safety Culture Subtask Working Group  2022 Activities (Cont.)</vt:lpstr>
      <vt:lpstr>Safety Culture Subtask Working Group  2022 Activities (Cont.)</vt:lpstr>
      <vt:lpstr>Safety Culture Subtask Working Group  2023 Activities Planning</vt:lpstr>
      <vt:lpstr>Safety Culture Subtask Working Group  2022 Spring Meeting</vt:lpstr>
      <vt:lpstr>PowerPoint Presentation</vt:lpstr>
      <vt:lpstr>PowerPoint Presentation</vt:lpstr>
    </vt:vector>
  </TitlesOfParts>
  <Company>ORNL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DOE-EFCOG ISM &amp; QA Strategic Planning &amp; Direction</dc:title>
  <dc:creator>Harold_M_Hassell@rl.gov</dc:creator>
  <cp:lastModifiedBy>Omar Cardona-Quiles</cp:lastModifiedBy>
  <cp:revision>171</cp:revision>
  <cp:lastPrinted>2021-10-13T14:12:31Z</cp:lastPrinted>
  <dcterms:created xsi:type="dcterms:W3CDTF">2014-10-23T12:34:25Z</dcterms:created>
  <dcterms:modified xsi:type="dcterms:W3CDTF">2022-04-25T14:17:07Z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