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64" r:id="rId2"/>
    <p:sldId id="388" r:id="rId3"/>
    <p:sldId id="256" r:id="rId4"/>
    <p:sldId id="445" r:id="rId5"/>
    <p:sldId id="398" r:id="rId6"/>
    <p:sldId id="407" r:id="rId7"/>
    <p:sldId id="396" r:id="rId8"/>
    <p:sldId id="397" r:id="rId9"/>
    <p:sldId id="406" r:id="rId10"/>
    <p:sldId id="401" r:id="rId11"/>
    <p:sldId id="402" r:id="rId12"/>
    <p:sldId id="400" r:id="rId13"/>
    <p:sldId id="403" r:id="rId14"/>
    <p:sldId id="404" r:id="rId15"/>
    <p:sldId id="405" r:id="rId16"/>
    <p:sldId id="408" r:id="rId17"/>
    <p:sldId id="300" r:id="rId18"/>
    <p:sldId id="389" r:id="rId19"/>
    <p:sldId id="390" r:id="rId20"/>
    <p:sldId id="391" r:id="rId21"/>
    <p:sldId id="409" r:id="rId22"/>
    <p:sldId id="394" r:id="rId23"/>
    <p:sldId id="392" r:id="rId24"/>
    <p:sldId id="393" r:id="rId25"/>
    <p:sldId id="395" r:id="rId26"/>
    <p:sldId id="387" r:id="rId27"/>
    <p:sldId id="410" r:id="rId28"/>
    <p:sldId id="341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44" r:id="rId4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E90137E-8059-48C8-8439-3DD979C3041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59F9367B-97DD-405D-8A6D-5B2FAE15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04E0B8F-747B-4521-B409-652113D11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0E048B5-8405-41DD-93F3-B676BC02A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643813F-C708-46BF-87DA-64EA99C1E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02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74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46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18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90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D2EE07-5C67-4B9C-B9B5-D4926B78482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4D88B-439A-4821-945E-A31B85A621F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30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9B2F5B9-3E7B-4421-82CA-29B14B7F4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0E9F232-E06A-4E04-9A23-6191C9DF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8DFD64E-0AAE-4538-90C9-43119ECCE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02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74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46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18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90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74FB7-A721-4758-8AE9-55B28C46157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1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768747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598" y="717650"/>
            <a:ext cx="6571343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8826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erpage_decoration_for_Redvers_-_Welcom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B376A39-154E-4672-B6EA-EA77F28C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F330F7-B3EC-45B3-A3B9-8B43F6EE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5093" y="964769"/>
            <a:ext cx="4417367" cy="237691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EFCOG </a:t>
            </a:r>
            <a:br>
              <a:rPr lang="en-US" sz="3600" b="1" dirty="0">
                <a:latin typeface="Arial Narrow" panose="020B0606020202030204" pitchFamily="34" charset="0"/>
              </a:rPr>
            </a:br>
            <a:r>
              <a:rPr lang="en-US" sz="3600" b="1" dirty="0">
                <a:latin typeface="Arial Narrow" panose="020B0606020202030204" pitchFamily="34" charset="0"/>
              </a:rPr>
              <a:t>ISM &amp; QA Task Groups</a:t>
            </a:r>
            <a:br>
              <a:rPr lang="en-US" sz="3600" b="1" dirty="0">
                <a:latin typeface="Arial Narrow" panose="020B0606020202030204" pitchFamily="34" charset="0"/>
              </a:rPr>
            </a:br>
            <a:r>
              <a:rPr lang="en-US" sz="3600" b="1" dirty="0">
                <a:latin typeface="Arial Narrow" panose="020B0606020202030204" pitchFamily="34" charset="0"/>
              </a:rPr>
              <a:t>SPRING Meeting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5092" y="3529159"/>
            <a:ext cx="4867907" cy="1612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cap="none" dirty="0">
                <a:latin typeface="Arial Narrow" panose="020B0606020202030204" pitchFamily="34" charset="0"/>
              </a:rPr>
              <a:t>Darlene Murdoch, Director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cap="none" dirty="0">
                <a:latin typeface="Arial Narrow" panose="020B0606020202030204" pitchFamily="34" charset="0"/>
              </a:rPr>
              <a:t>Operational Excellence and Quality Assurance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cap="none" dirty="0">
                <a:latin typeface="Arial Narrow" panose="020B0606020202030204" pitchFamily="34" charset="0"/>
              </a:rPr>
              <a:t>Savannah River Nuclear Solutions, LLC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B59C93E-408B-4A18-8823-245025D18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632239" y="482171"/>
            <a:chExt cx="4074533" cy="514910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194DF9-E912-48FF-90D3-E9D8E6454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9F5B9F-C71E-4714-9F21-74DCC4D34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16E59B7-2693-428B-87AD-D8A76E725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540" y="977099"/>
            <a:ext cx="2337159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food and a cup of coffee&#10;&#10;Description automatically generated with medium confidence">
            <a:extLst>
              <a:ext uri="{FF2B5EF4-FFF2-40B4-BE49-F238E27FC236}">
                <a16:creationId xmlns:a16="http://schemas.microsoft.com/office/drawing/2014/main" id="{5179B788-AD2E-4EAF-8012-AED5C5C2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001" b="-1"/>
          <a:stretch/>
        </p:blipFill>
        <p:spPr>
          <a:xfrm>
            <a:off x="953417" y="2262167"/>
            <a:ext cx="2099327" cy="157452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9CA9A2-D0CB-48A6-B2ED-03C3EB3A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5094" y="3526496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E11A2E1-5E39-4080-93B8-4811FE13D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A8467B7-9FAF-47EC-A36A-76A9020A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9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8BCD-1A76-4BA8-B986-2355E618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1295400"/>
          </a:xfrm>
        </p:spPr>
        <p:txBody>
          <a:bodyPr/>
          <a:lstStyle/>
          <a:p>
            <a:r>
              <a:rPr lang="en-US" sz="3600" dirty="0"/>
              <a:t>EFCOG WORKING GROUPS/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26ED-EC0F-4A59-B33B-613DEEA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r>
              <a:rPr lang="en-US" dirty="0"/>
              <a:t>Cybersecurity Task Team (Bridgitte Mase)</a:t>
            </a:r>
          </a:p>
          <a:p>
            <a:r>
              <a:rPr lang="en-US" dirty="0"/>
              <a:t>Project Delivery (Amy Basche)</a:t>
            </a:r>
          </a:p>
          <a:p>
            <a:pPr lvl="1"/>
            <a:r>
              <a:rPr lang="en-US" dirty="0"/>
              <a:t>Project Controls</a:t>
            </a:r>
          </a:p>
          <a:p>
            <a:pPr lvl="1"/>
            <a:r>
              <a:rPr lang="en-US" dirty="0"/>
              <a:t>Project Management</a:t>
            </a:r>
          </a:p>
          <a:p>
            <a:r>
              <a:rPr lang="en-US" dirty="0"/>
              <a:t>Safeguards &amp; Security (Ray Hubbs)</a:t>
            </a:r>
          </a:p>
          <a:p>
            <a:pPr lvl="1"/>
            <a:r>
              <a:rPr lang="en-US" dirty="0"/>
              <a:t>Information Security</a:t>
            </a:r>
          </a:p>
          <a:p>
            <a:pPr lvl="1"/>
            <a:r>
              <a:rPr lang="en-US" dirty="0"/>
              <a:t>Material Control &amp; Accountability</a:t>
            </a:r>
          </a:p>
          <a:p>
            <a:pPr lvl="1"/>
            <a:r>
              <a:rPr lang="en-US" dirty="0"/>
              <a:t>Physical Protection</a:t>
            </a:r>
          </a:p>
        </p:txBody>
      </p:sp>
    </p:spTree>
    <p:extLst>
      <p:ext uri="{BB962C8B-B14F-4D97-AF65-F5344CB8AC3E}">
        <p14:creationId xmlns:p14="http://schemas.microsoft.com/office/powerpoint/2010/main" val="12242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8BCD-1A76-4BA8-B986-2355E618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16" y="397042"/>
            <a:ext cx="7543800" cy="1295400"/>
          </a:xfrm>
        </p:spPr>
        <p:txBody>
          <a:bodyPr/>
          <a:lstStyle/>
          <a:p>
            <a:r>
              <a:rPr lang="en-US" sz="3600" dirty="0"/>
              <a:t>EFCOG WORKING GROUPS/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26ED-EC0F-4A59-B33B-613DEEA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6" y="1981200"/>
            <a:ext cx="8229600" cy="3733800"/>
          </a:xfrm>
        </p:spPr>
        <p:txBody>
          <a:bodyPr/>
          <a:lstStyle/>
          <a:p>
            <a:r>
              <a:rPr lang="en-US" dirty="0"/>
              <a:t>Supply Chain Task Team (Jason Eaton)</a:t>
            </a:r>
          </a:p>
          <a:p>
            <a:r>
              <a:rPr lang="en-US" dirty="0"/>
              <a:t>Training (Shayne Eyre)</a:t>
            </a:r>
          </a:p>
          <a:p>
            <a:pPr lvl="1"/>
            <a:r>
              <a:rPr lang="en-US" dirty="0"/>
              <a:t>Course Efficiency</a:t>
            </a:r>
          </a:p>
          <a:p>
            <a:pPr lvl="1"/>
            <a:r>
              <a:rPr lang="en-US" dirty="0"/>
              <a:t>Training Process Efficiency</a:t>
            </a:r>
          </a:p>
          <a:p>
            <a:pPr lvl="1"/>
            <a:r>
              <a:rPr lang="en-US" dirty="0"/>
              <a:t>Training Collaboration</a:t>
            </a:r>
          </a:p>
          <a:p>
            <a:r>
              <a:rPr lang="en-US" dirty="0"/>
              <a:t>Waste Management (Renee Echols)</a:t>
            </a:r>
          </a:p>
          <a:p>
            <a:pPr lvl="1"/>
            <a:r>
              <a:rPr lang="en-US" dirty="0"/>
              <a:t>Decontamination &amp; Decommissioning</a:t>
            </a:r>
          </a:p>
          <a:p>
            <a:pPr lvl="1"/>
            <a:r>
              <a:rPr lang="en-US" dirty="0"/>
              <a:t>Challenging Waste</a:t>
            </a:r>
          </a:p>
          <a:p>
            <a:pPr lvl="1"/>
            <a:r>
              <a:rPr lang="en-US" dirty="0"/>
              <a:t>Packaging &amp;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1342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Practices (Grant Ryan, Julia Minton-Hughes, Tobin Oruch)</a:t>
            </a:r>
          </a:p>
          <a:p>
            <a:r>
              <a:rPr lang="en-US" dirty="0"/>
              <a:t>Integrated Safety Management (Darlene Murdoch, Linda Collier)</a:t>
            </a:r>
          </a:p>
          <a:p>
            <a:pPr lvl="1"/>
            <a:r>
              <a:rPr lang="en-US" dirty="0"/>
              <a:t>Contractor Assurance System</a:t>
            </a:r>
          </a:p>
          <a:p>
            <a:pPr lvl="1"/>
            <a:r>
              <a:rPr lang="en-US" dirty="0"/>
              <a:t>Human Performance Improvement</a:t>
            </a:r>
          </a:p>
          <a:p>
            <a:pPr lvl="1"/>
            <a:r>
              <a:rPr lang="en-US" dirty="0"/>
              <a:t>Occurrence Reporting</a:t>
            </a:r>
          </a:p>
        </p:txBody>
      </p:sp>
    </p:spTree>
    <p:extLst>
      <p:ext uri="{BB962C8B-B14F-4D97-AF65-F5344CB8AC3E}">
        <p14:creationId xmlns:p14="http://schemas.microsoft.com/office/powerpoint/2010/main" val="334770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&amp; Facility Safety (Jeff Buczek, </a:t>
            </a:r>
            <a:r>
              <a:rPr lang="en-US" dirty="0" err="1"/>
              <a:t>Tinh</a:t>
            </a:r>
            <a:r>
              <a:rPr lang="en-US" dirty="0"/>
              <a:t> Tran, Alyssa Kersting)</a:t>
            </a:r>
          </a:p>
          <a:p>
            <a:pPr lvl="1"/>
            <a:r>
              <a:rPr lang="en-US" dirty="0"/>
              <a:t>Accident Analysis</a:t>
            </a:r>
          </a:p>
          <a:p>
            <a:pPr lvl="1"/>
            <a:r>
              <a:rPr lang="en-US" dirty="0"/>
              <a:t>Criticality Safety</a:t>
            </a:r>
          </a:p>
          <a:p>
            <a:pPr lvl="1"/>
            <a:r>
              <a:rPr lang="en-US" dirty="0"/>
              <a:t>Nuclear Safety Research &amp; Development</a:t>
            </a:r>
          </a:p>
          <a:p>
            <a:pPr lvl="1"/>
            <a:r>
              <a:rPr lang="en-US" dirty="0"/>
              <a:t>Safety Basis</a:t>
            </a:r>
          </a:p>
          <a:p>
            <a:pPr lvl="1"/>
            <a:r>
              <a:rPr lang="en-US" dirty="0"/>
              <a:t>Unreviewed Safety Questions</a:t>
            </a:r>
          </a:p>
        </p:txBody>
      </p:sp>
    </p:spTree>
    <p:extLst>
      <p:ext uri="{BB962C8B-B14F-4D97-AF65-F5344CB8AC3E}">
        <p14:creationId xmlns:p14="http://schemas.microsoft.com/office/powerpoint/2010/main" val="185549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Assurance (Vince Grosso, Matthew Alt, Michael Russell)</a:t>
            </a:r>
          </a:p>
          <a:p>
            <a:pPr lvl="1"/>
            <a:r>
              <a:rPr lang="en-US" dirty="0"/>
              <a:t>Policies &amp; Procedures</a:t>
            </a:r>
          </a:p>
          <a:p>
            <a:pPr lvl="1"/>
            <a:r>
              <a:rPr lang="en-US" dirty="0"/>
              <a:t>Procurement Engineering</a:t>
            </a:r>
          </a:p>
          <a:p>
            <a:pPr lvl="1"/>
            <a:r>
              <a:rPr lang="en-US" dirty="0"/>
              <a:t>Supply Chain Quality</a:t>
            </a:r>
          </a:p>
          <a:p>
            <a:pPr lvl="1"/>
            <a:r>
              <a:rPr lang="en-US" dirty="0"/>
              <a:t>Software QA</a:t>
            </a:r>
          </a:p>
          <a:p>
            <a:r>
              <a:rPr lang="en-US" dirty="0"/>
              <a:t>Regulatory &amp; Enforcement (Kathy Brack, Barry Thom)</a:t>
            </a:r>
          </a:p>
        </p:txBody>
      </p:sp>
    </p:spTree>
    <p:extLst>
      <p:ext uri="{BB962C8B-B14F-4D97-AF65-F5344CB8AC3E}">
        <p14:creationId xmlns:p14="http://schemas.microsoft.com/office/powerpoint/2010/main" val="199892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21" y="2040731"/>
            <a:ext cx="8229600" cy="2014537"/>
          </a:xfrm>
        </p:spPr>
        <p:txBody>
          <a:bodyPr/>
          <a:lstStyle/>
          <a:p>
            <a:r>
              <a:rPr lang="en-US" dirty="0"/>
              <a:t>Sustainability &amp; Environment (Catherine Hurley, Suzanne Belmont)</a:t>
            </a:r>
          </a:p>
          <a:p>
            <a:r>
              <a:rPr lang="en-US" dirty="0"/>
              <a:t>Worker Safety &amp; Health (Mary Flora, Dina Siegel, Mark Brynildson)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B382C-D495-46C8-814C-D28B2C2450B0}"/>
              </a:ext>
            </a:extLst>
          </p:cNvPr>
          <p:cNvSpPr txBox="1"/>
          <p:nvPr/>
        </p:nvSpPr>
        <p:spPr>
          <a:xfrm>
            <a:off x="436605" y="3810000"/>
            <a:ext cx="792480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HRP Designated Psychologists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Industrial Hygiene, Safety &amp; Chemical Management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Occupational Medicine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Electrical Safety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Laser Safety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Protection</a:t>
            </a:r>
          </a:p>
        </p:txBody>
      </p:sp>
    </p:spTree>
    <p:extLst>
      <p:ext uri="{BB962C8B-B14F-4D97-AF65-F5344CB8AC3E}">
        <p14:creationId xmlns:p14="http://schemas.microsoft.com/office/powerpoint/2010/main" val="282610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E9F4-23DC-4798-B195-B1DAE00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FOCUS &amp; VISION – EFCOG </a:t>
            </a:r>
          </a:p>
        </p:txBody>
      </p:sp>
    </p:spTree>
    <p:extLst>
      <p:ext uri="{BB962C8B-B14F-4D97-AF65-F5344CB8AC3E}">
        <p14:creationId xmlns:p14="http://schemas.microsoft.com/office/powerpoint/2010/main" val="335482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A19684A-944B-4A28-B659-0A12213F4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EFCOG Strategic Priorities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FD47C56-8394-4F32-9D66-0AA4E60887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820" y="2141641"/>
            <a:ext cx="7924800" cy="3067050"/>
          </a:xfrm>
        </p:spPr>
        <p:txBody>
          <a:bodyPr/>
          <a:lstStyle/>
          <a:p>
            <a:r>
              <a:rPr lang="en-US" altLang="en-US" dirty="0"/>
              <a:t>Safe, secure, and effective operations</a:t>
            </a:r>
          </a:p>
          <a:p>
            <a:r>
              <a:rPr lang="en-US" altLang="en-US" dirty="0"/>
              <a:t>Ensuring long-term availability of critical Supply Chain - equipment, supplies, and infrastructure</a:t>
            </a:r>
          </a:p>
          <a:p>
            <a:r>
              <a:rPr lang="en-US" altLang="en-US" dirty="0"/>
              <a:t>Assuring that Projects are completed within cost and schedule</a:t>
            </a:r>
          </a:p>
          <a:p>
            <a:r>
              <a:rPr lang="en-US" altLang="en-US" dirty="0"/>
              <a:t>Recruit, develop, and retain the critical skills to ensure future mission needs are met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3AED-EB3A-411A-9698-B6023F07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EFCOG gets things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2222-5BE3-441B-A498-E95AC36D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Pursuing Board level initiatives – most often jointly with DOE/NNSA</a:t>
            </a:r>
          </a:p>
          <a:p>
            <a:r>
              <a:rPr lang="en-US" dirty="0"/>
              <a:t>Setting/steering Working Group priorities</a:t>
            </a:r>
          </a:p>
          <a:p>
            <a:r>
              <a:rPr lang="en-US" dirty="0"/>
              <a:t>Populating and focusing Task Teams</a:t>
            </a:r>
          </a:p>
          <a:p>
            <a:r>
              <a:rPr lang="en-US" dirty="0"/>
              <a:t>Regularly refreshing the EFCOG organization to maximize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EB540-9521-4A24-9135-3963F9FBFC8E}"/>
              </a:ext>
            </a:extLst>
          </p:cNvPr>
          <p:cNvSpPr txBox="1"/>
          <p:nvPr/>
        </p:nvSpPr>
        <p:spPr>
          <a:xfrm>
            <a:off x="914400" y="5029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these are informed by active engagement with the DOE/NNSA client</a:t>
            </a:r>
          </a:p>
        </p:txBody>
      </p:sp>
    </p:spTree>
    <p:extLst>
      <p:ext uri="{BB962C8B-B14F-4D97-AF65-F5344CB8AC3E}">
        <p14:creationId xmlns:p14="http://schemas.microsoft.com/office/powerpoint/2010/main" val="1600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7389-2D41-4BA3-BEB1-F6F9B39E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904"/>
            <a:ext cx="7543800" cy="1295400"/>
          </a:xfrm>
        </p:spPr>
        <p:txBody>
          <a:bodyPr/>
          <a:lstStyle/>
          <a:p>
            <a:r>
              <a:rPr lang="en-US" sz="3600" dirty="0"/>
              <a:t>What benefits does EFCOG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2EAD-C339-4131-8411-D8B9C9A7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9262"/>
            <a:ext cx="8915400" cy="498633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Be the “one voice” of the Contractor community for the Client</a:t>
            </a:r>
          </a:p>
          <a:p>
            <a:r>
              <a:rPr lang="en-US" sz="2800" dirty="0"/>
              <a:t>Work issues/solve problems across the Contractor complex</a:t>
            </a:r>
          </a:p>
          <a:p>
            <a:r>
              <a:rPr lang="en-US" sz="2800" dirty="0"/>
              <a:t>Capture best practices for the benefit of all (cost savings, efficiency, effectiveness, etc.)</a:t>
            </a:r>
          </a:p>
          <a:p>
            <a:r>
              <a:rPr lang="en-US" sz="2800" dirty="0"/>
              <a:t>Sponsor practitioner/SME forums for collaboration and sharing</a:t>
            </a:r>
          </a:p>
          <a:p>
            <a:r>
              <a:rPr lang="en-US" sz="2800" dirty="0"/>
              <a:t>Provide professional and leadership development opportunities for Contractor staff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55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DA59C89-184D-4E36-9BEF-D7E750BD6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368212"/>
            <a:ext cx="5486400" cy="12814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1E7567-003A-489A-87F9-59222FB61E24}"/>
              </a:ext>
            </a:extLst>
          </p:cNvPr>
          <p:cNvSpPr txBox="1">
            <a:spLocks/>
          </p:cNvSpPr>
          <p:nvPr/>
        </p:nvSpPr>
        <p:spPr>
          <a:xfrm>
            <a:off x="609600" y="2133600"/>
            <a:ext cx="80010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Thanks for joining us and thanks for making the Spring Joint Meeting a success. Continued, unprecedented attendance and engagement in virtual environment are key for success.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 Narrow" panose="020B0606020202030204" pitchFamily="34" charset="0"/>
              </a:rPr>
              <a:t>We invite you to share, listen, ask, and take back to your site as many practices or ideas as you can.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Then keep the momentum going.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EFCOG provides the forum for continued improvement across the complex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A32F-4CA5-4710-B8EF-B181DE6B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2020-2021 EFCOG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2B94-0E25-4547-A94B-76D029F0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53755"/>
            <a:ext cx="8839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Facilitated Joint COVID Lessons Learned Workshops</a:t>
            </a:r>
          </a:p>
          <a:p>
            <a:r>
              <a:rPr lang="en-US" sz="2400" dirty="0"/>
              <a:t>Analyzed/reported on COVID-related policy variations across the complex – site access controls, leave and pay administration, telework accommodations</a:t>
            </a:r>
          </a:p>
          <a:p>
            <a:r>
              <a:rPr lang="en-US" sz="2400" dirty="0"/>
              <a:t>Provided solicited (and unsolicited) input on proposed DOE/NNSA policies and implementation strategies</a:t>
            </a:r>
          </a:p>
          <a:p>
            <a:r>
              <a:rPr lang="en-US" sz="2400" dirty="0"/>
              <a:t>Elevated emerging challenges and unintended consequences, while proposing solutions</a:t>
            </a:r>
          </a:p>
          <a:p>
            <a:r>
              <a:rPr lang="en-US" sz="2400" dirty="0"/>
              <a:t>Continued to support ongoing EFCOG Working Group initiatives and collaborations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D892D-AC36-46B8-BE70-6E5B4BAF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02815"/>
            <a:ext cx="2133600" cy="457200"/>
          </a:xfrm>
        </p:spPr>
        <p:txBody>
          <a:bodyPr/>
          <a:lstStyle/>
          <a:p>
            <a:fld id="{23274C09-77F4-4409-92CD-D746A2E8A4D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9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E9F4-23DC-4798-B195-B1DAE00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FOCUS &amp; VISION – SWG </a:t>
            </a:r>
          </a:p>
        </p:txBody>
      </p:sp>
    </p:spTree>
    <p:extLst>
      <p:ext uri="{BB962C8B-B14F-4D97-AF65-F5344CB8AC3E}">
        <p14:creationId xmlns:p14="http://schemas.microsoft.com/office/powerpoint/2010/main" val="76490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E788-E454-4457-9B37-E626BCB8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12F9-1E58-4893-997B-CEA17210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Advocate for strong, effective implementation of ISM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Seek out, develop, and promote best practices </a:t>
            </a:r>
          </a:p>
          <a:p>
            <a:r>
              <a:rPr lang="en-US" sz="2400" dirty="0"/>
              <a:t>Facilitate the exchange of operating experiences and information (lessons learned)</a:t>
            </a:r>
          </a:p>
          <a:p>
            <a:r>
              <a:rPr lang="en-US" sz="2400" dirty="0"/>
              <a:t>Design studies and develop position and technical papers</a:t>
            </a:r>
          </a:p>
          <a:p>
            <a:r>
              <a:rPr lang="en-US" sz="2400" dirty="0"/>
              <a:t>Provide DOE/NNSA and member companies access to a network of SMEs</a:t>
            </a:r>
          </a:p>
          <a:p>
            <a:r>
              <a:rPr lang="en-US" sz="2400" dirty="0"/>
              <a:t>Identify opportunities for improvement/efficiency; and </a:t>
            </a:r>
          </a:p>
          <a:p>
            <a:r>
              <a:rPr lang="en-US" sz="2400" dirty="0"/>
              <a:t>Enhance the competency of safety professionals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20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CC18-F28A-4D33-98F8-FC4D38D9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2020-2021 SWG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EA16-6D21-41E8-AC02-041A465C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Continued collaborations virtually</a:t>
            </a:r>
          </a:p>
          <a:p>
            <a:r>
              <a:rPr lang="en-US" sz="2400" dirty="0"/>
              <a:t>Issued numerous Best Practices, White Papers, and Lessons Learned</a:t>
            </a:r>
          </a:p>
          <a:p>
            <a:r>
              <a:rPr lang="en-US" sz="2400" dirty="0"/>
              <a:t>Re-energized the Work Planning &amp; Control Task Team (the foundation of ISM)</a:t>
            </a:r>
          </a:p>
          <a:p>
            <a:r>
              <a:rPr lang="en-US" sz="2400" dirty="0"/>
              <a:t>Issued guidance for DOE/Corporate Review of Contractor Assurance Systems</a:t>
            </a:r>
          </a:p>
          <a:p>
            <a:r>
              <a:rPr lang="en-US" sz="2400" dirty="0"/>
              <a:t>Supported an “Early Career Task Team” focused on Nuclear &amp; Facility safety-related careers</a:t>
            </a:r>
          </a:p>
        </p:txBody>
      </p:sp>
    </p:spTree>
    <p:extLst>
      <p:ext uri="{BB962C8B-B14F-4D97-AF65-F5344CB8AC3E}">
        <p14:creationId xmlns:p14="http://schemas.microsoft.com/office/powerpoint/2010/main" val="197208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CC18-F28A-4D33-98F8-FC4D38D9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2020-2021 SWG Efforts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EA16-6D21-41E8-AC02-041A465C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Actively supported maintenance and expansion of the Master Approved Supplier List (MSL) and the Nuclear Security Enterprise Supply Base</a:t>
            </a:r>
          </a:p>
          <a:p>
            <a:r>
              <a:rPr lang="en-US" sz="2400" dirty="0"/>
              <a:t>Developed a Laser Near Miss &amp; Accident database </a:t>
            </a:r>
          </a:p>
          <a:p>
            <a:r>
              <a:rPr lang="en-US" sz="2400" dirty="0"/>
              <a:t>Continued wide-spread assistance to the DOE National Training Center (NTC) </a:t>
            </a:r>
          </a:p>
          <a:p>
            <a:r>
              <a:rPr lang="en-US" sz="2400" dirty="0"/>
              <a:t>Provided SME review on a variety of DOE Technical Standards/Guides</a:t>
            </a:r>
          </a:p>
          <a:p>
            <a:r>
              <a:rPr lang="en-US" sz="2400" dirty="0"/>
              <a:t>Supported the virtual Safety Culture Improvement Panel Annual Meetings (2020 and 2021)</a:t>
            </a:r>
          </a:p>
        </p:txBody>
      </p:sp>
    </p:spTree>
    <p:extLst>
      <p:ext uri="{BB962C8B-B14F-4D97-AF65-F5344CB8AC3E}">
        <p14:creationId xmlns:p14="http://schemas.microsoft.com/office/powerpoint/2010/main" val="13214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0BEA-92A1-493E-9684-9DEA51E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D5E5E-8719-443A-9A97-633A27860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 to collaborate virtually will continue – we need to get really good at it!</a:t>
            </a:r>
          </a:p>
          <a:p>
            <a:r>
              <a:rPr lang="en-US" dirty="0"/>
              <a:t>COVID, and what it has wrought, will dominate our focus for a while longer</a:t>
            </a:r>
          </a:p>
          <a:p>
            <a:r>
              <a:rPr lang="en-US" dirty="0"/>
              <a:t>There should be regular focus on succession and creation of development opportunities</a:t>
            </a:r>
          </a:p>
          <a:p>
            <a:r>
              <a:rPr lang="en-US" dirty="0"/>
              <a:t>Evolution and change are part of “the new normal” – receptiveness and agility are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44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Questions powerpoint question mark clip art">
            <a:extLst>
              <a:ext uri="{FF2B5EF4-FFF2-40B4-BE49-F238E27FC236}">
                <a16:creationId xmlns:a16="http://schemas.microsoft.com/office/drawing/2014/main" id="{FA8FB4AE-0705-4E40-B444-ECA9A58D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5000"/>
            <a:ext cx="4038600" cy="39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B71149-EF12-409B-9E8F-12D4AD678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6C566F3-C07E-4D3A-BBEB-E92FCDC70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16" y="685920"/>
            <a:ext cx="4656762" cy="2350469"/>
          </a:xfrm>
        </p:spPr>
        <p:txBody>
          <a:bodyPr>
            <a:noAutofit/>
          </a:bodyPr>
          <a:lstStyle/>
          <a:p>
            <a:r>
              <a:rPr lang="en-US" sz="4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ISM UPDATE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628083-088A-4340-9F78-79BB3B77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193" y="3526496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4651" y="4125648"/>
            <a:ext cx="4953000" cy="1739621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Dressman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 office of health and safety</a:t>
            </a:r>
          </a:p>
          <a:p>
            <a:pPr algn="r"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19E7FDC-6797-4817-820D-2594ED938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DF5848-4888-4C68-B050-02B3D10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COG (color)">
            <a:extLst>
              <a:ext uri="{FF2B5EF4-FFF2-40B4-BE49-F238E27FC236}">
                <a16:creationId xmlns:a16="http://schemas.microsoft.com/office/drawing/2014/main" id="{40998B12-C8B3-4EFC-B33C-CAF2A60C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D8C8C-758F-4518-A5CD-00F1198AF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93" y="326610"/>
            <a:ext cx="2842689" cy="3635790"/>
          </a:xfrm>
          <a:prstGeom prst="rect">
            <a:avLst/>
          </a:prstGeom>
          <a:ln w="165100" cmpd="thickThin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082D04-B7EB-4740-AF62-CCB1612D3FCE}"/>
              </a:ext>
            </a:extLst>
          </p:cNvPr>
          <p:cNvSpPr txBox="1"/>
          <p:nvPr/>
        </p:nvSpPr>
        <p:spPr>
          <a:xfrm>
            <a:off x="3463363" y="63246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(No slides used)</a:t>
            </a:r>
          </a:p>
        </p:txBody>
      </p:sp>
    </p:spTree>
    <p:extLst>
      <p:ext uri="{BB962C8B-B14F-4D97-AF65-F5344CB8AC3E}">
        <p14:creationId xmlns:p14="http://schemas.microsoft.com/office/powerpoint/2010/main" val="38163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36576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Garrett Smith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49782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48938-6B51-4179-B709-71E165CBF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7" t="5015" r="4125" b="5547"/>
          <a:stretch/>
        </p:blipFill>
        <p:spPr>
          <a:xfrm>
            <a:off x="914400" y="457200"/>
            <a:ext cx="2743200" cy="2657930"/>
          </a:xfrm>
          <a:prstGeom prst="rect">
            <a:avLst/>
          </a:prstGeom>
          <a:ln w="203200" cmpd="thickThin">
            <a:solidFill>
              <a:schemeClr val="tx1"/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71462-64E9-402F-BA13-DAB38CB5656F}"/>
              </a:ext>
            </a:extLst>
          </p:cNvPr>
          <p:cNvSpPr txBox="1"/>
          <p:nvPr/>
        </p:nvSpPr>
        <p:spPr>
          <a:xfrm>
            <a:off x="3463363" y="63246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(No slides used)</a:t>
            </a:r>
          </a:p>
        </p:txBody>
      </p:sp>
    </p:spTree>
    <p:extLst>
      <p:ext uri="{BB962C8B-B14F-4D97-AF65-F5344CB8AC3E}">
        <p14:creationId xmlns:p14="http://schemas.microsoft.com/office/powerpoint/2010/main" val="206524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3657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Aleem Boatright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49782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71462-64E9-402F-BA13-DAB38CB5656F}"/>
              </a:ext>
            </a:extLst>
          </p:cNvPr>
          <p:cNvSpPr txBox="1"/>
          <p:nvPr/>
        </p:nvSpPr>
        <p:spPr>
          <a:xfrm>
            <a:off x="381000" y="6019800"/>
            <a:ext cx="8344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Office of Enterprise Assessments: Enterprise-Wide Assessment of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Software Quality Assurance Process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8F6F6-E1EE-4C02-9866-C3FD2F0F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04800"/>
            <a:ext cx="3458058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83F7523-0588-4E17-A305-6DAC28F77C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781800" cy="2133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EFCOG/Safety Working Group</a:t>
            </a:r>
            <a:br>
              <a:rPr lang="en-US" altLang="en-US" sz="3600" dirty="0"/>
            </a:br>
            <a:r>
              <a:rPr lang="en-US" altLang="en-US" sz="3600" dirty="0"/>
              <a:t>Vision &amp; Focus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5538C08-E9C2-4A70-8AF4-E52FD1305B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324600" cy="2362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b="1" dirty="0"/>
              <a:t>ISM&amp;QA Joint Subgroup Meeting</a:t>
            </a:r>
          </a:p>
          <a:p>
            <a:pPr eaLnBrk="1" hangingPunct="1"/>
            <a:r>
              <a:rPr lang="en-US" altLang="en-US" sz="2400" b="1" dirty="0"/>
              <a:t>Jan Preston, SWG Chair</a:t>
            </a:r>
          </a:p>
          <a:p>
            <a:pPr eaLnBrk="1" hangingPunct="1"/>
            <a:r>
              <a:rPr lang="en-US" altLang="en-US" sz="2400" b="1" dirty="0"/>
              <a:t>Fluor Mission Solutions</a:t>
            </a:r>
          </a:p>
          <a:p>
            <a:pPr eaLnBrk="1" hangingPunct="1"/>
            <a:r>
              <a:rPr lang="en-US" altLang="en-US" sz="2400" b="1"/>
              <a:t>April 25, </a:t>
            </a:r>
            <a:r>
              <a:rPr lang="en-US" altLang="en-US" sz="2400" b="1" dirty="0"/>
              <a:t>2022</a:t>
            </a:r>
            <a:br>
              <a:rPr lang="en-US" altLang="en-US" sz="2400" b="1" dirty="0"/>
            </a:br>
            <a:endParaRPr lang="en-US" altLang="en-US" sz="2400" b="1" dirty="0"/>
          </a:p>
        </p:txBody>
      </p:sp>
      <p:pic>
        <p:nvPicPr>
          <p:cNvPr id="3076" name="Picture 4" descr="EFCOG (color)">
            <a:extLst>
              <a:ext uri="{FF2B5EF4-FFF2-40B4-BE49-F238E27FC236}">
                <a16:creationId xmlns:a16="http://schemas.microsoft.com/office/drawing/2014/main" id="{EFEAF93D-B78E-40B0-9ECD-450AC43D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371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721" y="1261413"/>
            <a:ext cx="36576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 Miller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37750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71462-64E9-402F-BA13-DAB38CB5656F}"/>
              </a:ext>
            </a:extLst>
          </p:cNvPr>
          <p:cNvSpPr txBox="1"/>
          <p:nvPr/>
        </p:nvSpPr>
        <p:spPr>
          <a:xfrm>
            <a:off x="3079721" y="6019800"/>
            <a:ext cx="294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Office of Enforcement</a:t>
            </a:r>
          </a:p>
        </p:txBody>
      </p:sp>
    </p:spTree>
    <p:extLst>
      <p:ext uri="{BB962C8B-B14F-4D97-AF65-F5344CB8AC3E}">
        <p14:creationId xmlns:p14="http://schemas.microsoft.com/office/powerpoint/2010/main" val="310518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D6EA0-DBD8-4D86-9079-8073A470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7" y="609600"/>
            <a:ext cx="8871246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2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269D8-FEFB-4421-8B2E-88B69A54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9" y="533400"/>
            <a:ext cx="8837481" cy="47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1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5F2C1E-791B-4CEE-967E-93FD828F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4" y="533400"/>
            <a:ext cx="891901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47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9AC4A-3A57-4124-8963-8AE2F940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" y="609600"/>
            <a:ext cx="8855455" cy="48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44557-61A2-4D93-B380-71A47977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9" y="609600"/>
            <a:ext cx="8923561" cy="50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1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3EF35-7B7A-44A4-988D-CA1FCECB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" y="457200"/>
            <a:ext cx="8967031" cy="49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7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F0A01-F046-408C-B664-1187867A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" y="533400"/>
            <a:ext cx="9001414" cy="49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ED0C6-355C-4491-959F-26D795DC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8" y="762000"/>
            <a:ext cx="8948083" cy="49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27573-2731-4A12-8A22-A3A950B5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0" y="685800"/>
            <a:ext cx="8941659" cy="49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AE6E-19D4-4B04-A90C-6CDC0867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FIRST: In Appreciation...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68E5-8034-4D52-9A7A-0ACAF655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in the SWG have been on the front lines these past 24 months</a:t>
            </a:r>
          </a:p>
          <a:p>
            <a:r>
              <a:rPr lang="en-US" dirty="0"/>
              <a:t>You kept it (the mission, our community) together despite all the challenges</a:t>
            </a:r>
          </a:p>
          <a:p>
            <a:r>
              <a:rPr lang="en-US" dirty="0"/>
              <a:t>Your insights and innovations are helping evolve the complex’s work approaches into an effective “new normal”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E4105-3024-4AF2-B96F-6F089651DFBE}"/>
              </a:ext>
            </a:extLst>
          </p:cNvPr>
          <p:cNvSpPr txBox="1"/>
          <p:nvPr/>
        </p:nvSpPr>
        <p:spPr>
          <a:xfrm>
            <a:off x="609600" y="5004246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EFCOG Board, SWG Leadership, and our Client – THANK YOU!</a:t>
            </a:r>
          </a:p>
        </p:txBody>
      </p:sp>
    </p:spTree>
    <p:extLst>
      <p:ext uri="{BB962C8B-B14F-4D97-AF65-F5344CB8AC3E}">
        <p14:creationId xmlns:p14="http://schemas.microsoft.com/office/powerpoint/2010/main" val="33952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91183-32DF-4AF6-9FAB-2489C536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7" y="609600"/>
            <a:ext cx="8939326" cy="49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37C7E-9A46-43D1-A790-00BB563A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0" y="609600"/>
            <a:ext cx="8934060" cy="49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0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859B8-F290-4EF3-A06A-38623D59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" y="533400"/>
            <a:ext cx="9087333" cy="50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7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3E381-9B5D-4D89-8B57-FE883885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" y="762000"/>
            <a:ext cx="8971721" cy="49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4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8900" y="967167"/>
            <a:ext cx="3113479" cy="2374516"/>
          </a:xfrm>
        </p:spPr>
        <p:txBody>
          <a:bodyPr>
            <a:normAutofit/>
          </a:bodyPr>
          <a:lstStyle/>
          <a:p>
            <a:r>
              <a:rPr lang="en-US" sz="4200" b="1"/>
              <a:t>Break</a:t>
            </a:r>
          </a:p>
        </p:txBody>
      </p:sp>
      <p:pic>
        <p:nvPicPr>
          <p:cNvPr id="26" name="Graphic 25" descr="Coffee">
            <a:extLst>
              <a:ext uri="{FF2B5EF4-FFF2-40B4-BE49-F238E27FC236}">
                <a16:creationId xmlns:a16="http://schemas.microsoft.com/office/drawing/2014/main" id="{F5AEC0FB-DF2B-BC78-72FC-1FAE8ED7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80E3-311B-4FD3-9496-D275A903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46" y="533400"/>
            <a:ext cx="7543800" cy="1295400"/>
          </a:xfrm>
        </p:spPr>
        <p:txBody>
          <a:bodyPr/>
          <a:lstStyle/>
          <a:p>
            <a:r>
              <a:rPr lang="en-US" sz="3600" dirty="0"/>
              <a:t>Special Appreciation from the SWG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EE7F-A45C-4EFA-9A91-40E732EF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862137"/>
          </a:xfrm>
        </p:spPr>
        <p:txBody>
          <a:bodyPr/>
          <a:lstStyle/>
          <a:p>
            <a:r>
              <a:rPr lang="en-US" sz="2400" dirty="0"/>
              <a:t>Despite the challenges presented by a global pandemic, the following Team was able to continue supporting the EFCOG mission, as well as staging a series of highly successful virtual meetings, </a:t>
            </a:r>
            <a:r>
              <a:rPr lang="en-US" sz="2400" u="sng" dirty="0"/>
              <a:t>with record attendance and participation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1186A-F668-4440-9996-807896A2BE1B}"/>
              </a:ext>
            </a:extLst>
          </p:cNvPr>
          <p:cNvSpPr txBox="1"/>
          <p:nvPr/>
        </p:nvSpPr>
        <p:spPr>
          <a:xfrm>
            <a:off x="457200" y="3810000"/>
            <a:ext cx="8229600" cy="21452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Vicki Pope</a:t>
            </a: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Spencer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Daw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Mathew Alt</a:t>
            </a: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Bill Wingfield</a:t>
            </a: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Omar Cardona-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Quiles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5FC04-804E-4484-8831-676C151C64F4}"/>
              </a:ext>
            </a:extLst>
          </p:cNvPr>
          <p:cNvSpPr txBox="1"/>
          <p:nvPr/>
        </p:nvSpPr>
        <p:spPr>
          <a:xfrm>
            <a:off x="5925065" y="4360869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465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2B82-AFDC-42A6-8D21-FEAF787A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107904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F188-E790-4C4E-A8A4-F782AAC6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SWG Client Liaison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F949-28A7-4ABB-A825-65EBBC8F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Garrett Smith, Director, EHSS-30, Office of Nuclear Safety, has assumed Pat Worthington’s role as SWG Liaison</a:t>
            </a:r>
          </a:p>
          <a:p>
            <a:r>
              <a:rPr lang="en-US" dirty="0"/>
              <a:t>Kevin Dressman is the new Director, EHSS-10, Office of Health &amp;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58ABF-36D6-48CE-BD5F-64775188745B}"/>
              </a:ext>
            </a:extLst>
          </p:cNvPr>
          <p:cNvSpPr txBox="1"/>
          <p:nvPr/>
        </p:nvSpPr>
        <p:spPr>
          <a:xfrm>
            <a:off x="914400" y="5029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look forward to effective collaborations with both Garrett and Kevin</a:t>
            </a:r>
          </a:p>
        </p:txBody>
      </p:sp>
    </p:spTree>
    <p:extLst>
      <p:ext uri="{BB962C8B-B14F-4D97-AF65-F5344CB8AC3E}">
        <p14:creationId xmlns:p14="http://schemas.microsoft.com/office/powerpoint/2010/main" val="21111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F188-E790-4C4E-A8A4-F782AAC6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SWG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F949-28A7-4ABB-A825-65EBBC8F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Bill </a:t>
            </a:r>
            <a:r>
              <a:rPr lang="en-US" dirty="0" err="1"/>
              <a:t>Mairson</a:t>
            </a:r>
            <a:r>
              <a:rPr lang="en-US" dirty="0"/>
              <a:t>, LANL/Triad, has taken on the Vice-Chair role upon Tricia Allen’s retirement</a:t>
            </a:r>
          </a:p>
          <a:p>
            <a:r>
              <a:rPr lang="en-US" dirty="0"/>
              <a:t>Frances Alston, BWXT, became Secretary after Jonathan Fortkamp took a new job with a non-EFCOG company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58ABF-36D6-48CE-BD5F-64775188745B}"/>
              </a:ext>
            </a:extLst>
          </p:cNvPr>
          <p:cNvSpPr txBox="1"/>
          <p:nvPr/>
        </p:nvSpPr>
        <p:spPr>
          <a:xfrm>
            <a:off x="914400" y="4724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start keeping Bill and Frances in the loop, and considering them resources </a:t>
            </a:r>
          </a:p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SWG efforts </a:t>
            </a:r>
          </a:p>
        </p:txBody>
      </p:sp>
    </p:spTree>
    <p:extLst>
      <p:ext uri="{BB962C8B-B14F-4D97-AF65-F5344CB8AC3E}">
        <p14:creationId xmlns:p14="http://schemas.microsoft.com/office/powerpoint/2010/main" val="41879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D933-A35E-4F9A-B31C-D61B517F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2163762"/>
          </a:xfrm>
        </p:spPr>
        <p:txBody>
          <a:bodyPr/>
          <a:lstStyle/>
          <a:p>
            <a:r>
              <a:rPr lang="en-US" sz="3600" u="sng" dirty="0"/>
              <a:t>REFRESHER</a:t>
            </a:r>
            <a:r>
              <a:rPr lang="en-US" sz="3600" dirty="0"/>
              <a:t>: EFCOG WORKING GROUPS/SUBGROUPS/SPECIAL TASK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EF25D-F99E-4B0D-992A-C12322B1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71800"/>
            <a:ext cx="5679475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40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4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B4EE08-C5C5-4519-A85D-9956B00D6B8B}"/>
</file>

<file path=customXml/itemProps2.xml><?xml version="1.0" encoding="utf-8"?>
<ds:datastoreItem xmlns:ds="http://schemas.openxmlformats.org/officeDocument/2006/customXml" ds:itemID="{A2C85C88-1435-409B-A06A-A47C5F7E199C}"/>
</file>

<file path=customXml/itemProps3.xml><?xml version="1.0" encoding="utf-8"?>
<ds:datastoreItem xmlns:ds="http://schemas.openxmlformats.org/officeDocument/2006/customXml" ds:itemID="{E23A9636-805E-4F9B-9E27-DC9850B082DA}"/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1176</Words>
  <Application>Microsoft Office PowerPoint</Application>
  <PresentationFormat>On-screen Show (4:3)</PresentationFormat>
  <Paragraphs>155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Calibri</vt:lpstr>
      <vt:lpstr>Cambria</vt:lpstr>
      <vt:lpstr>Gill Sans MT</vt:lpstr>
      <vt:lpstr>Times New Roman</vt:lpstr>
      <vt:lpstr>Wingdings</vt:lpstr>
      <vt:lpstr>Gallery</vt:lpstr>
      <vt:lpstr>EFCOG  ISM &amp; QA Task Groups SPRING Meeting 2022</vt:lpstr>
      <vt:lpstr>PowerPoint Presentation</vt:lpstr>
      <vt:lpstr>EFCOG/Safety Working Group Vision &amp; Focus</vt:lpstr>
      <vt:lpstr>FIRST: In Appreciation...</vt:lpstr>
      <vt:lpstr>Special Appreciation from the SWG Chair</vt:lpstr>
      <vt:lpstr>UPDATES</vt:lpstr>
      <vt:lpstr>New SWG Client Liaison</vt:lpstr>
      <vt:lpstr>New SWG Leadership</vt:lpstr>
      <vt:lpstr>REFRESHER: EFCOG WORKING GROUPS/SUBGROUPS/SPECIAL TASK TEAMS</vt:lpstr>
      <vt:lpstr>EFCOG WORKING GROUPS/ SUBGROUPS/TASK TEAMS</vt:lpstr>
      <vt:lpstr>EFCOG WORKING GROUPS/ SUBGROUPS/TASK TEAMS</vt:lpstr>
      <vt:lpstr>SAFETY WORKING GROUP SUBGROUPS/TASK TEAMS</vt:lpstr>
      <vt:lpstr>SAFETY WORKING GROUP SUBGROUPS/TASK TEAMS</vt:lpstr>
      <vt:lpstr>SAFETY WORKING GROUP SUBGROUPS/TASK TEAMS</vt:lpstr>
      <vt:lpstr>SAFETY WORKING GROUP SUBGROUPS/TASK TEAMS</vt:lpstr>
      <vt:lpstr>FOCUS &amp; VISION – EFCOG </vt:lpstr>
      <vt:lpstr>EFCOG Strategic Priorities</vt:lpstr>
      <vt:lpstr>How EFCOG gets things done</vt:lpstr>
      <vt:lpstr>What benefits does EFCOG provide?</vt:lpstr>
      <vt:lpstr>2020-2021 EFCOG Efforts</vt:lpstr>
      <vt:lpstr>FOCUS &amp; VISION – SWG </vt:lpstr>
      <vt:lpstr>Safety Working Group Mission</vt:lpstr>
      <vt:lpstr>2020-2021 SWG Efforts</vt:lpstr>
      <vt:lpstr>2020-2021 SWG Efforts (cont.)</vt:lpstr>
      <vt:lpstr>Our Challenges</vt:lpstr>
      <vt:lpstr>PowerPoint Presentation</vt:lpstr>
      <vt:lpstr>ISM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 ISM &amp; QA Task Groups Fall Meeting 2020</dc:title>
  <dc:creator>Pope, Vicki L.</dc:creator>
  <cp:lastModifiedBy>Omar Cardona-Quiles</cp:lastModifiedBy>
  <cp:revision>14</cp:revision>
  <dcterms:created xsi:type="dcterms:W3CDTF">2020-11-09T21:23:38Z</dcterms:created>
  <dcterms:modified xsi:type="dcterms:W3CDTF">2022-04-27T18:44:07Z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