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2" r:id="rId5"/>
    <p:sldMasterId id="2147483684" r:id="rId6"/>
  </p:sldMasterIdLst>
  <p:notesMasterIdLst>
    <p:notesMasterId r:id="rId24"/>
  </p:notesMasterIdLst>
  <p:sldIdLst>
    <p:sldId id="300" r:id="rId7"/>
    <p:sldId id="306" r:id="rId8"/>
    <p:sldId id="319" r:id="rId9"/>
    <p:sldId id="307" r:id="rId10"/>
    <p:sldId id="308" r:id="rId11"/>
    <p:sldId id="309" r:id="rId12"/>
    <p:sldId id="316" r:id="rId13"/>
    <p:sldId id="313" r:id="rId14"/>
    <p:sldId id="314" r:id="rId15"/>
    <p:sldId id="310" r:id="rId16"/>
    <p:sldId id="311" r:id="rId17"/>
    <p:sldId id="315" r:id="rId18"/>
    <p:sldId id="318" r:id="rId19"/>
    <p:sldId id="317" r:id="rId20"/>
    <p:sldId id="285" r:id="rId21"/>
    <p:sldId id="320" r:id="rId22"/>
    <p:sldId id="32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0942" autoAdjust="0"/>
  </p:normalViewPr>
  <p:slideViewPr>
    <p:cSldViewPr snapToGrid="0" snapToObjects="1">
      <p:cViewPr varScale="1">
        <p:scale>
          <a:sx n="81" d="100"/>
          <a:sy n="81" d="100"/>
        </p:scale>
        <p:origin x="2376" y="78"/>
      </p:cViewPr>
      <p:guideLst/>
    </p:cSldViewPr>
  </p:slideViewPr>
  <p:notesTextViewPr>
    <p:cViewPr>
      <p:scale>
        <a:sx n="100" d="100"/>
        <a:sy n="100" d="100"/>
      </p:scale>
      <p:origin x="0" y="0"/>
    </p:cViewPr>
  </p:notesText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B5DC8-F039-4FB7-83C2-4959CC028ED4}" type="datetimeFigureOut">
              <a:rPr lang="en-US" smtClean="0"/>
              <a:t>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03324-B8D6-4BBE-A665-8C71C0FC6CFA}" type="slidenum">
              <a:rPr lang="en-US" smtClean="0"/>
              <a:t>‹#›</a:t>
            </a:fld>
            <a:endParaRPr lang="en-US"/>
          </a:p>
        </p:txBody>
      </p:sp>
    </p:spTree>
    <p:extLst>
      <p:ext uri="{BB962C8B-B14F-4D97-AF65-F5344CB8AC3E}">
        <p14:creationId xmlns:p14="http://schemas.microsoft.com/office/powerpoint/2010/main" val="233937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_NWNQboElD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Even</a:t>
            </a:r>
            <a:r>
              <a:rPr lang="en-US" sz="1100" kern="1200" baseline="0" dirty="0">
                <a:solidFill>
                  <a:schemeClr val="tx1"/>
                </a:solidFill>
                <a:effectLst/>
                <a:latin typeface="+mn-lt"/>
                <a:ea typeface="+mn-ea"/>
                <a:cs typeface="+mn-cs"/>
              </a:rPr>
              <a:t> if organization isn’t your thing, you can apply these tips to become more organized.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a:t>
            </a:fld>
            <a:endParaRPr lang="en-US"/>
          </a:p>
        </p:txBody>
      </p:sp>
    </p:spTree>
    <p:extLst>
      <p:ext uri="{BB962C8B-B14F-4D97-AF65-F5344CB8AC3E}">
        <p14:creationId xmlns:p14="http://schemas.microsoft.com/office/powerpoint/2010/main" val="240816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Getting things</a:t>
            </a:r>
            <a:r>
              <a:rPr lang="en-US" sz="1100" b="0" kern="1200" baseline="0" dirty="0">
                <a:solidFill>
                  <a:schemeClr val="tx1"/>
                </a:solidFill>
                <a:effectLst/>
                <a:latin typeface="+mn-lt"/>
                <a:ea typeface="+mn-ea"/>
                <a:cs typeface="+mn-cs"/>
              </a:rPr>
              <a:t> out of your head keeps you from forgetting things and worrying about forgetting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Reuse information from one project on another – wrote content for one proposal; can repurpose it for another. Saved on shared drive so others can also use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Reference documents:</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Document infrequent tasks (e.g., something</a:t>
            </a:r>
            <a:r>
              <a:rPr lang="en-US" sz="1100" kern="1200" baseline="0" dirty="0">
                <a:solidFill>
                  <a:schemeClr val="tx1"/>
                </a:solidFill>
                <a:effectLst/>
                <a:latin typeface="+mn-lt"/>
                <a:ea typeface="+mn-ea"/>
                <a:cs typeface="+mn-cs"/>
              </a:rPr>
              <a:t> you do annually</a:t>
            </a:r>
            <a:r>
              <a:rPr lang="en-US" sz="1100" kern="1200" dirty="0">
                <a:solidFill>
                  <a:schemeClr val="tx1"/>
                </a:solidFill>
                <a:effectLst/>
                <a:latin typeface="+mn-lt"/>
                <a:ea typeface="+mn-ea"/>
                <a:cs typeface="+mn-cs"/>
              </a:rPr>
              <a:t>).</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Refer back to past projects.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Consider situations where you couldn’t find something. Why couldn’t you find it? </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What steps would prevent that?</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Especially important if files aren’t searchable (pdf image vs text).</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How can I get back here if I need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10</a:t>
            </a:fld>
            <a:endParaRPr lang="en-US"/>
          </a:p>
        </p:txBody>
      </p:sp>
    </p:spTree>
    <p:extLst>
      <p:ext uri="{BB962C8B-B14F-4D97-AF65-F5344CB8AC3E}">
        <p14:creationId xmlns:p14="http://schemas.microsoft.com/office/powerpoint/2010/main" val="184825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Keep specific things in specific places to avoid forgetting, having trouble finding them.</a:t>
            </a: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Use the</a:t>
            </a:r>
            <a:r>
              <a:rPr lang="en-US" sz="1100" b="0" kern="1200" baseline="0" dirty="0">
                <a:solidFill>
                  <a:schemeClr val="tx1"/>
                </a:solidFill>
                <a:effectLst/>
                <a:latin typeface="+mn-lt"/>
                <a:ea typeface="+mn-ea"/>
                <a:cs typeface="+mn-cs"/>
              </a:rPr>
              <a:t> same tool for specific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Already talked about capturing all tasks in central location – same for information,</a:t>
            </a:r>
            <a:r>
              <a:rPr lang="en-US" sz="1100" b="0" kern="1200" baseline="0" dirty="0">
                <a:solidFill>
                  <a:schemeClr val="tx1"/>
                </a:solidFill>
                <a:effectLst/>
                <a:latin typeface="+mn-lt"/>
                <a:ea typeface="+mn-ea"/>
                <a:cs typeface="+mn-cs"/>
              </a:rPr>
              <a:t> </a:t>
            </a:r>
            <a:r>
              <a:rPr lang="en-US" sz="1100" b="0" kern="1200" dirty="0">
                <a:solidFill>
                  <a:schemeClr val="tx1"/>
                </a:solidFill>
                <a:effectLst/>
                <a:latin typeface="+mn-lt"/>
                <a:ea typeface="+mn-ea"/>
                <a:cs typeface="+mn-cs"/>
              </a:rPr>
              <a:t>files. For example:</a:t>
            </a:r>
            <a:endParaRPr lang="en-US" sz="1100" b="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Chat in Teams; tasks in email.</a:t>
            </a:r>
          </a:p>
          <a:p>
            <a:pPr marL="628650" lvl="1" indent="-171450">
              <a:buFont typeface="Arial" panose="020B0604020202020204" pitchFamily="34" charset="0"/>
              <a:buChar char="•"/>
            </a:pPr>
            <a:r>
              <a:rPr lang="en-US" sz="1100" kern="1200" dirty="0" err="1">
                <a:solidFill>
                  <a:schemeClr val="tx1"/>
                </a:solidFill>
                <a:effectLst/>
                <a:latin typeface="+mn-lt"/>
                <a:ea typeface="+mn-ea"/>
                <a:cs typeface="+mn-cs"/>
              </a:rPr>
              <a:t>AnyList</a:t>
            </a:r>
            <a:r>
              <a:rPr lang="en-US" sz="1100" kern="1200" dirty="0">
                <a:solidFill>
                  <a:schemeClr val="tx1"/>
                </a:solidFill>
                <a:effectLst/>
                <a:latin typeface="+mn-lt"/>
                <a:ea typeface="+mn-ea"/>
                <a:cs typeface="+mn-cs"/>
              </a:rPr>
              <a:t> for groceries.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Planner:</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All tasks.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Categorize, set due dates, priority levels.</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Also for reference.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Trello: </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Personal lists (reminders, books, projects).</a:t>
            </a:r>
          </a:p>
          <a:p>
            <a:pPr marL="1085850" lvl="2" indent="-171450">
              <a:buFont typeface="Arial" panose="020B0604020202020204" pitchFamily="34" charset="0"/>
              <a:buChar char="•"/>
            </a:pPr>
            <a:r>
              <a:rPr lang="en-US" sz="1100" kern="1200" dirty="0">
                <a:solidFill>
                  <a:schemeClr val="tx1"/>
                </a:solidFill>
                <a:effectLst/>
                <a:latin typeface="+mn-lt"/>
                <a:ea typeface="+mn-ea"/>
                <a:cs typeface="+mn-cs"/>
              </a:rPr>
              <a:t>List of dates (medication history).</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Password hints – desktop, network back-up, copy on iPhone.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11</a:t>
            </a:fld>
            <a:endParaRPr lang="en-US"/>
          </a:p>
        </p:txBody>
      </p:sp>
    </p:spTree>
    <p:extLst>
      <p:ext uri="{BB962C8B-B14F-4D97-AF65-F5344CB8AC3E}">
        <p14:creationId xmlns:p14="http://schemas.microsoft.com/office/powerpoint/2010/main" val="2433926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Avoid spending time searching for files.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Work</a:t>
            </a:r>
            <a:r>
              <a:rPr lang="en-US" sz="1100" b="0" kern="1200" baseline="0" dirty="0">
                <a:solidFill>
                  <a:schemeClr val="tx1"/>
                </a:solidFill>
                <a:effectLst/>
                <a:latin typeface="+mn-lt"/>
                <a:ea typeface="+mn-ea"/>
                <a:cs typeface="+mn-cs"/>
              </a:rPr>
              <a:t> faster if you can easily find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Reduce the stress of “Where did I put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12</a:t>
            </a:fld>
            <a:endParaRPr lang="en-US"/>
          </a:p>
        </p:txBody>
      </p:sp>
    </p:spTree>
    <p:extLst>
      <p:ext uri="{BB962C8B-B14F-4D97-AF65-F5344CB8AC3E}">
        <p14:creationId xmlns:p14="http://schemas.microsoft.com/office/powerpoint/2010/main" val="248721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Network not desktop, C drive, My Documents.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Use desktop</a:t>
            </a:r>
            <a:r>
              <a:rPr lang="en-US" sz="1100" kern="1200" baseline="0" dirty="0">
                <a:solidFill>
                  <a:schemeClr val="tx1"/>
                </a:solidFill>
                <a:effectLst/>
                <a:latin typeface="+mn-lt"/>
                <a:ea typeface="+mn-ea"/>
                <a:cs typeface="+mn-cs"/>
              </a:rPr>
              <a:t> when anticipate </a:t>
            </a:r>
            <a:r>
              <a:rPr lang="en-US" sz="1100" kern="1200" dirty="0">
                <a:solidFill>
                  <a:schemeClr val="tx1"/>
                </a:solidFill>
                <a:effectLst/>
                <a:latin typeface="+mn-lt"/>
                <a:ea typeface="+mn-ea"/>
                <a:cs typeface="+mn-cs"/>
              </a:rPr>
              <a:t>connectivity issues,</a:t>
            </a:r>
            <a:r>
              <a:rPr lang="en-US" sz="1100" kern="1200" baseline="0" dirty="0">
                <a:solidFill>
                  <a:schemeClr val="tx1"/>
                </a:solidFill>
                <a:effectLst/>
                <a:latin typeface="+mn-lt"/>
                <a:ea typeface="+mn-ea"/>
                <a:cs typeface="+mn-cs"/>
              </a:rPr>
              <a:t> but </a:t>
            </a:r>
            <a:r>
              <a:rPr lang="en-US" sz="1100" kern="1200" dirty="0">
                <a:solidFill>
                  <a:schemeClr val="tx1"/>
                </a:solidFill>
                <a:effectLst/>
                <a:latin typeface="+mn-lt"/>
                <a:ea typeface="+mn-ea"/>
                <a:cs typeface="+mn-cs"/>
              </a:rPr>
              <a:t>save to network as soon as able.</a:t>
            </a: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Broad categories of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Naming convention.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Use meaningful names</a:t>
            </a:r>
            <a:r>
              <a:rPr lang="en-US" sz="1100" b="0" kern="1200" baseline="0" dirty="0">
                <a:solidFill>
                  <a:schemeClr val="tx1"/>
                </a:solidFill>
                <a:effectLst/>
                <a:latin typeface="+mn-lt"/>
                <a:ea typeface="+mn-ea"/>
                <a:cs typeface="+mn-cs"/>
              </a:rPr>
              <a:t>: </a:t>
            </a:r>
            <a:r>
              <a:rPr lang="en-US" sz="1100" b="0" strike="sngStrike" kern="1200" baseline="0" dirty="0">
                <a:solidFill>
                  <a:schemeClr val="tx1"/>
                </a:solidFill>
                <a:effectLst/>
                <a:latin typeface="+mn-lt"/>
                <a:ea typeface="+mn-ea"/>
                <a:cs typeface="+mn-cs"/>
              </a:rPr>
              <a:t>Document 1</a:t>
            </a:r>
            <a:endParaRPr lang="en-US" sz="1100" b="0" strike="sngStrike"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Date format (e.g., 06JUN2022).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DRAFT.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FINAL.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Standard folders, sub-folders</a:t>
            </a:r>
            <a:r>
              <a:rPr lang="en-US" sz="1100" b="0" kern="1200" baseline="0" dirty="0">
                <a:solidFill>
                  <a:schemeClr val="tx1"/>
                </a:solidFill>
                <a:effectLst/>
                <a:latin typeface="+mn-lt"/>
                <a:ea typeface="+mn-ea"/>
                <a:cs typeface="+mn-cs"/>
              </a:rPr>
              <a:t> for each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One file – one folder, shortcuts</a:t>
            </a:r>
            <a:r>
              <a:rPr lang="en-US" sz="1100" b="0" kern="1200" baseline="0" dirty="0">
                <a:solidFill>
                  <a:schemeClr val="tx1"/>
                </a:solidFill>
                <a:effectLst/>
                <a:latin typeface="+mn-lt"/>
                <a:ea typeface="+mn-ea"/>
                <a:cs typeface="+mn-cs"/>
              </a:rPr>
              <a:t> from other folders.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Old versions folder - keep through project in case you need to refer back to something you changed.</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Same setup in email, network drive, Teams, SharePoint.</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Use as email</a:t>
            </a:r>
            <a:r>
              <a:rPr lang="en-US" sz="1100" kern="1200" baseline="0" dirty="0">
                <a:solidFill>
                  <a:schemeClr val="tx1"/>
                </a:solidFill>
                <a:effectLst/>
                <a:latin typeface="+mn-lt"/>
                <a:ea typeface="+mn-ea"/>
                <a:cs typeface="+mn-cs"/>
              </a:rPr>
              <a:t> categories to organize emails.</a:t>
            </a: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13</a:t>
            </a:fld>
            <a:endParaRPr lang="en-US"/>
          </a:p>
        </p:txBody>
      </p:sp>
    </p:spTree>
    <p:extLst>
      <p:ext uri="{BB962C8B-B14F-4D97-AF65-F5344CB8AC3E}">
        <p14:creationId xmlns:p14="http://schemas.microsoft.com/office/powerpoint/2010/main" val="6011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effectLst/>
                <a:latin typeface="+mn-lt"/>
                <a:ea typeface="+mn-ea"/>
                <a:cs typeface="+mn-cs"/>
              </a:rPr>
              <a:t>Everything in specific place.</a:t>
            </a:r>
          </a:p>
        </p:txBody>
      </p:sp>
      <p:sp>
        <p:nvSpPr>
          <p:cNvPr id="4" name="Slide Number Placeholder 3"/>
          <p:cNvSpPr>
            <a:spLocks noGrp="1"/>
          </p:cNvSpPr>
          <p:nvPr>
            <p:ph type="sldNum" sz="quarter" idx="10"/>
          </p:nvPr>
        </p:nvSpPr>
        <p:spPr/>
        <p:txBody>
          <a:bodyPr/>
          <a:lstStyle/>
          <a:p>
            <a:fld id="{22403324-B8D6-4BBE-A665-8C71C0FC6CFA}" type="slidenum">
              <a:rPr lang="en-US" smtClean="0"/>
              <a:t>14</a:t>
            </a:fld>
            <a:endParaRPr lang="en-US"/>
          </a:p>
        </p:txBody>
      </p:sp>
    </p:spTree>
    <p:extLst>
      <p:ext uri="{BB962C8B-B14F-4D97-AF65-F5344CB8AC3E}">
        <p14:creationId xmlns:p14="http://schemas.microsoft.com/office/powerpoint/2010/main" val="179404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15</a:t>
            </a:fld>
            <a:endParaRPr lang="en-US"/>
          </a:p>
        </p:txBody>
      </p:sp>
    </p:spTree>
    <p:extLst>
      <p:ext uri="{BB962C8B-B14F-4D97-AF65-F5344CB8AC3E}">
        <p14:creationId xmlns:p14="http://schemas.microsoft.com/office/powerpoint/2010/main" val="216978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a:solidFill>
                  <a:schemeClr val="tx1"/>
                </a:solidFill>
                <a:effectLst/>
                <a:latin typeface="+mn-lt"/>
                <a:ea typeface="+mn-ea"/>
                <a:cs typeface="+mn-cs"/>
              </a:rPr>
              <a:t>Related website – One Productive</a:t>
            </a:r>
            <a:r>
              <a:rPr lang="en-US" sz="1100" kern="1200" baseline="0" dirty="0">
                <a:solidFill>
                  <a:schemeClr val="tx1"/>
                </a:solidFill>
                <a:effectLst/>
                <a:latin typeface="+mn-lt"/>
                <a:ea typeface="+mn-ea"/>
                <a:cs typeface="+mn-cs"/>
              </a:rPr>
              <a:t> Minute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kern="1200" dirty="0">
                <a:solidFill>
                  <a:schemeClr val="tx1"/>
                </a:solidFill>
                <a:effectLst/>
                <a:latin typeface="+mn-lt"/>
                <a:ea typeface="+mn-ea"/>
                <a:cs typeface="+mn-cs"/>
                <a:hlinkClick r:id="rId3"/>
              </a:rPr>
              <a:t>https://www.youtube.com/watch?v=_NWNQboElDI</a:t>
            </a:r>
            <a:r>
              <a:rPr lang="en-US" sz="11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16</a:t>
            </a:fld>
            <a:endParaRPr lang="en-US"/>
          </a:p>
        </p:txBody>
      </p:sp>
    </p:spTree>
    <p:extLst>
      <p:ext uri="{BB962C8B-B14F-4D97-AF65-F5344CB8AC3E}">
        <p14:creationId xmlns:p14="http://schemas.microsoft.com/office/powerpoint/2010/main" val="213004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kern="1200" dirty="0">
                <a:solidFill>
                  <a:schemeClr val="tx1"/>
                </a:solidFill>
                <a:effectLst/>
                <a:latin typeface="+mn-lt"/>
                <a:ea typeface="+mn-ea"/>
                <a:cs typeface="+mn-cs"/>
              </a:rPr>
              <a:t>How will you apply this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Questions?</a:t>
            </a:r>
          </a:p>
          <a:p>
            <a:pPr marL="171450" indent="-171450">
              <a:buFont typeface="Arial" panose="020B0604020202020204" pitchFamily="34" charset="0"/>
              <a:buChar cha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17</a:t>
            </a:fld>
            <a:endParaRPr lang="en-US"/>
          </a:p>
        </p:txBody>
      </p:sp>
    </p:spTree>
    <p:extLst>
      <p:ext uri="{BB962C8B-B14F-4D97-AF65-F5344CB8AC3E}">
        <p14:creationId xmlns:p14="http://schemas.microsoft.com/office/powerpoint/2010/main" val="227086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2</a:t>
            </a:fld>
            <a:endParaRPr lang="en-US"/>
          </a:p>
        </p:txBody>
      </p:sp>
    </p:spTree>
    <p:extLst>
      <p:ext uri="{BB962C8B-B14F-4D97-AF65-F5344CB8AC3E}">
        <p14:creationId xmlns:p14="http://schemas.microsoft.com/office/powerpoint/2010/main" val="168950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The</a:t>
            </a:r>
            <a:r>
              <a:rPr lang="en-US" sz="1100" b="0" kern="1200" baseline="0" dirty="0">
                <a:solidFill>
                  <a:schemeClr val="tx1"/>
                </a:solidFill>
                <a:effectLst/>
                <a:latin typeface="+mn-lt"/>
                <a:ea typeface="+mn-ea"/>
                <a:cs typeface="+mn-cs"/>
              </a:rPr>
              <a:t> more organized you are, the more productive you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Organization helps you manage your time – you’ll spend less time searching for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You’ll be better able to get things done and reach your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Being organized helps reduce stress and feeling overwhelmed.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It just makes life easier.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NOTE: This is how I organize things. It’s not the only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Do what works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You might be able to take something I do and make it your own.</a:t>
            </a: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3</a:t>
            </a:fld>
            <a:endParaRPr lang="en-US"/>
          </a:p>
        </p:txBody>
      </p:sp>
    </p:spTree>
    <p:extLst>
      <p:ext uri="{BB962C8B-B14F-4D97-AF65-F5344CB8AC3E}">
        <p14:creationId xmlns:p14="http://schemas.microsoft.com/office/powerpoint/2010/main" val="169886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n-lt"/>
                <a:ea typeface="+mn-ea"/>
                <a:cs typeface="+mn-cs"/>
              </a:rPr>
              <a:t>Interruptions</a:t>
            </a:r>
            <a:r>
              <a:rPr lang="en-US" sz="1000" b="0" kern="1200" baseline="0" dirty="0">
                <a:solidFill>
                  <a:schemeClr val="tx1"/>
                </a:solidFill>
                <a:effectLst/>
                <a:latin typeface="+mn-lt"/>
                <a:ea typeface="+mn-ea"/>
                <a:cs typeface="+mn-cs"/>
              </a:rPr>
              <a:t> happen.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Some you can avoid; others are part of your 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You need to manage them.</a:t>
            </a: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n-lt"/>
                <a:ea typeface="+mn-ea"/>
                <a:cs typeface="+mn-cs"/>
              </a:rPr>
              <a:t>Multi-tasking is a myth.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n-lt"/>
                <a:ea typeface="+mn-ea"/>
                <a:cs typeface="+mn-cs"/>
              </a:rPr>
              <a:t>Rapidly switching between/among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dirty="0">
                <a:solidFill>
                  <a:schemeClr val="tx1"/>
                </a:solidFill>
                <a:effectLst/>
                <a:latin typeface="+mn-lt"/>
                <a:ea typeface="+mn-ea"/>
                <a:cs typeface="+mn-cs"/>
              </a:rPr>
              <a:t>Doing both/all poorly.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0" i="0" kern="1200" dirty="0">
                <a:solidFill>
                  <a:schemeClr val="tx1"/>
                </a:solidFill>
                <a:effectLst/>
                <a:latin typeface="+mn-lt"/>
                <a:ea typeface="+mn-ea"/>
                <a:cs typeface="+mn-cs"/>
              </a:rPr>
              <a:t>Study at Institut National de la Santé et de la Recherche Médicale (INSERM) in Paris.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Participants completing two tasks at the same time while undergoing functional magnetic resonance imaging (fMRI). </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When attempting two</a:t>
            </a:r>
            <a:r>
              <a:rPr lang="en-US" sz="1000" kern="1200" baseline="0" dirty="0">
                <a:solidFill>
                  <a:schemeClr val="tx1"/>
                </a:solidFill>
                <a:effectLst/>
                <a:latin typeface="+mn-lt"/>
                <a:ea typeface="+mn-ea"/>
                <a:cs typeface="+mn-cs"/>
              </a:rPr>
              <a:t> simultaneous goals, the brain “splits in half” with one side working on each.</a:t>
            </a:r>
          </a:p>
          <a:p>
            <a:pPr marL="171450" indent="-171450">
              <a:buFont typeface="Arial" panose="020B0604020202020204" pitchFamily="34" charset="0"/>
              <a:buChar char="•"/>
            </a:pPr>
            <a:r>
              <a:rPr lang="en-US" sz="1000" kern="1200" baseline="0" dirty="0">
                <a:solidFill>
                  <a:schemeClr val="tx1"/>
                </a:solidFill>
                <a:effectLst/>
                <a:latin typeface="+mn-lt"/>
                <a:ea typeface="+mn-ea"/>
                <a:cs typeface="+mn-cs"/>
              </a:rPr>
              <a:t>If you add something else – like an interruption – it completely overwhelms your brain.</a:t>
            </a:r>
            <a:endParaRPr lang="en-US"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Multi-tasking causes us to forget details and make more mistakes.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Applies</a:t>
            </a:r>
            <a:r>
              <a:rPr lang="en-US" sz="1000" kern="1200" baseline="0" dirty="0">
                <a:solidFill>
                  <a:schemeClr val="tx1"/>
                </a:solidFill>
                <a:effectLst/>
                <a:latin typeface="+mn-lt"/>
                <a:ea typeface="+mn-ea"/>
                <a:cs typeface="+mn-cs"/>
              </a:rPr>
              <a:t> more to complex tasks – can simultaneously perform familiar tasks like walking and chewing gum.</a:t>
            </a:r>
            <a:endParaRPr lang="en-US" sz="10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kern="1200" dirty="0">
                <a:solidFill>
                  <a:schemeClr val="tx1"/>
                </a:solidFill>
                <a:effectLst/>
                <a:latin typeface="+mn-lt"/>
                <a:ea typeface="+mn-ea"/>
                <a:cs typeface="+mn-cs"/>
              </a:rPr>
              <a:t>Single</a:t>
            </a:r>
            <a:r>
              <a:rPr lang="en-US" sz="1000" b="0" kern="1200" baseline="0" dirty="0">
                <a:solidFill>
                  <a:schemeClr val="tx1"/>
                </a:solidFill>
                <a:effectLst/>
                <a:latin typeface="+mn-lt"/>
                <a:ea typeface="+mn-ea"/>
                <a:cs typeface="+mn-cs"/>
              </a:rPr>
              <a:t> tasking instead.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Focus on one task at a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Set aside time for complex work 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Blocking your calendar.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Turning off email</a:t>
            </a:r>
            <a:r>
              <a:rPr lang="en-US" sz="1000" kern="1200" baseline="0" dirty="0">
                <a:solidFill>
                  <a:schemeClr val="tx1"/>
                </a:solidFill>
                <a:effectLst/>
                <a:latin typeface="+mn-lt"/>
                <a:ea typeface="+mn-ea"/>
                <a:cs typeface="+mn-cs"/>
              </a:rPr>
              <a:t> and </a:t>
            </a:r>
            <a:r>
              <a:rPr lang="en-US" sz="1000" kern="1200" dirty="0">
                <a:solidFill>
                  <a:schemeClr val="tx1"/>
                </a:solidFill>
                <a:effectLst/>
                <a:latin typeface="+mn-lt"/>
                <a:ea typeface="+mn-ea"/>
                <a:cs typeface="+mn-cs"/>
              </a:rPr>
              <a:t>other notifications.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Setting your status to Do Not Disturb.</a:t>
            </a:r>
            <a:endParaRPr lang="en-US" sz="10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4</a:t>
            </a:fld>
            <a:endParaRPr lang="en-US"/>
          </a:p>
        </p:txBody>
      </p:sp>
    </p:spTree>
    <p:extLst>
      <p:ext uri="{BB962C8B-B14F-4D97-AF65-F5344CB8AC3E}">
        <p14:creationId xmlns:p14="http://schemas.microsoft.com/office/powerpoint/2010/main" val="288805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System helps you get organized. May want to set up a system in one area of your life and practice it before applying to other areas.</a:t>
            </a:r>
            <a:endParaRPr lang="en-US" sz="1000" b="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Capture all tasks in central location(s) – if you’re just starting, block time to write down all of your tasks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Decide what to do about 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Prioritize what to do next.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Routine help you maintain your system.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Review tasks, actions, priorities, system regularly.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Specific day/time each week/month.</a:t>
            </a:r>
          </a:p>
          <a:p>
            <a:pPr marL="1085850" lvl="2" indent="-171450">
              <a:buFont typeface="Arial" panose="020B0604020202020204" pitchFamily="34" charset="0"/>
              <a:buChar char="•"/>
            </a:pPr>
            <a:r>
              <a:rPr lang="en-US" sz="1000" b="0" kern="1200" baseline="0" dirty="0">
                <a:solidFill>
                  <a:schemeClr val="tx1"/>
                </a:solidFill>
                <a:effectLst/>
                <a:latin typeface="+mn-lt"/>
                <a:ea typeface="+mn-ea"/>
                <a:cs typeface="+mn-cs"/>
              </a:rPr>
              <a:t>When something </a:t>
            </a:r>
            <a:r>
              <a:rPr lang="en-US" sz="1000" kern="1200" dirty="0">
                <a:solidFill>
                  <a:schemeClr val="tx1"/>
                </a:solidFill>
                <a:effectLst/>
                <a:latin typeface="+mn-lt"/>
                <a:ea typeface="+mn-ea"/>
                <a:cs typeface="+mn-cs"/>
              </a:rPr>
              <a:t>derails your routine, regroup and start 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Daily routine – get enough sleep, take breaks (set alarms if necessary).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effectLst/>
                <a:latin typeface="+mn-lt"/>
                <a:ea typeface="+mn-ea"/>
                <a:cs typeface="+mn-cs"/>
              </a:rPr>
              <a:t>If you know what you need to get done, it’s easier to adapt to interruptions. </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Good deadlines.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“By when do you need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Work backwards from due date.</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Reminder enough ahead that you avoid last</a:t>
            </a:r>
            <a:r>
              <a:rPr lang="en-US" sz="1000" kern="1200" baseline="0" dirty="0">
                <a:solidFill>
                  <a:schemeClr val="tx1"/>
                </a:solidFill>
                <a:effectLst/>
                <a:latin typeface="+mn-lt"/>
                <a:ea typeface="+mn-ea"/>
                <a:cs typeface="+mn-cs"/>
              </a:rPr>
              <a:t> minute – when you need to start vs. when it needs to be done.</a:t>
            </a: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It’s probably going to take you longer than you think.</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For recurring due dates,</a:t>
            </a:r>
            <a:r>
              <a:rPr lang="en-US" sz="1000" kern="1200" baseline="0" dirty="0">
                <a:solidFill>
                  <a:schemeClr val="tx1"/>
                </a:solidFill>
                <a:effectLst/>
                <a:latin typeface="+mn-lt"/>
                <a:ea typeface="+mn-ea"/>
                <a:cs typeface="+mn-cs"/>
              </a:rPr>
              <a:t> s</a:t>
            </a:r>
            <a:r>
              <a:rPr lang="en-US" sz="1000" kern="1200" dirty="0">
                <a:solidFill>
                  <a:schemeClr val="tx1"/>
                </a:solidFill>
                <a:effectLst/>
                <a:latin typeface="+mn-lt"/>
                <a:ea typeface="+mn-ea"/>
                <a:cs typeface="+mn-cs"/>
              </a:rPr>
              <a:t>et new reminder when you complete something.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5</a:t>
            </a:fld>
            <a:endParaRPr lang="en-US"/>
          </a:p>
        </p:txBody>
      </p:sp>
    </p:spTree>
    <p:extLst>
      <p:ext uri="{BB962C8B-B14F-4D97-AF65-F5344CB8AC3E}">
        <p14:creationId xmlns:p14="http://schemas.microsoft.com/office/powerpoint/2010/main" val="233147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a:solidFill>
                  <a:schemeClr val="tx1"/>
                </a:solidFill>
                <a:effectLst/>
                <a:latin typeface="+mn-lt"/>
                <a:ea typeface="+mn-ea"/>
                <a:cs typeface="+mn-cs"/>
              </a:rPr>
              <a:t>Multiple prioritization systems</a:t>
            </a:r>
            <a:r>
              <a:rPr lang="en-US" sz="1100" b="0" kern="1200" baseline="0" dirty="0">
                <a:solidFill>
                  <a:schemeClr val="tx1"/>
                </a:solidFill>
                <a:effectLst/>
                <a:latin typeface="+mn-lt"/>
                <a:ea typeface="+mn-ea"/>
                <a:cs typeface="+mn-cs"/>
              </a:rPr>
              <a:t> based on two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Is it urgent?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Is it important?</a:t>
            </a:r>
          </a:p>
          <a:p>
            <a:pPr lvl="0"/>
            <a:r>
              <a:rPr lang="en-US" sz="1100" kern="1200" dirty="0" err="1">
                <a:solidFill>
                  <a:schemeClr val="tx1"/>
                </a:solidFill>
                <a:effectLst/>
                <a:latin typeface="+mn-lt"/>
                <a:ea typeface="+mn-ea"/>
                <a:cs typeface="+mn-cs"/>
              </a:rPr>
              <a:t>Q3</a:t>
            </a:r>
            <a:endParaRPr lang="en-US"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Don’t fill vacuums – just because something</a:t>
            </a:r>
            <a:r>
              <a:rPr lang="en-US" sz="1100" kern="1200" baseline="0" dirty="0">
                <a:solidFill>
                  <a:schemeClr val="tx1"/>
                </a:solidFill>
                <a:effectLst/>
                <a:latin typeface="+mn-lt"/>
                <a:ea typeface="+mn-ea"/>
                <a:cs typeface="+mn-cs"/>
              </a:rPr>
              <a:t> needs to be done doesn’t mean </a:t>
            </a:r>
            <a:r>
              <a:rPr lang="en-US" sz="1100" i="1" kern="1200" baseline="0" dirty="0">
                <a:solidFill>
                  <a:schemeClr val="tx1"/>
                </a:solidFill>
                <a:effectLst/>
                <a:latin typeface="+mn-lt"/>
                <a:ea typeface="+mn-ea"/>
                <a:cs typeface="+mn-cs"/>
              </a:rPr>
              <a:t>you </a:t>
            </a:r>
            <a:r>
              <a:rPr lang="en-US" sz="1100" kern="1200" baseline="0" dirty="0">
                <a:solidFill>
                  <a:schemeClr val="tx1"/>
                </a:solidFill>
                <a:effectLst/>
                <a:latin typeface="+mn-lt"/>
                <a:ea typeface="+mn-ea"/>
                <a:cs typeface="+mn-cs"/>
              </a:rPr>
              <a:t>need to do it.</a:t>
            </a:r>
            <a:r>
              <a:rPr lang="en-US" sz="11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00" kern="1200" dirty="0">
                <a:solidFill>
                  <a:schemeClr val="tx1"/>
                </a:solidFill>
                <a:effectLst/>
                <a:latin typeface="+mn-lt"/>
                <a:ea typeface="+mn-ea"/>
                <a:cs typeface="+mn-cs"/>
              </a:rPr>
              <a:t>Can you delegate it? If not, don’t let it take 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Set aside</a:t>
            </a:r>
            <a:r>
              <a:rPr lang="en-US" sz="1100" kern="1200" baseline="0" dirty="0">
                <a:solidFill>
                  <a:schemeClr val="tx1"/>
                </a:solidFill>
                <a:effectLst/>
                <a:latin typeface="+mn-lt"/>
                <a:ea typeface="+mn-ea"/>
                <a:cs typeface="+mn-cs"/>
              </a:rPr>
              <a:t> uninterrupted time – s</a:t>
            </a:r>
            <a:r>
              <a:rPr lang="en-US" sz="1100" kern="1200" dirty="0">
                <a:solidFill>
                  <a:schemeClr val="tx1"/>
                </a:solidFill>
                <a:effectLst/>
                <a:latin typeface="+mn-lt"/>
                <a:ea typeface="+mn-ea"/>
                <a:cs typeface="+mn-cs"/>
              </a:rPr>
              <a:t>ave </a:t>
            </a:r>
            <a:r>
              <a:rPr lang="en-US" sz="1100" kern="1200" dirty="0" err="1">
                <a:solidFill>
                  <a:schemeClr val="tx1"/>
                </a:solidFill>
                <a:effectLst/>
                <a:latin typeface="+mn-lt"/>
                <a:ea typeface="+mn-ea"/>
                <a:cs typeface="+mn-cs"/>
              </a:rPr>
              <a:t>Q3</a:t>
            </a:r>
            <a:r>
              <a:rPr lang="en-US" sz="1100" kern="1200" dirty="0">
                <a:solidFill>
                  <a:schemeClr val="tx1"/>
                </a:solidFill>
                <a:effectLst/>
                <a:latin typeface="+mn-lt"/>
                <a:ea typeface="+mn-ea"/>
                <a:cs typeface="+mn-cs"/>
              </a:rPr>
              <a:t> tasks for times when you are very low on energy rather than putting them first thing in the morning.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Is</a:t>
            </a:r>
            <a:r>
              <a:rPr lang="en-US" sz="1100" b="0" kern="1200" baseline="0" dirty="0">
                <a:solidFill>
                  <a:schemeClr val="tx1"/>
                </a:solidFill>
                <a:effectLst/>
                <a:latin typeface="+mn-lt"/>
                <a:ea typeface="+mn-ea"/>
                <a:cs typeface="+mn-cs"/>
              </a:rPr>
              <a:t> it really urgent or are you feeling overwhelmed?</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Not sure whether it’s</a:t>
            </a:r>
            <a:r>
              <a:rPr lang="en-US" sz="1100" kern="1200" baseline="0" dirty="0">
                <a:solidFill>
                  <a:schemeClr val="tx1"/>
                </a:solidFill>
                <a:effectLst/>
                <a:latin typeface="+mn-lt"/>
                <a:ea typeface="+mn-ea"/>
                <a:cs typeface="+mn-cs"/>
              </a:rPr>
              <a:t> urgent? </a:t>
            </a:r>
            <a:r>
              <a:rPr lang="en-US" sz="1100" kern="1200" dirty="0">
                <a:solidFill>
                  <a:schemeClr val="tx1"/>
                </a:solidFill>
                <a:effectLst/>
                <a:latin typeface="+mn-lt"/>
                <a:ea typeface="+mn-ea"/>
                <a:cs typeface="+mn-cs"/>
              </a:rPr>
              <a:t>Ask your supervisor for input – “I have to do a, b, and c; what’s your priority?”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dirty="0" err="1">
                <a:solidFill>
                  <a:schemeClr val="tx1"/>
                </a:solidFill>
                <a:effectLst/>
                <a:latin typeface="+mn-lt"/>
                <a:ea typeface="+mn-ea"/>
                <a:cs typeface="+mn-cs"/>
              </a:rPr>
              <a:t>Q4</a:t>
            </a:r>
            <a:endParaRPr lang="en-US" sz="11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Skip</a:t>
            </a:r>
            <a:r>
              <a:rPr lang="en-US" sz="1100" b="0" kern="1200" baseline="0" dirty="0">
                <a:solidFill>
                  <a:schemeClr val="tx1"/>
                </a:solidFill>
                <a:effectLst/>
                <a:latin typeface="+mn-lt"/>
                <a:ea typeface="+mn-ea"/>
                <a:cs typeface="+mn-cs"/>
              </a:rPr>
              <a:t> it or do it in moderation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Social media or surfing the web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kern="1200" baseline="0" dirty="0">
                <a:solidFill>
                  <a:schemeClr val="tx1"/>
                </a:solidFill>
                <a:effectLst/>
                <a:latin typeface="+mn-lt"/>
                <a:ea typeface="+mn-ea"/>
                <a:cs typeface="+mn-cs"/>
              </a:rPr>
              <a:t>Can you batch similar tasks?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Financial tasks – require specific type of thinking.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For instance,</a:t>
            </a:r>
            <a:r>
              <a:rPr lang="en-US" sz="1100" b="0" kern="1200" baseline="0" dirty="0">
                <a:solidFill>
                  <a:schemeClr val="tx1"/>
                </a:solidFill>
                <a:effectLst/>
                <a:latin typeface="+mn-lt"/>
                <a:ea typeface="+mn-ea"/>
                <a:cs typeface="+mn-cs"/>
              </a:rPr>
              <a:t> to a</a:t>
            </a:r>
            <a:r>
              <a:rPr lang="en-US" sz="1100" b="0" kern="1200" dirty="0">
                <a:solidFill>
                  <a:schemeClr val="tx1"/>
                </a:solidFill>
                <a:effectLst/>
                <a:latin typeface="+mn-lt"/>
                <a:ea typeface="+mn-ea"/>
                <a:cs typeface="+mn-cs"/>
              </a:rPr>
              <a:t>void switching between financial and writing tasks.</a:t>
            </a:r>
          </a:p>
        </p:txBody>
      </p:sp>
      <p:sp>
        <p:nvSpPr>
          <p:cNvPr id="4" name="Slide Number Placeholder 3"/>
          <p:cNvSpPr>
            <a:spLocks noGrp="1"/>
          </p:cNvSpPr>
          <p:nvPr>
            <p:ph type="sldNum" sz="quarter" idx="10"/>
          </p:nvPr>
        </p:nvSpPr>
        <p:spPr/>
        <p:txBody>
          <a:bodyPr/>
          <a:lstStyle/>
          <a:p>
            <a:fld id="{22403324-B8D6-4BBE-A665-8C71C0FC6CFA}" type="slidenum">
              <a:rPr lang="en-US" smtClean="0"/>
              <a:t>6</a:t>
            </a:fld>
            <a:endParaRPr lang="en-US"/>
          </a:p>
        </p:txBody>
      </p:sp>
    </p:spTree>
    <p:extLst>
      <p:ext uri="{BB962C8B-B14F-4D97-AF65-F5344CB8AC3E}">
        <p14:creationId xmlns:p14="http://schemas.microsoft.com/office/powerpoint/2010/main" val="365601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latin typeface="+mn-lt"/>
                <a:ea typeface="+mn-ea"/>
                <a:cs typeface="+mn-cs"/>
              </a:rPr>
              <a:t>General/President Dwight Eisenhower used this method to prioritize.</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Eisenhower Matrix (aka Time Management Matrix, Eisenhower Box, Eisenhower Method, Urgent-Important Matrix).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7</a:t>
            </a:fld>
            <a:endParaRPr lang="en-US"/>
          </a:p>
        </p:txBody>
      </p:sp>
    </p:spTree>
    <p:extLst>
      <p:ext uri="{BB962C8B-B14F-4D97-AF65-F5344CB8AC3E}">
        <p14:creationId xmlns:p14="http://schemas.microsoft.com/office/powerpoint/2010/main" val="250085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i="1" kern="1200" dirty="0">
                <a:solidFill>
                  <a:schemeClr val="tx1"/>
                </a:solidFill>
                <a:effectLst/>
                <a:latin typeface="+mn-lt"/>
                <a:ea typeface="+mn-ea"/>
                <a:cs typeface="+mn-cs"/>
              </a:rPr>
              <a:t>7 Habits of Highly</a:t>
            </a:r>
            <a:r>
              <a:rPr lang="en-US" sz="1100" i="1" kern="1200" baseline="0" dirty="0">
                <a:solidFill>
                  <a:schemeClr val="tx1"/>
                </a:solidFill>
                <a:effectLst/>
                <a:latin typeface="+mn-lt"/>
                <a:ea typeface="+mn-ea"/>
                <a:cs typeface="+mn-cs"/>
              </a:rPr>
              <a:t> Effective People </a:t>
            </a:r>
            <a:r>
              <a:rPr lang="en-US" sz="1100" kern="1200" baseline="0" dirty="0">
                <a:solidFill>
                  <a:schemeClr val="tx1"/>
                </a:solidFill>
                <a:effectLst/>
                <a:latin typeface="+mn-lt"/>
                <a:ea typeface="+mn-ea"/>
                <a:cs typeface="+mn-cs"/>
              </a:rPr>
              <a:t>by Stephen Covey.</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Habit 3: Put First Things First.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8</a:t>
            </a:fld>
            <a:endParaRPr lang="en-US"/>
          </a:p>
        </p:txBody>
      </p:sp>
    </p:spTree>
    <p:extLst>
      <p:ext uri="{BB962C8B-B14F-4D97-AF65-F5344CB8AC3E}">
        <p14:creationId xmlns:p14="http://schemas.microsoft.com/office/powerpoint/2010/main" val="351472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i="0" kern="1200" dirty="0">
                <a:solidFill>
                  <a:schemeClr val="tx1"/>
                </a:solidFill>
                <a:effectLst/>
                <a:latin typeface="+mn-lt"/>
                <a:ea typeface="+mn-ea"/>
                <a:cs typeface="+mn-cs"/>
              </a:rPr>
              <a:t>Slightly different from matrix approaches</a:t>
            </a:r>
            <a:r>
              <a:rPr lang="en-US" sz="1100" i="0" kern="1200" baseline="0" dirty="0">
                <a:solidFill>
                  <a:schemeClr val="tx1"/>
                </a:solidFill>
                <a:effectLst/>
                <a:latin typeface="+mn-lt"/>
                <a:ea typeface="+mn-ea"/>
                <a:cs typeface="+mn-cs"/>
              </a:rPr>
              <a:t> to prioritization: </a:t>
            </a:r>
            <a:r>
              <a:rPr lang="en-US" sz="1100" i="1" kern="1200" dirty="0">
                <a:solidFill>
                  <a:schemeClr val="tx1"/>
                </a:solidFill>
                <a:effectLst/>
                <a:latin typeface="+mn-lt"/>
                <a:ea typeface="+mn-ea"/>
                <a:cs typeface="+mn-cs"/>
              </a:rPr>
              <a:t>Getting Things Done: The Art of Stress-Free Productivity</a:t>
            </a:r>
            <a:r>
              <a:rPr lang="en-US" sz="1100" kern="1200" dirty="0">
                <a:solidFill>
                  <a:schemeClr val="tx1"/>
                </a:solidFill>
                <a:effectLst/>
                <a:latin typeface="+mn-lt"/>
                <a:ea typeface="+mn-ea"/>
                <a:cs typeface="+mn-cs"/>
              </a:rPr>
              <a:t> by David Allen (aka GTD).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Capture all tasks in central location(s).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Decide if action is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Decide next action.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Decide if you need to do 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baseline="0" dirty="0">
                <a:solidFill>
                  <a:schemeClr val="tx1"/>
                </a:solidFill>
                <a:effectLst/>
                <a:latin typeface="+mn-lt"/>
                <a:ea typeface="+mn-ea"/>
                <a:cs typeface="+mn-cs"/>
              </a:rPr>
              <a:t>Do it now if it will take 2 minutes or less.</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a:solidFill>
                  <a:schemeClr val="tx1"/>
                </a:solidFill>
                <a:effectLst/>
                <a:latin typeface="+mn-lt"/>
                <a:ea typeface="+mn-ea"/>
                <a:cs typeface="+mn-cs"/>
              </a:rPr>
              <a:t>Another approach I use is called “Eat the Elephant Beetle.”</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Refers to completing challenging tasks when most productive.</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You know what your Elephant Beetle is: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that task that you keep putting off – the one that haunts you and sits on your shoulder all day long, reminding you that it needs to get done no matter how much you don’t want to do it.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If you make it your priority to get it done first thing, the sense of relief at having gotten rid of the burden will carry you through the rest of the day regardless of what else is thrown at you. </a:t>
            </a:r>
          </a:p>
          <a:p>
            <a:pPr mar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403324-B8D6-4BBE-A665-8C71C0FC6CFA}" type="slidenum">
              <a:rPr lang="en-US" smtClean="0"/>
              <a:t>9</a:t>
            </a:fld>
            <a:endParaRPr lang="en-US"/>
          </a:p>
        </p:txBody>
      </p:sp>
    </p:spTree>
    <p:extLst>
      <p:ext uri="{BB962C8B-B14F-4D97-AF65-F5344CB8AC3E}">
        <p14:creationId xmlns:p14="http://schemas.microsoft.com/office/powerpoint/2010/main" val="2476256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C8133C-31E8-A240-8AE1-0859FB11FC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01B78DB-49B0-6C4A-A739-46DBAED8970F}"/>
              </a:ext>
            </a:extLst>
          </p:cNvPr>
          <p:cNvSpPr>
            <a:spLocks noGrp="1"/>
          </p:cNvSpPr>
          <p:nvPr>
            <p:ph type="ctrTitle"/>
          </p:nvPr>
        </p:nvSpPr>
        <p:spPr>
          <a:xfrm>
            <a:off x="604956" y="1828799"/>
            <a:ext cx="2840771" cy="1438508"/>
          </a:xfrm>
          <a:prstGeom prst="rect">
            <a:avLst/>
          </a:prstGeom>
        </p:spPr>
        <p:txBody>
          <a:bodyPr anchor="b">
            <a:noAutofit/>
          </a:bodyPr>
          <a:lstStyle>
            <a:lvl1pPr algn="l">
              <a:defRPr sz="27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2D6C650-854B-FD42-AEB7-4AC39FB14C65}"/>
              </a:ext>
            </a:extLst>
          </p:cNvPr>
          <p:cNvSpPr>
            <a:spLocks noGrp="1"/>
          </p:cNvSpPr>
          <p:nvPr>
            <p:ph type="subTitle" idx="1"/>
          </p:nvPr>
        </p:nvSpPr>
        <p:spPr>
          <a:xfrm>
            <a:off x="604956" y="3601843"/>
            <a:ext cx="2840771" cy="2263698"/>
          </a:xfrm>
          <a:prstGeom prst="rect">
            <a:avLst/>
          </a:prstGeom>
        </p:spPr>
        <p:txBody>
          <a:bodyPr>
            <a:normAutofit/>
          </a:bodyPr>
          <a:lstStyle>
            <a:lvl1pPr marL="0" indent="0" algn="l">
              <a:buNone/>
              <a:defRPr sz="13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6784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97DF-B779-1649-AB81-BE540722D6A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4E3E84-7E50-5848-A053-4A1F4746805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F62F32D-8C01-EC49-95D1-92A3F368B891}"/>
              </a:ext>
            </a:extLst>
          </p:cNvPr>
          <p:cNvSpPr>
            <a:spLocks noGrp="1"/>
          </p:cNvSpPr>
          <p:nvPr>
            <p:ph sz="half" idx="2"/>
          </p:nvPr>
        </p:nvSpPr>
        <p:spPr>
          <a:xfrm>
            <a:off x="629842" y="2505076"/>
            <a:ext cx="3868340" cy="3416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00681-968C-E34B-ADA9-A633766AA4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DAA6FAE-BC7F-9643-A8DB-AE4FA59FAEE2}"/>
              </a:ext>
            </a:extLst>
          </p:cNvPr>
          <p:cNvSpPr>
            <a:spLocks noGrp="1"/>
          </p:cNvSpPr>
          <p:nvPr>
            <p:ph sz="quarter" idx="4"/>
          </p:nvPr>
        </p:nvSpPr>
        <p:spPr>
          <a:xfrm>
            <a:off x="4629150" y="2505076"/>
            <a:ext cx="3887391" cy="3416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A3C38-F61B-DF4F-A593-A70CF4AD7BDA}"/>
              </a:ext>
            </a:extLst>
          </p:cNvPr>
          <p:cNvSpPr>
            <a:spLocks noGrp="1"/>
          </p:cNvSpPr>
          <p:nvPr>
            <p:ph type="dt" sz="half" idx="10"/>
          </p:nvPr>
        </p:nvSpPr>
        <p:spPr/>
        <p:txBody>
          <a:bodyPr/>
          <a:lstStyle/>
          <a:p>
            <a:fld id="{488AC6D6-622B-DA48-98F9-B0E26AEE60F2}" type="datetimeFigureOut">
              <a:rPr lang="en-US" smtClean="0"/>
              <a:t>2/8/2023</a:t>
            </a:fld>
            <a:endParaRPr lang="en-US"/>
          </a:p>
        </p:txBody>
      </p:sp>
      <p:sp>
        <p:nvSpPr>
          <p:cNvPr id="8" name="Footer Placeholder 7">
            <a:extLst>
              <a:ext uri="{FF2B5EF4-FFF2-40B4-BE49-F238E27FC236}">
                <a16:creationId xmlns:a16="http://schemas.microsoft.com/office/drawing/2014/main" id="{FC6EABEA-5F74-B540-A241-52E00C592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AA784A-AA14-304D-8835-D682E9B1727A}"/>
              </a:ext>
            </a:extLst>
          </p:cNvPr>
          <p:cNvSpPr>
            <a:spLocks noGrp="1"/>
          </p:cNvSpPr>
          <p:nvPr>
            <p:ph type="sldNum" sz="quarter" idx="12"/>
          </p:nvPr>
        </p:nvSpPr>
        <p:spPr/>
        <p:txBody>
          <a:bodyPr/>
          <a:lstStyle/>
          <a:p>
            <a:fld id="{4E5FB148-1135-DC4F-9CD2-E54B17868F7A}" type="slidenum">
              <a:rPr lang="en-US" smtClean="0"/>
              <a:t>‹#›</a:t>
            </a:fld>
            <a:endParaRPr lang="en-US"/>
          </a:p>
        </p:txBody>
      </p:sp>
    </p:spTree>
    <p:extLst>
      <p:ext uri="{BB962C8B-B14F-4D97-AF65-F5344CB8AC3E}">
        <p14:creationId xmlns:p14="http://schemas.microsoft.com/office/powerpoint/2010/main" val="69142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B6FC-E014-214A-8B3F-EC3E2DAB6F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C1330-EDAF-9B48-A1A2-43E29769C634}"/>
              </a:ext>
            </a:extLst>
          </p:cNvPr>
          <p:cNvSpPr>
            <a:spLocks noGrp="1"/>
          </p:cNvSpPr>
          <p:nvPr>
            <p:ph type="dt" sz="half" idx="10"/>
          </p:nvPr>
        </p:nvSpPr>
        <p:spPr/>
        <p:txBody>
          <a:bodyPr/>
          <a:lstStyle/>
          <a:p>
            <a:fld id="{488AC6D6-622B-DA48-98F9-B0E26AEE60F2}" type="datetimeFigureOut">
              <a:rPr lang="en-US" smtClean="0"/>
              <a:t>2/8/2023</a:t>
            </a:fld>
            <a:endParaRPr lang="en-US"/>
          </a:p>
        </p:txBody>
      </p:sp>
      <p:sp>
        <p:nvSpPr>
          <p:cNvPr id="4" name="Footer Placeholder 3">
            <a:extLst>
              <a:ext uri="{FF2B5EF4-FFF2-40B4-BE49-F238E27FC236}">
                <a16:creationId xmlns:a16="http://schemas.microsoft.com/office/drawing/2014/main" id="{6C490CE9-F51D-0245-BD75-E7C49D6121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786EA4-2326-B145-AF54-3DB4BA95DA4F}"/>
              </a:ext>
            </a:extLst>
          </p:cNvPr>
          <p:cNvSpPr>
            <a:spLocks noGrp="1"/>
          </p:cNvSpPr>
          <p:nvPr>
            <p:ph type="sldNum" sz="quarter" idx="12"/>
          </p:nvPr>
        </p:nvSpPr>
        <p:spPr/>
        <p:txBody>
          <a:bodyPr/>
          <a:lstStyle/>
          <a:p>
            <a:fld id="{4E5FB148-1135-DC4F-9CD2-E54B17868F7A}" type="slidenum">
              <a:rPr lang="en-US" smtClean="0"/>
              <a:t>‹#›</a:t>
            </a:fld>
            <a:endParaRPr lang="en-US"/>
          </a:p>
        </p:txBody>
      </p:sp>
    </p:spTree>
    <p:extLst>
      <p:ext uri="{BB962C8B-B14F-4D97-AF65-F5344CB8AC3E}">
        <p14:creationId xmlns:p14="http://schemas.microsoft.com/office/powerpoint/2010/main" val="14000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93ABE0-E765-964F-B707-4973485345EE}"/>
              </a:ext>
            </a:extLst>
          </p:cNvPr>
          <p:cNvSpPr>
            <a:spLocks noGrp="1"/>
          </p:cNvSpPr>
          <p:nvPr>
            <p:ph type="dt" sz="half" idx="10"/>
          </p:nvPr>
        </p:nvSpPr>
        <p:spPr/>
        <p:txBody>
          <a:bodyPr/>
          <a:lstStyle/>
          <a:p>
            <a:fld id="{488AC6D6-622B-DA48-98F9-B0E26AEE60F2}" type="datetimeFigureOut">
              <a:rPr lang="en-US" smtClean="0"/>
              <a:t>2/8/2023</a:t>
            </a:fld>
            <a:endParaRPr lang="en-US"/>
          </a:p>
        </p:txBody>
      </p:sp>
      <p:sp>
        <p:nvSpPr>
          <p:cNvPr id="3" name="Footer Placeholder 2">
            <a:extLst>
              <a:ext uri="{FF2B5EF4-FFF2-40B4-BE49-F238E27FC236}">
                <a16:creationId xmlns:a16="http://schemas.microsoft.com/office/drawing/2014/main" id="{EECA015D-F5B2-E241-994C-9EDB80146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D1988-1BD4-8342-AAA9-EE906A936A32}"/>
              </a:ext>
            </a:extLst>
          </p:cNvPr>
          <p:cNvSpPr>
            <a:spLocks noGrp="1"/>
          </p:cNvSpPr>
          <p:nvPr>
            <p:ph type="sldNum" sz="quarter" idx="12"/>
          </p:nvPr>
        </p:nvSpPr>
        <p:spPr/>
        <p:txBody>
          <a:bodyPr/>
          <a:lstStyle/>
          <a:p>
            <a:fld id="{4E5FB148-1135-DC4F-9CD2-E54B17868F7A}" type="slidenum">
              <a:rPr lang="en-US" smtClean="0"/>
              <a:t>‹#›</a:t>
            </a:fld>
            <a:endParaRPr lang="en-US"/>
          </a:p>
        </p:txBody>
      </p:sp>
    </p:spTree>
    <p:extLst>
      <p:ext uri="{BB962C8B-B14F-4D97-AF65-F5344CB8AC3E}">
        <p14:creationId xmlns:p14="http://schemas.microsoft.com/office/powerpoint/2010/main" val="3785641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3DDED2-750A-6E40-AAAF-88D1E598EB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7386992B-E15D-574B-A473-B897ED246435}"/>
              </a:ext>
            </a:extLst>
          </p:cNvPr>
          <p:cNvSpPr>
            <a:spLocks noGrp="1"/>
          </p:cNvSpPr>
          <p:nvPr>
            <p:ph type="ctrTitle"/>
          </p:nvPr>
        </p:nvSpPr>
        <p:spPr>
          <a:xfrm>
            <a:off x="604956" y="1828799"/>
            <a:ext cx="2840771" cy="1438508"/>
          </a:xfrm>
          <a:prstGeom prst="rect">
            <a:avLst/>
          </a:prstGeom>
        </p:spPr>
        <p:txBody>
          <a:bodyPr anchor="b">
            <a:noAutofit/>
          </a:bodyPr>
          <a:lstStyle>
            <a:lvl1pPr algn="l">
              <a:defRPr sz="27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A0C1F70B-1038-0A4C-9439-B2CCDA171812}"/>
              </a:ext>
            </a:extLst>
          </p:cNvPr>
          <p:cNvSpPr>
            <a:spLocks noGrp="1"/>
          </p:cNvSpPr>
          <p:nvPr>
            <p:ph type="subTitle" idx="1"/>
          </p:nvPr>
        </p:nvSpPr>
        <p:spPr>
          <a:xfrm>
            <a:off x="604956" y="3601843"/>
            <a:ext cx="2840771" cy="2263698"/>
          </a:xfrm>
          <a:prstGeom prst="rect">
            <a:avLst/>
          </a:prstGeom>
        </p:spPr>
        <p:txBody>
          <a:bodyPr>
            <a:normAutofit/>
          </a:bodyPr>
          <a:lstStyle>
            <a:lvl1pPr marL="0" indent="0" algn="l">
              <a:buNone/>
              <a:defRPr sz="13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34042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E76B-74CF-A142-8DFA-EA9B0F2C2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10F45-0826-A147-B095-A77FCB21AC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139D1-27DC-0444-B6BE-67982904618D}"/>
              </a:ext>
            </a:extLst>
          </p:cNvPr>
          <p:cNvSpPr>
            <a:spLocks noGrp="1"/>
          </p:cNvSpPr>
          <p:nvPr>
            <p:ph type="dt" sz="half" idx="10"/>
          </p:nvPr>
        </p:nvSpPr>
        <p:spPr/>
        <p:txBody>
          <a:bodyPr/>
          <a:lstStyle/>
          <a:p>
            <a:fld id="{2C1AB5CE-BA87-4740-AC43-6B5633DBC4AE}" type="datetimeFigureOut">
              <a:rPr lang="en-US" smtClean="0"/>
              <a:t>2/8/2023</a:t>
            </a:fld>
            <a:endParaRPr lang="en-US"/>
          </a:p>
        </p:txBody>
      </p:sp>
      <p:sp>
        <p:nvSpPr>
          <p:cNvPr id="5" name="Footer Placeholder 4">
            <a:extLst>
              <a:ext uri="{FF2B5EF4-FFF2-40B4-BE49-F238E27FC236}">
                <a16:creationId xmlns:a16="http://schemas.microsoft.com/office/drawing/2014/main" id="{5FD8F808-8453-0347-BCFC-FD1675CED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9E98-4CD1-1B48-B6E3-37121F82951B}"/>
              </a:ext>
            </a:extLst>
          </p:cNvPr>
          <p:cNvSpPr>
            <a:spLocks noGrp="1"/>
          </p:cNvSpPr>
          <p:nvPr>
            <p:ph type="sldNum" sz="quarter" idx="12"/>
          </p:nvPr>
        </p:nvSpPr>
        <p:spPr/>
        <p:txBody>
          <a:bodyPr/>
          <a:lstStyle/>
          <a:p>
            <a:fld id="{E60FCB5F-8BB0-934B-B572-F7A6F47293C2}" type="slidenum">
              <a:rPr lang="en-US" smtClean="0"/>
              <a:t>‹#›</a:t>
            </a:fld>
            <a:endParaRPr lang="en-US"/>
          </a:p>
        </p:txBody>
      </p:sp>
    </p:spTree>
    <p:extLst>
      <p:ext uri="{BB962C8B-B14F-4D97-AF65-F5344CB8AC3E}">
        <p14:creationId xmlns:p14="http://schemas.microsoft.com/office/powerpoint/2010/main" val="161985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88C0-CB57-2E46-B818-4B34B7028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585DC-3DF4-424E-A27E-5250167EB1C5}"/>
              </a:ext>
            </a:extLst>
          </p:cNvPr>
          <p:cNvSpPr>
            <a:spLocks noGrp="1"/>
          </p:cNvSpPr>
          <p:nvPr>
            <p:ph sz="half" idx="1"/>
          </p:nvPr>
        </p:nvSpPr>
        <p:spPr>
          <a:xfrm>
            <a:off x="247303" y="1825625"/>
            <a:ext cx="510168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0DB00-CC69-9D41-83B4-50BFD4EC6832}"/>
              </a:ext>
            </a:extLst>
          </p:cNvPr>
          <p:cNvSpPr>
            <a:spLocks noGrp="1"/>
          </p:cNvSpPr>
          <p:nvPr>
            <p:ph sz="half" idx="2"/>
          </p:nvPr>
        </p:nvSpPr>
        <p:spPr>
          <a:xfrm>
            <a:off x="5636942" y="1170881"/>
            <a:ext cx="3002466" cy="5006085"/>
          </a:xfrm>
        </p:spPr>
        <p:txBody>
          <a:bodyPr>
            <a:normAutofit/>
          </a:bodyPr>
          <a:lstStyle>
            <a:lvl1pPr marL="0" indent="0">
              <a:buNone/>
              <a:defRPr sz="1350" b="0" i="0">
                <a:solidFill>
                  <a:schemeClr val="bg1"/>
                </a:solidFill>
                <a:latin typeface="Mr Eaves XL Mod OT Book" panose="020B0503060502020202" pitchFamily="34" charset="77"/>
              </a:defRPr>
            </a:lvl1pPr>
            <a:lvl2pPr marL="342900" indent="0">
              <a:buNone/>
              <a:defRPr sz="1200" b="0" i="0">
                <a:solidFill>
                  <a:schemeClr val="bg1"/>
                </a:solidFill>
                <a:latin typeface="Mr Eaves XL Mod OT Book" panose="020B0503060502020202" pitchFamily="34" charset="77"/>
              </a:defRPr>
            </a:lvl2pPr>
            <a:lvl3pPr marL="685800" indent="0">
              <a:buNone/>
              <a:defRPr sz="1050" b="0" i="0">
                <a:solidFill>
                  <a:schemeClr val="bg1"/>
                </a:solidFill>
                <a:latin typeface="Mr Eaves XL Mod OT Book" panose="020B0503060502020202" pitchFamily="34" charset="77"/>
              </a:defRPr>
            </a:lvl3pPr>
            <a:lvl4pPr marL="1028700" indent="0">
              <a:buNone/>
              <a:defRPr sz="900" b="0" i="0">
                <a:solidFill>
                  <a:schemeClr val="bg1"/>
                </a:solidFill>
                <a:latin typeface="Mr Eaves XL Mod OT Book" panose="020B0503060502020202" pitchFamily="34" charset="77"/>
              </a:defRPr>
            </a:lvl4pPr>
            <a:lvl5pPr marL="1371600" indent="0">
              <a:buNone/>
              <a:defRPr sz="900" b="0" i="0">
                <a:solidFill>
                  <a:schemeClr val="bg1"/>
                </a:solidFill>
                <a:latin typeface="Mr Eaves XL Mod OT Book" panose="020B0503060502020202"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FBA7D70-6398-E442-BAFE-A7AA69919918}"/>
              </a:ext>
            </a:extLst>
          </p:cNvPr>
          <p:cNvSpPr>
            <a:spLocks noGrp="1"/>
          </p:cNvSpPr>
          <p:nvPr>
            <p:ph type="dt" sz="half" idx="10"/>
          </p:nvPr>
        </p:nvSpPr>
        <p:spPr/>
        <p:txBody>
          <a:bodyPr/>
          <a:lstStyle/>
          <a:p>
            <a:fld id="{2C1AB5CE-BA87-4740-AC43-6B5633DBC4AE}" type="datetimeFigureOut">
              <a:rPr lang="en-US" smtClean="0"/>
              <a:t>2/8/2023</a:t>
            </a:fld>
            <a:endParaRPr lang="en-US"/>
          </a:p>
        </p:txBody>
      </p:sp>
      <p:sp>
        <p:nvSpPr>
          <p:cNvPr id="6" name="Footer Placeholder 5">
            <a:extLst>
              <a:ext uri="{FF2B5EF4-FFF2-40B4-BE49-F238E27FC236}">
                <a16:creationId xmlns:a16="http://schemas.microsoft.com/office/drawing/2014/main" id="{16792F0A-C84B-E940-8688-0B3F5F3190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EB160-4677-9B4A-9236-ED7B822EAB5F}"/>
              </a:ext>
            </a:extLst>
          </p:cNvPr>
          <p:cNvSpPr>
            <a:spLocks noGrp="1"/>
          </p:cNvSpPr>
          <p:nvPr>
            <p:ph type="sldNum" sz="quarter" idx="12"/>
          </p:nvPr>
        </p:nvSpPr>
        <p:spPr/>
        <p:txBody>
          <a:bodyPr/>
          <a:lstStyle/>
          <a:p>
            <a:fld id="{E60FCB5F-8BB0-934B-B572-F7A6F47293C2}" type="slidenum">
              <a:rPr lang="en-US" smtClean="0"/>
              <a:t>‹#›</a:t>
            </a:fld>
            <a:endParaRPr lang="en-US"/>
          </a:p>
        </p:txBody>
      </p:sp>
      <p:sp>
        <p:nvSpPr>
          <p:cNvPr id="11" name="Content Placeholder 10">
            <a:extLst>
              <a:ext uri="{FF2B5EF4-FFF2-40B4-BE49-F238E27FC236}">
                <a16:creationId xmlns:a16="http://schemas.microsoft.com/office/drawing/2014/main" id="{15359536-6DA6-5848-A5C2-DA738364CB41}"/>
              </a:ext>
            </a:extLst>
          </p:cNvPr>
          <p:cNvSpPr>
            <a:spLocks noGrp="1"/>
          </p:cNvSpPr>
          <p:nvPr>
            <p:ph sz="quarter" idx="13" hasCustomPrompt="1"/>
          </p:nvPr>
        </p:nvSpPr>
        <p:spPr>
          <a:xfrm>
            <a:off x="5636941" y="735983"/>
            <a:ext cx="3002234" cy="333995"/>
          </a:xfrm>
        </p:spPr>
        <p:txBody>
          <a:bodyPr>
            <a:noAutofit/>
          </a:bodyPr>
          <a:lstStyle>
            <a:lvl1pPr marL="0" indent="0">
              <a:buNone/>
              <a:defRPr sz="1500" b="1">
                <a:solidFill>
                  <a:schemeClr val="bg1"/>
                </a:solidFill>
              </a:defRPr>
            </a:lvl1pPr>
          </a:lstStyle>
          <a:p>
            <a:pPr lvl="0"/>
            <a:r>
              <a:rPr lang="en-US" dirty="0" err="1"/>
              <a:t>Subheader</a:t>
            </a:r>
            <a:endParaRPr lang="en-US" dirty="0"/>
          </a:p>
        </p:txBody>
      </p:sp>
    </p:spTree>
    <p:extLst>
      <p:ext uri="{BB962C8B-B14F-4D97-AF65-F5344CB8AC3E}">
        <p14:creationId xmlns:p14="http://schemas.microsoft.com/office/powerpoint/2010/main" val="25851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B0B9-F3E4-A34A-A2D9-418A7B14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F7B03-9688-824E-8A35-BB1038BEE34D}"/>
              </a:ext>
            </a:extLst>
          </p:cNvPr>
          <p:cNvSpPr>
            <a:spLocks noGrp="1"/>
          </p:cNvSpPr>
          <p:nvPr>
            <p:ph type="dt" sz="half" idx="10"/>
          </p:nvPr>
        </p:nvSpPr>
        <p:spPr/>
        <p:txBody>
          <a:bodyPr/>
          <a:lstStyle/>
          <a:p>
            <a:fld id="{2C1AB5CE-BA87-4740-AC43-6B5633DBC4AE}" type="datetimeFigureOut">
              <a:rPr lang="en-US" smtClean="0"/>
              <a:t>2/8/2023</a:t>
            </a:fld>
            <a:endParaRPr lang="en-US"/>
          </a:p>
        </p:txBody>
      </p:sp>
      <p:sp>
        <p:nvSpPr>
          <p:cNvPr id="4" name="Footer Placeholder 3">
            <a:extLst>
              <a:ext uri="{FF2B5EF4-FFF2-40B4-BE49-F238E27FC236}">
                <a16:creationId xmlns:a16="http://schemas.microsoft.com/office/drawing/2014/main" id="{851B02FD-9207-B64E-BD09-1DA938D509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6F5CCB-3834-654E-9235-2C21C27562E5}"/>
              </a:ext>
            </a:extLst>
          </p:cNvPr>
          <p:cNvSpPr>
            <a:spLocks noGrp="1"/>
          </p:cNvSpPr>
          <p:nvPr>
            <p:ph type="sldNum" sz="quarter" idx="12"/>
          </p:nvPr>
        </p:nvSpPr>
        <p:spPr/>
        <p:txBody>
          <a:bodyPr/>
          <a:lstStyle/>
          <a:p>
            <a:fld id="{E60FCB5F-8BB0-934B-B572-F7A6F47293C2}" type="slidenum">
              <a:rPr lang="en-US" smtClean="0"/>
              <a:t>‹#›</a:t>
            </a:fld>
            <a:endParaRPr lang="en-US"/>
          </a:p>
        </p:txBody>
      </p:sp>
    </p:spTree>
    <p:extLst>
      <p:ext uri="{BB962C8B-B14F-4D97-AF65-F5344CB8AC3E}">
        <p14:creationId xmlns:p14="http://schemas.microsoft.com/office/powerpoint/2010/main" val="262283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C2EA8-8F73-1044-89B9-80FD1EC514D5}"/>
              </a:ext>
            </a:extLst>
          </p:cNvPr>
          <p:cNvSpPr>
            <a:spLocks noGrp="1"/>
          </p:cNvSpPr>
          <p:nvPr>
            <p:ph type="dt" sz="half" idx="10"/>
          </p:nvPr>
        </p:nvSpPr>
        <p:spPr/>
        <p:txBody>
          <a:bodyPr/>
          <a:lstStyle/>
          <a:p>
            <a:fld id="{2C1AB5CE-BA87-4740-AC43-6B5633DBC4AE}" type="datetimeFigureOut">
              <a:rPr lang="en-US" smtClean="0"/>
              <a:t>2/8/2023</a:t>
            </a:fld>
            <a:endParaRPr lang="en-US"/>
          </a:p>
        </p:txBody>
      </p:sp>
      <p:sp>
        <p:nvSpPr>
          <p:cNvPr id="3" name="Footer Placeholder 2">
            <a:extLst>
              <a:ext uri="{FF2B5EF4-FFF2-40B4-BE49-F238E27FC236}">
                <a16:creationId xmlns:a16="http://schemas.microsoft.com/office/drawing/2014/main" id="{BA98A7DC-08FC-C140-B64D-0D1339CE79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EAD67-0BDA-DA47-AE92-FAC222FA18B9}"/>
              </a:ext>
            </a:extLst>
          </p:cNvPr>
          <p:cNvSpPr>
            <a:spLocks noGrp="1"/>
          </p:cNvSpPr>
          <p:nvPr>
            <p:ph type="sldNum" sz="quarter" idx="12"/>
          </p:nvPr>
        </p:nvSpPr>
        <p:spPr/>
        <p:txBody>
          <a:bodyPr/>
          <a:lstStyle/>
          <a:p>
            <a:fld id="{E60FCB5F-8BB0-934B-B572-F7A6F47293C2}" type="slidenum">
              <a:rPr lang="en-US" smtClean="0"/>
              <a:t>‹#›</a:t>
            </a:fld>
            <a:endParaRPr lang="en-US"/>
          </a:p>
        </p:txBody>
      </p:sp>
    </p:spTree>
    <p:extLst>
      <p:ext uri="{BB962C8B-B14F-4D97-AF65-F5344CB8AC3E}">
        <p14:creationId xmlns:p14="http://schemas.microsoft.com/office/powerpoint/2010/main" val="105826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FEB237-5349-3244-AD98-E5260E2C666F}"/>
              </a:ext>
            </a:extLst>
          </p:cNvPr>
          <p:cNvSpPr>
            <a:spLocks noGrp="1"/>
          </p:cNvSpPr>
          <p:nvPr>
            <p:ph idx="1"/>
          </p:nvPr>
        </p:nvSpPr>
        <p:spPr>
          <a:xfrm>
            <a:off x="628650" y="1825626"/>
            <a:ext cx="7886700" cy="382804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1F2964A1-EB07-0D4C-9B84-EE98DBA231A6}"/>
              </a:ext>
            </a:extLst>
          </p:cNvPr>
          <p:cNvSpPr>
            <a:spLocks noGrp="1"/>
          </p:cNvSpPr>
          <p:nvPr>
            <p:ph type="title"/>
          </p:nvPr>
        </p:nvSpPr>
        <p:spPr>
          <a:xfrm>
            <a:off x="1170878" y="376277"/>
            <a:ext cx="7344473" cy="757818"/>
          </a:xfrm>
          <a:prstGeom prst="rect">
            <a:avLst/>
          </a:prstGeom>
        </p:spPr>
        <p:txBody>
          <a:bodyPr vert="horz" lIns="91440" tIns="45720" rIns="91440" bIns="45720" rtlCol="0" anchor="ctr">
            <a:normAutofit/>
          </a:bodyPr>
          <a:lstStyle/>
          <a:p>
            <a:r>
              <a:rPr lang="en-US" dirty="0"/>
              <a:t>Click to edit Master title style</a:t>
            </a:r>
          </a:p>
        </p:txBody>
      </p:sp>
      <p:sp>
        <p:nvSpPr>
          <p:cNvPr id="8" name="Date Placeholder 3">
            <a:extLst>
              <a:ext uri="{FF2B5EF4-FFF2-40B4-BE49-F238E27FC236}">
                <a16:creationId xmlns:a16="http://schemas.microsoft.com/office/drawing/2014/main" id="{0EF294B3-7873-2D49-A187-B628B6BB5175}"/>
              </a:ext>
            </a:extLst>
          </p:cNvPr>
          <p:cNvSpPr>
            <a:spLocks noGrp="1"/>
          </p:cNvSpPr>
          <p:nvPr>
            <p:ph type="dt" sz="half" idx="2"/>
          </p:nvPr>
        </p:nvSpPr>
        <p:spPr>
          <a:xfrm>
            <a:off x="1892050" y="6356353"/>
            <a:ext cx="943672"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FD69A-AA72-4D47-9FF2-F82FF70EAA7D}" type="datetimeFigureOut">
              <a:rPr lang="en-US" smtClean="0"/>
              <a:t>2/8/2023</a:t>
            </a:fld>
            <a:endParaRPr lang="en-US" dirty="0"/>
          </a:p>
        </p:txBody>
      </p:sp>
      <p:sp>
        <p:nvSpPr>
          <p:cNvPr id="9" name="Footer Placeholder 4">
            <a:extLst>
              <a:ext uri="{FF2B5EF4-FFF2-40B4-BE49-F238E27FC236}">
                <a16:creationId xmlns:a16="http://schemas.microsoft.com/office/drawing/2014/main" id="{0A2B2E83-25BE-2C41-8DF6-0169AA25A823}"/>
              </a:ext>
            </a:extLst>
          </p:cNvPr>
          <p:cNvSpPr>
            <a:spLocks noGrp="1"/>
          </p:cNvSpPr>
          <p:nvPr>
            <p:ph type="ftr" sz="quarter" idx="3"/>
          </p:nvPr>
        </p:nvSpPr>
        <p:spPr>
          <a:xfrm>
            <a:off x="2985623" y="6356353"/>
            <a:ext cx="27543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0" name="Slide Number Placeholder 5">
            <a:extLst>
              <a:ext uri="{FF2B5EF4-FFF2-40B4-BE49-F238E27FC236}">
                <a16:creationId xmlns:a16="http://schemas.microsoft.com/office/drawing/2014/main" id="{A8AAF8B5-8875-004F-8972-8BD0581593FB}"/>
              </a:ext>
            </a:extLst>
          </p:cNvPr>
          <p:cNvSpPr>
            <a:spLocks noGrp="1"/>
          </p:cNvSpPr>
          <p:nvPr>
            <p:ph type="sldNum" sz="quarter" idx="4"/>
          </p:nvPr>
        </p:nvSpPr>
        <p:spPr>
          <a:xfrm>
            <a:off x="5889876" y="6356353"/>
            <a:ext cx="94367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CE80D-CFA4-F24F-BB3C-78A0B9623217}" type="slidenum">
              <a:rPr lang="en-US" smtClean="0"/>
              <a:t>‹#›</a:t>
            </a:fld>
            <a:endParaRPr lang="en-US"/>
          </a:p>
        </p:txBody>
      </p:sp>
    </p:spTree>
    <p:extLst>
      <p:ext uri="{BB962C8B-B14F-4D97-AF65-F5344CB8AC3E}">
        <p14:creationId xmlns:p14="http://schemas.microsoft.com/office/powerpoint/2010/main" val="69064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180C0-5799-DF40-9B01-E71AE61C6C36}"/>
              </a:ext>
            </a:extLst>
          </p:cNvPr>
          <p:cNvSpPr>
            <a:spLocks noGrp="1"/>
          </p:cNvSpPr>
          <p:nvPr>
            <p:ph sz="half" idx="1"/>
          </p:nvPr>
        </p:nvSpPr>
        <p:spPr>
          <a:xfrm>
            <a:off x="628650" y="1825625"/>
            <a:ext cx="3886200" cy="373883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9FACB-B0AE-AE42-8837-F0DB9B86930D}"/>
              </a:ext>
            </a:extLst>
          </p:cNvPr>
          <p:cNvSpPr>
            <a:spLocks noGrp="1"/>
          </p:cNvSpPr>
          <p:nvPr>
            <p:ph sz="half" idx="2"/>
          </p:nvPr>
        </p:nvSpPr>
        <p:spPr>
          <a:xfrm>
            <a:off x="4629150" y="1825625"/>
            <a:ext cx="3886200" cy="373883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B4D48296-30B2-4246-A663-4EE9351CF77D}"/>
              </a:ext>
            </a:extLst>
          </p:cNvPr>
          <p:cNvSpPr>
            <a:spLocks noGrp="1"/>
          </p:cNvSpPr>
          <p:nvPr>
            <p:ph type="title"/>
          </p:nvPr>
        </p:nvSpPr>
        <p:spPr>
          <a:xfrm>
            <a:off x="1170878" y="376277"/>
            <a:ext cx="7344473" cy="757818"/>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3">
            <a:extLst>
              <a:ext uri="{FF2B5EF4-FFF2-40B4-BE49-F238E27FC236}">
                <a16:creationId xmlns:a16="http://schemas.microsoft.com/office/drawing/2014/main" id="{93DB9CB4-5892-5B4C-AF97-05C019EC3B80}"/>
              </a:ext>
            </a:extLst>
          </p:cNvPr>
          <p:cNvSpPr>
            <a:spLocks noGrp="1"/>
          </p:cNvSpPr>
          <p:nvPr>
            <p:ph type="dt" sz="half" idx="10"/>
          </p:nvPr>
        </p:nvSpPr>
        <p:spPr>
          <a:xfrm>
            <a:off x="1892050" y="6356353"/>
            <a:ext cx="943672"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FD69A-AA72-4D47-9FF2-F82FF70EAA7D}" type="datetimeFigureOut">
              <a:rPr lang="en-US" smtClean="0"/>
              <a:t>2/8/2023</a:t>
            </a:fld>
            <a:endParaRPr lang="en-US" dirty="0"/>
          </a:p>
        </p:txBody>
      </p:sp>
      <p:sp>
        <p:nvSpPr>
          <p:cNvPr id="10" name="Footer Placeholder 4">
            <a:extLst>
              <a:ext uri="{FF2B5EF4-FFF2-40B4-BE49-F238E27FC236}">
                <a16:creationId xmlns:a16="http://schemas.microsoft.com/office/drawing/2014/main" id="{E59CDBE1-CDCD-6B44-9417-280E32C5ADE8}"/>
              </a:ext>
            </a:extLst>
          </p:cNvPr>
          <p:cNvSpPr>
            <a:spLocks noGrp="1"/>
          </p:cNvSpPr>
          <p:nvPr>
            <p:ph type="ftr" sz="quarter" idx="3"/>
          </p:nvPr>
        </p:nvSpPr>
        <p:spPr>
          <a:xfrm>
            <a:off x="2985623" y="6356353"/>
            <a:ext cx="27543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276C9D86-0651-F145-8CBC-DD42EA928639}"/>
              </a:ext>
            </a:extLst>
          </p:cNvPr>
          <p:cNvSpPr>
            <a:spLocks noGrp="1"/>
          </p:cNvSpPr>
          <p:nvPr>
            <p:ph type="sldNum" sz="quarter" idx="4"/>
          </p:nvPr>
        </p:nvSpPr>
        <p:spPr>
          <a:xfrm>
            <a:off x="5889876" y="6356353"/>
            <a:ext cx="94367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CE80D-CFA4-F24F-BB3C-78A0B9623217}" type="slidenum">
              <a:rPr lang="en-US" smtClean="0"/>
              <a:t>‹#›</a:t>
            </a:fld>
            <a:endParaRPr lang="en-US"/>
          </a:p>
        </p:txBody>
      </p:sp>
    </p:spTree>
    <p:extLst>
      <p:ext uri="{BB962C8B-B14F-4D97-AF65-F5344CB8AC3E}">
        <p14:creationId xmlns:p14="http://schemas.microsoft.com/office/powerpoint/2010/main" val="286512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FF1B58-84FF-1B42-B145-51B7593243AF}"/>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B93E0B6-48AA-F741-9F02-5B4DF09012F3}"/>
              </a:ext>
            </a:extLst>
          </p:cNvPr>
          <p:cNvSpPr>
            <a:spLocks noGrp="1"/>
          </p:cNvSpPr>
          <p:nvPr>
            <p:ph sz="half" idx="2"/>
          </p:nvPr>
        </p:nvSpPr>
        <p:spPr>
          <a:xfrm>
            <a:off x="629842" y="2505076"/>
            <a:ext cx="3868340" cy="314859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A634B-291E-DD48-8B6F-4CAE3DA26B7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A719913-B877-DA41-958F-639F7DE0A7EC}"/>
              </a:ext>
            </a:extLst>
          </p:cNvPr>
          <p:cNvSpPr>
            <a:spLocks noGrp="1"/>
          </p:cNvSpPr>
          <p:nvPr>
            <p:ph sz="quarter" idx="4"/>
          </p:nvPr>
        </p:nvSpPr>
        <p:spPr>
          <a:xfrm>
            <a:off x="4629150" y="2505076"/>
            <a:ext cx="3887391" cy="314859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38048795-F61D-E447-AFF0-7478BA0B3B81}"/>
              </a:ext>
            </a:extLst>
          </p:cNvPr>
          <p:cNvSpPr>
            <a:spLocks noGrp="1"/>
          </p:cNvSpPr>
          <p:nvPr>
            <p:ph type="title"/>
          </p:nvPr>
        </p:nvSpPr>
        <p:spPr>
          <a:xfrm>
            <a:off x="1170878" y="376277"/>
            <a:ext cx="7344473" cy="757818"/>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3">
            <a:extLst>
              <a:ext uri="{FF2B5EF4-FFF2-40B4-BE49-F238E27FC236}">
                <a16:creationId xmlns:a16="http://schemas.microsoft.com/office/drawing/2014/main" id="{148B9F1F-43EC-AC47-981D-49C85780010F}"/>
              </a:ext>
            </a:extLst>
          </p:cNvPr>
          <p:cNvSpPr>
            <a:spLocks noGrp="1"/>
          </p:cNvSpPr>
          <p:nvPr>
            <p:ph type="dt" sz="half" idx="10"/>
          </p:nvPr>
        </p:nvSpPr>
        <p:spPr>
          <a:xfrm>
            <a:off x="1892050" y="6356353"/>
            <a:ext cx="943672"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FD69A-AA72-4D47-9FF2-F82FF70EAA7D}" type="datetimeFigureOut">
              <a:rPr lang="en-US" smtClean="0"/>
              <a:t>2/8/2023</a:t>
            </a:fld>
            <a:endParaRPr lang="en-US" dirty="0"/>
          </a:p>
        </p:txBody>
      </p:sp>
      <p:sp>
        <p:nvSpPr>
          <p:cNvPr id="13" name="Footer Placeholder 4">
            <a:extLst>
              <a:ext uri="{FF2B5EF4-FFF2-40B4-BE49-F238E27FC236}">
                <a16:creationId xmlns:a16="http://schemas.microsoft.com/office/drawing/2014/main" id="{366F8D1D-EF42-BF42-8AB9-E3D93254A7B6}"/>
              </a:ext>
            </a:extLst>
          </p:cNvPr>
          <p:cNvSpPr>
            <a:spLocks noGrp="1"/>
          </p:cNvSpPr>
          <p:nvPr>
            <p:ph type="ftr" sz="quarter" idx="11"/>
          </p:nvPr>
        </p:nvSpPr>
        <p:spPr>
          <a:xfrm>
            <a:off x="2985623" y="6356353"/>
            <a:ext cx="27543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4" name="Slide Number Placeholder 5">
            <a:extLst>
              <a:ext uri="{FF2B5EF4-FFF2-40B4-BE49-F238E27FC236}">
                <a16:creationId xmlns:a16="http://schemas.microsoft.com/office/drawing/2014/main" id="{57A64A23-7A59-7A47-94D5-0EF72A658E97}"/>
              </a:ext>
            </a:extLst>
          </p:cNvPr>
          <p:cNvSpPr>
            <a:spLocks noGrp="1"/>
          </p:cNvSpPr>
          <p:nvPr>
            <p:ph type="sldNum" sz="quarter" idx="12"/>
          </p:nvPr>
        </p:nvSpPr>
        <p:spPr>
          <a:xfrm>
            <a:off x="5889876" y="6356353"/>
            <a:ext cx="94367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CE80D-CFA4-F24F-BB3C-78A0B9623217}" type="slidenum">
              <a:rPr lang="en-US" smtClean="0"/>
              <a:t>‹#›</a:t>
            </a:fld>
            <a:endParaRPr lang="en-US"/>
          </a:p>
        </p:txBody>
      </p:sp>
    </p:spTree>
    <p:extLst>
      <p:ext uri="{BB962C8B-B14F-4D97-AF65-F5344CB8AC3E}">
        <p14:creationId xmlns:p14="http://schemas.microsoft.com/office/powerpoint/2010/main" val="333086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C58AE7B-9A2B-7141-8483-7A11237CA984}"/>
              </a:ext>
            </a:extLst>
          </p:cNvPr>
          <p:cNvSpPr>
            <a:spLocks noGrp="1"/>
          </p:cNvSpPr>
          <p:nvPr>
            <p:ph type="title"/>
          </p:nvPr>
        </p:nvSpPr>
        <p:spPr>
          <a:xfrm>
            <a:off x="1170878" y="376277"/>
            <a:ext cx="7344473" cy="757818"/>
          </a:xfrm>
          <a:prstGeom prst="rect">
            <a:avLst/>
          </a:prstGeom>
        </p:spPr>
        <p:txBody>
          <a:bodyPr vert="horz" lIns="91440" tIns="45720" rIns="91440" bIns="45720" rtlCol="0" anchor="ctr">
            <a:normAutofit/>
          </a:bodyPr>
          <a:lstStyle/>
          <a:p>
            <a:r>
              <a:rPr lang="en-US" dirty="0"/>
              <a:t>Click to edit Master title style</a:t>
            </a:r>
          </a:p>
        </p:txBody>
      </p:sp>
      <p:sp>
        <p:nvSpPr>
          <p:cNvPr id="7" name="Date Placeholder 3">
            <a:extLst>
              <a:ext uri="{FF2B5EF4-FFF2-40B4-BE49-F238E27FC236}">
                <a16:creationId xmlns:a16="http://schemas.microsoft.com/office/drawing/2014/main" id="{4686A777-C409-D84D-B726-F52078E4AABD}"/>
              </a:ext>
            </a:extLst>
          </p:cNvPr>
          <p:cNvSpPr>
            <a:spLocks noGrp="1"/>
          </p:cNvSpPr>
          <p:nvPr>
            <p:ph type="dt" sz="half" idx="2"/>
          </p:nvPr>
        </p:nvSpPr>
        <p:spPr>
          <a:xfrm>
            <a:off x="1892050" y="6356353"/>
            <a:ext cx="943672"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FD69A-AA72-4D47-9FF2-F82FF70EAA7D}" type="datetimeFigureOut">
              <a:rPr lang="en-US" smtClean="0"/>
              <a:t>2/8/2023</a:t>
            </a:fld>
            <a:endParaRPr lang="en-US" dirty="0"/>
          </a:p>
        </p:txBody>
      </p:sp>
      <p:sp>
        <p:nvSpPr>
          <p:cNvPr id="8" name="Footer Placeholder 4">
            <a:extLst>
              <a:ext uri="{FF2B5EF4-FFF2-40B4-BE49-F238E27FC236}">
                <a16:creationId xmlns:a16="http://schemas.microsoft.com/office/drawing/2014/main" id="{32E6F308-9C35-284E-92E1-CF0E1E05324C}"/>
              </a:ext>
            </a:extLst>
          </p:cNvPr>
          <p:cNvSpPr>
            <a:spLocks noGrp="1"/>
          </p:cNvSpPr>
          <p:nvPr>
            <p:ph type="ftr" sz="quarter" idx="3"/>
          </p:nvPr>
        </p:nvSpPr>
        <p:spPr>
          <a:xfrm>
            <a:off x="2985623" y="6356353"/>
            <a:ext cx="27543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9" name="Slide Number Placeholder 5">
            <a:extLst>
              <a:ext uri="{FF2B5EF4-FFF2-40B4-BE49-F238E27FC236}">
                <a16:creationId xmlns:a16="http://schemas.microsoft.com/office/drawing/2014/main" id="{ED93D0EA-F203-0A41-A01E-8AA7DAC2BAFB}"/>
              </a:ext>
            </a:extLst>
          </p:cNvPr>
          <p:cNvSpPr>
            <a:spLocks noGrp="1"/>
          </p:cNvSpPr>
          <p:nvPr>
            <p:ph type="sldNum" sz="quarter" idx="4"/>
          </p:nvPr>
        </p:nvSpPr>
        <p:spPr>
          <a:xfrm>
            <a:off x="5889876" y="6356353"/>
            <a:ext cx="94367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CE80D-CFA4-F24F-BB3C-78A0B9623217}" type="slidenum">
              <a:rPr lang="en-US" smtClean="0"/>
              <a:t>‹#›</a:t>
            </a:fld>
            <a:endParaRPr lang="en-US"/>
          </a:p>
        </p:txBody>
      </p:sp>
    </p:spTree>
    <p:extLst>
      <p:ext uri="{BB962C8B-B14F-4D97-AF65-F5344CB8AC3E}">
        <p14:creationId xmlns:p14="http://schemas.microsoft.com/office/powerpoint/2010/main" val="227134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D88CDD56-D5D4-7140-A275-9597C71CA02F}"/>
              </a:ext>
            </a:extLst>
          </p:cNvPr>
          <p:cNvSpPr>
            <a:spLocks noGrp="1"/>
          </p:cNvSpPr>
          <p:nvPr>
            <p:ph type="dt" sz="half" idx="2"/>
          </p:nvPr>
        </p:nvSpPr>
        <p:spPr>
          <a:xfrm>
            <a:off x="1892050" y="6356353"/>
            <a:ext cx="943672"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FD69A-AA72-4D47-9FF2-F82FF70EAA7D}" type="datetimeFigureOut">
              <a:rPr lang="en-US" smtClean="0"/>
              <a:t>2/8/2023</a:t>
            </a:fld>
            <a:endParaRPr lang="en-US" dirty="0"/>
          </a:p>
        </p:txBody>
      </p:sp>
      <p:sp>
        <p:nvSpPr>
          <p:cNvPr id="7" name="Footer Placeholder 4">
            <a:extLst>
              <a:ext uri="{FF2B5EF4-FFF2-40B4-BE49-F238E27FC236}">
                <a16:creationId xmlns:a16="http://schemas.microsoft.com/office/drawing/2014/main" id="{DA320F87-9F8F-D84D-BD82-80E6E6780368}"/>
              </a:ext>
            </a:extLst>
          </p:cNvPr>
          <p:cNvSpPr>
            <a:spLocks noGrp="1"/>
          </p:cNvSpPr>
          <p:nvPr>
            <p:ph type="ftr" sz="quarter" idx="3"/>
          </p:nvPr>
        </p:nvSpPr>
        <p:spPr>
          <a:xfrm>
            <a:off x="2985623" y="6356353"/>
            <a:ext cx="27543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1DE5D527-0A2A-0E4E-9FAD-80085D8941D7}"/>
              </a:ext>
            </a:extLst>
          </p:cNvPr>
          <p:cNvSpPr>
            <a:spLocks noGrp="1"/>
          </p:cNvSpPr>
          <p:nvPr>
            <p:ph type="sldNum" sz="quarter" idx="4"/>
          </p:nvPr>
        </p:nvSpPr>
        <p:spPr>
          <a:xfrm>
            <a:off x="5889876" y="6356353"/>
            <a:ext cx="94367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CE80D-CFA4-F24F-BB3C-78A0B9623217}" type="slidenum">
              <a:rPr lang="en-US" smtClean="0"/>
              <a:t>‹#›</a:t>
            </a:fld>
            <a:endParaRPr lang="en-US"/>
          </a:p>
        </p:txBody>
      </p:sp>
    </p:spTree>
    <p:extLst>
      <p:ext uri="{BB962C8B-B14F-4D97-AF65-F5344CB8AC3E}">
        <p14:creationId xmlns:p14="http://schemas.microsoft.com/office/powerpoint/2010/main" val="62992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B738D0-0496-CB4F-BF20-EA19B46CFE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a:extLst>
              <a:ext uri="{FF2B5EF4-FFF2-40B4-BE49-F238E27FC236}">
                <a16:creationId xmlns:a16="http://schemas.microsoft.com/office/drawing/2014/main" id="{22152A69-3955-E540-9654-B560C37FE281}"/>
              </a:ext>
            </a:extLst>
          </p:cNvPr>
          <p:cNvSpPr>
            <a:spLocks noGrp="1"/>
          </p:cNvSpPr>
          <p:nvPr>
            <p:ph type="ctrTitle"/>
          </p:nvPr>
        </p:nvSpPr>
        <p:spPr>
          <a:xfrm>
            <a:off x="604956" y="1828799"/>
            <a:ext cx="2840771" cy="1438508"/>
          </a:xfrm>
          <a:prstGeom prst="rect">
            <a:avLst/>
          </a:prstGeom>
        </p:spPr>
        <p:txBody>
          <a:bodyPr anchor="b">
            <a:noAutofit/>
          </a:bodyPr>
          <a:lstStyle>
            <a:lvl1pPr algn="l">
              <a:defRPr sz="27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46333174-5228-934F-A5E0-E20B40B49BE9}"/>
              </a:ext>
            </a:extLst>
          </p:cNvPr>
          <p:cNvSpPr>
            <a:spLocks noGrp="1"/>
          </p:cNvSpPr>
          <p:nvPr>
            <p:ph type="subTitle" idx="1"/>
          </p:nvPr>
        </p:nvSpPr>
        <p:spPr>
          <a:xfrm>
            <a:off x="604956" y="3601843"/>
            <a:ext cx="2840771" cy="2263698"/>
          </a:xfrm>
          <a:prstGeom prst="rect">
            <a:avLst/>
          </a:prstGeom>
        </p:spPr>
        <p:txBody>
          <a:bodyPr>
            <a:normAutofit/>
          </a:bodyPr>
          <a:lstStyle>
            <a:lvl1pPr marL="0" indent="0" algn="l">
              <a:buNone/>
              <a:defRPr sz="135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7415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3E8E-5942-104B-A4CD-84287A149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BAD66D-21C9-3D46-8B6F-C43043D347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6C144-807B-5F48-BAC0-DBB7FD10DC38}"/>
              </a:ext>
            </a:extLst>
          </p:cNvPr>
          <p:cNvSpPr>
            <a:spLocks noGrp="1"/>
          </p:cNvSpPr>
          <p:nvPr>
            <p:ph type="dt" sz="half" idx="10"/>
          </p:nvPr>
        </p:nvSpPr>
        <p:spPr/>
        <p:txBody>
          <a:bodyPr/>
          <a:lstStyle/>
          <a:p>
            <a:fld id="{488AC6D6-622B-DA48-98F9-B0E26AEE60F2}" type="datetimeFigureOut">
              <a:rPr lang="en-US" smtClean="0"/>
              <a:t>2/8/2023</a:t>
            </a:fld>
            <a:endParaRPr lang="en-US"/>
          </a:p>
        </p:txBody>
      </p:sp>
      <p:sp>
        <p:nvSpPr>
          <p:cNvPr id="5" name="Footer Placeholder 4">
            <a:extLst>
              <a:ext uri="{FF2B5EF4-FFF2-40B4-BE49-F238E27FC236}">
                <a16:creationId xmlns:a16="http://schemas.microsoft.com/office/drawing/2014/main" id="{6C58094C-084C-7A43-A3BC-26272FCFE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D5E46-7275-894E-96E6-6CDCF6EE85CD}"/>
              </a:ext>
            </a:extLst>
          </p:cNvPr>
          <p:cNvSpPr>
            <a:spLocks noGrp="1"/>
          </p:cNvSpPr>
          <p:nvPr>
            <p:ph type="sldNum" sz="quarter" idx="12"/>
          </p:nvPr>
        </p:nvSpPr>
        <p:spPr/>
        <p:txBody>
          <a:bodyPr/>
          <a:lstStyle/>
          <a:p>
            <a:fld id="{4E5FB148-1135-DC4F-9CD2-E54B17868F7A}" type="slidenum">
              <a:rPr lang="en-US" smtClean="0"/>
              <a:t>‹#›</a:t>
            </a:fld>
            <a:endParaRPr lang="en-US"/>
          </a:p>
        </p:txBody>
      </p:sp>
    </p:spTree>
    <p:extLst>
      <p:ext uri="{BB962C8B-B14F-4D97-AF65-F5344CB8AC3E}">
        <p14:creationId xmlns:p14="http://schemas.microsoft.com/office/powerpoint/2010/main" val="36514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7848-2BCE-D74D-B55D-626B7FCC5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9F515B-E3E9-6842-BA3C-87E13A639285}"/>
              </a:ext>
            </a:extLst>
          </p:cNvPr>
          <p:cNvSpPr>
            <a:spLocks noGrp="1"/>
          </p:cNvSpPr>
          <p:nvPr>
            <p:ph sz="half" idx="1"/>
          </p:nvPr>
        </p:nvSpPr>
        <p:spPr>
          <a:xfrm>
            <a:off x="628650" y="1825626"/>
            <a:ext cx="3886200" cy="40956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EEE214-FDA9-0045-AF3C-539CC17725D3}"/>
              </a:ext>
            </a:extLst>
          </p:cNvPr>
          <p:cNvSpPr>
            <a:spLocks noGrp="1"/>
          </p:cNvSpPr>
          <p:nvPr>
            <p:ph sz="half" idx="2"/>
          </p:nvPr>
        </p:nvSpPr>
        <p:spPr>
          <a:xfrm>
            <a:off x="4629150" y="1825626"/>
            <a:ext cx="3886200" cy="40956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BC109-C479-E340-A79E-FD20F3B78FD2}"/>
              </a:ext>
            </a:extLst>
          </p:cNvPr>
          <p:cNvSpPr>
            <a:spLocks noGrp="1"/>
          </p:cNvSpPr>
          <p:nvPr>
            <p:ph type="dt" sz="half" idx="10"/>
          </p:nvPr>
        </p:nvSpPr>
        <p:spPr/>
        <p:txBody>
          <a:bodyPr/>
          <a:lstStyle/>
          <a:p>
            <a:fld id="{488AC6D6-622B-DA48-98F9-B0E26AEE60F2}" type="datetimeFigureOut">
              <a:rPr lang="en-US" smtClean="0"/>
              <a:t>2/8/2023</a:t>
            </a:fld>
            <a:endParaRPr lang="en-US"/>
          </a:p>
        </p:txBody>
      </p:sp>
      <p:sp>
        <p:nvSpPr>
          <p:cNvPr id="6" name="Footer Placeholder 5">
            <a:extLst>
              <a:ext uri="{FF2B5EF4-FFF2-40B4-BE49-F238E27FC236}">
                <a16:creationId xmlns:a16="http://schemas.microsoft.com/office/drawing/2014/main" id="{9275125A-D5CB-324E-946A-F61B97F2D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38F5A-C54B-6B4A-AF97-FFED41A40953}"/>
              </a:ext>
            </a:extLst>
          </p:cNvPr>
          <p:cNvSpPr>
            <a:spLocks noGrp="1"/>
          </p:cNvSpPr>
          <p:nvPr>
            <p:ph type="sldNum" sz="quarter" idx="12"/>
          </p:nvPr>
        </p:nvSpPr>
        <p:spPr/>
        <p:txBody>
          <a:bodyPr/>
          <a:lstStyle/>
          <a:p>
            <a:fld id="{4E5FB148-1135-DC4F-9CD2-E54B17868F7A}" type="slidenum">
              <a:rPr lang="en-US" smtClean="0"/>
              <a:t>‹#›</a:t>
            </a:fld>
            <a:endParaRPr lang="en-US"/>
          </a:p>
        </p:txBody>
      </p:sp>
    </p:spTree>
    <p:extLst>
      <p:ext uri="{BB962C8B-B14F-4D97-AF65-F5344CB8AC3E}">
        <p14:creationId xmlns:p14="http://schemas.microsoft.com/office/powerpoint/2010/main" val="216492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D0D05-9F29-7B42-A43F-21C1332F0E2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itle Placeholder 1">
            <a:extLst>
              <a:ext uri="{FF2B5EF4-FFF2-40B4-BE49-F238E27FC236}">
                <a16:creationId xmlns:a16="http://schemas.microsoft.com/office/drawing/2014/main" id="{DD60E8D9-D091-DD47-B86A-27AFB8EDF660}"/>
              </a:ext>
            </a:extLst>
          </p:cNvPr>
          <p:cNvSpPr>
            <a:spLocks noGrp="1"/>
          </p:cNvSpPr>
          <p:nvPr>
            <p:ph type="title"/>
          </p:nvPr>
        </p:nvSpPr>
        <p:spPr>
          <a:xfrm>
            <a:off x="1170878" y="376277"/>
            <a:ext cx="7344473" cy="757818"/>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a:extLst>
              <a:ext uri="{FF2B5EF4-FFF2-40B4-BE49-F238E27FC236}">
                <a16:creationId xmlns:a16="http://schemas.microsoft.com/office/drawing/2014/main" id="{F2863702-5BDB-AA4E-AE90-B48A6543E630}"/>
              </a:ext>
            </a:extLst>
          </p:cNvPr>
          <p:cNvSpPr>
            <a:spLocks noGrp="1"/>
          </p:cNvSpPr>
          <p:nvPr>
            <p:ph type="body" idx="1"/>
          </p:nvPr>
        </p:nvSpPr>
        <p:spPr>
          <a:xfrm>
            <a:off x="628650" y="1825628"/>
            <a:ext cx="7886700" cy="38280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F98D4F3D-FD8F-6B4C-BAD0-D952F7B4F4EE}"/>
              </a:ext>
            </a:extLst>
          </p:cNvPr>
          <p:cNvSpPr>
            <a:spLocks noGrp="1"/>
          </p:cNvSpPr>
          <p:nvPr>
            <p:ph type="dt" sz="half" idx="2"/>
          </p:nvPr>
        </p:nvSpPr>
        <p:spPr>
          <a:xfrm>
            <a:off x="1892050" y="6356353"/>
            <a:ext cx="943672"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0FD69A-AA72-4D47-9FF2-F82FF70EAA7D}" type="datetimeFigureOut">
              <a:rPr lang="en-US" smtClean="0"/>
              <a:t>2/8/2023</a:t>
            </a:fld>
            <a:endParaRPr lang="en-US" dirty="0"/>
          </a:p>
        </p:txBody>
      </p:sp>
      <p:sp>
        <p:nvSpPr>
          <p:cNvPr id="17" name="Footer Placeholder 4">
            <a:extLst>
              <a:ext uri="{FF2B5EF4-FFF2-40B4-BE49-F238E27FC236}">
                <a16:creationId xmlns:a16="http://schemas.microsoft.com/office/drawing/2014/main" id="{4A7DF627-56C4-A04B-8BD3-DD6E6786D47E}"/>
              </a:ext>
            </a:extLst>
          </p:cNvPr>
          <p:cNvSpPr>
            <a:spLocks noGrp="1"/>
          </p:cNvSpPr>
          <p:nvPr>
            <p:ph type="ftr" sz="quarter" idx="3"/>
          </p:nvPr>
        </p:nvSpPr>
        <p:spPr>
          <a:xfrm>
            <a:off x="2985623" y="6356353"/>
            <a:ext cx="2754352"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8" name="Slide Number Placeholder 5">
            <a:extLst>
              <a:ext uri="{FF2B5EF4-FFF2-40B4-BE49-F238E27FC236}">
                <a16:creationId xmlns:a16="http://schemas.microsoft.com/office/drawing/2014/main" id="{79AEDAA8-DAC6-CF46-9D8C-D1B79840B0A6}"/>
              </a:ext>
            </a:extLst>
          </p:cNvPr>
          <p:cNvSpPr>
            <a:spLocks noGrp="1"/>
          </p:cNvSpPr>
          <p:nvPr>
            <p:ph type="sldNum" sz="quarter" idx="4"/>
          </p:nvPr>
        </p:nvSpPr>
        <p:spPr>
          <a:xfrm>
            <a:off x="5889876" y="6356353"/>
            <a:ext cx="94367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0CE80D-CFA4-F24F-BB3C-78A0B9623217}" type="slidenum">
              <a:rPr lang="en-US" smtClean="0"/>
              <a:t>‹#›</a:t>
            </a:fld>
            <a:endParaRPr lang="en-US"/>
          </a:p>
        </p:txBody>
      </p:sp>
    </p:spTree>
    <p:extLst>
      <p:ext uri="{BB962C8B-B14F-4D97-AF65-F5344CB8AC3E}">
        <p14:creationId xmlns:p14="http://schemas.microsoft.com/office/powerpoint/2010/main" val="274204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685800" rtl="0" eaLnBrk="1" latinLnBrk="0" hangingPunct="1">
        <a:lnSpc>
          <a:spcPct val="90000"/>
        </a:lnSpc>
        <a:spcBef>
          <a:spcPct val="0"/>
        </a:spcBef>
        <a:buNone/>
        <a:defRPr sz="2400" b="0" i="0" kern="1200">
          <a:solidFill>
            <a:schemeClr val="tx1"/>
          </a:solidFill>
          <a:latin typeface="Century Gothic" panose="020B0502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F25203-9EA2-FD45-BA55-C50D6E6AC3B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CC05C633-8603-E744-A631-1BB5C782ED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8EB6B7-9815-3E49-A854-4AE27B3E960D}"/>
              </a:ext>
            </a:extLst>
          </p:cNvPr>
          <p:cNvSpPr>
            <a:spLocks noGrp="1"/>
          </p:cNvSpPr>
          <p:nvPr>
            <p:ph type="body" idx="1"/>
          </p:nvPr>
        </p:nvSpPr>
        <p:spPr>
          <a:xfrm>
            <a:off x="628650" y="1825625"/>
            <a:ext cx="7886700" cy="41291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7BDB7E-460E-9A45-8E38-BE4D042BF6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8AC6D6-622B-DA48-98F9-B0E26AEE60F2}" type="datetimeFigureOut">
              <a:rPr lang="en-US" smtClean="0"/>
              <a:t>2/8/2023</a:t>
            </a:fld>
            <a:endParaRPr lang="en-US"/>
          </a:p>
        </p:txBody>
      </p:sp>
      <p:sp>
        <p:nvSpPr>
          <p:cNvPr id="5" name="Footer Placeholder 4">
            <a:extLst>
              <a:ext uri="{FF2B5EF4-FFF2-40B4-BE49-F238E27FC236}">
                <a16:creationId xmlns:a16="http://schemas.microsoft.com/office/drawing/2014/main" id="{6980CF37-E958-9B49-ABA6-1A09738029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C2F4FB-97AB-B943-85F6-8F4FAD08B8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5FB148-1135-DC4F-9CD2-E54B17868F7A}" type="slidenum">
              <a:rPr lang="en-US" smtClean="0"/>
              <a:t>‹#›</a:t>
            </a:fld>
            <a:endParaRPr lang="en-US"/>
          </a:p>
        </p:txBody>
      </p:sp>
    </p:spTree>
    <p:extLst>
      <p:ext uri="{BB962C8B-B14F-4D97-AF65-F5344CB8AC3E}">
        <p14:creationId xmlns:p14="http://schemas.microsoft.com/office/powerpoint/2010/main" val="2636668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Lst>
  <p:txStyles>
    <p:titleStyle>
      <a:lvl1pPr algn="l" defTabSz="685800" rtl="0" eaLnBrk="1" latinLnBrk="0" hangingPunct="1">
        <a:lnSpc>
          <a:spcPct val="90000"/>
        </a:lnSpc>
        <a:spcBef>
          <a:spcPct val="0"/>
        </a:spcBef>
        <a:buNone/>
        <a:defRPr sz="3000" b="1" i="0"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3AF9B7-1285-764E-9B76-BA9ACA17FF4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21ADEB7C-9682-FF48-B46D-D0465ADB6C91}"/>
              </a:ext>
            </a:extLst>
          </p:cNvPr>
          <p:cNvSpPr>
            <a:spLocks noGrp="1"/>
          </p:cNvSpPr>
          <p:nvPr>
            <p:ph type="title"/>
          </p:nvPr>
        </p:nvSpPr>
        <p:spPr>
          <a:xfrm>
            <a:off x="247302" y="365126"/>
            <a:ext cx="51016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346E99-987F-CE49-9486-BB4B1CFAF2A1}"/>
              </a:ext>
            </a:extLst>
          </p:cNvPr>
          <p:cNvSpPr>
            <a:spLocks noGrp="1"/>
          </p:cNvSpPr>
          <p:nvPr>
            <p:ph type="body" idx="1"/>
          </p:nvPr>
        </p:nvSpPr>
        <p:spPr>
          <a:xfrm>
            <a:off x="242540" y="1825626"/>
            <a:ext cx="5101683" cy="415142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35C36D-6D69-3544-B80D-CE1FE2E58212}"/>
              </a:ext>
            </a:extLst>
          </p:cNvPr>
          <p:cNvSpPr>
            <a:spLocks noGrp="1"/>
          </p:cNvSpPr>
          <p:nvPr>
            <p:ph type="dt" sz="half" idx="2"/>
          </p:nvPr>
        </p:nvSpPr>
        <p:spPr>
          <a:xfrm>
            <a:off x="1324207" y="6334049"/>
            <a:ext cx="1573716"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2C1AB5CE-BA87-4740-AC43-6B5633DBC4AE}" type="datetimeFigureOut">
              <a:rPr lang="en-US" smtClean="0"/>
              <a:pPr/>
              <a:t>2/8/2023</a:t>
            </a:fld>
            <a:endParaRPr lang="en-US"/>
          </a:p>
        </p:txBody>
      </p:sp>
      <p:sp>
        <p:nvSpPr>
          <p:cNvPr id="5" name="Footer Placeholder 4">
            <a:extLst>
              <a:ext uri="{FF2B5EF4-FFF2-40B4-BE49-F238E27FC236}">
                <a16:creationId xmlns:a16="http://schemas.microsoft.com/office/drawing/2014/main" id="{BFCAF304-20B6-D34D-B1E4-44FDF8D11CE1}"/>
              </a:ext>
            </a:extLst>
          </p:cNvPr>
          <p:cNvSpPr>
            <a:spLocks noGrp="1"/>
          </p:cNvSpPr>
          <p:nvPr>
            <p:ph type="ftr" sz="quarter" idx="3"/>
          </p:nvPr>
        </p:nvSpPr>
        <p:spPr>
          <a:xfrm>
            <a:off x="3051949" y="6334049"/>
            <a:ext cx="2360574" cy="365125"/>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DDFD0E4-1300-684F-A264-49E42A5B0943}"/>
              </a:ext>
            </a:extLst>
          </p:cNvPr>
          <p:cNvSpPr>
            <a:spLocks noGrp="1"/>
          </p:cNvSpPr>
          <p:nvPr>
            <p:ph type="sldNum" sz="quarter" idx="4"/>
          </p:nvPr>
        </p:nvSpPr>
        <p:spPr>
          <a:xfrm>
            <a:off x="7133993" y="6334049"/>
            <a:ext cx="1573716"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E60FCB5F-8BB0-934B-B572-F7A6F47293C2}" type="slidenum">
              <a:rPr lang="en-US" smtClean="0"/>
              <a:pPr/>
              <a:t>‹#›</a:t>
            </a:fld>
            <a:endParaRPr lang="en-US"/>
          </a:p>
        </p:txBody>
      </p:sp>
    </p:spTree>
    <p:extLst>
      <p:ext uri="{BB962C8B-B14F-4D97-AF65-F5344CB8AC3E}">
        <p14:creationId xmlns:p14="http://schemas.microsoft.com/office/powerpoint/2010/main" val="3162686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2" r:id="rId3"/>
    <p:sldLayoutId id="2147483690" r:id="rId4"/>
    <p:sldLayoutId id="2147483691" r:id="rId5"/>
  </p:sldLayoutIdLst>
  <p:txStyles>
    <p:titleStyle>
      <a:lvl1pPr algn="l" defTabSz="685800" rtl="0" eaLnBrk="1" latinLnBrk="0" hangingPunct="1">
        <a:lnSpc>
          <a:spcPct val="90000"/>
        </a:lnSpc>
        <a:spcBef>
          <a:spcPct val="0"/>
        </a:spcBef>
        <a:buNone/>
        <a:defRPr sz="2700" b="0" i="0"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p:cNvSpPr/>
          <p:nvPr/>
        </p:nvSpPr>
        <p:spPr>
          <a:xfrm>
            <a:off x="3631708" y="1231394"/>
            <a:ext cx="5512292" cy="5376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Duck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1708" y="1245085"/>
            <a:ext cx="5489144" cy="5248312"/>
          </a:xfrm>
          <a:prstGeom prst="rect">
            <a:avLst/>
          </a:prstGeom>
        </p:spPr>
      </p:pic>
      <p:sp>
        <p:nvSpPr>
          <p:cNvPr id="5" name="Title: Presented by">
            <a:extLst>
              <a:ext uri="{FF2B5EF4-FFF2-40B4-BE49-F238E27FC236}">
                <a16:creationId xmlns:a16="http://schemas.microsoft.com/office/drawing/2014/main" id="{A5AE7626-24A7-41DD-93AF-F68AC8228BF2}"/>
              </a:ext>
            </a:extLst>
          </p:cNvPr>
          <p:cNvSpPr txBox="1">
            <a:spLocks/>
          </p:cNvSpPr>
          <p:nvPr/>
        </p:nvSpPr>
        <p:spPr>
          <a:xfrm>
            <a:off x="514152" y="3409163"/>
            <a:ext cx="3119644" cy="83716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b="0" i="0" kern="1200">
                <a:solidFill>
                  <a:schemeClr val="bg1"/>
                </a:solidFill>
                <a:latin typeface="Century Gothic" panose="020B0502020202020204" pitchFamily="34" charset="0"/>
                <a:ea typeface="+mj-ea"/>
                <a:cs typeface="Arial" panose="020B0604020202020204" pitchFamily="34" charset="0"/>
              </a:defRPr>
            </a:lvl1pPr>
          </a:lstStyle>
          <a:p>
            <a:r>
              <a:rPr lang="en-US" sz="2400" dirty="0"/>
              <a:t>Presented by:</a:t>
            </a:r>
          </a:p>
          <a:p>
            <a:r>
              <a:rPr lang="en-US" sz="2400" dirty="0"/>
              <a:t>Kristy Kistner, ORISE</a:t>
            </a:r>
          </a:p>
        </p:txBody>
      </p:sp>
      <p:sp>
        <p:nvSpPr>
          <p:cNvPr id="2" name="Title: Get Your Ducks in a Row">
            <a:extLst>
              <a:ext uri="{FF2B5EF4-FFF2-40B4-BE49-F238E27FC236}">
                <a16:creationId xmlns:a16="http://schemas.microsoft.com/office/drawing/2014/main" id="{9CC9E41B-6B73-C545-A641-EB3002B5E4EA}"/>
              </a:ext>
            </a:extLst>
          </p:cNvPr>
          <p:cNvSpPr>
            <a:spLocks noGrp="1"/>
          </p:cNvSpPr>
          <p:nvPr>
            <p:ph type="ctrTitle"/>
          </p:nvPr>
        </p:nvSpPr>
        <p:spPr>
          <a:xfrm>
            <a:off x="512064" y="1828799"/>
            <a:ext cx="3119644" cy="1438508"/>
          </a:xfrm>
        </p:spPr>
        <p:txBody>
          <a:bodyPr>
            <a:normAutofit/>
          </a:bodyPr>
          <a:lstStyle/>
          <a:p>
            <a:r>
              <a:rPr lang="en-US" sz="3000" dirty="0"/>
              <a:t>Get Your Ducks in a Row</a:t>
            </a:r>
          </a:p>
        </p:txBody>
      </p:sp>
    </p:spTree>
    <p:extLst>
      <p:ext uri="{BB962C8B-B14F-4D97-AF65-F5344CB8AC3E}">
        <p14:creationId xmlns:p14="http://schemas.microsoft.com/office/powerpoint/2010/main" val="26157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ference documents"/>
          <p:cNvSpPr txBox="1">
            <a:spLocks/>
          </p:cNvSpPr>
          <p:nvPr/>
        </p:nvSpPr>
        <p:spPr>
          <a:xfrm>
            <a:off x="199066" y="4238338"/>
            <a:ext cx="7886700" cy="5163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Reference documents.</a:t>
            </a:r>
          </a:p>
        </p:txBody>
      </p:sp>
      <p:sp>
        <p:nvSpPr>
          <p:cNvPr id="8" name="Reuse info"/>
          <p:cNvSpPr txBox="1">
            <a:spLocks/>
          </p:cNvSpPr>
          <p:nvPr/>
        </p:nvSpPr>
        <p:spPr>
          <a:xfrm>
            <a:off x="199066" y="2895451"/>
            <a:ext cx="7886700" cy="5163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Reuse information.</a:t>
            </a:r>
          </a:p>
        </p:txBody>
      </p:sp>
      <p:pic>
        <p:nvPicPr>
          <p:cNvPr id="5" name="Image: Forgetting">
            <a:extLst>
              <a:ext uri="{FF2B5EF4-FFF2-40B4-BE49-F238E27FC236}">
                <a16:creationId xmlns:a16="http://schemas.microsoft.com/office/drawing/2014/main" id="{D8544300-4B2D-4177-939E-C5B5268C4C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287048"/>
            <a:ext cx="4177681" cy="3713967"/>
          </a:xfrm>
          <a:prstGeom prst="rect">
            <a:avLst/>
          </a:prstGeom>
        </p:spPr>
      </p:pic>
      <p:sp>
        <p:nvSpPr>
          <p:cNvPr id="6" name="Get it out of your head"/>
          <p:cNvSpPr txBox="1">
            <a:spLocks/>
          </p:cNvSpPr>
          <p:nvPr/>
        </p:nvSpPr>
        <p:spPr>
          <a:xfrm>
            <a:off x="199066" y="1638493"/>
            <a:ext cx="7886700" cy="47302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Get it out of your head.</a:t>
            </a:r>
          </a:p>
        </p:txBody>
      </p:sp>
      <p:sp>
        <p:nvSpPr>
          <p:cNvPr id="3" name="Title: Write Everything Down"/>
          <p:cNvSpPr>
            <a:spLocks noGrp="1"/>
          </p:cNvSpPr>
          <p:nvPr>
            <p:ph type="title"/>
          </p:nvPr>
        </p:nvSpPr>
        <p:spPr/>
        <p:txBody>
          <a:bodyPr>
            <a:normAutofit/>
          </a:bodyPr>
          <a:lstStyle/>
          <a:p>
            <a:r>
              <a:rPr lang="en-US" sz="3200" dirty="0"/>
              <a:t>Write Everything Down</a:t>
            </a:r>
          </a:p>
        </p:txBody>
      </p:sp>
    </p:spTree>
    <p:extLst>
      <p:ext uri="{BB962C8B-B14F-4D97-AF65-F5344CB8AC3E}">
        <p14:creationId xmlns:p14="http://schemas.microsoft.com/office/powerpoint/2010/main" val="41612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asy reference"/>
          <p:cNvSpPr txBox="1">
            <a:spLocks/>
          </p:cNvSpPr>
          <p:nvPr/>
        </p:nvSpPr>
        <p:spPr>
          <a:xfrm>
            <a:off x="199066" y="5116927"/>
            <a:ext cx="7886700" cy="47302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Easy reference.</a:t>
            </a:r>
          </a:p>
        </p:txBody>
      </p:sp>
      <p:pic>
        <p:nvPicPr>
          <p:cNvPr id="4" name="Image: Forg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0758" y="2794000"/>
            <a:ext cx="4242302" cy="3178908"/>
          </a:xfrm>
          <a:prstGeom prst="rect">
            <a:avLst/>
          </a:prstGeom>
        </p:spPr>
      </p:pic>
      <p:sp>
        <p:nvSpPr>
          <p:cNvPr id="11" name="Central location"/>
          <p:cNvSpPr txBox="1">
            <a:spLocks/>
          </p:cNvSpPr>
          <p:nvPr/>
        </p:nvSpPr>
        <p:spPr>
          <a:xfrm>
            <a:off x="207614" y="4308631"/>
            <a:ext cx="3915875" cy="6316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Central location.</a:t>
            </a:r>
          </a:p>
        </p:txBody>
      </p:sp>
      <p:sp>
        <p:nvSpPr>
          <p:cNvPr id="2" name="Common tools"/>
          <p:cNvSpPr>
            <a:spLocks noGrp="1"/>
          </p:cNvSpPr>
          <p:nvPr>
            <p:ph idx="1"/>
          </p:nvPr>
        </p:nvSpPr>
        <p:spPr>
          <a:xfrm>
            <a:off x="4843114" y="1654331"/>
            <a:ext cx="3915875" cy="631669"/>
          </a:xfrm>
        </p:spPr>
        <p:txBody>
          <a:bodyPr>
            <a:normAutofit/>
          </a:bodyPr>
          <a:lstStyle/>
          <a:p>
            <a:r>
              <a:rPr lang="en-US" sz="2800" dirty="0"/>
              <a:t>Common tool(s).</a:t>
            </a:r>
          </a:p>
        </p:txBody>
      </p:sp>
      <p:pic>
        <p:nvPicPr>
          <p:cNvPr id="5" name="Image: Messy work are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154" y="1232275"/>
            <a:ext cx="4067837" cy="2714005"/>
          </a:xfrm>
          <a:prstGeom prst="rect">
            <a:avLst/>
          </a:prstGeom>
        </p:spPr>
      </p:pic>
      <p:sp>
        <p:nvSpPr>
          <p:cNvPr id="3" name="Title: Everything Has Its Place"/>
          <p:cNvSpPr>
            <a:spLocks noGrp="1"/>
          </p:cNvSpPr>
          <p:nvPr>
            <p:ph type="title"/>
          </p:nvPr>
        </p:nvSpPr>
        <p:spPr/>
        <p:txBody>
          <a:bodyPr>
            <a:normAutofit/>
          </a:bodyPr>
          <a:lstStyle/>
          <a:p>
            <a:r>
              <a:rPr lang="en-US" sz="3200" dirty="0"/>
              <a:t>Everything Has Its Place</a:t>
            </a:r>
          </a:p>
        </p:txBody>
      </p:sp>
    </p:spTree>
    <p:extLst>
      <p:ext uri="{BB962C8B-B14F-4D97-AF65-F5344CB8AC3E}">
        <p14:creationId xmlns:p14="http://schemas.microsoft.com/office/powerpoint/2010/main" val="408729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asy reference"/>
          <p:cNvSpPr txBox="1">
            <a:spLocks/>
          </p:cNvSpPr>
          <p:nvPr/>
        </p:nvSpPr>
        <p:spPr>
          <a:xfrm>
            <a:off x="5948014" y="4653868"/>
            <a:ext cx="3279630" cy="5163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Easy reference.</a:t>
            </a:r>
          </a:p>
        </p:txBody>
      </p:sp>
      <p:sp>
        <p:nvSpPr>
          <p:cNvPr id="6" name="Reduce stress"/>
          <p:cNvSpPr txBox="1">
            <a:spLocks/>
          </p:cNvSpPr>
          <p:nvPr/>
        </p:nvSpPr>
        <p:spPr>
          <a:xfrm>
            <a:off x="5939466" y="3156158"/>
            <a:ext cx="3636334" cy="46659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Reduced stress.</a:t>
            </a:r>
          </a:p>
        </p:txBody>
      </p:sp>
      <p:sp>
        <p:nvSpPr>
          <p:cNvPr id="2" name="Productivity"/>
          <p:cNvSpPr>
            <a:spLocks noGrp="1"/>
          </p:cNvSpPr>
          <p:nvPr>
            <p:ph idx="1"/>
          </p:nvPr>
        </p:nvSpPr>
        <p:spPr>
          <a:xfrm>
            <a:off x="5948014" y="1570956"/>
            <a:ext cx="3018186" cy="572707"/>
          </a:xfrm>
        </p:spPr>
        <p:txBody>
          <a:bodyPr>
            <a:normAutofit/>
          </a:bodyPr>
          <a:lstStyle/>
          <a:p>
            <a:r>
              <a:rPr lang="en-US" sz="2800" dirty="0"/>
              <a:t>Productivity.</a:t>
            </a:r>
          </a:p>
        </p:txBody>
      </p:sp>
      <p:pic>
        <p:nvPicPr>
          <p:cNvPr id="4" name="Image: Maz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065" y="1486957"/>
            <a:ext cx="5533523" cy="3691905"/>
          </a:xfrm>
          <a:prstGeom prst="rect">
            <a:avLst/>
          </a:prstGeom>
        </p:spPr>
      </p:pic>
      <p:sp>
        <p:nvSpPr>
          <p:cNvPr id="3" name="Title: File Organization: Why?"/>
          <p:cNvSpPr>
            <a:spLocks noGrp="1"/>
          </p:cNvSpPr>
          <p:nvPr>
            <p:ph type="title"/>
          </p:nvPr>
        </p:nvSpPr>
        <p:spPr/>
        <p:txBody>
          <a:bodyPr>
            <a:normAutofit/>
          </a:bodyPr>
          <a:lstStyle/>
          <a:p>
            <a:r>
              <a:rPr lang="en-US" sz="3200" dirty="0"/>
              <a:t>File Organization: Why?</a:t>
            </a:r>
          </a:p>
        </p:txBody>
      </p:sp>
    </p:spTree>
    <p:extLst>
      <p:ext uri="{BB962C8B-B14F-4D97-AF65-F5344CB8AC3E}">
        <p14:creationId xmlns:p14="http://schemas.microsoft.com/office/powerpoint/2010/main" val="24898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Assessment sub-folders"/>
          <p:cNvPicPr/>
          <p:nvPr/>
        </p:nvPicPr>
        <p:blipFill>
          <a:blip r:embed="rId3" cstate="email">
            <a:extLst>
              <a:ext uri="{28A0092B-C50C-407E-A947-70E740481C1C}">
                <a14:useLocalDpi xmlns:a14="http://schemas.microsoft.com/office/drawing/2010/main"/>
              </a:ext>
            </a:extLst>
          </a:blip>
          <a:stretch>
            <a:fillRect/>
          </a:stretch>
        </p:blipFill>
        <p:spPr>
          <a:xfrm>
            <a:off x="5766288" y="2637196"/>
            <a:ext cx="2840178" cy="3045670"/>
          </a:xfrm>
          <a:prstGeom prst="rect">
            <a:avLst/>
          </a:prstGeom>
        </p:spPr>
      </p:pic>
      <p:sp>
        <p:nvSpPr>
          <p:cNvPr id="8" name="Common setup"/>
          <p:cNvSpPr txBox="1">
            <a:spLocks/>
          </p:cNvSpPr>
          <p:nvPr/>
        </p:nvSpPr>
        <p:spPr>
          <a:xfrm>
            <a:off x="199066" y="4998283"/>
            <a:ext cx="7886700" cy="5163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Common setup.</a:t>
            </a:r>
          </a:p>
        </p:txBody>
      </p:sp>
      <p:sp>
        <p:nvSpPr>
          <p:cNvPr id="10" name="Same folder"/>
          <p:cNvSpPr txBox="1">
            <a:spLocks/>
          </p:cNvSpPr>
          <p:nvPr/>
        </p:nvSpPr>
        <p:spPr>
          <a:xfrm>
            <a:off x="4343400" y="1908331"/>
            <a:ext cx="4415589" cy="6020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Naming convention.</a:t>
            </a:r>
          </a:p>
        </p:txBody>
      </p:sp>
      <p:pic>
        <p:nvPicPr>
          <p:cNvPr id="9" name="Image: RCPE file structure"/>
          <p:cNvPicPr/>
          <p:nvPr/>
        </p:nvPicPr>
        <p:blipFill>
          <a:blip r:embed="rId4"/>
          <a:stretch>
            <a:fillRect/>
          </a:stretch>
        </p:blipFill>
        <p:spPr>
          <a:xfrm>
            <a:off x="935292" y="1304776"/>
            <a:ext cx="2671507" cy="3099269"/>
          </a:xfrm>
          <a:prstGeom prst="rect">
            <a:avLst/>
          </a:prstGeom>
        </p:spPr>
      </p:pic>
      <p:sp>
        <p:nvSpPr>
          <p:cNvPr id="2" name="Categorize"/>
          <p:cNvSpPr>
            <a:spLocks noGrp="1"/>
          </p:cNvSpPr>
          <p:nvPr>
            <p:ph idx="1"/>
          </p:nvPr>
        </p:nvSpPr>
        <p:spPr>
          <a:xfrm>
            <a:off x="4343400" y="1168845"/>
            <a:ext cx="4415589" cy="602061"/>
          </a:xfrm>
        </p:spPr>
        <p:txBody>
          <a:bodyPr>
            <a:normAutofit/>
          </a:bodyPr>
          <a:lstStyle/>
          <a:p>
            <a:r>
              <a:rPr lang="en-US" sz="2800" dirty="0"/>
              <a:t>Categorize. </a:t>
            </a:r>
          </a:p>
        </p:txBody>
      </p:sp>
      <p:sp>
        <p:nvSpPr>
          <p:cNvPr id="3" name="Title: File Organization: How?"/>
          <p:cNvSpPr>
            <a:spLocks noGrp="1"/>
          </p:cNvSpPr>
          <p:nvPr>
            <p:ph type="title"/>
          </p:nvPr>
        </p:nvSpPr>
        <p:spPr/>
        <p:txBody>
          <a:bodyPr>
            <a:normAutofit/>
          </a:bodyPr>
          <a:lstStyle/>
          <a:p>
            <a:r>
              <a:rPr lang="en-US" sz="3200" dirty="0"/>
              <a:t>File Organization: How?</a:t>
            </a:r>
          </a:p>
        </p:txBody>
      </p:sp>
    </p:spTree>
    <p:extLst>
      <p:ext uri="{BB962C8B-B14F-4D97-AF65-F5344CB8AC3E}">
        <p14:creationId xmlns:p14="http://schemas.microsoft.com/office/powerpoint/2010/main" val="23612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asy reference"/>
          <p:cNvSpPr txBox="1">
            <a:spLocks/>
          </p:cNvSpPr>
          <p:nvPr/>
        </p:nvSpPr>
        <p:spPr>
          <a:xfrm>
            <a:off x="139699" y="3509319"/>
            <a:ext cx="2230693" cy="8402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t>Easy reference.</a:t>
            </a:r>
          </a:p>
        </p:txBody>
      </p:sp>
      <p:sp>
        <p:nvSpPr>
          <p:cNvPr id="11" name="Avoid duplication"/>
          <p:cNvSpPr txBox="1">
            <a:spLocks/>
          </p:cNvSpPr>
          <p:nvPr/>
        </p:nvSpPr>
        <p:spPr>
          <a:xfrm>
            <a:off x="4572000" y="1428651"/>
            <a:ext cx="4448432" cy="90316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Avoid duplication.</a:t>
            </a:r>
          </a:p>
          <a:p>
            <a:r>
              <a:rPr lang="en-US" sz="2800" dirty="0"/>
              <a:t>Maintain version control.</a:t>
            </a:r>
          </a:p>
        </p:txBody>
      </p:sp>
      <p:sp>
        <p:nvSpPr>
          <p:cNvPr id="8" name="Centralization"/>
          <p:cNvSpPr txBox="1">
            <a:spLocks/>
          </p:cNvSpPr>
          <p:nvPr/>
        </p:nvSpPr>
        <p:spPr>
          <a:xfrm>
            <a:off x="139699" y="1446733"/>
            <a:ext cx="3579685" cy="8850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t>Centralization.</a:t>
            </a:r>
          </a:p>
          <a:p>
            <a:r>
              <a:rPr lang="en-US" sz="2600" dirty="0"/>
              <a:t>Standardization.</a:t>
            </a:r>
          </a:p>
        </p:txBody>
      </p:sp>
      <p:pic>
        <p:nvPicPr>
          <p:cNvPr id="5" name="Image: Net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4993" y="2405961"/>
            <a:ext cx="6799008" cy="4431446"/>
          </a:xfrm>
          <a:prstGeom prst="rect">
            <a:avLst/>
          </a:prstGeom>
        </p:spPr>
      </p:pic>
      <p:sp>
        <p:nvSpPr>
          <p:cNvPr id="3" name="Title: File Organization: End State"/>
          <p:cNvSpPr>
            <a:spLocks noGrp="1"/>
          </p:cNvSpPr>
          <p:nvPr>
            <p:ph type="title"/>
          </p:nvPr>
        </p:nvSpPr>
        <p:spPr/>
        <p:txBody>
          <a:bodyPr>
            <a:normAutofit/>
          </a:bodyPr>
          <a:lstStyle/>
          <a:p>
            <a:r>
              <a:rPr lang="en-US" sz="3200" dirty="0"/>
              <a:t>File Organization: End State</a:t>
            </a:r>
          </a:p>
        </p:txBody>
      </p:sp>
    </p:spTree>
    <p:extLst>
      <p:ext uri="{BB962C8B-B14F-4D97-AF65-F5344CB8AC3E}">
        <p14:creationId xmlns:p14="http://schemas.microsoft.com/office/powerpoint/2010/main" val="330301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cNvSpPr txBox="1">
            <a:spLocks/>
          </p:cNvSpPr>
          <p:nvPr/>
        </p:nvSpPr>
        <p:spPr>
          <a:xfrm>
            <a:off x="139699" y="1248032"/>
            <a:ext cx="8806593" cy="47202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2600" dirty="0"/>
              <a:t>Manage interruptions				</a:t>
            </a:r>
            <a:r>
              <a:rPr lang="en-US" sz="2600" strike="sngStrike" dirty="0"/>
              <a:t>Multi-Tasking</a:t>
            </a:r>
          </a:p>
          <a:p>
            <a:pPr marL="0" indent="0">
              <a:lnSpc>
                <a:spcPct val="150000"/>
              </a:lnSpc>
              <a:buNone/>
            </a:pPr>
            <a:r>
              <a:rPr lang="en-US" sz="2600" dirty="0"/>
              <a:t>System to organize 	Routine to maintain	</a:t>
            </a:r>
          </a:p>
          <a:p>
            <a:pPr marL="0" indent="0">
              <a:lnSpc>
                <a:spcPct val="150000"/>
              </a:lnSpc>
              <a:buNone/>
            </a:pPr>
            <a:r>
              <a:rPr lang="en-US" sz="2600" dirty="0"/>
              <a:t>Capture tasks		 Prioritize 		Set deadlines	Write everything down	Everything has its place</a:t>
            </a:r>
          </a:p>
          <a:p>
            <a:pPr marL="0" indent="0">
              <a:lnSpc>
                <a:spcPct val="150000"/>
              </a:lnSpc>
              <a:buNone/>
            </a:pPr>
            <a:r>
              <a:rPr lang="en-US" sz="2600" dirty="0"/>
              <a:t>Network vs desktop				File organization	</a:t>
            </a:r>
          </a:p>
          <a:p>
            <a:pPr marL="0" indent="0">
              <a:lnSpc>
                <a:spcPct val="150000"/>
              </a:lnSpc>
              <a:buNone/>
            </a:pPr>
            <a:r>
              <a:rPr lang="en-US" sz="2600" dirty="0"/>
              <a:t>		Categorize		Naming convention	</a:t>
            </a:r>
          </a:p>
          <a:p>
            <a:pPr marL="0" indent="0">
              <a:lnSpc>
                <a:spcPct val="150000"/>
              </a:lnSpc>
              <a:buNone/>
            </a:pPr>
            <a:r>
              <a:rPr lang="en-US" sz="2600" dirty="0"/>
              <a:t>	Standard folders				Easy reference	</a:t>
            </a:r>
          </a:p>
        </p:txBody>
      </p:sp>
      <p:sp>
        <p:nvSpPr>
          <p:cNvPr id="5" name="Title: Recap"/>
          <p:cNvSpPr>
            <a:spLocks noGrp="1"/>
          </p:cNvSpPr>
          <p:nvPr>
            <p:ph type="title"/>
          </p:nvPr>
        </p:nvSpPr>
        <p:spPr>
          <a:xfrm>
            <a:off x="1170878" y="376277"/>
            <a:ext cx="7344473" cy="757818"/>
          </a:xfrm>
        </p:spPr>
        <p:txBody>
          <a:bodyPr>
            <a:normAutofit/>
          </a:bodyPr>
          <a:lstStyle/>
          <a:p>
            <a:r>
              <a:rPr lang="en-US" sz="3200" dirty="0"/>
              <a:t>Recap</a:t>
            </a:r>
          </a:p>
        </p:txBody>
      </p:sp>
    </p:spTree>
    <p:extLst>
      <p:ext uri="{BB962C8B-B14F-4D97-AF65-F5344CB8AC3E}">
        <p14:creationId xmlns:p14="http://schemas.microsoft.com/office/powerpoint/2010/main" val="16632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GTD book"/>
          <p:cNvPicPr>
            <a:picLocks noChangeAspect="1"/>
          </p:cNvPicPr>
          <p:nvPr/>
        </p:nvPicPr>
        <p:blipFill>
          <a:blip r:embed="rId3"/>
          <a:stretch>
            <a:fillRect/>
          </a:stretch>
        </p:blipFill>
        <p:spPr>
          <a:xfrm>
            <a:off x="2960455" y="259490"/>
            <a:ext cx="3415631" cy="5334000"/>
          </a:xfrm>
          <a:prstGeom prst="rect">
            <a:avLst/>
          </a:prstGeom>
        </p:spPr>
      </p:pic>
    </p:spTree>
    <p:extLst>
      <p:ext uri="{BB962C8B-B14F-4D97-AF65-F5344CB8AC3E}">
        <p14:creationId xmlns:p14="http://schemas.microsoft.com/office/powerpoint/2010/main" val="189076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What's Your Next Step">
            <a:extLst>
              <a:ext uri="{FF2B5EF4-FFF2-40B4-BE49-F238E27FC236}">
                <a16:creationId xmlns:a16="http://schemas.microsoft.com/office/drawing/2014/main" id="{D0569881-CC30-4E2E-939D-D0AC828CC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6964" y="1338136"/>
            <a:ext cx="6050071" cy="3995175"/>
          </a:xfrm>
          <a:prstGeom prst="rect">
            <a:avLst/>
          </a:prstGeom>
        </p:spPr>
      </p:pic>
      <p:sp>
        <p:nvSpPr>
          <p:cNvPr id="5" name="Title: What's Next"/>
          <p:cNvSpPr>
            <a:spLocks noGrp="1"/>
          </p:cNvSpPr>
          <p:nvPr>
            <p:ph type="title"/>
          </p:nvPr>
        </p:nvSpPr>
        <p:spPr>
          <a:xfrm>
            <a:off x="1170878" y="376277"/>
            <a:ext cx="7344473" cy="757818"/>
          </a:xfrm>
        </p:spPr>
        <p:txBody>
          <a:bodyPr>
            <a:normAutofit/>
          </a:bodyPr>
          <a:lstStyle/>
          <a:p>
            <a:r>
              <a:rPr lang="en-US" sz="3200" dirty="0"/>
              <a:t>What’s Next</a:t>
            </a:r>
          </a:p>
        </p:txBody>
      </p:sp>
    </p:spTree>
    <p:extLst>
      <p:ext uri="{BB962C8B-B14F-4D97-AF65-F5344CB8AC3E}">
        <p14:creationId xmlns:p14="http://schemas.microsoft.com/office/powerpoint/2010/main" val="238133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Ducklings swimm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535" y="3152168"/>
            <a:ext cx="4495465" cy="2877519"/>
          </a:xfrm>
          <a:prstGeom prst="rect">
            <a:avLst/>
          </a:prstGeom>
        </p:spPr>
      </p:pic>
      <p:sp>
        <p:nvSpPr>
          <p:cNvPr id="6" name="Bullets"/>
          <p:cNvSpPr txBox="1">
            <a:spLocks/>
          </p:cNvSpPr>
          <p:nvPr/>
        </p:nvSpPr>
        <p:spPr>
          <a:xfrm>
            <a:off x="433844" y="1442715"/>
            <a:ext cx="7886700" cy="364826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Benefits.</a:t>
            </a:r>
          </a:p>
          <a:p>
            <a:r>
              <a:rPr lang="en-US" sz="2800" dirty="0"/>
              <a:t>Interruptions and multi-tasking.</a:t>
            </a:r>
          </a:p>
          <a:p>
            <a:r>
              <a:rPr lang="en-US" sz="2800" dirty="0"/>
              <a:t>System and routine.</a:t>
            </a:r>
          </a:p>
          <a:p>
            <a:r>
              <a:rPr lang="en-US" sz="2800" dirty="0"/>
              <a:t>Prioritization.</a:t>
            </a:r>
          </a:p>
          <a:p>
            <a:r>
              <a:rPr lang="en-US" sz="2800" dirty="0"/>
              <a:t>Write things down.</a:t>
            </a:r>
          </a:p>
          <a:p>
            <a:r>
              <a:rPr lang="en-US" sz="2800" dirty="0"/>
              <a:t>Everything in its place.</a:t>
            </a:r>
          </a:p>
          <a:p>
            <a:r>
              <a:rPr lang="en-US" sz="2800" dirty="0"/>
              <a:t>File organization.</a:t>
            </a:r>
          </a:p>
        </p:txBody>
      </p:sp>
      <p:sp>
        <p:nvSpPr>
          <p:cNvPr id="3" name="Title: Agenda"/>
          <p:cNvSpPr>
            <a:spLocks noGrp="1"/>
          </p:cNvSpPr>
          <p:nvPr>
            <p:ph type="title"/>
          </p:nvPr>
        </p:nvSpPr>
        <p:spPr/>
        <p:txBody>
          <a:bodyPr>
            <a:normAutofit/>
          </a:bodyPr>
          <a:lstStyle/>
          <a:p>
            <a:r>
              <a:rPr lang="en-US" sz="3200" dirty="0"/>
              <a:t>Agenda</a:t>
            </a:r>
            <a:endParaRPr lang="en-US" sz="2800" dirty="0"/>
          </a:p>
        </p:txBody>
      </p:sp>
    </p:spTree>
    <p:extLst>
      <p:ext uri="{BB962C8B-B14F-4D97-AF65-F5344CB8AC3E}">
        <p14:creationId xmlns:p14="http://schemas.microsoft.com/office/powerpoint/2010/main" val="78141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ke life easier"/>
          <p:cNvSpPr txBox="1">
            <a:spLocks/>
          </p:cNvSpPr>
          <p:nvPr/>
        </p:nvSpPr>
        <p:spPr>
          <a:xfrm>
            <a:off x="199066" y="5418420"/>
            <a:ext cx="7886700" cy="5163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Make life easier.</a:t>
            </a:r>
          </a:p>
        </p:txBody>
      </p:sp>
      <p:sp>
        <p:nvSpPr>
          <p:cNvPr id="6" name="Reduce stress"/>
          <p:cNvSpPr txBox="1">
            <a:spLocks/>
          </p:cNvSpPr>
          <p:nvPr/>
        </p:nvSpPr>
        <p:spPr>
          <a:xfrm>
            <a:off x="199066" y="4951827"/>
            <a:ext cx="7886700" cy="47302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Reduce stress.</a:t>
            </a:r>
          </a:p>
        </p:txBody>
      </p:sp>
      <p:sp>
        <p:nvSpPr>
          <p:cNvPr id="7" name="Reach goals"/>
          <p:cNvSpPr txBox="1">
            <a:spLocks/>
          </p:cNvSpPr>
          <p:nvPr/>
        </p:nvSpPr>
        <p:spPr>
          <a:xfrm>
            <a:off x="4769223" y="735496"/>
            <a:ext cx="3915875" cy="7611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Reach your goals.</a:t>
            </a:r>
          </a:p>
        </p:txBody>
      </p:sp>
      <p:sp>
        <p:nvSpPr>
          <p:cNvPr id="2" name="Be more productive"/>
          <p:cNvSpPr>
            <a:spLocks noGrp="1"/>
          </p:cNvSpPr>
          <p:nvPr>
            <p:ph idx="1"/>
          </p:nvPr>
        </p:nvSpPr>
        <p:spPr>
          <a:xfrm>
            <a:off x="4769223" y="295772"/>
            <a:ext cx="3915875" cy="439724"/>
          </a:xfrm>
        </p:spPr>
        <p:txBody>
          <a:bodyPr>
            <a:normAutofit lnSpcReduction="10000"/>
          </a:bodyPr>
          <a:lstStyle/>
          <a:p>
            <a:r>
              <a:rPr lang="en-US" sz="2800" dirty="0"/>
              <a:t>Be more productive. </a:t>
            </a:r>
          </a:p>
        </p:txBody>
      </p:sp>
      <p:pic>
        <p:nvPicPr>
          <p:cNvPr id="5" name="Image: Keep in a row"/>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7619" y="1496632"/>
            <a:ext cx="4989885" cy="3314178"/>
          </a:xfrm>
          <a:prstGeom prst="rect">
            <a:avLst/>
          </a:prstGeom>
        </p:spPr>
      </p:pic>
      <p:sp>
        <p:nvSpPr>
          <p:cNvPr id="3" name="Title: Benefits"/>
          <p:cNvSpPr>
            <a:spLocks noGrp="1"/>
          </p:cNvSpPr>
          <p:nvPr>
            <p:ph type="title"/>
          </p:nvPr>
        </p:nvSpPr>
        <p:spPr/>
        <p:txBody>
          <a:bodyPr>
            <a:normAutofit/>
          </a:bodyPr>
          <a:lstStyle/>
          <a:p>
            <a:r>
              <a:rPr lang="en-US" sz="3200" dirty="0"/>
              <a:t>Benefits</a:t>
            </a:r>
            <a:endParaRPr lang="en-US" sz="2800" dirty="0"/>
          </a:p>
        </p:txBody>
      </p:sp>
    </p:spTree>
    <p:extLst>
      <p:ext uri="{BB962C8B-B14F-4D97-AF65-F5344CB8AC3E}">
        <p14:creationId xmlns:p14="http://schemas.microsoft.com/office/powerpoint/2010/main" val="409619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build="p"/>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DN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529" y="4692090"/>
            <a:ext cx="3877216" cy="1969494"/>
          </a:xfrm>
          <a:prstGeom prst="rect">
            <a:avLst/>
          </a:prstGeom>
          <a:ln>
            <a:solidFill>
              <a:schemeClr val="accent1"/>
            </a:solidFill>
          </a:ln>
        </p:spPr>
      </p:pic>
      <p:pic>
        <p:nvPicPr>
          <p:cNvPr id="9" name="Image: Scattered">
            <a:extLst>
              <a:ext uri="{FF2B5EF4-FFF2-40B4-BE49-F238E27FC236}">
                <a16:creationId xmlns:a16="http://schemas.microsoft.com/office/drawing/2014/main" id="{189EC0D0-B1E8-4642-875D-57286F4183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9" y="1128925"/>
            <a:ext cx="4532891" cy="3218440"/>
          </a:xfrm>
          <a:prstGeom prst="rect">
            <a:avLst/>
          </a:prstGeom>
        </p:spPr>
      </p:pic>
      <p:sp>
        <p:nvSpPr>
          <p:cNvPr id="10" name="is a myth"/>
          <p:cNvSpPr txBox="1">
            <a:spLocks/>
          </p:cNvSpPr>
          <p:nvPr/>
        </p:nvSpPr>
        <p:spPr>
          <a:xfrm>
            <a:off x="7195279" y="1977597"/>
            <a:ext cx="1917092" cy="6597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t>is a myth.</a:t>
            </a:r>
          </a:p>
        </p:txBody>
      </p:sp>
      <p:pic>
        <p:nvPicPr>
          <p:cNvPr id="6" name="Image: Multi-tasking">
            <a:extLst>
              <a:ext uri="{FF2B5EF4-FFF2-40B4-BE49-F238E27FC236}">
                <a16:creationId xmlns:a16="http://schemas.microsoft.com/office/drawing/2014/main" id="{9CA3FECD-D8E9-41BD-91D3-F1D8B9504F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2516" y="2477830"/>
            <a:ext cx="4772375" cy="3505436"/>
          </a:xfrm>
          <a:prstGeom prst="rect">
            <a:avLst/>
          </a:prstGeom>
        </p:spPr>
      </p:pic>
      <p:sp>
        <p:nvSpPr>
          <p:cNvPr id="7" name="Multi-tasking..."/>
          <p:cNvSpPr txBox="1">
            <a:spLocks/>
          </p:cNvSpPr>
          <p:nvPr/>
        </p:nvSpPr>
        <p:spPr>
          <a:xfrm>
            <a:off x="4811485" y="1967696"/>
            <a:ext cx="4300886" cy="6597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Multi-tasking</a:t>
            </a:r>
          </a:p>
        </p:txBody>
      </p:sp>
      <p:sp>
        <p:nvSpPr>
          <p:cNvPr id="2" name="Manage interruptions"/>
          <p:cNvSpPr>
            <a:spLocks noGrp="1"/>
          </p:cNvSpPr>
          <p:nvPr>
            <p:ph idx="1"/>
          </p:nvPr>
        </p:nvSpPr>
        <p:spPr>
          <a:xfrm>
            <a:off x="4843114" y="1247314"/>
            <a:ext cx="4300886" cy="513419"/>
          </a:xfrm>
        </p:spPr>
        <p:txBody>
          <a:bodyPr>
            <a:normAutofit/>
          </a:bodyPr>
          <a:lstStyle/>
          <a:p>
            <a:r>
              <a:rPr lang="en-US" sz="2800" dirty="0"/>
              <a:t>Manage interruptions. </a:t>
            </a:r>
          </a:p>
        </p:txBody>
      </p:sp>
      <p:sp>
        <p:nvSpPr>
          <p:cNvPr id="3" name="Title: Interruptions and Multi-tasking"/>
          <p:cNvSpPr>
            <a:spLocks noGrp="1"/>
          </p:cNvSpPr>
          <p:nvPr>
            <p:ph type="title"/>
          </p:nvPr>
        </p:nvSpPr>
        <p:spPr/>
        <p:txBody>
          <a:bodyPr>
            <a:normAutofit/>
          </a:bodyPr>
          <a:lstStyle/>
          <a:p>
            <a:r>
              <a:rPr lang="en-US" sz="3200" dirty="0"/>
              <a:t>Interruptions and Multi-Tasking</a:t>
            </a:r>
          </a:p>
        </p:txBody>
      </p:sp>
    </p:spTree>
    <p:extLst>
      <p:ext uri="{BB962C8B-B14F-4D97-AF65-F5344CB8AC3E}">
        <p14:creationId xmlns:p14="http://schemas.microsoft.com/office/powerpoint/2010/main" val="25488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Train">
            <a:extLst>
              <a:ext uri="{FF2B5EF4-FFF2-40B4-BE49-F238E27FC236}">
                <a16:creationId xmlns:a16="http://schemas.microsoft.com/office/drawing/2014/main" id="{FDC21C49-C7DF-4CDD-8C52-C0C051511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33" y="1226129"/>
            <a:ext cx="4660262" cy="3038755"/>
          </a:xfrm>
          <a:prstGeom prst="rect">
            <a:avLst/>
          </a:prstGeom>
        </p:spPr>
      </p:pic>
      <p:sp>
        <p:nvSpPr>
          <p:cNvPr id="8" name="Set deadlines"/>
          <p:cNvSpPr txBox="1">
            <a:spLocks/>
          </p:cNvSpPr>
          <p:nvPr/>
        </p:nvSpPr>
        <p:spPr>
          <a:xfrm>
            <a:off x="199066" y="5316820"/>
            <a:ext cx="7886700" cy="5163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Set deadlines.</a:t>
            </a:r>
          </a:p>
        </p:txBody>
      </p:sp>
      <p:sp>
        <p:nvSpPr>
          <p:cNvPr id="6" name="Review and clean"/>
          <p:cNvSpPr txBox="1">
            <a:spLocks/>
          </p:cNvSpPr>
          <p:nvPr/>
        </p:nvSpPr>
        <p:spPr>
          <a:xfrm>
            <a:off x="199066" y="4748627"/>
            <a:ext cx="7886700" cy="47302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a:t>Regular reviews</a:t>
            </a:r>
            <a:r>
              <a:rPr lang="en-US" sz="2800" dirty="0"/>
              <a:t>.</a:t>
            </a:r>
          </a:p>
        </p:txBody>
      </p:sp>
      <p:pic>
        <p:nvPicPr>
          <p:cNvPr id="4" name="Image: Divided clock"/>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59752" y="2828610"/>
            <a:ext cx="3699237" cy="2914021"/>
          </a:xfrm>
          <a:prstGeom prst="rect">
            <a:avLst/>
          </a:prstGeom>
        </p:spPr>
      </p:pic>
      <p:sp>
        <p:nvSpPr>
          <p:cNvPr id="9" name="Prioritize"/>
          <p:cNvSpPr txBox="1">
            <a:spLocks/>
          </p:cNvSpPr>
          <p:nvPr/>
        </p:nvSpPr>
        <p:spPr>
          <a:xfrm>
            <a:off x="4868514" y="2295956"/>
            <a:ext cx="4072286" cy="5780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Prioritize. </a:t>
            </a:r>
          </a:p>
        </p:txBody>
      </p:sp>
      <p:sp>
        <p:nvSpPr>
          <p:cNvPr id="10" name="Decide on actions"/>
          <p:cNvSpPr txBox="1">
            <a:spLocks/>
          </p:cNvSpPr>
          <p:nvPr/>
        </p:nvSpPr>
        <p:spPr>
          <a:xfrm>
            <a:off x="4843114" y="1686355"/>
            <a:ext cx="4072286" cy="6702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Decide on actions.</a:t>
            </a:r>
          </a:p>
        </p:txBody>
      </p:sp>
      <p:sp>
        <p:nvSpPr>
          <p:cNvPr id="2" name="Capture tasks"/>
          <p:cNvSpPr>
            <a:spLocks noGrp="1"/>
          </p:cNvSpPr>
          <p:nvPr>
            <p:ph idx="1"/>
          </p:nvPr>
        </p:nvSpPr>
        <p:spPr>
          <a:xfrm>
            <a:off x="4843114" y="1089455"/>
            <a:ext cx="4072286" cy="670257"/>
          </a:xfrm>
        </p:spPr>
        <p:txBody>
          <a:bodyPr>
            <a:normAutofit/>
          </a:bodyPr>
          <a:lstStyle/>
          <a:p>
            <a:r>
              <a:rPr lang="en-US" sz="2800" dirty="0"/>
              <a:t>Capture tasks.</a:t>
            </a:r>
          </a:p>
        </p:txBody>
      </p:sp>
      <p:sp>
        <p:nvSpPr>
          <p:cNvPr id="3" name="Title: System and Routine"/>
          <p:cNvSpPr>
            <a:spLocks noGrp="1"/>
          </p:cNvSpPr>
          <p:nvPr>
            <p:ph type="title"/>
          </p:nvPr>
        </p:nvSpPr>
        <p:spPr/>
        <p:txBody>
          <a:bodyPr>
            <a:normAutofit/>
          </a:bodyPr>
          <a:lstStyle/>
          <a:p>
            <a:r>
              <a:rPr lang="en-US" sz="3200" dirty="0"/>
              <a:t>System and Routine</a:t>
            </a:r>
          </a:p>
        </p:txBody>
      </p:sp>
    </p:spTree>
    <p:extLst>
      <p:ext uri="{BB962C8B-B14F-4D97-AF65-F5344CB8AC3E}">
        <p14:creationId xmlns:p14="http://schemas.microsoft.com/office/powerpoint/2010/main" val="263934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build="p"/>
      <p:bldP spid="10" grpId="0" build="p"/>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Q4"/>
          <p:cNvSpPr txBox="1">
            <a:spLocks/>
          </p:cNvSpPr>
          <p:nvPr/>
        </p:nvSpPr>
        <p:spPr>
          <a:xfrm>
            <a:off x="700978" y="5186405"/>
            <a:ext cx="5984027" cy="8684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err="1"/>
              <a:t>Q4</a:t>
            </a:r>
            <a:r>
              <a:rPr lang="en-US" sz="2600" dirty="0"/>
              <a:t> – Not Urgent + Not Important: Skip it. </a:t>
            </a:r>
          </a:p>
        </p:txBody>
      </p:sp>
      <p:sp>
        <p:nvSpPr>
          <p:cNvPr id="8" name="Q3"/>
          <p:cNvSpPr txBox="1">
            <a:spLocks/>
          </p:cNvSpPr>
          <p:nvPr/>
        </p:nvSpPr>
        <p:spPr>
          <a:xfrm>
            <a:off x="700978" y="3831559"/>
            <a:ext cx="8316022" cy="115384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err="1"/>
              <a:t>Q3</a:t>
            </a:r>
            <a:r>
              <a:rPr lang="en-US" sz="2600" dirty="0"/>
              <a:t> – Urgent + Not Important:</a:t>
            </a:r>
          </a:p>
          <a:p>
            <a:pPr lvl="1"/>
            <a:r>
              <a:rPr lang="en-US" sz="2600" dirty="0"/>
              <a:t>Is it your responsibility?</a:t>
            </a:r>
          </a:p>
          <a:p>
            <a:pPr lvl="1"/>
            <a:r>
              <a:rPr lang="en-US" sz="2600" dirty="0"/>
              <a:t>Can you delegate it?</a:t>
            </a:r>
          </a:p>
          <a:p>
            <a:pPr lvl="1"/>
            <a:endParaRPr lang="en-US" sz="2500" dirty="0"/>
          </a:p>
        </p:txBody>
      </p:sp>
      <p:sp>
        <p:nvSpPr>
          <p:cNvPr id="6" name="Q2"/>
          <p:cNvSpPr txBox="1">
            <a:spLocks/>
          </p:cNvSpPr>
          <p:nvPr/>
        </p:nvSpPr>
        <p:spPr>
          <a:xfrm>
            <a:off x="700978" y="2361719"/>
            <a:ext cx="5220698" cy="15159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err="1"/>
              <a:t>Q2</a:t>
            </a:r>
            <a:r>
              <a:rPr lang="en-US" sz="2600" dirty="0"/>
              <a:t> – Not Urgent + Important: </a:t>
            </a:r>
          </a:p>
          <a:p>
            <a:pPr lvl="1"/>
            <a:r>
              <a:rPr lang="en-US" sz="2600" dirty="0"/>
              <a:t>Decide when to do it. </a:t>
            </a:r>
          </a:p>
          <a:p>
            <a:pPr lvl="1"/>
            <a:r>
              <a:rPr lang="en-US" sz="2600" dirty="0"/>
              <a:t>Set a reminder.</a:t>
            </a:r>
          </a:p>
        </p:txBody>
      </p:sp>
      <p:sp>
        <p:nvSpPr>
          <p:cNvPr id="5" name="Q1"/>
          <p:cNvSpPr txBox="1">
            <a:spLocks/>
          </p:cNvSpPr>
          <p:nvPr/>
        </p:nvSpPr>
        <p:spPr>
          <a:xfrm>
            <a:off x="700978" y="1341751"/>
            <a:ext cx="4735995" cy="8701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err="1"/>
              <a:t>Q1</a:t>
            </a:r>
            <a:r>
              <a:rPr lang="en-US" sz="2600" dirty="0"/>
              <a:t> – Urgent + Important: Do it now. </a:t>
            </a:r>
          </a:p>
        </p:txBody>
      </p:sp>
      <p:graphicFrame>
        <p:nvGraphicFramePr>
          <p:cNvPr id="2" name="Image: Prioritization Matrix"/>
          <p:cNvGraphicFramePr>
            <a:graphicFrameLocks noGrp="1"/>
          </p:cNvGraphicFramePr>
          <p:nvPr>
            <p:extLst>
              <p:ext uri="{D42A27DB-BD31-4B8C-83A1-F6EECF244321}">
                <p14:modId xmlns:p14="http://schemas.microsoft.com/office/powerpoint/2010/main" val="2656512509"/>
              </p:ext>
            </p:extLst>
          </p:nvPr>
        </p:nvGraphicFramePr>
        <p:xfrm>
          <a:off x="5785752" y="1426606"/>
          <a:ext cx="3123470" cy="2846696"/>
        </p:xfrm>
        <a:graphic>
          <a:graphicData uri="http://schemas.openxmlformats.org/drawingml/2006/table">
            <a:tbl>
              <a:tblPr firstRow="1" firstCol="1" bandRow="1">
                <a:tableStyleId>{5C22544A-7EE6-4342-B048-85BDC9FD1C3A}</a:tableStyleId>
              </a:tblPr>
              <a:tblGrid>
                <a:gridCol w="567458">
                  <a:extLst>
                    <a:ext uri="{9D8B030D-6E8A-4147-A177-3AD203B41FA5}">
                      <a16:colId xmlns:a16="http://schemas.microsoft.com/office/drawing/2014/main" val="2553457994"/>
                    </a:ext>
                  </a:extLst>
                </a:gridCol>
                <a:gridCol w="1291190">
                  <a:extLst>
                    <a:ext uri="{9D8B030D-6E8A-4147-A177-3AD203B41FA5}">
                      <a16:colId xmlns:a16="http://schemas.microsoft.com/office/drawing/2014/main" val="2433441242"/>
                    </a:ext>
                  </a:extLst>
                </a:gridCol>
                <a:gridCol w="1264822">
                  <a:extLst>
                    <a:ext uri="{9D8B030D-6E8A-4147-A177-3AD203B41FA5}">
                      <a16:colId xmlns:a16="http://schemas.microsoft.com/office/drawing/2014/main" val="994498471"/>
                    </a:ext>
                  </a:extLst>
                </a:gridCol>
              </a:tblGrid>
              <a:tr h="571936">
                <a:tc>
                  <a:txBody>
                    <a:bodyPr/>
                    <a:lstStyle/>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Urgent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Not Urgent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8815719"/>
                  </a:ext>
                </a:extLst>
              </a:tr>
              <a:tr h="1145653">
                <a:tc>
                  <a:txBody>
                    <a:bodyPr/>
                    <a:lstStyle/>
                    <a:p>
                      <a:pPr marL="71755" marR="71755" algn="ctr">
                        <a:spcBef>
                          <a:spcPts val="0"/>
                        </a:spcBef>
                        <a:spcAft>
                          <a:spcPts val="0"/>
                        </a:spcAft>
                      </a:pPr>
                      <a:r>
                        <a:rPr lang="en-US" sz="1800" dirty="0">
                          <a:effectLst/>
                        </a:rPr>
                        <a:t>Important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ctr">
                        <a:spcBef>
                          <a:spcPts val="0"/>
                        </a:spcBef>
                        <a:spcAft>
                          <a:spcPts val="0"/>
                        </a:spcAft>
                      </a:pPr>
                      <a:r>
                        <a:rPr lang="en-US" sz="1800" dirty="0">
                          <a:effectLst/>
                        </a:rPr>
                        <a:t>Quadrant 1 (</a:t>
                      </a:r>
                      <a:r>
                        <a:rPr lang="en-US" sz="1800" dirty="0" err="1">
                          <a:effectLst/>
                        </a:rPr>
                        <a:t>Q1</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Quadrant 2 (</a:t>
                      </a:r>
                      <a:r>
                        <a:rPr lang="en-US" sz="1800" dirty="0" err="1">
                          <a:effectLst/>
                        </a:rPr>
                        <a:t>Q2</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947322"/>
                  </a:ext>
                </a:extLst>
              </a:tr>
              <a:tr h="1129107">
                <a:tc>
                  <a:txBody>
                    <a:bodyPr/>
                    <a:lstStyle/>
                    <a:p>
                      <a:pPr marL="71755" marR="71755" algn="ctr">
                        <a:spcBef>
                          <a:spcPts val="0"/>
                        </a:spcBef>
                        <a:spcAft>
                          <a:spcPts val="0"/>
                        </a:spcAft>
                      </a:pPr>
                      <a:r>
                        <a:rPr lang="en-US" sz="1800" dirty="0">
                          <a:effectLst/>
                        </a:rPr>
                        <a:t>Not Important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0" marR="0" algn="ctr">
                        <a:spcBef>
                          <a:spcPts val="0"/>
                        </a:spcBef>
                        <a:spcAft>
                          <a:spcPts val="0"/>
                        </a:spcAft>
                      </a:pPr>
                      <a:r>
                        <a:rPr lang="en-US" sz="1800" dirty="0">
                          <a:effectLst/>
                        </a:rPr>
                        <a:t>Quadrant 3 (</a:t>
                      </a:r>
                      <a:r>
                        <a:rPr lang="en-US" sz="1800" dirty="0" err="1">
                          <a:effectLst/>
                        </a:rPr>
                        <a:t>Q3</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Quadrant 4  (</a:t>
                      </a:r>
                      <a:r>
                        <a:rPr lang="en-US" sz="1800" dirty="0" err="1">
                          <a:effectLst/>
                        </a:rPr>
                        <a:t>Q4</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5012098"/>
                  </a:ext>
                </a:extLst>
              </a:tr>
            </a:tbl>
          </a:graphicData>
        </a:graphic>
      </p:graphicFrame>
      <p:sp>
        <p:nvSpPr>
          <p:cNvPr id="3" name="Title: Prioritization"/>
          <p:cNvSpPr>
            <a:spLocks noGrp="1"/>
          </p:cNvSpPr>
          <p:nvPr>
            <p:ph type="title"/>
          </p:nvPr>
        </p:nvSpPr>
        <p:spPr/>
        <p:txBody>
          <a:bodyPr>
            <a:normAutofit/>
          </a:bodyPr>
          <a:lstStyle/>
          <a:p>
            <a:r>
              <a:rPr lang="en-US" sz="3200" dirty="0"/>
              <a:t>Prioritization</a:t>
            </a:r>
            <a:endParaRPr lang="en-US" sz="2800" dirty="0"/>
          </a:p>
        </p:txBody>
      </p:sp>
    </p:spTree>
    <p:extLst>
      <p:ext uri="{BB962C8B-B14F-4D97-AF65-F5344CB8AC3E}">
        <p14:creationId xmlns:p14="http://schemas.microsoft.com/office/powerpoint/2010/main" val="19694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build="p"/>
      <p:bldP spid="6"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Eisenhower Matrix" descr="productivity-methods eisenhower-matrix"/>
          <p:cNvPicPr/>
          <p:nvPr/>
        </p:nvPicPr>
        <p:blipFill rotWithShape="1">
          <a:blip r:embed="rId3" cstate="email">
            <a:extLst>
              <a:ext uri="{28A0092B-C50C-407E-A947-70E740481C1C}">
                <a14:useLocalDpi xmlns:a14="http://schemas.microsoft.com/office/drawing/2010/main"/>
              </a:ext>
            </a:extLst>
          </a:blip>
          <a:srcRect/>
          <a:stretch/>
        </p:blipFill>
        <p:spPr bwMode="auto">
          <a:xfrm>
            <a:off x="2057401" y="956294"/>
            <a:ext cx="5448300" cy="4923805"/>
          </a:xfrm>
          <a:prstGeom prst="rect">
            <a:avLst/>
          </a:prstGeom>
          <a:noFill/>
          <a:ln>
            <a:noFill/>
          </a:ln>
        </p:spPr>
      </p:pic>
      <p:sp>
        <p:nvSpPr>
          <p:cNvPr id="3" name="Title: Prioritization: Eisenhower Matrix"/>
          <p:cNvSpPr>
            <a:spLocks noGrp="1"/>
          </p:cNvSpPr>
          <p:nvPr>
            <p:ph type="title"/>
          </p:nvPr>
        </p:nvSpPr>
        <p:spPr/>
        <p:txBody>
          <a:bodyPr>
            <a:normAutofit/>
          </a:bodyPr>
          <a:lstStyle/>
          <a:p>
            <a:r>
              <a:rPr lang="en-US" sz="3200" dirty="0"/>
              <a:t>Prioritization: Eisenhower Matrix</a:t>
            </a:r>
          </a:p>
        </p:txBody>
      </p:sp>
    </p:spTree>
    <p:extLst>
      <p:ext uri="{BB962C8B-B14F-4D97-AF65-F5344CB8AC3E}">
        <p14:creationId xmlns:p14="http://schemas.microsoft.com/office/powerpoint/2010/main" val="377435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7 Habits Matrix" descr="https://www.franklincovey.com/wp-content/uploads/2022/03/7HB_Model_020822_Habit-3-700x700.png"/>
          <p:cNvPicPr/>
          <p:nvPr/>
        </p:nvPicPr>
        <p:blipFill rotWithShape="1">
          <a:blip r:embed="rId3" cstate="email">
            <a:extLst>
              <a:ext uri="{28A0092B-C50C-407E-A947-70E740481C1C}">
                <a14:useLocalDpi xmlns:a14="http://schemas.microsoft.com/office/drawing/2010/main"/>
              </a:ext>
            </a:extLst>
          </a:blip>
          <a:srcRect/>
          <a:stretch/>
        </p:blipFill>
        <p:spPr bwMode="auto">
          <a:xfrm>
            <a:off x="2572108" y="1049038"/>
            <a:ext cx="4438291" cy="4958062"/>
          </a:xfrm>
          <a:prstGeom prst="rect">
            <a:avLst/>
          </a:prstGeom>
          <a:noFill/>
          <a:ln>
            <a:noFill/>
          </a:ln>
        </p:spPr>
      </p:pic>
      <p:sp>
        <p:nvSpPr>
          <p:cNvPr id="3" name="Title: Prioritization: 7 Habits Matrix"/>
          <p:cNvSpPr>
            <a:spLocks noGrp="1"/>
          </p:cNvSpPr>
          <p:nvPr>
            <p:ph type="title"/>
          </p:nvPr>
        </p:nvSpPr>
        <p:spPr>
          <a:xfrm>
            <a:off x="1170878" y="376277"/>
            <a:ext cx="7871522" cy="757818"/>
          </a:xfrm>
        </p:spPr>
        <p:txBody>
          <a:bodyPr>
            <a:normAutofit/>
          </a:bodyPr>
          <a:lstStyle/>
          <a:p>
            <a:r>
              <a:rPr lang="en-US" sz="3200" dirty="0"/>
              <a:t>Prioritization: </a:t>
            </a:r>
            <a:r>
              <a:rPr lang="en-US" sz="3200" i="1" dirty="0"/>
              <a:t>7 Habits</a:t>
            </a:r>
          </a:p>
        </p:txBody>
      </p:sp>
    </p:spTree>
    <p:extLst>
      <p:ext uri="{BB962C8B-B14F-4D97-AF65-F5344CB8AC3E}">
        <p14:creationId xmlns:p14="http://schemas.microsoft.com/office/powerpoint/2010/main" val="334817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Elephant Beet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519" y="1861816"/>
            <a:ext cx="2564120" cy="3256547"/>
          </a:xfrm>
          <a:prstGeom prst="rect">
            <a:avLst/>
          </a:prstGeom>
        </p:spPr>
      </p:pic>
      <p:pic>
        <p:nvPicPr>
          <p:cNvPr id="4" name="Image: GTD Decision Model"/>
          <p:cNvPicPr/>
          <p:nvPr/>
        </p:nvPicPr>
        <p:blipFill rotWithShape="1">
          <a:blip r:embed="rId4" cstate="email">
            <a:extLst>
              <a:ext uri="{28A0092B-C50C-407E-A947-70E740481C1C}">
                <a14:useLocalDpi xmlns:a14="http://schemas.microsoft.com/office/drawing/2010/main"/>
              </a:ext>
            </a:extLst>
          </a:blip>
          <a:srcRect/>
          <a:stretch/>
        </p:blipFill>
        <p:spPr>
          <a:xfrm>
            <a:off x="5270500" y="254000"/>
            <a:ext cx="3873500" cy="6599181"/>
          </a:xfrm>
          <a:prstGeom prst="rect">
            <a:avLst/>
          </a:prstGeom>
        </p:spPr>
      </p:pic>
      <p:sp>
        <p:nvSpPr>
          <p:cNvPr id="3" name="Title: Prioritization: GTD"/>
          <p:cNvSpPr>
            <a:spLocks noGrp="1"/>
          </p:cNvSpPr>
          <p:nvPr>
            <p:ph type="title"/>
          </p:nvPr>
        </p:nvSpPr>
        <p:spPr>
          <a:xfrm>
            <a:off x="1170878" y="376277"/>
            <a:ext cx="4315522" cy="1074152"/>
          </a:xfrm>
        </p:spPr>
        <p:txBody>
          <a:bodyPr>
            <a:noAutofit/>
          </a:bodyPr>
          <a:lstStyle/>
          <a:p>
            <a:r>
              <a:rPr lang="en-US" sz="3200" dirty="0"/>
              <a:t>Prioritization: </a:t>
            </a:r>
            <a:br>
              <a:rPr lang="en-US" sz="3200" dirty="0"/>
            </a:br>
            <a:r>
              <a:rPr lang="en-US" sz="3200" i="1" dirty="0"/>
              <a:t>Getting Things Done</a:t>
            </a:r>
          </a:p>
        </p:txBody>
      </p:sp>
    </p:spTree>
    <p:extLst>
      <p:ext uri="{BB962C8B-B14F-4D97-AF65-F5344CB8AC3E}">
        <p14:creationId xmlns:p14="http://schemas.microsoft.com/office/powerpoint/2010/main" val="427810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AU">
      <a:dk1>
        <a:srgbClr val="000000"/>
      </a:dk1>
      <a:lt1>
        <a:srgbClr val="FFFFFF"/>
      </a:lt1>
      <a:dk2>
        <a:srgbClr val="585858"/>
      </a:dk2>
      <a:lt2>
        <a:srgbClr val="E3E3E3"/>
      </a:lt2>
      <a:accent1>
        <a:srgbClr val="194F90"/>
      </a:accent1>
      <a:accent2>
        <a:srgbClr val="B5B5B5"/>
      </a:accent2>
      <a:accent3>
        <a:srgbClr val="999999"/>
      </a:accent3>
      <a:accent4>
        <a:srgbClr val="0082C9"/>
      </a:accent4>
      <a:accent5>
        <a:srgbClr val="112E50"/>
      </a:accent5>
      <a:accent6>
        <a:srgbClr val="00AFA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RAU">
      <a:dk1>
        <a:srgbClr val="000000"/>
      </a:dk1>
      <a:lt1>
        <a:srgbClr val="FFFFFF"/>
      </a:lt1>
      <a:dk2>
        <a:srgbClr val="585858"/>
      </a:dk2>
      <a:lt2>
        <a:srgbClr val="E3E3E3"/>
      </a:lt2>
      <a:accent1>
        <a:srgbClr val="194F90"/>
      </a:accent1>
      <a:accent2>
        <a:srgbClr val="B5B5B5"/>
      </a:accent2>
      <a:accent3>
        <a:srgbClr val="999999"/>
      </a:accent3>
      <a:accent4>
        <a:srgbClr val="0082C9"/>
      </a:accent4>
      <a:accent5>
        <a:srgbClr val="112E50"/>
      </a:accent5>
      <a:accent6>
        <a:srgbClr val="00AFA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RAU">
      <a:dk1>
        <a:srgbClr val="000000"/>
      </a:dk1>
      <a:lt1>
        <a:srgbClr val="FFFFFF"/>
      </a:lt1>
      <a:dk2>
        <a:srgbClr val="585858"/>
      </a:dk2>
      <a:lt2>
        <a:srgbClr val="E3E3E3"/>
      </a:lt2>
      <a:accent1>
        <a:srgbClr val="194F90"/>
      </a:accent1>
      <a:accent2>
        <a:srgbClr val="B5B5B5"/>
      </a:accent2>
      <a:accent3>
        <a:srgbClr val="999999"/>
      </a:accent3>
      <a:accent4>
        <a:srgbClr val="0082C9"/>
      </a:accent4>
      <a:accent5>
        <a:srgbClr val="112E50"/>
      </a:accent5>
      <a:accent6>
        <a:srgbClr val="00AFA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Props1.xml><?xml version="1.0" encoding="utf-8"?>
<ds:datastoreItem xmlns:ds="http://schemas.openxmlformats.org/officeDocument/2006/customXml" ds:itemID="{B96712AE-642C-48C6-A856-80D1323A38AE}"/>
</file>

<file path=customXml/itemProps2.xml><?xml version="1.0" encoding="utf-8"?>
<ds:datastoreItem xmlns:ds="http://schemas.openxmlformats.org/officeDocument/2006/customXml" ds:itemID="{E3A2DF65-0E58-4F34-BBB0-A74199470587}">
  <ds:schemaRefs>
    <ds:schemaRef ds:uri="http://schemas.microsoft.com/sharepoint/v3/contenttype/forms"/>
  </ds:schemaRefs>
</ds:datastoreItem>
</file>

<file path=customXml/itemProps3.xml><?xml version="1.0" encoding="utf-8"?>
<ds:datastoreItem xmlns:ds="http://schemas.openxmlformats.org/officeDocument/2006/customXml" ds:itemID="{0F70F9F4-A8AA-421C-AD3F-152822B23A7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efa208e-54b7-4064-a344-a2ffefae5b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1584</Words>
  <Application>Microsoft Office PowerPoint</Application>
  <PresentationFormat>On-screen Show (4:3)</PresentationFormat>
  <Paragraphs>215</Paragraphs>
  <Slides>17</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Century Gothic</vt:lpstr>
      <vt:lpstr>Mr Eaves XL Mod OT Book</vt:lpstr>
      <vt:lpstr>Office Theme</vt:lpstr>
      <vt:lpstr>1_Custom Design</vt:lpstr>
      <vt:lpstr>2_Custom Design</vt:lpstr>
      <vt:lpstr>Get Your Ducks in a Row</vt:lpstr>
      <vt:lpstr>Agenda</vt:lpstr>
      <vt:lpstr>Benefits</vt:lpstr>
      <vt:lpstr>Interruptions and Multi-Tasking</vt:lpstr>
      <vt:lpstr>System and Routine</vt:lpstr>
      <vt:lpstr>Prioritization</vt:lpstr>
      <vt:lpstr>Prioritization: Eisenhower Matrix</vt:lpstr>
      <vt:lpstr>Prioritization: 7 Habits</vt:lpstr>
      <vt:lpstr>Prioritization:  Getting Things Done</vt:lpstr>
      <vt:lpstr>Write Everything Down</vt:lpstr>
      <vt:lpstr>Everything Has Its Place</vt:lpstr>
      <vt:lpstr>File Organization: Why?</vt:lpstr>
      <vt:lpstr>File Organization: How?</vt:lpstr>
      <vt:lpstr>File Organization: End State</vt:lpstr>
      <vt:lpstr>Recap</vt:lpstr>
      <vt:lpstr>PowerPoint Presentation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2020-06-11T12:54:09Z</dcterms:created>
  <dcterms:modified xsi:type="dcterms:W3CDTF">2023-02-08T22:53:32Z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0x01010051834BF071F1FB49BCE3B5A0F97DC216</vt:lpwstr>
  </property>
</Properties>
</file>