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6" r:id="rId2"/>
    <p:sldId id="275" r:id="rId3"/>
    <p:sldId id="274" r:id="rId4"/>
    <p:sldId id="276" r:id="rId5"/>
    <p:sldId id="278" r:id="rId6"/>
    <p:sldId id="279" r:id="rId7"/>
    <p:sldId id="280" r:id="rId8"/>
    <p:sldId id="28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48E650-FCF4-4F23-B218-482A125F32AF}" v="2" dt="2024-10-03T17:02:01.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66" autoAdjust="0"/>
  </p:normalViewPr>
  <p:slideViewPr>
    <p:cSldViewPr snapToGrid="0">
      <p:cViewPr varScale="1">
        <p:scale>
          <a:sx n="89" d="100"/>
          <a:sy n="89" d="100"/>
        </p:scale>
        <p:origin x="2244"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60985-E02C-464E-B8CE-488481079B37}" type="datetimeFigureOut">
              <a:rPr lang="en-US" smtClean="0"/>
              <a:t>10/24/2024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CA8F54-40D3-4B13-8A70-656D1DAED365}" type="slidenum">
              <a:rPr lang="en-US" smtClean="0"/>
              <a:t>‹#›</a:t>
            </a:fld>
            <a:endParaRPr lang="en-US" dirty="0"/>
          </a:p>
        </p:txBody>
      </p:sp>
    </p:spTree>
    <p:extLst>
      <p:ext uri="{BB962C8B-B14F-4D97-AF65-F5344CB8AC3E}">
        <p14:creationId xmlns:p14="http://schemas.microsoft.com/office/powerpoint/2010/main" val="3006322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0">
              <a:lnSpc>
                <a:spcPct val="125000"/>
              </a:lnSpc>
              <a:spcBef>
                <a:spcPts val="0"/>
              </a:spcBef>
              <a:spcAft>
                <a:spcPts val="1200"/>
              </a:spcAft>
              <a:buClr>
                <a:srgbClr val="002060"/>
              </a:buClr>
              <a:buFont typeface="+mj-lt"/>
              <a:buNone/>
            </a:pPr>
            <a:endParaRPr lang="en-US" sz="1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ACA8F54-40D3-4B13-8A70-656D1DAED365}" type="slidenum">
              <a:rPr lang="en-US" smtClean="0"/>
              <a:t>1</a:t>
            </a:fld>
            <a:endParaRPr lang="en-US" dirty="0"/>
          </a:p>
        </p:txBody>
      </p:sp>
    </p:spTree>
    <p:extLst>
      <p:ext uri="{BB962C8B-B14F-4D97-AF65-F5344CB8AC3E}">
        <p14:creationId xmlns:p14="http://schemas.microsoft.com/office/powerpoint/2010/main" val="2791860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CA8F54-40D3-4B13-8A70-656D1DAED365}" type="slidenum">
              <a:rPr lang="en-US" smtClean="0"/>
              <a:t>7</a:t>
            </a:fld>
            <a:endParaRPr lang="en-US" dirty="0"/>
          </a:p>
        </p:txBody>
      </p:sp>
    </p:spTree>
    <p:extLst>
      <p:ext uri="{BB962C8B-B14F-4D97-AF65-F5344CB8AC3E}">
        <p14:creationId xmlns:p14="http://schemas.microsoft.com/office/powerpoint/2010/main" val="3792023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CA8F54-40D3-4B13-8A70-656D1DAED365}" type="slidenum">
              <a:rPr lang="en-US" smtClean="0"/>
              <a:t>9</a:t>
            </a:fld>
            <a:endParaRPr lang="en-US" dirty="0"/>
          </a:p>
        </p:txBody>
      </p:sp>
    </p:spTree>
    <p:extLst>
      <p:ext uri="{BB962C8B-B14F-4D97-AF65-F5344CB8AC3E}">
        <p14:creationId xmlns:p14="http://schemas.microsoft.com/office/powerpoint/2010/main" val="1497250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81000" y="2130425"/>
            <a:ext cx="8382000" cy="1470025"/>
          </a:xfrm>
        </p:spPr>
        <p:txBody>
          <a:bodyPr/>
          <a:lstStyle>
            <a:lvl1pPr>
              <a:defRPr/>
            </a:lvl1pPr>
          </a:lstStyle>
          <a:p>
            <a:r>
              <a:rPr lang="en-US"/>
              <a:t>Title</a:t>
            </a:r>
          </a:p>
        </p:txBody>
      </p:sp>
      <p:sp>
        <p:nvSpPr>
          <p:cNvPr id="3" name="Subtitle 2"/>
          <p:cNvSpPr>
            <a:spLocks noGrp="1"/>
          </p:cNvSpPr>
          <p:nvPr>
            <p:ph type="subTitle" idx="1" hasCustomPrompt="1"/>
          </p:nvPr>
        </p:nvSpPr>
        <p:spPr>
          <a:xfrm>
            <a:off x="6421755" y="4267200"/>
            <a:ext cx="2297430" cy="1143000"/>
          </a:xfrm>
        </p:spPr>
        <p:txBody>
          <a:bodyPr>
            <a:normAutofit/>
          </a:bodyPr>
          <a:lstStyle>
            <a:lvl1pPr marL="0" indent="0" algn="l">
              <a:buNone/>
              <a:defRPr sz="1800" baseline="0">
                <a:solidFill>
                  <a:schemeClr val="tx1">
                    <a:tint val="75000"/>
                  </a:schemeClr>
                </a:solidFill>
                <a:latin typeface="Franklin Gothic Medium" panose="020B06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 </a:t>
            </a:r>
          </a:p>
          <a:p>
            <a:r>
              <a:rPr lang="en-US"/>
              <a:t>Title </a:t>
            </a:r>
          </a:p>
          <a:p>
            <a:r>
              <a:rPr lang="en-US"/>
              <a:t>Date</a:t>
            </a:r>
          </a:p>
        </p:txBody>
      </p:sp>
      <p:sp>
        <p:nvSpPr>
          <p:cNvPr id="8" name="Rectangle 4"/>
          <p:cNvSpPr>
            <a:spLocks noChangeArrowheads="1"/>
          </p:cNvSpPr>
          <p:nvPr userDrawn="1"/>
        </p:nvSpPr>
        <p:spPr bwMode="auto">
          <a:xfrm>
            <a:off x="228600" y="228600"/>
            <a:ext cx="8686800" cy="6400800"/>
          </a:xfrm>
          <a:prstGeom prst="rect">
            <a:avLst/>
          </a:prstGeom>
          <a:noFill/>
          <a:ln w="571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p>
        </p:txBody>
      </p:sp>
      <p:pic>
        <p:nvPicPr>
          <p:cNvPr id="10" name="Picture 47" descr="DOE Color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2450" y="407988"/>
            <a:ext cx="1209675"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kenney\AppData\Local\Microsoft\Windows\Temporary Internet Files\Content.Outlook\VSWERTPF\EHSS Logo new3 updated.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477000" y="5581227"/>
            <a:ext cx="2186940" cy="971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51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52601" y="552238"/>
            <a:ext cx="6991350" cy="655638"/>
          </a:xfrm>
        </p:spPr>
        <p:txBody>
          <a:bodyPr/>
          <a:lstStyle>
            <a:lvl1pPr>
              <a:defRPr>
                <a:solidFill>
                  <a:srgbClr val="002060"/>
                </a:solidFill>
              </a:defRPr>
            </a:lvl1pPr>
          </a:lstStyle>
          <a:p>
            <a:r>
              <a:rPr lang="en-US"/>
              <a:t>Title</a:t>
            </a:r>
          </a:p>
        </p:txBody>
      </p:sp>
      <p:sp>
        <p:nvSpPr>
          <p:cNvPr id="3" name="Content Placeholder 2"/>
          <p:cNvSpPr>
            <a:spLocks noGrp="1"/>
          </p:cNvSpPr>
          <p:nvPr>
            <p:ph idx="1"/>
          </p:nvPr>
        </p:nvSpPr>
        <p:spPr>
          <a:xfrm>
            <a:off x="609600" y="2057401"/>
            <a:ext cx="7924800" cy="2895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52450" y="6264275"/>
            <a:ext cx="1428750" cy="365125"/>
          </a:xfrm>
        </p:spPr>
        <p:txBody>
          <a:bodyPr/>
          <a:lstStyle/>
          <a:p>
            <a:fld id="{8A870E82-CC16-47AE-89E0-C196F3D715CD}" type="datetimeFigureOut">
              <a:rPr lang="en-US" smtClean="0"/>
              <a:t>10/24/2024</a:t>
            </a:fld>
            <a:endParaRPr lang="en-US" dirty="0"/>
          </a:p>
        </p:txBody>
      </p:sp>
      <p:sp>
        <p:nvSpPr>
          <p:cNvPr id="6" name="Slide Number Placeholder 5"/>
          <p:cNvSpPr>
            <a:spLocks noGrp="1"/>
          </p:cNvSpPr>
          <p:nvPr>
            <p:ph type="sldNum" sz="quarter" idx="12"/>
          </p:nvPr>
        </p:nvSpPr>
        <p:spPr>
          <a:xfrm>
            <a:off x="7729538" y="6249987"/>
            <a:ext cx="957262" cy="365125"/>
          </a:xfrm>
        </p:spPr>
        <p:txBody>
          <a:bodyPr/>
          <a:lstStyle/>
          <a:p>
            <a:fld id="{421D647E-58E0-4ADB-9FE9-6A9683F2C6B9}" type="slidenum">
              <a:rPr lang="en-US" smtClean="0"/>
              <a:t>‹#›</a:t>
            </a:fld>
            <a:endParaRPr lang="en-US" dirty="0"/>
          </a:p>
        </p:txBody>
      </p:sp>
      <p:sp>
        <p:nvSpPr>
          <p:cNvPr id="7" name="Rectangle 4"/>
          <p:cNvSpPr>
            <a:spLocks noChangeArrowheads="1"/>
          </p:cNvSpPr>
          <p:nvPr userDrawn="1"/>
        </p:nvSpPr>
        <p:spPr bwMode="auto">
          <a:xfrm>
            <a:off x="228600" y="228600"/>
            <a:ext cx="8686800" cy="6400800"/>
          </a:xfrm>
          <a:prstGeom prst="rect">
            <a:avLst/>
          </a:prstGeom>
          <a:noFill/>
          <a:ln w="57150">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p>
        </p:txBody>
      </p:sp>
      <p:pic>
        <p:nvPicPr>
          <p:cNvPr id="8" name="Picture 47" descr="DOE Color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304800"/>
            <a:ext cx="1209675"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userDrawn="1"/>
        </p:nvSpPr>
        <p:spPr>
          <a:xfrm>
            <a:off x="2057400" y="6260068"/>
            <a:ext cx="5562600" cy="369332"/>
          </a:xfrm>
          <a:prstGeom prst="rect">
            <a:avLst/>
          </a:prstGeom>
          <a:noFill/>
        </p:spPr>
        <p:txBody>
          <a:bodyPr wrap="square" rtlCol="0">
            <a:spAutoFit/>
          </a:bodyPr>
          <a:lstStyle/>
          <a:p>
            <a:pPr algn="ctr"/>
            <a:r>
              <a:rPr lang="en-US" dirty="0">
                <a:latin typeface="Franklin Gothic Medium" panose="020B0603020102020204" pitchFamily="34" charset="0"/>
              </a:rPr>
              <a:t>Office of Environment,</a:t>
            </a:r>
            <a:r>
              <a:rPr lang="en-US" baseline="0" dirty="0">
                <a:latin typeface="Franklin Gothic Medium" panose="020B0603020102020204" pitchFamily="34" charset="0"/>
              </a:rPr>
              <a:t> Health, Safety and Security</a:t>
            </a:r>
            <a:endParaRPr lang="en-US" dirty="0">
              <a:latin typeface="Franklin Gothic Medium" panose="020B0603020102020204" pitchFamily="34" charset="0"/>
            </a:endParaRPr>
          </a:p>
        </p:txBody>
      </p:sp>
    </p:spTree>
    <p:extLst>
      <p:ext uri="{BB962C8B-B14F-4D97-AF65-F5344CB8AC3E}">
        <p14:creationId xmlns:p14="http://schemas.microsoft.com/office/powerpoint/2010/main" val="3607487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70E82-CC16-47AE-89E0-C196F3D715CD}" type="datetimeFigureOut">
              <a:rPr lang="en-US" smtClean="0"/>
              <a:t>10/24/2024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D647E-58E0-4ADB-9FE9-6A9683F2C6B9}" type="slidenum">
              <a:rPr lang="en-US" smtClean="0"/>
              <a:t>‹#›</a:t>
            </a:fld>
            <a:endParaRPr lang="en-US" dirty="0"/>
          </a:p>
        </p:txBody>
      </p:sp>
    </p:spTree>
    <p:extLst>
      <p:ext uri="{BB962C8B-B14F-4D97-AF65-F5344CB8AC3E}">
        <p14:creationId xmlns:p14="http://schemas.microsoft.com/office/powerpoint/2010/main" val="14174275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Garvey.McKeown@hq.doe.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79494"/>
            <a:ext cx="8382000" cy="2971800"/>
          </a:xfrm>
        </p:spPr>
        <p:txBody>
          <a:bodyPr>
            <a:normAutofit fontScale="90000"/>
          </a:bodyPr>
          <a:lstStyle/>
          <a:p>
            <a:r>
              <a:rPr lang="en-US" dirty="0">
                <a:solidFill>
                  <a:srgbClr val="002060"/>
                </a:solidFill>
                <a:latin typeface="Times New Roman" panose="02020603050405020304" pitchFamily="18" charset="0"/>
                <a:cs typeface="Times New Roman" panose="02020603050405020304" pitchFamily="18" charset="0"/>
              </a:rPr>
              <a:t>Revision</a:t>
            </a:r>
            <a:br>
              <a:rPr lang="en-US" dirty="0">
                <a:solidFill>
                  <a:srgbClr val="002060"/>
                </a:solidFill>
                <a:latin typeface="Times New Roman" panose="02020603050405020304" pitchFamily="18" charset="0"/>
                <a:cs typeface="Times New Roman" panose="02020603050405020304" pitchFamily="18" charset="0"/>
              </a:rPr>
            </a:br>
            <a:r>
              <a:rPr lang="en-US" dirty="0">
                <a:solidFill>
                  <a:srgbClr val="002060"/>
                </a:solidFill>
                <a:latin typeface="Times New Roman" panose="02020603050405020304" pitchFamily="18" charset="0"/>
                <a:cs typeface="Times New Roman" panose="02020603050405020304" pitchFamily="18" charset="0"/>
              </a:rPr>
              <a:t>DOE O 414.1E – Quality Assurance</a:t>
            </a:r>
            <a:br>
              <a:rPr lang="en-US" dirty="0">
                <a:solidFill>
                  <a:srgbClr val="002060"/>
                </a:solidFill>
                <a:latin typeface="Times New Roman" panose="02020603050405020304" pitchFamily="18" charset="0"/>
                <a:cs typeface="Times New Roman" panose="02020603050405020304" pitchFamily="18" charset="0"/>
              </a:rPr>
            </a:br>
            <a:br>
              <a:rPr lang="en-US" dirty="0">
                <a:solidFill>
                  <a:srgbClr val="002060"/>
                </a:solidFill>
                <a:latin typeface="Times New Roman" panose="02020603050405020304" pitchFamily="18" charset="0"/>
                <a:cs typeface="Times New Roman" panose="02020603050405020304" pitchFamily="18" charset="0"/>
              </a:rPr>
            </a:br>
            <a:r>
              <a:rPr lang="en-US" sz="3100" dirty="0">
                <a:solidFill>
                  <a:srgbClr val="002060"/>
                </a:solidFill>
                <a:latin typeface="Times New Roman" panose="02020603050405020304" pitchFamily="18" charset="0"/>
                <a:cs typeface="Times New Roman" panose="02020603050405020304" pitchFamily="18" charset="0"/>
              </a:rPr>
              <a:t>Office of Quality Assurance &amp; </a:t>
            </a:r>
            <a:br>
              <a:rPr lang="en-US" sz="3100" dirty="0">
                <a:solidFill>
                  <a:srgbClr val="002060"/>
                </a:solidFill>
                <a:latin typeface="Times New Roman" panose="02020603050405020304" pitchFamily="18" charset="0"/>
                <a:cs typeface="Times New Roman" panose="02020603050405020304" pitchFamily="18" charset="0"/>
              </a:rPr>
            </a:br>
            <a:r>
              <a:rPr lang="en-US" sz="3100" dirty="0">
                <a:solidFill>
                  <a:srgbClr val="002060"/>
                </a:solidFill>
                <a:latin typeface="Times New Roman" panose="02020603050405020304" pitchFamily="18" charset="0"/>
                <a:cs typeface="Times New Roman" panose="02020603050405020304" pitchFamily="18" charset="0"/>
              </a:rPr>
              <a:t>Nuclear Safety Management Programs</a:t>
            </a:r>
          </a:p>
        </p:txBody>
      </p:sp>
      <p:sp>
        <p:nvSpPr>
          <p:cNvPr id="3" name="Subtitle 2"/>
          <p:cNvSpPr>
            <a:spLocks noGrp="1"/>
          </p:cNvSpPr>
          <p:nvPr>
            <p:ph type="subTitle" idx="1"/>
          </p:nvPr>
        </p:nvSpPr>
        <p:spPr>
          <a:xfrm>
            <a:off x="6770370" y="4800600"/>
            <a:ext cx="1992630" cy="762000"/>
          </a:xfrm>
        </p:spPr>
        <p:txBody>
          <a:bodyPr>
            <a:normAutofit/>
          </a:bodyPr>
          <a:lstStyle/>
          <a:p>
            <a:pPr algn="r"/>
            <a:r>
              <a:rPr lang="en-US" dirty="0">
                <a:solidFill>
                  <a:srgbClr val="002060"/>
                </a:solidFill>
                <a:latin typeface="Times New Roman" panose="02020603050405020304" pitchFamily="18" charset="0"/>
                <a:cs typeface="Times New Roman" panose="02020603050405020304" pitchFamily="18" charset="0"/>
              </a:rPr>
              <a:t>Garvey McKeown</a:t>
            </a:r>
          </a:p>
          <a:p>
            <a:pPr algn="ctr"/>
            <a:r>
              <a:rPr lang="en-US" dirty="0">
                <a:solidFill>
                  <a:srgbClr val="002060"/>
                </a:solidFill>
                <a:latin typeface="Times New Roman" panose="02020603050405020304" pitchFamily="18" charset="0"/>
                <a:cs typeface="Times New Roman" panose="02020603050405020304" pitchFamily="18" charset="0"/>
              </a:rPr>
              <a:t>EFCOG Fall 2024</a:t>
            </a:r>
          </a:p>
          <a:p>
            <a:pPr algn="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78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F1E2A-32C6-9685-AB68-1563A49787CC}"/>
              </a:ext>
            </a:extLst>
          </p:cNvPr>
          <p:cNvSpPr>
            <a:spLocks noGrp="1"/>
          </p:cNvSpPr>
          <p:nvPr>
            <p:ph type="title"/>
          </p:nvPr>
        </p:nvSpPr>
        <p:spPr/>
        <p:txBody>
          <a:bodyPr>
            <a:normAutofit fontScale="90000"/>
          </a:bodyPr>
          <a:lstStyle/>
          <a:p>
            <a:r>
              <a:rPr lang="en-US" dirty="0"/>
              <a:t>Major Changes to DOE O 414.1E</a:t>
            </a:r>
          </a:p>
        </p:txBody>
      </p:sp>
      <p:sp>
        <p:nvSpPr>
          <p:cNvPr id="3" name="Content Placeholder 2">
            <a:extLst>
              <a:ext uri="{FF2B5EF4-FFF2-40B4-BE49-F238E27FC236}">
                <a16:creationId xmlns:a16="http://schemas.microsoft.com/office/drawing/2014/main" id="{E7538B9B-F371-9EFC-A8DF-0DFF64872564}"/>
              </a:ext>
            </a:extLst>
          </p:cNvPr>
          <p:cNvSpPr>
            <a:spLocks noGrp="1"/>
          </p:cNvSpPr>
          <p:nvPr>
            <p:ph idx="1"/>
          </p:nvPr>
        </p:nvSpPr>
        <p:spPr>
          <a:xfrm>
            <a:off x="609600" y="2057400"/>
            <a:ext cx="7924800" cy="4248361"/>
          </a:xfrm>
        </p:spPr>
        <p:txBody>
          <a:bodyPr>
            <a:normAutofit lnSpcReduction="10000"/>
          </a:bodyPr>
          <a:lstStyle/>
          <a:p>
            <a:r>
              <a:rPr lang="en-US" dirty="0"/>
              <a:t>Relocation of Attachment 3 &amp; 4 Requirements into Attachment 2</a:t>
            </a:r>
          </a:p>
          <a:p>
            <a:r>
              <a:rPr lang="en-US" dirty="0"/>
              <a:t>Clarification of QAP vs. QAPD</a:t>
            </a:r>
          </a:p>
          <a:p>
            <a:r>
              <a:rPr lang="en-US" dirty="0"/>
              <a:t>Removal of “Invocation” of ASME NQA-1 2008, 2009-a</a:t>
            </a:r>
          </a:p>
          <a:p>
            <a:r>
              <a:rPr lang="en-US" dirty="0"/>
              <a:t>Re-emphasized the importance of the graded approach as part of the QAP</a:t>
            </a:r>
          </a:p>
          <a:p>
            <a:r>
              <a:rPr lang="en-US" dirty="0"/>
              <a:t>Removal of Safety Software Definitions</a:t>
            </a:r>
          </a:p>
        </p:txBody>
      </p:sp>
    </p:spTree>
    <p:extLst>
      <p:ext uri="{BB962C8B-B14F-4D97-AF65-F5344CB8AC3E}">
        <p14:creationId xmlns:p14="http://schemas.microsoft.com/office/powerpoint/2010/main" val="1838873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9594C-5BEB-0402-394E-1099B9957431}"/>
              </a:ext>
            </a:extLst>
          </p:cNvPr>
          <p:cNvSpPr>
            <a:spLocks noGrp="1"/>
          </p:cNvSpPr>
          <p:nvPr>
            <p:ph type="title"/>
          </p:nvPr>
        </p:nvSpPr>
        <p:spPr>
          <a:xfrm>
            <a:off x="1752601" y="552237"/>
            <a:ext cx="6991350" cy="980001"/>
          </a:xfrm>
        </p:spPr>
        <p:txBody>
          <a:bodyPr>
            <a:normAutofit fontScale="90000"/>
          </a:bodyPr>
          <a:lstStyle/>
          <a:p>
            <a:r>
              <a:rPr lang="en-US" dirty="0"/>
              <a:t>Questions About DOE O 414.1E</a:t>
            </a:r>
          </a:p>
        </p:txBody>
      </p:sp>
      <p:sp>
        <p:nvSpPr>
          <p:cNvPr id="3" name="Content Placeholder 2">
            <a:extLst>
              <a:ext uri="{FF2B5EF4-FFF2-40B4-BE49-F238E27FC236}">
                <a16:creationId xmlns:a16="http://schemas.microsoft.com/office/drawing/2014/main" id="{3D2DDBB4-E37A-8466-6E1A-4F575BD54947}"/>
              </a:ext>
            </a:extLst>
          </p:cNvPr>
          <p:cNvSpPr>
            <a:spLocks noGrp="1"/>
          </p:cNvSpPr>
          <p:nvPr>
            <p:ph idx="1"/>
          </p:nvPr>
        </p:nvSpPr>
        <p:spPr>
          <a:xfrm>
            <a:off x="609600" y="1532238"/>
            <a:ext cx="7924800" cy="4773525"/>
          </a:xfrm>
        </p:spPr>
        <p:txBody>
          <a:bodyPr/>
          <a:lstStyle/>
          <a:p>
            <a:r>
              <a:rPr lang="en-US" dirty="0"/>
              <a:t>What work does the order apply to?</a:t>
            </a:r>
          </a:p>
          <a:p>
            <a:r>
              <a:rPr lang="en-US" dirty="0"/>
              <a:t>Why were most definitions removed from the Order?</a:t>
            </a:r>
          </a:p>
          <a:p>
            <a:r>
              <a:rPr lang="en-US" dirty="0"/>
              <a:t>Does the Order still align with the Rule?</a:t>
            </a:r>
          </a:p>
          <a:p>
            <a:r>
              <a:rPr lang="en-US" dirty="0"/>
              <a:t>Why was the invocation of NQA-1 removed from the Order?</a:t>
            </a:r>
          </a:p>
          <a:p>
            <a:r>
              <a:rPr lang="en-US" dirty="0"/>
              <a:t>What changes were made to the graded approach?</a:t>
            </a:r>
          </a:p>
          <a:p>
            <a:endParaRPr lang="en-US" dirty="0"/>
          </a:p>
        </p:txBody>
      </p:sp>
    </p:spTree>
    <p:extLst>
      <p:ext uri="{BB962C8B-B14F-4D97-AF65-F5344CB8AC3E}">
        <p14:creationId xmlns:p14="http://schemas.microsoft.com/office/powerpoint/2010/main" val="169335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2EFF-23CA-CC65-E4FB-7165F6507900}"/>
              </a:ext>
            </a:extLst>
          </p:cNvPr>
          <p:cNvSpPr>
            <a:spLocks noGrp="1"/>
          </p:cNvSpPr>
          <p:nvPr>
            <p:ph type="title"/>
          </p:nvPr>
        </p:nvSpPr>
        <p:spPr/>
        <p:txBody>
          <a:bodyPr>
            <a:normAutofit fontScale="90000"/>
          </a:bodyPr>
          <a:lstStyle/>
          <a:p>
            <a:r>
              <a:rPr lang="en-US" dirty="0"/>
              <a:t>Applicability</a:t>
            </a:r>
          </a:p>
        </p:txBody>
      </p:sp>
      <p:sp>
        <p:nvSpPr>
          <p:cNvPr id="3" name="Content Placeholder 2">
            <a:extLst>
              <a:ext uri="{FF2B5EF4-FFF2-40B4-BE49-F238E27FC236}">
                <a16:creationId xmlns:a16="http://schemas.microsoft.com/office/drawing/2014/main" id="{A60B7410-6CC4-98EE-99D6-182067EDF091}"/>
              </a:ext>
            </a:extLst>
          </p:cNvPr>
          <p:cNvSpPr>
            <a:spLocks noGrp="1"/>
          </p:cNvSpPr>
          <p:nvPr>
            <p:ph idx="1"/>
          </p:nvPr>
        </p:nvSpPr>
        <p:spPr>
          <a:xfrm>
            <a:off x="609600" y="2057401"/>
            <a:ext cx="7924800" cy="4059194"/>
          </a:xfrm>
        </p:spPr>
        <p:txBody>
          <a:bodyPr/>
          <a:lstStyle/>
          <a:p>
            <a:r>
              <a:rPr lang="en-US" dirty="0"/>
              <a:t>DOE O 414.1D: </a:t>
            </a:r>
          </a:p>
          <a:p>
            <a:r>
              <a:rPr lang="en-US" sz="2400" dirty="0"/>
              <a:t>Except for the equivalencies and exemptions in paragraph 3.c., this Order applies to all work conducted by or for DOE, including work for nuclear and non-nuclear facilities.</a:t>
            </a:r>
          </a:p>
          <a:p>
            <a:r>
              <a:rPr lang="en-US" dirty="0"/>
              <a:t>DOE O 414.1E:</a:t>
            </a:r>
          </a:p>
          <a:p>
            <a:r>
              <a:rPr lang="en-US" sz="2400" dirty="0"/>
              <a:t>Except for the equivalencies and exemptions in paragraph 3.c., this Order applies to all work conducted by or for DOE.</a:t>
            </a:r>
          </a:p>
        </p:txBody>
      </p:sp>
    </p:spTree>
    <p:extLst>
      <p:ext uri="{BB962C8B-B14F-4D97-AF65-F5344CB8AC3E}">
        <p14:creationId xmlns:p14="http://schemas.microsoft.com/office/powerpoint/2010/main" val="75492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98B98-4410-BA5E-CAEF-52DCD567F7C3}"/>
              </a:ext>
            </a:extLst>
          </p:cNvPr>
          <p:cNvSpPr>
            <a:spLocks noGrp="1"/>
          </p:cNvSpPr>
          <p:nvPr>
            <p:ph type="title"/>
          </p:nvPr>
        </p:nvSpPr>
        <p:spPr/>
        <p:txBody>
          <a:bodyPr>
            <a:normAutofit fontScale="90000"/>
          </a:bodyPr>
          <a:lstStyle/>
          <a:p>
            <a:r>
              <a:rPr lang="en-US" dirty="0"/>
              <a:t>Definitions</a:t>
            </a:r>
          </a:p>
        </p:txBody>
      </p:sp>
      <p:sp>
        <p:nvSpPr>
          <p:cNvPr id="3" name="Content Placeholder 2">
            <a:extLst>
              <a:ext uri="{FF2B5EF4-FFF2-40B4-BE49-F238E27FC236}">
                <a16:creationId xmlns:a16="http://schemas.microsoft.com/office/drawing/2014/main" id="{E2887F23-1D0C-B5A8-95A2-030A22B45CA7}"/>
              </a:ext>
            </a:extLst>
          </p:cNvPr>
          <p:cNvSpPr>
            <a:spLocks noGrp="1"/>
          </p:cNvSpPr>
          <p:nvPr>
            <p:ph idx="1"/>
          </p:nvPr>
        </p:nvSpPr>
        <p:spPr>
          <a:xfrm>
            <a:off x="609600" y="2057400"/>
            <a:ext cx="7924800" cy="4046837"/>
          </a:xfrm>
        </p:spPr>
        <p:txBody>
          <a:bodyPr/>
          <a:lstStyle/>
          <a:p>
            <a:r>
              <a:rPr lang="en-US" dirty="0"/>
              <a:t>DOE O 414.1D:</a:t>
            </a:r>
          </a:p>
          <a:p>
            <a:r>
              <a:rPr lang="en-US" sz="2400" dirty="0"/>
              <a:t>Contains 32 definitions, including safety software, definitions found in 10 CFR 830, and common industry terms.</a:t>
            </a:r>
          </a:p>
          <a:p>
            <a:r>
              <a:rPr lang="en-US" dirty="0"/>
              <a:t>DOE O 414.1E:</a:t>
            </a:r>
          </a:p>
          <a:p>
            <a:r>
              <a:rPr lang="en-US" sz="2400" dirty="0"/>
              <a:t>Only contains five definitions specific to DOE QA or introduced by the Order. Allows organizations to utilize the definitions found in their consensus standard and 10 CFR 830 without conflict with the Order.</a:t>
            </a:r>
          </a:p>
        </p:txBody>
      </p:sp>
    </p:spTree>
    <p:extLst>
      <p:ext uri="{BB962C8B-B14F-4D97-AF65-F5344CB8AC3E}">
        <p14:creationId xmlns:p14="http://schemas.microsoft.com/office/powerpoint/2010/main" val="241907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89CC3-1A96-D464-0BC2-396C62DB76EF}"/>
              </a:ext>
            </a:extLst>
          </p:cNvPr>
          <p:cNvSpPr>
            <a:spLocks noGrp="1"/>
          </p:cNvSpPr>
          <p:nvPr>
            <p:ph type="title"/>
          </p:nvPr>
        </p:nvSpPr>
        <p:spPr>
          <a:xfrm>
            <a:off x="1752601" y="552237"/>
            <a:ext cx="6991350" cy="1227135"/>
          </a:xfrm>
        </p:spPr>
        <p:txBody>
          <a:bodyPr>
            <a:normAutofit fontScale="90000"/>
          </a:bodyPr>
          <a:lstStyle/>
          <a:p>
            <a:r>
              <a:rPr lang="en-US" dirty="0"/>
              <a:t>Alignment with 10 CFR 830 Subpart A</a:t>
            </a:r>
          </a:p>
        </p:txBody>
      </p:sp>
      <p:sp>
        <p:nvSpPr>
          <p:cNvPr id="3" name="Content Placeholder 2">
            <a:extLst>
              <a:ext uri="{FF2B5EF4-FFF2-40B4-BE49-F238E27FC236}">
                <a16:creationId xmlns:a16="http://schemas.microsoft.com/office/drawing/2014/main" id="{75310FBC-F212-891B-A97A-E712C9BD2F59}"/>
              </a:ext>
            </a:extLst>
          </p:cNvPr>
          <p:cNvSpPr>
            <a:spLocks noGrp="1"/>
          </p:cNvSpPr>
          <p:nvPr>
            <p:ph idx="1"/>
          </p:nvPr>
        </p:nvSpPr>
        <p:spPr>
          <a:xfrm>
            <a:off x="609600" y="2057400"/>
            <a:ext cx="7924800" cy="4145691"/>
          </a:xfrm>
        </p:spPr>
        <p:txBody>
          <a:bodyPr>
            <a:normAutofit/>
          </a:bodyPr>
          <a:lstStyle/>
          <a:p>
            <a:r>
              <a:rPr lang="en-US" dirty="0"/>
              <a:t>DOE O 414.1D:</a:t>
            </a:r>
          </a:p>
          <a:p>
            <a:r>
              <a:rPr lang="en-US" sz="2400" dirty="0"/>
              <a:t>Attachment 2 contains 10 Criteria that directly algin with the 10 Criteria of the Rule.</a:t>
            </a:r>
          </a:p>
          <a:p>
            <a:r>
              <a:rPr lang="en-US" dirty="0"/>
              <a:t>DOE O 414.1E:</a:t>
            </a:r>
          </a:p>
          <a:p>
            <a:r>
              <a:rPr lang="en-US" sz="2400" dirty="0"/>
              <a:t>Attachment 2 contains 10 Criteria that directly algin with the 10 Criteria of the Rule, in addition to requirements for Software Quality Assurance and Suspect/Counterfeit Items.</a:t>
            </a:r>
          </a:p>
          <a:p>
            <a:endParaRPr lang="en-US" dirty="0"/>
          </a:p>
        </p:txBody>
      </p:sp>
    </p:spTree>
    <p:extLst>
      <p:ext uri="{BB962C8B-B14F-4D97-AF65-F5344CB8AC3E}">
        <p14:creationId xmlns:p14="http://schemas.microsoft.com/office/powerpoint/2010/main" val="52379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FCF0-F7E1-1B76-160F-1583596E3640}"/>
              </a:ext>
            </a:extLst>
          </p:cNvPr>
          <p:cNvSpPr>
            <a:spLocks noGrp="1"/>
          </p:cNvSpPr>
          <p:nvPr>
            <p:ph type="title"/>
          </p:nvPr>
        </p:nvSpPr>
        <p:spPr>
          <a:xfrm>
            <a:off x="1752601" y="552238"/>
            <a:ext cx="6991350" cy="1610194"/>
          </a:xfrm>
        </p:spPr>
        <p:txBody>
          <a:bodyPr>
            <a:normAutofit/>
          </a:bodyPr>
          <a:lstStyle/>
          <a:p>
            <a:r>
              <a:rPr lang="en-US" dirty="0"/>
              <a:t>Consensus Standards</a:t>
            </a:r>
            <a:br>
              <a:rPr lang="en-US" dirty="0"/>
            </a:br>
            <a:r>
              <a:rPr lang="en-US" sz="2800" dirty="0"/>
              <a:t>For Hazard Category 1, 2, 3 Facilities</a:t>
            </a:r>
            <a:endParaRPr lang="en-US" dirty="0"/>
          </a:p>
        </p:txBody>
      </p:sp>
      <p:sp>
        <p:nvSpPr>
          <p:cNvPr id="3" name="Content Placeholder 2">
            <a:extLst>
              <a:ext uri="{FF2B5EF4-FFF2-40B4-BE49-F238E27FC236}">
                <a16:creationId xmlns:a16="http://schemas.microsoft.com/office/drawing/2014/main" id="{8B4972A8-CEF3-380A-AA39-31FEE5F1EF68}"/>
              </a:ext>
            </a:extLst>
          </p:cNvPr>
          <p:cNvSpPr>
            <a:spLocks noGrp="1"/>
          </p:cNvSpPr>
          <p:nvPr>
            <p:ph idx="1"/>
          </p:nvPr>
        </p:nvSpPr>
        <p:spPr>
          <a:xfrm>
            <a:off x="609600" y="1952368"/>
            <a:ext cx="7924800" cy="4226009"/>
          </a:xfrm>
        </p:spPr>
        <p:txBody>
          <a:bodyPr>
            <a:normAutofit fontScale="92500" lnSpcReduction="10000"/>
          </a:bodyPr>
          <a:lstStyle/>
          <a:p>
            <a:r>
              <a:rPr lang="en-US" dirty="0"/>
              <a:t>DOE O 414.1D:</a:t>
            </a:r>
          </a:p>
          <a:p>
            <a:r>
              <a:rPr lang="en-US" sz="2200" dirty="0"/>
              <a:t>New facilities and major modifications to existing facilities achieving Critical Decision 1 (CD-1) after the Order containing this CRD has been issued use</a:t>
            </a:r>
            <a:r>
              <a:rPr lang="en-US" sz="2200" i="1" dirty="0"/>
              <a:t> ASME NQA-1-2008 with the NQA-1a-2009 addenda </a:t>
            </a:r>
            <a:r>
              <a:rPr lang="en-US" sz="2200" dirty="0"/>
              <a:t>(or a later edition), Quality Assurance Requirements for Nuclear Facility Applications, Part I and applicable requirements of Part II.</a:t>
            </a:r>
          </a:p>
          <a:p>
            <a:r>
              <a:rPr lang="en-US" dirty="0"/>
              <a:t>DOE O 414.1E:</a:t>
            </a:r>
          </a:p>
          <a:p>
            <a:r>
              <a:rPr lang="en-US" sz="2200" dirty="0"/>
              <a:t>For Hazard Category 1, 2, and 3 nuclear facilities, ASME NQA-1 (NQA-1-2008 with the NQA-1a-2009 addenda or later version) is the preferred standard for use as the basis of the QAP with appropriate gaps (e.g., software and work control) addressed. Other voluntary consensus standards may be used upon approval by the DOE QA Approval Authority. </a:t>
            </a:r>
          </a:p>
        </p:txBody>
      </p:sp>
    </p:spTree>
    <p:extLst>
      <p:ext uri="{BB962C8B-B14F-4D97-AF65-F5344CB8AC3E}">
        <p14:creationId xmlns:p14="http://schemas.microsoft.com/office/powerpoint/2010/main" val="1179898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489C-8EDF-A7D6-FC11-CE42EE80BD90}"/>
              </a:ext>
            </a:extLst>
          </p:cNvPr>
          <p:cNvSpPr>
            <a:spLocks noGrp="1"/>
          </p:cNvSpPr>
          <p:nvPr>
            <p:ph type="title"/>
          </p:nvPr>
        </p:nvSpPr>
        <p:spPr/>
        <p:txBody>
          <a:bodyPr>
            <a:normAutofit fontScale="90000"/>
          </a:bodyPr>
          <a:lstStyle/>
          <a:p>
            <a:r>
              <a:rPr lang="en-US" dirty="0"/>
              <a:t>Graded Approach</a:t>
            </a:r>
          </a:p>
        </p:txBody>
      </p:sp>
      <p:sp>
        <p:nvSpPr>
          <p:cNvPr id="3" name="Content Placeholder 2">
            <a:extLst>
              <a:ext uri="{FF2B5EF4-FFF2-40B4-BE49-F238E27FC236}">
                <a16:creationId xmlns:a16="http://schemas.microsoft.com/office/drawing/2014/main" id="{14C8C998-3CC1-C115-F4C2-D013F55F3BAD}"/>
              </a:ext>
            </a:extLst>
          </p:cNvPr>
          <p:cNvSpPr>
            <a:spLocks noGrp="1"/>
          </p:cNvSpPr>
          <p:nvPr>
            <p:ph idx="1"/>
          </p:nvPr>
        </p:nvSpPr>
        <p:spPr>
          <a:xfrm>
            <a:off x="609600" y="2057401"/>
            <a:ext cx="7924800" cy="4096264"/>
          </a:xfrm>
        </p:spPr>
        <p:txBody>
          <a:bodyPr/>
          <a:lstStyle/>
          <a:p>
            <a:r>
              <a:rPr lang="en-US" dirty="0"/>
              <a:t>DOE O 414.1D:</a:t>
            </a:r>
          </a:p>
          <a:p>
            <a:r>
              <a:rPr lang="en-US" sz="2800" dirty="0"/>
              <a:t>Currently located in the definition section and referenced in the CRD and Body of the Order.</a:t>
            </a:r>
          </a:p>
          <a:p>
            <a:r>
              <a:rPr lang="en-US" dirty="0"/>
              <a:t>DOE O 414.1E:</a:t>
            </a:r>
          </a:p>
          <a:p>
            <a:r>
              <a:rPr lang="en-US" sz="2800" dirty="0"/>
              <a:t>Full definition in the CRD and Body of the order, with additional documentation requirements to allow </a:t>
            </a:r>
            <a:r>
              <a:rPr lang="en-US" sz="2800"/>
              <a:t>for greater consistency.</a:t>
            </a:r>
            <a:endParaRPr lang="en-US" sz="2800" dirty="0"/>
          </a:p>
        </p:txBody>
      </p:sp>
    </p:spTree>
    <p:extLst>
      <p:ext uri="{BB962C8B-B14F-4D97-AF65-F5344CB8AC3E}">
        <p14:creationId xmlns:p14="http://schemas.microsoft.com/office/powerpoint/2010/main" val="28873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Contact Information</a:t>
            </a:r>
          </a:p>
        </p:txBody>
      </p:sp>
      <p:sp>
        <p:nvSpPr>
          <p:cNvPr id="3" name="Content Placeholder 2"/>
          <p:cNvSpPr>
            <a:spLocks noGrp="1"/>
          </p:cNvSpPr>
          <p:nvPr>
            <p:ph idx="1"/>
          </p:nvPr>
        </p:nvSpPr>
        <p:spPr>
          <a:xfrm>
            <a:off x="609600" y="1752600"/>
            <a:ext cx="7924800" cy="4419599"/>
          </a:xfrm>
        </p:spPr>
        <p:txBody>
          <a:bodyPr>
            <a:normAutofit/>
          </a:bodyPr>
          <a:lstStyle/>
          <a:p>
            <a:pPr>
              <a:spcBef>
                <a:spcPts val="600"/>
              </a:spcBef>
              <a:spcAft>
                <a:spcPts val="600"/>
              </a:spcAft>
              <a:buClr>
                <a:srgbClr val="002060"/>
              </a:buClr>
            </a:pPr>
            <a:endParaRPr lang="en-US" dirty="0">
              <a:solidFill>
                <a:srgbClr val="002060"/>
              </a:solidFill>
              <a:latin typeface="Times New Roman" panose="02020603050405020304" pitchFamily="18" charset="0"/>
              <a:cs typeface="Times New Roman" panose="02020603050405020304" pitchFamily="18" charset="0"/>
            </a:endParaRPr>
          </a:p>
          <a:p>
            <a:pPr>
              <a:spcBef>
                <a:spcPts val="600"/>
              </a:spcBef>
              <a:spcAft>
                <a:spcPts val="600"/>
              </a:spcAft>
              <a:buClr>
                <a:srgbClr val="002060"/>
              </a:buClr>
            </a:pPr>
            <a:r>
              <a:rPr lang="en-US" dirty="0">
                <a:solidFill>
                  <a:srgbClr val="002060"/>
                </a:solidFill>
                <a:latin typeface="Times New Roman" panose="02020603050405020304" pitchFamily="18" charset="0"/>
                <a:cs typeface="Times New Roman" panose="02020603050405020304" pitchFamily="18" charset="0"/>
              </a:rPr>
              <a:t>Garvey McKeown</a:t>
            </a:r>
            <a:br>
              <a:rPr lang="en-US" dirty="0">
                <a:solidFill>
                  <a:srgbClr val="002060"/>
                </a:solidFill>
                <a:latin typeface="Times New Roman" panose="02020603050405020304" pitchFamily="18" charset="0"/>
                <a:cs typeface="Times New Roman" panose="02020603050405020304" pitchFamily="18" charset="0"/>
              </a:rPr>
            </a:br>
            <a:r>
              <a:rPr lang="en-US" sz="2600" dirty="0">
                <a:solidFill>
                  <a:srgbClr val="002060"/>
                </a:solidFill>
                <a:latin typeface="Times New Roman" panose="02020603050405020304" pitchFamily="18" charset="0"/>
                <a:cs typeface="Times New Roman" panose="02020603050405020304" pitchFamily="18" charset="0"/>
              </a:rPr>
              <a:t>Office of Quality Assurance &amp; Nuclear Safety Management Programs</a:t>
            </a:r>
            <a:br>
              <a:rPr lang="en-US" sz="2600" dirty="0">
                <a:solidFill>
                  <a:srgbClr val="002060"/>
                </a:solidFill>
                <a:latin typeface="Times New Roman" panose="02020603050405020304" pitchFamily="18" charset="0"/>
                <a:cs typeface="Times New Roman" panose="02020603050405020304" pitchFamily="18" charset="0"/>
              </a:rPr>
            </a:br>
            <a:r>
              <a:rPr lang="en-US" sz="2600" dirty="0">
                <a:solidFill>
                  <a:srgbClr val="002060"/>
                </a:solidFill>
                <a:latin typeface="Times New Roman" panose="02020603050405020304" pitchFamily="18" charset="0"/>
                <a:cs typeface="Times New Roman" panose="02020603050405020304" pitchFamily="18" charset="0"/>
              </a:rPr>
              <a:t>Office Number: 202-251-1206</a:t>
            </a:r>
            <a:br>
              <a:rPr lang="en-US" sz="2600" dirty="0">
                <a:solidFill>
                  <a:srgbClr val="002060"/>
                </a:solidFill>
                <a:latin typeface="Times New Roman" panose="02020603050405020304" pitchFamily="18" charset="0"/>
                <a:cs typeface="Times New Roman" panose="02020603050405020304" pitchFamily="18" charset="0"/>
              </a:rPr>
            </a:br>
            <a:r>
              <a:rPr lang="en-US" sz="2600" dirty="0">
                <a:solidFill>
                  <a:srgbClr val="002060"/>
                </a:solidFill>
                <a:latin typeface="Times New Roman" panose="02020603050405020304" pitchFamily="18" charset="0"/>
                <a:cs typeface="Times New Roman" panose="02020603050405020304" pitchFamily="18" charset="0"/>
              </a:rPr>
              <a:t>Email: </a:t>
            </a:r>
            <a:r>
              <a:rPr lang="en-US" sz="2600" dirty="0">
                <a:solidFill>
                  <a:srgbClr val="002060"/>
                </a:solidFill>
                <a:latin typeface="Times New Roman" panose="02020603050405020304" pitchFamily="18" charset="0"/>
                <a:cs typeface="Times New Roman" panose="02020603050405020304" pitchFamily="18" charset="0"/>
                <a:hlinkClick r:id="rId3"/>
              </a:rPr>
              <a:t>Garvey.McKeown@hq.doe.gov</a:t>
            </a:r>
            <a:endParaRPr lang="en-US" sz="2600" dirty="0">
              <a:solidFill>
                <a:srgbClr val="002060"/>
              </a:solidFill>
              <a:latin typeface="Times New Roman" panose="02020603050405020304" pitchFamily="18" charset="0"/>
              <a:cs typeface="Times New Roman" panose="02020603050405020304" pitchFamily="18" charset="0"/>
            </a:endParaRPr>
          </a:p>
          <a:p>
            <a:pPr marL="0" indent="0">
              <a:spcBef>
                <a:spcPts val="600"/>
              </a:spcBef>
              <a:spcAft>
                <a:spcPts val="600"/>
              </a:spcAft>
              <a:buClr>
                <a:srgbClr val="002060"/>
              </a:buClr>
              <a:buNone/>
            </a:pPr>
            <a:br>
              <a:rPr lang="en-US" sz="2600" dirty="0">
                <a:solidFill>
                  <a:srgbClr val="002060"/>
                </a:solidFill>
                <a:latin typeface="Times New Roman" panose="02020603050405020304" pitchFamily="18" charset="0"/>
                <a:cs typeface="Times New Roman" panose="02020603050405020304" pitchFamily="18" charset="0"/>
              </a:rPr>
            </a:br>
            <a:endParaRPr lang="en-US" sz="2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991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540</Words>
  <Application>Microsoft Office PowerPoint</Application>
  <PresentationFormat>On-screen Show (4:3)</PresentationFormat>
  <Paragraphs>47</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Franklin Gothic Medium</vt:lpstr>
      <vt:lpstr>Times New Roman</vt:lpstr>
      <vt:lpstr>Office Theme</vt:lpstr>
      <vt:lpstr>Revision DOE O 414.1E – Quality Assurance  Office of Quality Assurance &amp;  Nuclear Safety Management Programs</vt:lpstr>
      <vt:lpstr>Major Changes to DOE O 414.1E</vt:lpstr>
      <vt:lpstr>Questions About DOE O 414.1E</vt:lpstr>
      <vt:lpstr>Applicability</vt:lpstr>
      <vt:lpstr>Definitions</vt:lpstr>
      <vt:lpstr>Alignment with 10 CFR 830 Subpart A</vt:lpstr>
      <vt:lpstr>Consensus Standards For Hazard Category 1, 2, 3 Facilities</vt:lpstr>
      <vt:lpstr>Graded Approach</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2022-02-08T17:14:51Z</dcterms:created>
  <dcterms:modified xsi:type="dcterms:W3CDTF">2024-10-24T15:37:10Z</dcterms:modified>
</cp:coreProperties>
</file>