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256" r:id="rId2"/>
    <p:sldId id="273" r:id="rId3"/>
    <p:sldId id="258" r:id="rId4"/>
    <p:sldId id="277" r:id="rId5"/>
    <p:sldId id="281" r:id="rId6"/>
    <p:sldId id="282" r:id="rId7"/>
    <p:sldId id="274" r:id="rId8"/>
    <p:sldId id="278" r:id="rId9"/>
    <p:sldId id="283" r:id="rId10"/>
    <p:sldId id="284" r:id="rId11"/>
    <p:sldId id="279" r:id="rId12"/>
    <p:sldId id="289" r:id="rId13"/>
    <p:sldId id="290" r:id="rId14"/>
    <p:sldId id="291" r:id="rId15"/>
    <p:sldId id="293" r:id="rId16"/>
    <p:sldId id="292" r:id="rId17"/>
    <p:sldId id="295" r:id="rId18"/>
    <p:sldId id="296" r:id="rId19"/>
    <p:sldId id="297" r:id="rId20"/>
    <p:sldId id="298" r:id="rId21"/>
    <p:sldId id="294" r:id="rId22"/>
    <p:sldId id="301" r:id="rId23"/>
    <p:sldId id="300" r:id="rId24"/>
    <p:sldId id="333" r:id="rId25"/>
    <p:sldId id="334" r:id="rId26"/>
    <p:sldId id="302" r:id="rId27"/>
    <p:sldId id="303" r:id="rId28"/>
    <p:sldId id="305" r:id="rId29"/>
    <p:sldId id="304" r:id="rId30"/>
    <p:sldId id="275" r:id="rId31"/>
    <p:sldId id="286" r:id="rId32"/>
    <p:sldId id="318" r:id="rId33"/>
    <p:sldId id="323" r:id="rId34"/>
    <p:sldId id="322" r:id="rId35"/>
    <p:sldId id="287" r:id="rId36"/>
    <p:sldId id="288" r:id="rId37"/>
    <p:sldId id="306" r:id="rId38"/>
    <p:sldId id="307" r:id="rId39"/>
    <p:sldId id="309" r:id="rId40"/>
    <p:sldId id="308" r:id="rId41"/>
    <p:sldId id="310" r:id="rId42"/>
    <p:sldId id="311" r:id="rId43"/>
    <p:sldId id="319" r:id="rId44"/>
    <p:sldId id="320" r:id="rId45"/>
    <p:sldId id="312" r:id="rId46"/>
    <p:sldId id="313" r:id="rId47"/>
    <p:sldId id="316" r:id="rId48"/>
    <p:sldId id="325" r:id="rId49"/>
    <p:sldId id="326" r:id="rId50"/>
    <p:sldId id="321" r:id="rId51"/>
    <p:sldId id="335" r:id="rId52"/>
    <p:sldId id="327" r:id="rId53"/>
    <p:sldId id="332" r:id="rId54"/>
    <p:sldId id="328" r:id="rId55"/>
    <p:sldId id="330" r:id="rId56"/>
    <p:sldId id="331" r:id="rId57"/>
    <p:sldId id="329" r:id="rId58"/>
    <p:sldId id="276" r:id="rId59"/>
    <p:sldId id="317" r:id="rId60"/>
    <p:sldId id="315" r:id="rId61"/>
    <p:sldId id="324" r:id="rId62"/>
    <p:sldId id="280" r:id="rId63"/>
    <p:sldId id="262"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0" userDrawn="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B0F0"/>
    <a:srgbClr val="FF7900"/>
    <a:srgbClr val="C00000"/>
    <a:srgbClr val="7030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13" autoAdjust="0"/>
    <p:restoredTop sz="73147" autoAdjust="0"/>
  </p:normalViewPr>
  <p:slideViewPr>
    <p:cSldViewPr snapToGrid="0" showGuides="1">
      <p:cViewPr varScale="1">
        <p:scale>
          <a:sx n="109" d="100"/>
          <a:sy n="109" d="100"/>
        </p:scale>
        <p:origin x="2064" y="96"/>
      </p:cViewPr>
      <p:guideLst>
        <p:guide pos="3960"/>
        <p:guide orient="horz" pos="1620"/>
      </p:guideLst>
    </p:cSldViewPr>
  </p:slideViewPr>
  <p:notesTextViewPr>
    <p:cViewPr>
      <p:scale>
        <a:sx n="200" d="100"/>
        <a:sy n="200" d="100"/>
      </p:scale>
      <p:origin x="0" y="0"/>
    </p:cViewPr>
  </p:notesText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DEC294-C1EF-401F-A9ED-B6F200F66146}"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57962C59-ED9B-4B04-9608-D6E1F1DEE9A6}">
      <dgm:prSet phldrT="[Text]"/>
      <dgm:spPr/>
      <dgm:t>
        <a:bodyPr/>
        <a:lstStyle/>
        <a:p>
          <a:r>
            <a:rPr lang="en-US" dirty="0"/>
            <a:t>Learning Cycle</a:t>
          </a:r>
        </a:p>
      </dgm:t>
    </dgm:pt>
    <dgm:pt modelId="{C575A92A-B357-45FD-8768-9DA7E8838559}" type="parTrans" cxnId="{0E6EB5AF-4E2F-47DD-B4C5-5FAE3CD7C9F4}">
      <dgm:prSet/>
      <dgm:spPr/>
      <dgm:t>
        <a:bodyPr/>
        <a:lstStyle/>
        <a:p>
          <a:endParaRPr lang="en-US"/>
        </a:p>
      </dgm:t>
    </dgm:pt>
    <dgm:pt modelId="{2D95465A-84E7-4740-99CA-6042B1C27601}" type="sibTrans" cxnId="{0E6EB5AF-4E2F-47DD-B4C5-5FAE3CD7C9F4}">
      <dgm:prSet/>
      <dgm:spPr/>
      <dgm:t>
        <a:bodyPr/>
        <a:lstStyle/>
        <a:p>
          <a:endParaRPr lang="en-US"/>
        </a:p>
      </dgm:t>
    </dgm:pt>
    <dgm:pt modelId="{B647B906-3326-46E0-9A28-B42118ACF58C}">
      <dgm:prSet phldrT="[Text]"/>
      <dgm:spPr/>
      <dgm:t>
        <a:bodyPr/>
        <a:lstStyle/>
        <a:p>
          <a:r>
            <a:rPr lang="en-US" dirty="0"/>
            <a:t>Defining Challenges</a:t>
          </a:r>
        </a:p>
      </dgm:t>
    </dgm:pt>
    <dgm:pt modelId="{5DCC045F-6774-4ED6-B39A-1C74A85AF04F}" type="parTrans" cxnId="{5C3E2EC0-9543-4642-A499-7719F227FA71}">
      <dgm:prSet/>
      <dgm:spPr/>
      <dgm:t>
        <a:bodyPr/>
        <a:lstStyle/>
        <a:p>
          <a:endParaRPr lang="en-US"/>
        </a:p>
      </dgm:t>
    </dgm:pt>
    <dgm:pt modelId="{7F7EA3FC-B8E1-4683-B7F9-BE6C172008CD}" type="sibTrans" cxnId="{5C3E2EC0-9543-4642-A499-7719F227FA71}">
      <dgm:prSet/>
      <dgm:spPr/>
      <dgm:t>
        <a:bodyPr/>
        <a:lstStyle/>
        <a:p>
          <a:endParaRPr lang="en-US"/>
        </a:p>
      </dgm:t>
    </dgm:pt>
    <dgm:pt modelId="{5445D181-64BC-4ECD-99F4-A599E4A0B484}">
      <dgm:prSet phldrT="[Text]"/>
      <dgm:spPr/>
      <dgm:t>
        <a:bodyPr/>
        <a:lstStyle/>
        <a:p>
          <a:r>
            <a:rPr lang="en-US" dirty="0"/>
            <a:t>Try Improvements</a:t>
          </a:r>
        </a:p>
      </dgm:t>
    </dgm:pt>
    <dgm:pt modelId="{F7122F9C-C30D-49C4-BA04-4083098337E2}" type="parTrans" cxnId="{23DAFADE-A3C8-47AB-B5B6-511CA0527D61}">
      <dgm:prSet/>
      <dgm:spPr/>
      <dgm:t>
        <a:bodyPr/>
        <a:lstStyle/>
        <a:p>
          <a:endParaRPr lang="en-US"/>
        </a:p>
      </dgm:t>
    </dgm:pt>
    <dgm:pt modelId="{8D133130-8174-4B0A-A3C4-13C811F9C697}" type="sibTrans" cxnId="{23DAFADE-A3C8-47AB-B5B6-511CA0527D61}">
      <dgm:prSet/>
      <dgm:spPr/>
      <dgm:t>
        <a:bodyPr/>
        <a:lstStyle/>
        <a:p>
          <a:endParaRPr lang="en-US"/>
        </a:p>
      </dgm:t>
    </dgm:pt>
    <dgm:pt modelId="{AE9D0160-34D3-4411-99E4-CE841D044C7D}" type="pres">
      <dgm:prSet presAssocID="{77DEC294-C1EF-401F-A9ED-B6F200F66146}" presName="cycle" presStyleCnt="0">
        <dgm:presLayoutVars>
          <dgm:dir/>
          <dgm:resizeHandles val="exact"/>
        </dgm:presLayoutVars>
      </dgm:prSet>
      <dgm:spPr/>
    </dgm:pt>
    <dgm:pt modelId="{0D51B3A7-2DB7-4510-BCA4-B5E4B113FECF}" type="pres">
      <dgm:prSet presAssocID="{57962C59-ED9B-4B04-9608-D6E1F1DEE9A6}" presName="node" presStyleLbl="node1" presStyleIdx="0" presStyleCnt="3">
        <dgm:presLayoutVars>
          <dgm:bulletEnabled val="1"/>
        </dgm:presLayoutVars>
      </dgm:prSet>
      <dgm:spPr/>
    </dgm:pt>
    <dgm:pt modelId="{89154648-63B4-4DAC-98D1-DF2F06E123A5}" type="pres">
      <dgm:prSet presAssocID="{2D95465A-84E7-4740-99CA-6042B1C27601}" presName="sibTrans" presStyleLbl="sibTrans2D1" presStyleIdx="0" presStyleCnt="3"/>
      <dgm:spPr/>
    </dgm:pt>
    <dgm:pt modelId="{BF95DFB3-7176-48D7-9949-B2431F4F5B9F}" type="pres">
      <dgm:prSet presAssocID="{2D95465A-84E7-4740-99CA-6042B1C27601}" presName="connectorText" presStyleLbl="sibTrans2D1" presStyleIdx="0" presStyleCnt="3"/>
      <dgm:spPr/>
    </dgm:pt>
    <dgm:pt modelId="{F2F69F56-7DEC-48E2-9C7F-0D656FAFAEF2}" type="pres">
      <dgm:prSet presAssocID="{B647B906-3326-46E0-9A28-B42118ACF58C}" presName="node" presStyleLbl="node1" presStyleIdx="1" presStyleCnt="3">
        <dgm:presLayoutVars>
          <dgm:bulletEnabled val="1"/>
        </dgm:presLayoutVars>
      </dgm:prSet>
      <dgm:spPr/>
    </dgm:pt>
    <dgm:pt modelId="{271062F2-14F8-4A57-899A-EEC5B7E756A7}" type="pres">
      <dgm:prSet presAssocID="{7F7EA3FC-B8E1-4683-B7F9-BE6C172008CD}" presName="sibTrans" presStyleLbl="sibTrans2D1" presStyleIdx="1" presStyleCnt="3"/>
      <dgm:spPr/>
    </dgm:pt>
    <dgm:pt modelId="{855A81B1-B2A8-4480-8530-D64230533376}" type="pres">
      <dgm:prSet presAssocID="{7F7EA3FC-B8E1-4683-B7F9-BE6C172008CD}" presName="connectorText" presStyleLbl="sibTrans2D1" presStyleIdx="1" presStyleCnt="3"/>
      <dgm:spPr/>
    </dgm:pt>
    <dgm:pt modelId="{F6FFB272-F733-4CA0-9A95-17164ADBC238}" type="pres">
      <dgm:prSet presAssocID="{5445D181-64BC-4ECD-99F4-A599E4A0B484}" presName="node" presStyleLbl="node1" presStyleIdx="2" presStyleCnt="3">
        <dgm:presLayoutVars>
          <dgm:bulletEnabled val="1"/>
        </dgm:presLayoutVars>
      </dgm:prSet>
      <dgm:spPr/>
    </dgm:pt>
    <dgm:pt modelId="{9ED06603-B168-4BA4-871C-2C3AD5148AF7}" type="pres">
      <dgm:prSet presAssocID="{8D133130-8174-4B0A-A3C4-13C811F9C697}" presName="sibTrans" presStyleLbl="sibTrans2D1" presStyleIdx="2" presStyleCnt="3"/>
      <dgm:spPr/>
    </dgm:pt>
    <dgm:pt modelId="{D90D7976-F151-4016-9529-9AF3111053EA}" type="pres">
      <dgm:prSet presAssocID="{8D133130-8174-4B0A-A3C4-13C811F9C697}" presName="connectorText" presStyleLbl="sibTrans2D1" presStyleIdx="2" presStyleCnt="3"/>
      <dgm:spPr/>
    </dgm:pt>
  </dgm:ptLst>
  <dgm:cxnLst>
    <dgm:cxn modelId="{218EA30F-1015-4483-A161-F08F966FDBFF}" type="presOf" srcId="{7F7EA3FC-B8E1-4683-B7F9-BE6C172008CD}" destId="{855A81B1-B2A8-4480-8530-D64230533376}" srcOrd="1" destOrd="0" presId="urn:microsoft.com/office/officeart/2005/8/layout/cycle2"/>
    <dgm:cxn modelId="{A6EAF422-9959-4A90-9F9F-1E13E9119905}" type="presOf" srcId="{B647B906-3326-46E0-9A28-B42118ACF58C}" destId="{F2F69F56-7DEC-48E2-9C7F-0D656FAFAEF2}" srcOrd="0" destOrd="0" presId="urn:microsoft.com/office/officeart/2005/8/layout/cycle2"/>
    <dgm:cxn modelId="{1D271D53-B93B-40F0-AA6A-54557C626FDF}" type="presOf" srcId="{8D133130-8174-4B0A-A3C4-13C811F9C697}" destId="{D90D7976-F151-4016-9529-9AF3111053EA}" srcOrd="1" destOrd="0" presId="urn:microsoft.com/office/officeart/2005/8/layout/cycle2"/>
    <dgm:cxn modelId="{FC430A9A-1529-43A8-AD0E-BC2057EC9DA0}" type="presOf" srcId="{2D95465A-84E7-4740-99CA-6042B1C27601}" destId="{BF95DFB3-7176-48D7-9949-B2431F4F5B9F}" srcOrd="1" destOrd="0" presId="urn:microsoft.com/office/officeart/2005/8/layout/cycle2"/>
    <dgm:cxn modelId="{F4439D9A-16DC-47A2-BD91-54C39D3625F8}" type="presOf" srcId="{2D95465A-84E7-4740-99CA-6042B1C27601}" destId="{89154648-63B4-4DAC-98D1-DF2F06E123A5}" srcOrd="0" destOrd="0" presId="urn:microsoft.com/office/officeart/2005/8/layout/cycle2"/>
    <dgm:cxn modelId="{6862ADAD-E663-4E89-90BD-45F72AE67C6A}" type="presOf" srcId="{5445D181-64BC-4ECD-99F4-A599E4A0B484}" destId="{F6FFB272-F733-4CA0-9A95-17164ADBC238}" srcOrd="0" destOrd="0" presId="urn:microsoft.com/office/officeart/2005/8/layout/cycle2"/>
    <dgm:cxn modelId="{0E6EB5AF-4E2F-47DD-B4C5-5FAE3CD7C9F4}" srcId="{77DEC294-C1EF-401F-A9ED-B6F200F66146}" destId="{57962C59-ED9B-4B04-9608-D6E1F1DEE9A6}" srcOrd="0" destOrd="0" parTransId="{C575A92A-B357-45FD-8768-9DA7E8838559}" sibTransId="{2D95465A-84E7-4740-99CA-6042B1C27601}"/>
    <dgm:cxn modelId="{5C3E2EC0-9543-4642-A499-7719F227FA71}" srcId="{77DEC294-C1EF-401F-A9ED-B6F200F66146}" destId="{B647B906-3326-46E0-9A28-B42118ACF58C}" srcOrd="1" destOrd="0" parTransId="{5DCC045F-6774-4ED6-B39A-1C74A85AF04F}" sibTransId="{7F7EA3FC-B8E1-4683-B7F9-BE6C172008CD}"/>
    <dgm:cxn modelId="{85A522CA-8C45-49F7-A30F-23258193D387}" type="presOf" srcId="{8D133130-8174-4B0A-A3C4-13C811F9C697}" destId="{9ED06603-B168-4BA4-871C-2C3AD5148AF7}" srcOrd="0" destOrd="0" presId="urn:microsoft.com/office/officeart/2005/8/layout/cycle2"/>
    <dgm:cxn modelId="{23DAFADE-A3C8-47AB-B5B6-511CA0527D61}" srcId="{77DEC294-C1EF-401F-A9ED-B6F200F66146}" destId="{5445D181-64BC-4ECD-99F4-A599E4A0B484}" srcOrd="2" destOrd="0" parTransId="{F7122F9C-C30D-49C4-BA04-4083098337E2}" sibTransId="{8D133130-8174-4B0A-A3C4-13C811F9C697}"/>
    <dgm:cxn modelId="{B0C0DBEA-0F1A-47D7-BA3F-A1741426623E}" type="presOf" srcId="{57962C59-ED9B-4B04-9608-D6E1F1DEE9A6}" destId="{0D51B3A7-2DB7-4510-BCA4-B5E4B113FECF}" srcOrd="0" destOrd="0" presId="urn:microsoft.com/office/officeart/2005/8/layout/cycle2"/>
    <dgm:cxn modelId="{B5F8ABEF-A3FE-499C-94A9-EA32EB1ED603}" type="presOf" srcId="{77DEC294-C1EF-401F-A9ED-B6F200F66146}" destId="{AE9D0160-34D3-4411-99E4-CE841D044C7D}" srcOrd="0" destOrd="0" presId="urn:microsoft.com/office/officeart/2005/8/layout/cycle2"/>
    <dgm:cxn modelId="{19771AF5-2EFD-48B0-BF7E-5DC99D2BEABC}" type="presOf" srcId="{7F7EA3FC-B8E1-4683-B7F9-BE6C172008CD}" destId="{271062F2-14F8-4A57-899A-EEC5B7E756A7}" srcOrd="0" destOrd="0" presId="urn:microsoft.com/office/officeart/2005/8/layout/cycle2"/>
    <dgm:cxn modelId="{1C76A29B-C419-4841-AE42-34A515857461}" type="presParOf" srcId="{AE9D0160-34D3-4411-99E4-CE841D044C7D}" destId="{0D51B3A7-2DB7-4510-BCA4-B5E4B113FECF}" srcOrd="0" destOrd="0" presId="urn:microsoft.com/office/officeart/2005/8/layout/cycle2"/>
    <dgm:cxn modelId="{53E09F5B-014D-4C2D-BFED-2C1DF35112F8}" type="presParOf" srcId="{AE9D0160-34D3-4411-99E4-CE841D044C7D}" destId="{89154648-63B4-4DAC-98D1-DF2F06E123A5}" srcOrd="1" destOrd="0" presId="urn:microsoft.com/office/officeart/2005/8/layout/cycle2"/>
    <dgm:cxn modelId="{7400B7AC-8714-4CFA-AD3C-BB0BF38FAD7B}" type="presParOf" srcId="{89154648-63B4-4DAC-98D1-DF2F06E123A5}" destId="{BF95DFB3-7176-48D7-9949-B2431F4F5B9F}" srcOrd="0" destOrd="0" presId="urn:microsoft.com/office/officeart/2005/8/layout/cycle2"/>
    <dgm:cxn modelId="{D2551917-72AB-4C36-A2FD-2F1854156AAF}" type="presParOf" srcId="{AE9D0160-34D3-4411-99E4-CE841D044C7D}" destId="{F2F69F56-7DEC-48E2-9C7F-0D656FAFAEF2}" srcOrd="2" destOrd="0" presId="urn:microsoft.com/office/officeart/2005/8/layout/cycle2"/>
    <dgm:cxn modelId="{64B5AF19-A8BC-497E-916E-A50602D4AFAA}" type="presParOf" srcId="{AE9D0160-34D3-4411-99E4-CE841D044C7D}" destId="{271062F2-14F8-4A57-899A-EEC5B7E756A7}" srcOrd="3" destOrd="0" presId="urn:microsoft.com/office/officeart/2005/8/layout/cycle2"/>
    <dgm:cxn modelId="{7B74C3CD-E157-40FC-837A-48FD025B5F6B}" type="presParOf" srcId="{271062F2-14F8-4A57-899A-EEC5B7E756A7}" destId="{855A81B1-B2A8-4480-8530-D64230533376}" srcOrd="0" destOrd="0" presId="urn:microsoft.com/office/officeart/2005/8/layout/cycle2"/>
    <dgm:cxn modelId="{5B009D91-136C-4776-92CF-51B5F3BA76E3}" type="presParOf" srcId="{AE9D0160-34D3-4411-99E4-CE841D044C7D}" destId="{F6FFB272-F733-4CA0-9A95-17164ADBC238}" srcOrd="4" destOrd="0" presId="urn:microsoft.com/office/officeart/2005/8/layout/cycle2"/>
    <dgm:cxn modelId="{E7E1E84D-C059-4B6E-A3F0-365FD0C2CE29}" type="presParOf" srcId="{AE9D0160-34D3-4411-99E4-CE841D044C7D}" destId="{9ED06603-B168-4BA4-871C-2C3AD5148AF7}" srcOrd="5" destOrd="0" presId="urn:microsoft.com/office/officeart/2005/8/layout/cycle2"/>
    <dgm:cxn modelId="{326F5059-16E9-4FBE-966D-E4F5A26A0314}" type="presParOf" srcId="{9ED06603-B168-4BA4-871C-2C3AD5148AF7}" destId="{D90D7976-F151-4016-9529-9AF3111053E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AF13C-E716-4D4B-A200-73F6FD689589}"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en-US"/>
        </a:p>
      </dgm:t>
    </dgm:pt>
    <dgm:pt modelId="{43FB9038-421F-4F86-9921-E23A94241C24}">
      <dgm:prSet phldrT="[Text]" custT="1"/>
      <dgm:spPr/>
      <dgm:t>
        <a:bodyPr/>
        <a:lstStyle/>
        <a:p>
          <a:r>
            <a:rPr lang="en-US" sz="2000" dirty="0"/>
            <a:t>PLAN</a:t>
          </a:r>
        </a:p>
      </dgm:t>
    </dgm:pt>
    <dgm:pt modelId="{973A960A-4541-48D3-917B-47C8DAF89229}" type="parTrans" cxnId="{D5290FBF-9278-403F-BDB9-800644806C96}">
      <dgm:prSet/>
      <dgm:spPr/>
      <dgm:t>
        <a:bodyPr/>
        <a:lstStyle/>
        <a:p>
          <a:endParaRPr lang="en-US"/>
        </a:p>
      </dgm:t>
    </dgm:pt>
    <dgm:pt modelId="{8020B020-F01F-40E7-BBBC-D0AEB628251D}" type="sibTrans" cxnId="{D5290FBF-9278-403F-BDB9-800644806C96}">
      <dgm:prSet/>
      <dgm:spPr/>
      <dgm:t>
        <a:bodyPr/>
        <a:lstStyle/>
        <a:p>
          <a:endParaRPr lang="en-US"/>
        </a:p>
      </dgm:t>
    </dgm:pt>
    <dgm:pt modelId="{767C7707-8148-4AF7-BC83-CA97BC146F5D}">
      <dgm:prSet phldrT="[Text]"/>
      <dgm:spPr/>
      <dgm:t>
        <a:bodyPr/>
        <a:lstStyle/>
        <a:p>
          <a:r>
            <a:rPr lang="en-US" dirty="0"/>
            <a:t>DO</a:t>
          </a:r>
        </a:p>
      </dgm:t>
    </dgm:pt>
    <dgm:pt modelId="{6C2E2FB9-51F4-4BA3-BBBC-F4D089160543}" type="parTrans" cxnId="{F11BF65A-534E-4023-9BB7-C1C4569EB4D5}">
      <dgm:prSet/>
      <dgm:spPr/>
      <dgm:t>
        <a:bodyPr/>
        <a:lstStyle/>
        <a:p>
          <a:endParaRPr lang="en-US"/>
        </a:p>
      </dgm:t>
    </dgm:pt>
    <dgm:pt modelId="{D3AA6A7A-53BE-44D0-969C-2C39764E3E3B}" type="sibTrans" cxnId="{F11BF65A-534E-4023-9BB7-C1C4569EB4D5}">
      <dgm:prSet/>
      <dgm:spPr/>
      <dgm:t>
        <a:bodyPr/>
        <a:lstStyle/>
        <a:p>
          <a:endParaRPr lang="en-US"/>
        </a:p>
      </dgm:t>
    </dgm:pt>
    <dgm:pt modelId="{258AA0C6-56C9-45F7-9442-0F511907D76E}">
      <dgm:prSet phldrT="[Text]"/>
      <dgm:spPr/>
      <dgm:t>
        <a:bodyPr/>
        <a:lstStyle/>
        <a:p>
          <a:r>
            <a:rPr lang="en-US" dirty="0"/>
            <a:t>CHECK</a:t>
          </a:r>
        </a:p>
      </dgm:t>
    </dgm:pt>
    <dgm:pt modelId="{73523515-5535-4845-ABE5-BF1483FAB84A}" type="parTrans" cxnId="{7AB698F5-92B6-402C-863A-70F5D391F8DB}">
      <dgm:prSet/>
      <dgm:spPr/>
      <dgm:t>
        <a:bodyPr/>
        <a:lstStyle/>
        <a:p>
          <a:endParaRPr lang="en-US"/>
        </a:p>
      </dgm:t>
    </dgm:pt>
    <dgm:pt modelId="{490E8866-B97D-466A-B7DD-6FDE54252E28}" type="sibTrans" cxnId="{7AB698F5-92B6-402C-863A-70F5D391F8DB}">
      <dgm:prSet/>
      <dgm:spPr/>
      <dgm:t>
        <a:bodyPr/>
        <a:lstStyle/>
        <a:p>
          <a:endParaRPr lang="en-US"/>
        </a:p>
      </dgm:t>
    </dgm:pt>
    <dgm:pt modelId="{32046452-9B3A-4682-8765-6D7E18A78AD0}">
      <dgm:prSet phldrT="[Text]"/>
      <dgm:spPr/>
      <dgm:t>
        <a:bodyPr/>
        <a:lstStyle/>
        <a:p>
          <a:r>
            <a:rPr lang="en-US" dirty="0"/>
            <a:t>ADJUST</a:t>
          </a:r>
        </a:p>
      </dgm:t>
    </dgm:pt>
    <dgm:pt modelId="{5DB291A2-25FD-4E6C-842D-BA089E63346E}" type="parTrans" cxnId="{CF8CA5AE-9FCB-4969-8B01-EA80028C9947}">
      <dgm:prSet/>
      <dgm:spPr/>
      <dgm:t>
        <a:bodyPr/>
        <a:lstStyle/>
        <a:p>
          <a:endParaRPr lang="en-US"/>
        </a:p>
      </dgm:t>
    </dgm:pt>
    <dgm:pt modelId="{C8B67697-1851-426E-A0DB-323AE8682DAD}" type="sibTrans" cxnId="{CF8CA5AE-9FCB-4969-8B01-EA80028C9947}">
      <dgm:prSet/>
      <dgm:spPr/>
      <dgm:t>
        <a:bodyPr/>
        <a:lstStyle/>
        <a:p>
          <a:endParaRPr lang="en-US"/>
        </a:p>
      </dgm:t>
    </dgm:pt>
    <dgm:pt modelId="{8F7A2F30-0B5D-4886-B0BE-4A7BA884097C}" type="pres">
      <dgm:prSet presAssocID="{9E9AF13C-E716-4D4B-A200-73F6FD689589}" presName="cycle" presStyleCnt="0">
        <dgm:presLayoutVars>
          <dgm:dir/>
          <dgm:resizeHandles val="exact"/>
        </dgm:presLayoutVars>
      </dgm:prSet>
      <dgm:spPr/>
    </dgm:pt>
    <dgm:pt modelId="{799949D4-FA9A-4727-B950-EB1FF74C2469}" type="pres">
      <dgm:prSet presAssocID="{43FB9038-421F-4F86-9921-E23A94241C24}" presName="dummy" presStyleCnt="0"/>
      <dgm:spPr/>
    </dgm:pt>
    <dgm:pt modelId="{8507E9ED-9037-471B-B1F1-82A15C8673F2}" type="pres">
      <dgm:prSet presAssocID="{43FB9038-421F-4F86-9921-E23A94241C24}" presName="node" presStyleLbl="revTx" presStyleIdx="0" presStyleCnt="4">
        <dgm:presLayoutVars>
          <dgm:bulletEnabled val="1"/>
        </dgm:presLayoutVars>
      </dgm:prSet>
      <dgm:spPr/>
    </dgm:pt>
    <dgm:pt modelId="{250C653F-120E-4A72-8EFE-2C9EB8A26BFA}" type="pres">
      <dgm:prSet presAssocID="{8020B020-F01F-40E7-BBBC-D0AEB628251D}" presName="sibTrans" presStyleLbl="node1" presStyleIdx="0" presStyleCnt="4"/>
      <dgm:spPr/>
    </dgm:pt>
    <dgm:pt modelId="{F4C04C3C-D9D2-46DA-A0E0-AD0937845A9D}" type="pres">
      <dgm:prSet presAssocID="{767C7707-8148-4AF7-BC83-CA97BC146F5D}" presName="dummy" presStyleCnt="0"/>
      <dgm:spPr/>
    </dgm:pt>
    <dgm:pt modelId="{F253A1CF-6406-456D-82DB-AAB84DE0559C}" type="pres">
      <dgm:prSet presAssocID="{767C7707-8148-4AF7-BC83-CA97BC146F5D}" presName="node" presStyleLbl="revTx" presStyleIdx="1" presStyleCnt="4">
        <dgm:presLayoutVars>
          <dgm:bulletEnabled val="1"/>
        </dgm:presLayoutVars>
      </dgm:prSet>
      <dgm:spPr/>
    </dgm:pt>
    <dgm:pt modelId="{01F84614-9A7E-4DAF-94D4-E80773922003}" type="pres">
      <dgm:prSet presAssocID="{D3AA6A7A-53BE-44D0-969C-2C39764E3E3B}" presName="sibTrans" presStyleLbl="node1" presStyleIdx="1" presStyleCnt="4"/>
      <dgm:spPr/>
    </dgm:pt>
    <dgm:pt modelId="{F1F7EB6C-F981-47A7-AB41-A79E9D500BAA}" type="pres">
      <dgm:prSet presAssocID="{258AA0C6-56C9-45F7-9442-0F511907D76E}" presName="dummy" presStyleCnt="0"/>
      <dgm:spPr/>
    </dgm:pt>
    <dgm:pt modelId="{4B472EDF-2608-40E3-AD1F-43C8891A00A2}" type="pres">
      <dgm:prSet presAssocID="{258AA0C6-56C9-45F7-9442-0F511907D76E}" presName="node" presStyleLbl="revTx" presStyleIdx="2" presStyleCnt="4">
        <dgm:presLayoutVars>
          <dgm:bulletEnabled val="1"/>
        </dgm:presLayoutVars>
      </dgm:prSet>
      <dgm:spPr/>
    </dgm:pt>
    <dgm:pt modelId="{97CC3D78-55ED-4C4A-9ACF-5B329EA75BCD}" type="pres">
      <dgm:prSet presAssocID="{490E8866-B97D-466A-B7DD-6FDE54252E28}" presName="sibTrans" presStyleLbl="node1" presStyleIdx="2" presStyleCnt="4"/>
      <dgm:spPr/>
    </dgm:pt>
    <dgm:pt modelId="{FB394AB5-F5A4-44FB-AF67-D8CD79F222E6}" type="pres">
      <dgm:prSet presAssocID="{32046452-9B3A-4682-8765-6D7E18A78AD0}" presName="dummy" presStyleCnt="0"/>
      <dgm:spPr/>
    </dgm:pt>
    <dgm:pt modelId="{23B7F5A7-171B-4387-B554-682517266062}" type="pres">
      <dgm:prSet presAssocID="{32046452-9B3A-4682-8765-6D7E18A78AD0}" presName="node" presStyleLbl="revTx" presStyleIdx="3" presStyleCnt="4">
        <dgm:presLayoutVars>
          <dgm:bulletEnabled val="1"/>
        </dgm:presLayoutVars>
      </dgm:prSet>
      <dgm:spPr/>
    </dgm:pt>
    <dgm:pt modelId="{7192C312-5AF9-4D4C-A6F5-DBEEE2E55A3E}" type="pres">
      <dgm:prSet presAssocID="{C8B67697-1851-426E-A0DB-323AE8682DAD}" presName="sibTrans" presStyleLbl="node1" presStyleIdx="3" presStyleCnt="4"/>
      <dgm:spPr/>
    </dgm:pt>
  </dgm:ptLst>
  <dgm:cxnLst>
    <dgm:cxn modelId="{E2DC0600-D3E7-4826-8DBC-749F738EB438}" type="presOf" srcId="{C8B67697-1851-426E-A0DB-323AE8682DAD}" destId="{7192C312-5AF9-4D4C-A6F5-DBEEE2E55A3E}" srcOrd="0" destOrd="0" presId="urn:microsoft.com/office/officeart/2005/8/layout/cycle1"/>
    <dgm:cxn modelId="{AA12B713-EC73-45EE-B5BA-A5E50A17153A}" type="presOf" srcId="{8020B020-F01F-40E7-BBBC-D0AEB628251D}" destId="{250C653F-120E-4A72-8EFE-2C9EB8A26BFA}" srcOrd="0" destOrd="0" presId="urn:microsoft.com/office/officeart/2005/8/layout/cycle1"/>
    <dgm:cxn modelId="{3A547422-3984-4129-BCAF-20FCBF51EEE1}" type="presOf" srcId="{43FB9038-421F-4F86-9921-E23A94241C24}" destId="{8507E9ED-9037-471B-B1F1-82A15C8673F2}" srcOrd="0" destOrd="0" presId="urn:microsoft.com/office/officeart/2005/8/layout/cycle1"/>
    <dgm:cxn modelId="{4641E332-F4E9-4881-8317-A55B5276282D}" type="presOf" srcId="{258AA0C6-56C9-45F7-9442-0F511907D76E}" destId="{4B472EDF-2608-40E3-AD1F-43C8891A00A2}" srcOrd="0" destOrd="0" presId="urn:microsoft.com/office/officeart/2005/8/layout/cycle1"/>
    <dgm:cxn modelId="{9F78503B-67CF-48D6-912F-3D647225DA23}" type="presOf" srcId="{32046452-9B3A-4682-8765-6D7E18A78AD0}" destId="{23B7F5A7-171B-4387-B554-682517266062}" srcOrd="0" destOrd="0" presId="urn:microsoft.com/office/officeart/2005/8/layout/cycle1"/>
    <dgm:cxn modelId="{7B19A755-5EB5-41BF-AB73-3561725A92B7}" type="presOf" srcId="{767C7707-8148-4AF7-BC83-CA97BC146F5D}" destId="{F253A1CF-6406-456D-82DB-AAB84DE0559C}" srcOrd="0" destOrd="0" presId="urn:microsoft.com/office/officeart/2005/8/layout/cycle1"/>
    <dgm:cxn modelId="{F11BF65A-534E-4023-9BB7-C1C4569EB4D5}" srcId="{9E9AF13C-E716-4D4B-A200-73F6FD689589}" destId="{767C7707-8148-4AF7-BC83-CA97BC146F5D}" srcOrd="1" destOrd="0" parTransId="{6C2E2FB9-51F4-4BA3-BBBC-F4D089160543}" sibTransId="{D3AA6A7A-53BE-44D0-969C-2C39764E3E3B}"/>
    <dgm:cxn modelId="{CF8CA5AE-9FCB-4969-8B01-EA80028C9947}" srcId="{9E9AF13C-E716-4D4B-A200-73F6FD689589}" destId="{32046452-9B3A-4682-8765-6D7E18A78AD0}" srcOrd="3" destOrd="0" parTransId="{5DB291A2-25FD-4E6C-842D-BA089E63346E}" sibTransId="{C8B67697-1851-426E-A0DB-323AE8682DAD}"/>
    <dgm:cxn modelId="{D5290FBF-9278-403F-BDB9-800644806C96}" srcId="{9E9AF13C-E716-4D4B-A200-73F6FD689589}" destId="{43FB9038-421F-4F86-9921-E23A94241C24}" srcOrd="0" destOrd="0" parTransId="{973A960A-4541-48D3-917B-47C8DAF89229}" sibTransId="{8020B020-F01F-40E7-BBBC-D0AEB628251D}"/>
    <dgm:cxn modelId="{CD9D36D2-1A20-418E-8BE0-6EC653443B65}" type="presOf" srcId="{9E9AF13C-E716-4D4B-A200-73F6FD689589}" destId="{8F7A2F30-0B5D-4886-B0BE-4A7BA884097C}" srcOrd="0" destOrd="0" presId="urn:microsoft.com/office/officeart/2005/8/layout/cycle1"/>
    <dgm:cxn modelId="{1EAAD2D7-AFCE-4CCC-B7C0-6E20355E9A7E}" type="presOf" srcId="{D3AA6A7A-53BE-44D0-969C-2C39764E3E3B}" destId="{01F84614-9A7E-4DAF-94D4-E80773922003}" srcOrd="0" destOrd="0" presId="urn:microsoft.com/office/officeart/2005/8/layout/cycle1"/>
    <dgm:cxn modelId="{C08011E9-0724-4F3F-8718-67DAE2F502B8}" type="presOf" srcId="{490E8866-B97D-466A-B7DD-6FDE54252E28}" destId="{97CC3D78-55ED-4C4A-9ACF-5B329EA75BCD}" srcOrd="0" destOrd="0" presId="urn:microsoft.com/office/officeart/2005/8/layout/cycle1"/>
    <dgm:cxn modelId="{7AB698F5-92B6-402C-863A-70F5D391F8DB}" srcId="{9E9AF13C-E716-4D4B-A200-73F6FD689589}" destId="{258AA0C6-56C9-45F7-9442-0F511907D76E}" srcOrd="2" destOrd="0" parTransId="{73523515-5535-4845-ABE5-BF1483FAB84A}" sibTransId="{490E8866-B97D-466A-B7DD-6FDE54252E28}"/>
    <dgm:cxn modelId="{688B7E4A-6EFB-4A6F-92FF-0B8B9C703F64}" type="presParOf" srcId="{8F7A2F30-0B5D-4886-B0BE-4A7BA884097C}" destId="{799949D4-FA9A-4727-B950-EB1FF74C2469}" srcOrd="0" destOrd="0" presId="urn:microsoft.com/office/officeart/2005/8/layout/cycle1"/>
    <dgm:cxn modelId="{ED5A7FF1-3B52-4CCA-BB75-1DCE14365AE9}" type="presParOf" srcId="{8F7A2F30-0B5D-4886-B0BE-4A7BA884097C}" destId="{8507E9ED-9037-471B-B1F1-82A15C8673F2}" srcOrd="1" destOrd="0" presId="urn:microsoft.com/office/officeart/2005/8/layout/cycle1"/>
    <dgm:cxn modelId="{A0F560CE-DAC1-4DF2-9A67-BE5649F9C1FE}" type="presParOf" srcId="{8F7A2F30-0B5D-4886-B0BE-4A7BA884097C}" destId="{250C653F-120E-4A72-8EFE-2C9EB8A26BFA}" srcOrd="2" destOrd="0" presId="urn:microsoft.com/office/officeart/2005/8/layout/cycle1"/>
    <dgm:cxn modelId="{E8143E9C-A00A-4549-A6E7-1B6D014D0B91}" type="presParOf" srcId="{8F7A2F30-0B5D-4886-B0BE-4A7BA884097C}" destId="{F4C04C3C-D9D2-46DA-A0E0-AD0937845A9D}" srcOrd="3" destOrd="0" presId="urn:microsoft.com/office/officeart/2005/8/layout/cycle1"/>
    <dgm:cxn modelId="{14B4FA69-E03C-448F-820A-BB137ECEEA88}" type="presParOf" srcId="{8F7A2F30-0B5D-4886-B0BE-4A7BA884097C}" destId="{F253A1CF-6406-456D-82DB-AAB84DE0559C}" srcOrd="4" destOrd="0" presId="urn:microsoft.com/office/officeart/2005/8/layout/cycle1"/>
    <dgm:cxn modelId="{B8012EF7-92BB-4B65-BD06-A1D038349BDC}" type="presParOf" srcId="{8F7A2F30-0B5D-4886-B0BE-4A7BA884097C}" destId="{01F84614-9A7E-4DAF-94D4-E80773922003}" srcOrd="5" destOrd="0" presId="urn:microsoft.com/office/officeart/2005/8/layout/cycle1"/>
    <dgm:cxn modelId="{AD82F54B-AF73-44F0-BE30-2FFACD76973E}" type="presParOf" srcId="{8F7A2F30-0B5D-4886-B0BE-4A7BA884097C}" destId="{F1F7EB6C-F981-47A7-AB41-A79E9D500BAA}" srcOrd="6" destOrd="0" presId="urn:microsoft.com/office/officeart/2005/8/layout/cycle1"/>
    <dgm:cxn modelId="{AA1207E2-0B6C-4821-945B-F454D95F6A2F}" type="presParOf" srcId="{8F7A2F30-0B5D-4886-B0BE-4A7BA884097C}" destId="{4B472EDF-2608-40E3-AD1F-43C8891A00A2}" srcOrd="7" destOrd="0" presId="urn:microsoft.com/office/officeart/2005/8/layout/cycle1"/>
    <dgm:cxn modelId="{94AA215F-21F9-4954-9B80-92A9D6678BCD}" type="presParOf" srcId="{8F7A2F30-0B5D-4886-B0BE-4A7BA884097C}" destId="{97CC3D78-55ED-4C4A-9ACF-5B329EA75BCD}" srcOrd="8" destOrd="0" presId="urn:microsoft.com/office/officeart/2005/8/layout/cycle1"/>
    <dgm:cxn modelId="{BB06E5B5-8DDA-406D-B376-A08F9970C329}" type="presParOf" srcId="{8F7A2F30-0B5D-4886-B0BE-4A7BA884097C}" destId="{FB394AB5-F5A4-44FB-AF67-D8CD79F222E6}" srcOrd="9" destOrd="0" presId="urn:microsoft.com/office/officeart/2005/8/layout/cycle1"/>
    <dgm:cxn modelId="{1CE4D883-E771-48B1-90C1-68C2AA50D021}" type="presParOf" srcId="{8F7A2F30-0B5D-4886-B0BE-4A7BA884097C}" destId="{23B7F5A7-171B-4387-B554-682517266062}" srcOrd="10" destOrd="0" presId="urn:microsoft.com/office/officeart/2005/8/layout/cycle1"/>
    <dgm:cxn modelId="{AEBDAF20-3A6D-4DBF-BD83-7FD7702D8D46}" type="presParOf" srcId="{8F7A2F30-0B5D-4886-B0BE-4A7BA884097C}" destId="{7192C312-5AF9-4D4C-A6F5-DBEEE2E55A3E}"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1B3A7-2DB7-4510-BCA4-B5E4B113FECF}">
      <dsp:nvSpPr>
        <dsp:cNvPr id="0" name=""/>
        <dsp:cNvSpPr/>
      </dsp:nvSpPr>
      <dsp:spPr>
        <a:xfrm>
          <a:off x="1104524" y="613"/>
          <a:ext cx="1384383" cy="138438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Learning Cycle</a:t>
          </a:r>
        </a:p>
      </dsp:txBody>
      <dsp:txXfrm>
        <a:off x="1307262" y="203351"/>
        <a:ext cx="978907" cy="978907"/>
      </dsp:txXfrm>
    </dsp:sp>
    <dsp:sp modelId="{89154648-63B4-4DAC-98D1-DF2F06E123A5}">
      <dsp:nvSpPr>
        <dsp:cNvPr id="0" name=""/>
        <dsp:cNvSpPr/>
      </dsp:nvSpPr>
      <dsp:spPr>
        <a:xfrm rot="3600000">
          <a:off x="2127184" y="1350377"/>
          <a:ext cx="368117" cy="46722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54793" y="1396003"/>
        <a:ext cx="257682" cy="280337"/>
      </dsp:txXfrm>
    </dsp:sp>
    <dsp:sp modelId="{F2F69F56-7DEC-48E2-9C7F-0D656FAFAEF2}">
      <dsp:nvSpPr>
        <dsp:cNvPr id="0" name=""/>
        <dsp:cNvSpPr/>
      </dsp:nvSpPr>
      <dsp:spPr>
        <a:xfrm>
          <a:off x="2143996" y="1801031"/>
          <a:ext cx="1384383" cy="138438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Defining Challenges</a:t>
          </a:r>
        </a:p>
      </dsp:txBody>
      <dsp:txXfrm>
        <a:off x="2346734" y="2003769"/>
        <a:ext cx="978907" cy="978907"/>
      </dsp:txXfrm>
    </dsp:sp>
    <dsp:sp modelId="{271062F2-14F8-4A57-899A-EEC5B7E756A7}">
      <dsp:nvSpPr>
        <dsp:cNvPr id="0" name=""/>
        <dsp:cNvSpPr/>
      </dsp:nvSpPr>
      <dsp:spPr>
        <a:xfrm rot="10800000">
          <a:off x="1623075" y="2259608"/>
          <a:ext cx="368117" cy="46722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733510" y="2353054"/>
        <a:ext cx="257682" cy="280337"/>
      </dsp:txXfrm>
    </dsp:sp>
    <dsp:sp modelId="{F6FFB272-F733-4CA0-9A95-17164ADBC238}">
      <dsp:nvSpPr>
        <dsp:cNvPr id="0" name=""/>
        <dsp:cNvSpPr/>
      </dsp:nvSpPr>
      <dsp:spPr>
        <a:xfrm>
          <a:off x="65052" y="1801031"/>
          <a:ext cx="1384383" cy="138438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Try Improvements</a:t>
          </a:r>
        </a:p>
      </dsp:txBody>
      <dsp:txXfrm>
        <a:off x="267790" y="2003769"/>
        <a:ext cx="978907" cy="978907"/>
      </dsp:txXfrm>
    </dsp:sp>
    <dsp:sp modelId="{9ED06603-B168-4BA4-871C-2C3AD5148AF7}">
      <dsp:nvSpPr>
        <dsp:cNvPr id="0" name=""/>
        <dsp:cNvSpPr/>
      </dsp:nvSpPr>
      <dsp:spPr>
        <a:xfrm rot="18000000">
          <a:off x="1087712" y="1368422"/>
          <a:ext cx="368117" cy="46722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115321" y="1509688"/>
        <a:ext cx="257682" cy="280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7E9ED-9037-471B-B1F1-82A15C8673F2}">
      <dsp:nvSpPr>
        <dsp:cNvPr id="0" name=""/>
        <dsp:cNvSpPr/>
      </dsp:nvSpPr>
      <dsp:spPr>
        <a:xfrm>
          <a:off x="3079496" y="73111"/>
          <a:ext cx="1168567" cy="116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PLAN</a:t>
          </a:r>
        </a:p>
      </dsp:txBody>
      <dsp:txXfrm>
        <a:off x="3079496" y="73111"/>
        <a:ext cx="1168567" cy="1168567"/>
      </dsp:txXfrm>
    </dsp:sp>
    <dsp:sp modelId="{250C653F-120E-4A72-8EFE-2C9EB8A26BFA}">
      <dsp:nvSpPr>
        <dsp:cNvPr id="0" name=""/>
        <dsp:cNvSpPr/>
      </dsp:nvSpPr>
      <dsp:spPr>
        <a:xfrm>
          <a:off x="1020163" y="-682"/>
          <a:ext cx="3301694" cy="3301694"/>
        </a:xfrm>
        <a:prstGeom prst="circularArrow">
          <a:avLst>
            <a:gd name="adj1" fmla="val 6902"/>
            <a:gd name="adj2" fmla="val 465317"/>
            <a:gd name="adj3" fmla="val 549561"/>
            <a:gd name="adj4" fmla="val 20585121"/>
            <a:gd name="adj5" fmla="val 8052"/>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3A1CF-6406-456D-82DB-AAB84DE0559C}">
      <dsp:nvSpPr>
        <dsp:cNvPr id="0" name=""/>
        <dsp:cNvSpPr/>
      </dsp:nvSpPr>
      <dsp:spPr>
        <a:xfrm>
          <a:off x="3079496" y="2058650"/>
          <a:ext cx="1168567" cy="116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DO</a:t>
          </a:r>
        </a:p>
      </dsp:txBody>
      <dsp:txXfrm>
        <a:off x="3079496" y="2058650"/>
        <a:ext cx="1168567" cy="1168567"/>
      </dsp:txXfrm>
    </dsp:sp>
    <dsp:sp modelId="{01F84614-9A7E-4DAF-94D4-E80773922003}">
      <dsp:nvSpPr>
        <dsp:cNvPr id="0" name=""/>
        <dsp:cNvSpPr/>
      </dsp:nvSpPr>
      <dsp:spPr>
        <a:xfrm>
          <a:off x="1020163" y="-682"/>
          <a:ext cx="3301694" cy="3301694"/>
        </a:xfrm>
        <a:prstGeom prst="circularArrow">
          <a:avLst>
            <a:gd name="adj1" fmla="val 6902"/>
            <a:gd name="adj2" fmla="val 465317"/>
            <a:gd name="adj3" fmla="val 5949561"/>
            <a:gd name="adj4" fmla="val 4385121"/>
            <a:gd name="adj5" fmla="val 8052"/>
          </a:avLst>
        </a:prstGeom>
        <a:solidFill>
          <a:schemeClr val="accent3">
            <a:hueOff val="-4983705"/>
            <a:satOff val="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72EDF-2608-40E3-AD1F-43C8891A00A2}">
      <dsp:nvSpPr>
        <dsp:cNvPr id="0" name=""/>
        <dsp:cNvSpPr/>
      </dsp:nvSpPr>
      <dsp:spPr>
        <a:xfrm>
          <a:off x="1093957" y="2058650"/>
          <a:ext cx="1168567" cy="116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CHECK</a:t>
          </a:r>
        </a:p>
      </dsp:txBody>
      <dsp:txXfrm>
        <a:off x="1093957" y="2058650"/>
        <a:ext cx="1168567" cy="1168567"/>
      </dsp:txXfrm>
    </dsp:sp>
    <dsp:sp modelId="{97CC3D78-55ED-4C4A-9ACF-5B329EA75BCD}">
      <dsp:nvSpPr>
        <dsp:cNvPr id="0" name=""/>
        <dsp:cNvSpPr/>
      </dsp:nvSpPr>
      <dsp:spPr>
        <a:xfrm>
          <a:off x="1020163" y="-682"/>
          <a:ext cx="3301694" cy="3301694"/>
        </a:xfrm>
        <a:prstGeom prst="circularArrow">
          <a:avLst>
            <a:gd name="adj1" fmla="val 6902"/>
            <a:gd name="adj2" fmla="val 465317"/>
            <a:gd name="adj3" fmla="val 11349561"/>
            <a:gd name="adj4" fmla="val 9785121"/>
            <a:gd name="adj5" fmla="val 8052"/>
          </a:avLst>
        </a:prstGeom>
        <a:solidFill>
          <a:schemeClr val="accent3">
            <a:hueOff val="-9967410"/>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B7F5A7-171B-4387-B554-682517266062}">
      <dsp:nvSpPr>
        <dsp:cNvPr id="0" name=""/>
        <dsp:cNvSpPr/>
      </dsp:nvSpPr>
      <dsp:spPr>
        <a:xfrm>
          <a:off x="1093957" y="73111"/>
          <a:ext cx="1168567" cy="116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ADJUST</a:t>
          </a:r>
        </a:p>
      </dsp:txBody>
      <dsp:txXfrm>
        <a:off x="1093957" y="73111"/>
        <a:ext cx="1168567" cy="1168567"/>
      </dsp:txXfrm>
    </dsp:sp>
    <dsp:sp modelId="{7192C312-5AF9-4D4C-A6F5-DBEEE2E55A3E}">
      <dsp:nvSpPr>
        <dsp:cNvPr id="0" name=""/>
        <dsp:cNvSpPr/>
      </dsp:nvSpPr>
      <dsp:spPr>
        <a:xfrm>
          <a:off x="1020163" y="-682"/>
          <a:ext cx="3301694" cy="3301694"/>
        </a:xfrm>
        <a:prstGeom prst="circularArrow">
          <a:avLst>
            <a:gd name="adj1" fmla="val 6902"/>
            <a:gd name="adj2" fmla="val 465317"/>
            <a:gd name="adj3" fmla="val 16749561"/>
            <a:gd name="adj4" fmla="val 15185121"/>
            <a:gd name="adj5" fmla="val 8052"/>
          </a:avLst>
        </a:prstGeom>
        <a:solidFill>
          <a:schemeClr val="accent3">
            <a:hueOff val="-14951115"/>
            <a:satOff val="0"/>
            <a:lumOff val="2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1B2D-8B53-F842-85C8-79563F24CCA1}"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37472-F350-E648-BF73-5FBCC1A166B4}" type="slidenum">
              <a:rPr lang="en-US" smtClean="0"/>
              <a:t>‹#›</a:t>
            </a:fld>
            <a:endParaRPr lang="en-US"/>
          </a:p>
        </p:txBody>
      </p:sp>
    </p:spTree>
    <p:extLst>
      <p:ext uri="{BB962C8B-B14F-4D97-AF65-F5344CB8AC3E}">
        <p14:creationId xmlns:p14="http://schemas.microsoft.com/office/powerpoint/2010/main" val="11082128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It’s good to be here at the 2024 Fall session of the Energy Facility Contractors Group, Safety working group, Quality Assurance subgroup, Policy &amp; Procedures meeting. My name is Sharon Houk. I work as </a:t>
            </a:r>
            <a:r>
              <a:rPr lang="en-US" sz="1800" dirty="0">
                <a:effectLst/>
                <a:latin typeface="Aptos" panose="020B0004020202020204" pitchFamily="34" charset="0"/>
                <a:ea typeface="Aptos" panose="020B0004020202020204" pitchFamily="34" charset="0"/>
                <a:cs typeface="Aptos" panose="020B0004020202020204" pitchFamily="34" charset="0"/>
              </a:rPr>
              <a:t>a technical writer and editor at Argonne National Lab in the area of lab-wide policies &amp; procedures</a:t>
            </a:r>
            <a:r>
              <a:rPr lang="en-US" dirty="0"/>
              <a:t>. </a:t>
            </a:r>
            <a:r>
              <a:rPr lang="en-US" sz="1800" dirty="0">
                <a:effectLst/>
                <a:latin typeface="Aptos" panose="020B0004020202020204" pitchFamily="34" charset="0"/>
                <a:ea typeface="Aptos" panose="020B0004020202020204" pitchFamily="34" charset="0"/>
                <a:cs typeface="Aptos" panose="020B0004020202020204" pitchFamily="34" charset="0"/>
              </a:rPr>
              <a:t>Prior to coming to Argonne, I was a programmer and a university professor. I have a certification in project management from the University of Chicago. This morning, </a:t>
            </a:r>
            <a:r>
              <a:rPr lang="en-US" dirty="0"/>
              <a:t>I’ll be talking about Enterprise Search &amp; Knowledge Management. The views expressed are my own and not those of Argonne. I am delighted to be here today. Let’s get started.</a:t>
            </a:r>
          </a:p>
        </p:txBody>
      </p:sp>
      <p:sp>
        <p:nvSpPr>
          <p:cNvPr id="4" name="Slide Number Placeholder 3"/>
          <p:cNvSpPr>
            <a:spLocks noGrp="1"/>
          </p:cNvSpPr>
          <p:nvPr>
            <p:ph type="sldNum" sz="quarter" idx="5"/>
          </p:nvPr>
        </p:nvSpPr>
        <p:spPr/>
        <p:txBody>
          <a:bodyPr/>
          <a:lstStyle/>
          <a:p>
            <a:fld id="{92437472-F350-E648-BF73-5FBCC1A166B4}" type="slidenum">
              <a:rPr lang="en-US" smtClean="0"/>
              <a:t>1</a:t>
            </a:fld>
            <a:endParaRPr lang="en-US"/>
          </a:p>
        </p:txBody>
      </p:sp>
    </p:spTree>
    <p:extLst>
      <p:ext uri="{BB962C8B-B14F-4D97-AF65-F5344CB8AC3E}">
        <p14:creationId xmlns:p14="http://schemas.microsoft.com/office/powerpoint/2010/main" val="362416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strategy of “enterprise” search or unified search. With this strategy, you leave your data in the siloed systems </a:t>
            </a:r>
            <a:r>
              <a:rPr lang="en-US" i="1" dirty="0"/>
              <a:t>most suited to that data</a:t>
            </a:r>
            <a:r>
              <a:rPr lang="en-US" dirty="0"/>
              <a:t> - *but you create a search mechanism that can pull from all of them. *The benefit to the workforce: the workforce has a one stop shop. They have one place to search – and that unified search tool knows how to talk to different datastores across the enterprise. Hence the term, “enterprise search.” *The search tool is often on the home page of the organization’s intranet.</a:t>
            </a:r>
          </a:p>
        </p:txBody>
      </p:sp>
      <p:sp>
        <p:nvSpPr>
          <p:cNvPr id="4" name="Slide Number Placeholder 3"/>
          <p:cNvSpPr>
            <a:spLocks noGrp="1"/>
          </p:cNvSpPr>
          <p:nvPr>
            <p:ph type="sldNum" sz="quarter" idx="5"/>
          </p:nvPr>
        </p:nvSpPr>
        <p:spPr/>
        <p:txBody>
          <a:bodyPr/>
          <a:lstStyle/>
          <a:p>
            <a:fld id="{92437472-F350-E648-BF73-5FBCC1A166B4}" type="slidenum">
              <a:rPr lang="en-US" smtClean="0"/>
              <a:t>10</a:t>
            </a:fld>
            <a:endParaRPr lang="en-US"/>
          </a:p>
        </p:txBody>
      </p:sp>
    </p:spTree>
    <p:extLst>
      <p:ext uri="{BB962C8B-B14F-4D97-AF65-F5344CB8AC3E}">
        <p14:creationId xmlns:p14="http://schemas.microsoft.com/office/powerpoint/2010/main" val="275630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want to guess what some of the problems might be upon implementing enterprise search? [hear from the breakout participants]</a:t>
            </a:r>
          </a:p>
          <a:p>
            <a:endParaRPr lang="en-US" dirty="0"/>
          </a:p>
          <a:p>
            <a:r>
              <a:rPr lang="en-US" dirty="0"/>
              <a:t>I’ll tell you some of mine. Let’s see if I’ve picked up any that you’ve identified. *Sometimes you get too much stuff. The workforce is looking for an item and tons of other junk comes up. Too much stuff. *Sometimes the problem is not enough stuff. The thing the workforce is looking for just isn’t there. *Sometimes the item is included in the data being searched, but it can’t be found. We’ll look at a variety of ways to avoid this problem. *It could be the search results are not up to date – which could be a serious compliance problem. *The user interface might be hard to find or use. *And other problems. We’ll look at each of these potential problems and how to avoid them.</a:t>
            </a:r>
          </a:p>
        </p:txBody>
      </p:sp>
      <p:sp>
        <p:nvSpPr>
          <p:cNvPr id="4" name="Slide Number Placeholder 3"/>
          <p:cNvSpPr>
            <a:spLocks noGrp="1"/>
          </p:cNvSpPr>
          <p:nvPr>
            <p:ph type="sldNum" sz="quarter" idx="5"/>
          </p:nvPr>
        </p:nvSpPr>
        <p:spPr/>
        <p:txBody>
          <a:bodyPr/>
          <a:lstStyle/>
          <a:p>
            <a:fld id="{92437472-F350-E648-BF73-5FBCC1A166B4}" type="slidenum">
              <a:rPr lang="en-US" smtClean="0"/>
              <a:t>11</a:t>
            </a:fld>
            <a:endParaRPr lang="en-US"/>
          </a:p>
        </p:txBody>
      </p:sp>
    </p:spTree>
    <p:extLst>
      <p:ext uri="{BB962C8B-B14F-4D97-AF65-F5344CB8AC3E}">
        <p14:creationId xmlns:p14="http://schemas.microsoft.com/office/powerpoint/2010/main" val="1851785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the problem of too much stuff. If users search for something and end up with a tons of extraneous items in their search results, </a:t>
            </a:r>
            <a:r>
              <a:rPr lang="en-US" b="1" dirty="0"/>
              <a:t>for them, this is the same thing as search not working</a:t>
            </a:r>
            <a:r>
              <a:rPr lang="en-US" dirty="0"/>
              <a:t>. They won’t find what they need. They’ll waste time plowing through things that aren’t what they are looking for and, in the future, they will find a different way to get their answer. They might even start saving things in their own separate location – which could then become out of date. It’s worth it to attend to the problem of having too much stuff in the search results. Here are some ways to avoid this problem.</a:t>
            </a:r>
          </a:p>
          <a:p>
            <a:endParaRPr lang="en-US" dirty="0"/>
          </a:p>
          <a:p>
            <a:r>
              <a:rPr lang="en-US" dirty="0"/>
              <a:t>*Be aware of the question, “But where else can we put it?” The answer should </a:t>
            </a:r>
            <a:r>
              <a:rPr lang="en-US" b="1" dirty="0"/>
              <a:t>not</a:t>
            </a:r>
            <a:r>
              <a:rPr lang="en-US" dirty="0"/>
              <a:t> be, “Well, it doesn’t belong here, but this is the only place to save it, so put it here.” That is the road to too much stuff. A better answer is, “Let’s find a suitable repository.” And this may require a lot of work – but it’s worth it.</a:t>
            </a:r>
          </a:p>
          <a:p>
            <a:r>
              <a:rPr lang="en-US" dirty="0"/>
              <a:t>*Sometimes the problem with too much stuff is that you haven’t gotten rid of obsolete results.</a:t>
            </a:r>
          </a:p>
          <a:p>
            <a:r>
              <a:rPr lang="en-US" dirty="0"/>
              <a:t>*Know the current owner. It’s very difficult to get rid of extraneous or obsolete results if you don’t know the current owner.</a:t>
            </a:r>
          </a:p>
          <a:p>
            <a:r>
              <a:rPr lang="en-US" dirty="0"/>
              <a:t>*If possible, automatically retire obsolete content. For example, if the search results for the word “summer picnic” brings up information about picnics over the past four years, you could establish a business rule that retires event content older than one year.</a:t>
            </a:r>
          </a:p>
          <a:p>
            <a:r>
              <a:rPr lang="en-US" dirty="0"/>
              <a:t>*Lastly, not everything needs to be enterprise scope. </a:t>
            </a:r>
            <a:r>
              <a:rPr lang="en-US" i="1" dirty="0"/>
              <a:t>Right-fit</a:t>
            </a:r>
            <a:r>
              <a:rPr lang="en-US" dirty="0"/>
              <a:t> the search experience of your users.</a:t>
            </a:r>
          </a:p>
        </p:txBody>
      </p:sp>
      <p:sp>
        <p:nvSpPr>
          <p:cNvPr id="4" name="Slide Number Placeholder 3"/>
          <p:cNvSpPr>
            <a:spLocks noGrp="1"/>
          </p:cNvSpPr>
          <p:nvPr>
            <p:ph type="sldNum" sz="quarter" idx="5"/>
          </p:nvPr>
        </p:nvSpPr>
        <p:spPr/>
        <p:txBody>
          <a:bodyPr/>
          <a:lstStyle/>
          <a:p>
            <a:fld id="{92437472-F350-E648-BF73-5FBCC1A166B4}" type="slidenum">
              <a:rPr lang="en-US" smtClean="0"/>
              <a:t>12</a:t>
            </a:fld>
            <a:endParaRPr lang="en-US"/>
          </a:p>
        </p:txBody>
      </p:sp>
    </p:spTree>
    <p:extLst>
      <p:ext uri="{BB962C8B-B14F-4D97-AF65-F5344CB8AC3E}">
        <p14:creationId xmlns:p14="http://schemas.microsoft.com/office/powerpoint/2010/main" val="2799639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opposite problem: not enough stuff. </a:t>
            </a:r>
          </a:p>
          <a:p>
            <a:r>
              <a:rPr lang="en-US" dirty="0"/>
              <a:t>*Sometimes, it’s </a:t>
            </a:r>
            <a:r>
              <a:rPr lang="en-US" i="1" dirty="0"/>
              <a:t>thinking</a:t>
            </a:r>
            <a:r>
              <a:rPr lang="en-US" dirty="0"/>
              <a:t> that is siloed. Even if the data can be shared technologically, some people may be reluctant to share. Overcome siloed thinking by making it a win-win for them. They don’t have to give up their system that is working well. They can keep using that. The enterprise search tool can connect to that. </a:t>
            </a:r>
          </a:p>
          <a:p>
            <a:r>
              <a:rPr lang="en-US" dirty="0"/>
              <a:t>*If you make the process of including content in enterprise search too difficult, people won’t do it. They don’t have the time. Make it easy for them to get it right. Perhaps you can engineer it so that when they save a final version in their own datastore, it automatically makes that final version available to the search engine. </a:t>
            </a:r>
          </a:p>
          <a:p>
            <a:r>
              <a:rPr lang="en-US" dirty="0"/>
              <a:t>*Have a clear understanding of what belongs. This goes back to what we were saying on the previous slide: </a:t>
            </a:r>
            <a:r>
              <a:rPr lang="en-US" i="1" dirty="0"/>
              <a:t>right-fit</a:t>
            </a:r>
            <a:r>
              <a:rPr lang="en-US" dirty="0"/>
              <a:t> the search experience. Decide ahead of time what </a:t>
            </a:r>
            <a:r>
              <a:rPr lang="en-US" b="1" dirty="0"/>
              <a:t>should</a:t>
            </a:r>
            <a:r>
              <a:rPr lang="en-US" dirty="0"/>
              <a:t> </a:t>
            </a:r>
            <a:r>
              <a:rPr lang="en-US" b="1" dirty="0"/>
              <a:t>be</a:t>
            </a:r>
            <a:r>
              <a:rPr lang="en-US" dirty="0"/>
              <a:t> included in the enterprise search result and then </a:t>
            </a:r>
            <a:r>
              <a:rPr lang="en-US" b="1" dirty="0"/>
              <a:t>make sure </a:t>
            </a:r>
            <a:r>
              <a:rPr lang="en-US" dirty="0"/>
              <a:t>that content is included.</a:t>
            </a:r>
          </a:p>
        </p:txBody>
      </p:sp>
      <p:sp>
        <p:nvSpPr>
          <p:cNvPr id="4" name="Slide Number Placeholder 3"/>
          <p:cNvSpPr>
            <a:spLocks noGrp="1"/>
          </p:cNvSpPr>
          <p:nvPr>
            <p:ph type="sldNum" sz="quarter" idx="5"/>
          </p:nvPr>
        </p:nvSpPr>
        <p:spPr/>
        <p:txBody>
          <a:bodyPr/>
          <a:lstStyle/>
          <a:p>
            <a:fld id="{92437472-F350-E648-BF73-5FBCC1A166B4}" type="slidenum">
              <a:rPr lang="en-US" smtClean="0"/>
              <a:t>13</a:t>
            </a:fld>
            <a:endParaRPr lang="en-US"/>
          </a:p>
        </p:txBody>
      </p:sp>
    </p:spTree>
    <p:extLst>
      <p:ext uri="{BB962C8B-B14F-4D97-AF65-F5344CB8AC3E}">
        <p14:creationId xmlns:p14="http://schemas.microsoft.com/office/powerpoint/2010/main" val="4150471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time to define what you want to include and what you want to exclude so the search experience is just right.</a:t>
            </a:r>
          </a:p>
        </p:txBody>
      </p:sp>
      <p:sp>
        <p:nvSpPr>
          <p:cNvPr id="4" name="Slide Number Placeholder 3"/>
          <p:cNvSpPr>
            <a:spLocks noGrp="1"/>
          </p:cNvSpPr>
          <p:nvPr>
            <p:ph type="sldNum" sz="quarter" idx="5"/>
          </p:nvPr>
        </p:nvSpPr>
        <p:spPr/>
        <p:txBody>
          <a:bodyPr/>
          <a:lstStyle/>
          <a:p>
            <a:fld id="{92437472-F350-E648-BF73-5FBCC1A166B4}" type="slidenum">
              <a:rPr lang="en-US" smtClean="0"/>
              <a:t>14</a:t>
            </a:fld>
            <a:endParaRPr lang="en-US"/>
          </a:p>
        </p:txBody>
      </p:sp>
    </p:spTree>
    <p:extLst>
      <p:ext uri="{BB962C8B-B14F-4D97-AF65-F5344CB8AC3E}">
        <p14:creationId xmlns:p14="http://schemas.microsoft.com/office/powerpoint/2010/main" val="113466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now at the problem of content </a:t>
            </a:r>
            <a:r>
              <a:rPr lang="en-US" i="1" dirty="0"/>
              <a:t>being</a:t>
            </a:r>
            <a:r>
              <a:rPr lang="en-US" dirty="0"/>
              <a:t> in the search results – </a:t>
            </a:r>
            <a:r>
              <a:rPr lang="en-US" b="1" dirty="0"/>
              <a:t>but no one can find it</a:t>
            </a:r>
            <a:r>
              <a:rPr lang="en-US" dirty="0"/>
              <a:t>. How are things found? *Let’s use this picture of vehicles again and this time, let’s imagine we are trying to find a specific car on this lot. Let’s say we want to find a red four-door hatchback. We could first say: show me all the cars. And then: show me the ones that are red. And then the four-doors. And so on. In order to find our car, we’d have to have information </a:t>
            </a:r>
            <a:r>
              <a:rPr lang="en-US" i="1" dirty="0"/>
              <a:t>about</a:t>
            </a:r>
            <a:r>
              <a:rPr lang="en-US" dirty="0"/>
              <a:t> each car. </a:t>
            </a:r>
          </a:p>
        </p:txBody>
      </p:sp>
      <p:sp>
        <p:nvSpPr>
          <p:cNvPr id="4" name="Slide Number Placeholder 3"/>
          <p:cNvSpPr>
            <a:spLocks noGrp="1"/>
          </p:cNvSpPr>
          <p:nvPr>
            <p:ph type="sldNum" sz="quarter" idx="5"/>
          </p:nvPr>
        </p:nvSpPr>
        <p:spPr/>
        <p:txBody>
          <a:bodyPr/>
          <a:lstStyle/>
          <a:p>
            <a:fld id="{92437472-F350-E648-BF73-5FBCC1A166B4}" type="slidenum">
              <a:rPr lang="en-US" smtClean="0"/>
              <a:t>15</a:t>
            </a:fld>
            <a:endParaRPr lang="en-US"/>
          </a:p>
        </p:txBody>
      </p:sp>
    </p:spTree>
    <p:extLst>
      <p:ext uri="{BB962C8B-B14F-4D97-AF65-F5344CB8AC3E}">
        <p14:creationId xmlns:p14="http://schemas.microsoft.com/office/powerpoint/2010/main" val="3619015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data is called </a:t>
            </a:r>
            <a:r>
              <a:rPr lang="en-US" b="1" dirty="0"/>
              <a:t>metadata</a:t>
            </a:r>
            <a:r>
              <a:rPr lang="en-US" b="0" dirty="0"/>
              <a:t>. </a:t>
            </a:r>
          </a:p>
          <a:p>
            <a:r>
              <a:rPr lang="en-US" b="0" dirty="0"/>
              <a:t>*For example, here’s a vehicle. For us, </a:t>
            </a:r>
          </a:p>
          <a:p>
            <a:r>
              <a:rPr lang="en-US" b="0" dirty="0"/>
              <a:t>*this is our data. This is our particular vehicle. Now think about the information </a:t>
            </a:r>
            <a:r>
              <a:rPr lang="en-US" b="0" i="1" dirty="0"/>
              <a:t>about</a:t>
            </a:r>
            <a:r>
              <a:rPr lang="en-US" b="0" i="0" dirty="0"/>
              <a:t> this particular vehicle. [pause for a few seconds] Okay, good. </a:t>
            </a:r>
          </a:p>
          <a:p>
            <a:r>
              <a:rPr lang="en-US" b="0" i="0" dirty="0"/>
              <a:t>*Let’s look at few of those things. First of all, it’s a car (not a truck). And it’s red. And so on. </a:t>
            </a:r>
          </a:p>
          <a:p>
            <a:r>
              <a:rPr lang="en-US" b="0" i="0" dirty="0"/>
              <a:t>*This is our metadata.</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16</a:t>
            </a:fld>
            <a:endParaRPr lang="en-US"/>
          </a:p>
        </p:txBody>
      </p:sp>
    </p:spTree>
    <p:extLst>
      <p:ext uri="{BB962C8B-B14F-4D97-AF65-F5344CB8AC3E}">
        <p14:creationId xmlns:p14="http://schemas.microsoft.com/office/powerpoint/2010/main" val="4178569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Let’s say this is a procedure. Okay, that’s our data. What might we have for metadata about this procedure? </a:t>
            </a:r>
            <a:r>
              <a:rPr lang="en-US" b="0" i="0" dirty="0"/>
              <a:t>[pause for a few seconds] </a:t>
            </a:r>
          </a:p>
          <a:p>
            <a:r>
              <a:rPr lang="en-US" b="0" i="0" dirty="0"/>
              <a:t>*Here are some pieces of metadata that I think might be associated with this fictious procedure.</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17</a:t>
            </a:fld>
            <a:endParaRPr lang="en-US"/>
          </a:p>
        </p:txBody>
      </p:sp>
    </p:spTree>
    <p:extLst>
      <p:ext uri="{BB962C8B-B14F-4D97-AF65-F5344CB8AC3E}">
        <p14:creationId xmlns:p14="http://schemas.microsoft.com/office/powerpoint/2010/main" val="3494325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focus a moment on the importance of an “ID.” It might be called a document ID, a procedure ID, a content ID, or something else – but what we care about is that each piece of data has a unique identifier. This is important for so many reasons, but especially in industries that deal with regulatory compliance. I’m sure you already have unique identifiers for your important content. If you combine results from different datastores, you will have to make sure that you maintain unique identifiers across your content. One of the strategies that you can employ to make sure you have unique identifiers across content is to employ naming conventions.</a:t>
            </a:r>
          </a:p>
        </p:txBody>
      </p:sp>
      <p:sp>
        <p:nvSpPr>
          <p:cNvPr id="4" name="Slide Number Placeholder 3"/>
          <p:cNvSpPr>
            <a:spLocks noGrp="1"/>
          </p:cNvSpPr>
          <p:nvPr>
            <p:ph type="sldNum" sz="quarter" idx="5"/>
          </p:nvPr>
        </p:nvSpPr>
        <p:spPr/>
        <p:txBody>
          <a:bodyPr/>
          <a:lstStyle/>
          <a:p>
            <a:fld id="{92437472-F350-E648-BF73-5FBCC1A166B4}" type="slidenum">
              <a:rPr lang="en-US" smtClean="0"/>
              <a:t>18</a:t>
            </a:fld>
            <a:endParaRPr lang="en-US"/>
          </a:p>
        </p:txBody>
      </p:sp>
    </p:spTree>
    <p:extLst>
      <p:ext uri="{BB962C8B-B14F-4D97-AF65-F5344CB8AC3E}">
        <p14:creationId xmlns:p14="http://schemas.microsoft.com/office/powerpoint/2010/main" val="3779097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applying a naming  convention. *Perhaps the first part of the name identifies scope. “LAB” could mean lab-wide. Let’s say the procedure is not lab-wide, *”ABC” could mean the ABC division. *Then the next part of the name could identify the type of document. “PROC” could mean procedure. *”ENG” could mean engineering drawing. *And it’s likely a naming convention will have a sequential number. These are just examples. I’m interested to hear if you use naming conventions - and what has worked and what has not worked well for you with regard to naming conventions if anyone wants to share. [pause to hear thoughts] Okay, good lessons learned. To reiterate, if you want content to be found in an enterprise search, you’ll want strong metadata that includes a unique ID. Naming conventions will help you achieve that.</a:t>
            </a:r>
          </a:p>
        </p:txBody>
      </p:sp>
      <p:sp>
        <p:nvSpPr>
          <p:cNvPr id="4" name="Slide Number Placeholder 3"/>
          <p:cNvSpPr>
            <a:spLocks noGrp="1"/>
          </p:cNvSpPr>
          <p:nvPr>
            <p:ph type="sldNum" sz="quarter" idx="5"/>
          </p:nvPr>
        </p:nvSpPr>
        <p:spPr/>
        <p:txBody>
          <a:bodyPr/>
          <a:lstStyle/>
          <a:p>
            <a:fld id="{92437472-F350-E648-BF73-5FBCC1A166B4}" type="slidenum">
              <a:rPr lang="en-US" smtClean="0"/>
              <a:t>19</a:t>
            </a:fld>
            <a:endParaRPr lang="en-US"/>
          </a:p>
        </p:txBody>
      </p:sp>
    </p:spTree>
    <p:extLst>
      <p:ext uri="{BB962C8B-B14F-4D97-AF65-F5344CB8AC3E}">
        <p14:creationId xmlns:p14="http://schemas.microsoft.com/office/powerpoint/2010/main" val="69160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prior to joining Argonne, *I had a career in Information Technology as a programmer and I taught programming for 20 years at Lewis University in Romeoville, Illinois. Now I work in the area of policies and procedures. This presentation on *Enterprise Search and *Knowledge Management sprang from the overlap of my two worlds: technology and procedure writing. In this session, we will look at Enterprise Search and Knowledge Management as strategies to maximize the benefit of your work with information. I’ll be sharing my current opinions on these topics, *what I see as opportunities and challenges, and *I’ll leave plenty of room for questions and discussion.</a:t>
            </a:r>
          </a:p>
        </p:txBody>
      </p:sp>
      <p:sp>
        <p:nvSpPr>
          <p:cNvPr id="4" name="Slide Number Placeholder 3"/>
          <p:cNvSpPr>
            <a:spLocks noGrp="1"/>
          </p:cNvSpPr>
          <p:nvPr>
            <p:ph type="sldNum" sz="quarter" idx="5"/>
          </p:nvPr>
        </p:nvSpPr>
        <p:spPr/>
        <p:txBody>
          <a:bodyPr/>
          <a:lstStyle/>
          <a:p>
            <a:fld id="{92437472-F350-E648-BF73-5FBCC1A166B4}" type="slidenum">
              <a:rPr lang="en-US" smtClean="0"/>
              <a:t>2</a:t>
            </a:fld>
            <a:endParaRPr lang="en-US"/>
          </a:p>
        </p:txBody>
      </p:sp>
    </p:spTree>
    <p:extLst>
      <p:ext uri="{BB962C8B-B14F-4D97-AF65-F5344CB8AC3E}">
        <p14:creationId xmlns:p14="http://schemas.microsoft.com/office/powerpoint/2010/main" val="78206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advantage of paying close attention to metadata is that if you </a:t>
            </a:r>
            <a:r>
              <a:rPr lang="en-US" b="1" dirty="0"/>
              <a:t>require</a:t>
            </a:r>
            <a:r>
              <a:rPr lang="en-US" dirty="0"/>
              <a:t> metadata when content is being created, the metadata can not only help you </a:t>
            </a:r>
            <a:r>
              <a:rPr lang="en-US" b="0" i="1" dirty="0"/>
              <a:t>find</a:t>
            </a:r>
            <a:r>
              <a:rPr lang="en-US" dirty="0"/>
              <a:t> the right thing, but it can also help you with some of the problems we’ve already talked about: having too much stuff, having not enough stuff, or having the wrong stuff). For example, if you only allow vehicles into your data, *content tagged as giraffes will not make it through – which is a good thing if you are just trying to sell vehicles.</a:t>
            </a:r>
          </a:p>
        </p:txBody>
      </p:sp>
      <p:sp>
        <p:nvSpPr>
          <p:cNvPr id="4" name="Slide Number Placeholder 3"/>
          <p:cNvSpPr>
            <a:spLocks noGrp="1"/>
          </p:cNvSpPr>
          <p:nvPr>
            <p:ph type="sldNum" sz="quarter" idx="5"/>
          </p:nvPr>
        </p:nvSpPr>
        <p:spPr/>
        <p:txBody>
          <a:bodyPr/>
          <a:lstStyle/>
          <a:p>
            <a:fld id="{92437472-F350-E648-BF73-5FBCC1A166B4}" type="slidenum">
              <a:rPr lang="en-US" smtClean="0"/>
              <a:t>20</a:t>
            </a:fld>
            <a:endParaRPr lang="en-US"/>
          </a:p>
        </p:txBody>
      </p:sp>
    </p:spTree>
    <p:extLst>
      <p:ext uri="{BB962C8B-B14F-4D97-AF65-F5344CB8AC3E}">
        <p14:creationId xmlns:p14="http://schemas.microsoft.com/office/powerpoint/2010/main" val="2251096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make note of some best practices in terms of metadata. </a:t>
            </a:r>
          </a:p>
          <a:p>
            <a:r>
              <a:rPr lang="en-US" dirty="0"/>
              <a:t>*Do not request too much metadata. Of course, if some piece of metadata </a:t>
            </a:r>
            <a:r>
              <a:rPr lang="en-US" i="0" dirty="0"/>
              <a:t>is</a:t>
            </a:r>
            <a:r>
              <a:rPr lang="en-US" dirty="0"/>
              <a:t> required, then you need it. Check with your records management team and your requirements manager. But otherwise, remember how we said to make it easy for people to get it right? Asking for too much metadata seems innocuous from the outside, but actually, you are just putting unnecessary burdens on your workforce. </a:t>
            </a:r>
          </a:p>
          <a:p>
            <a:r>
              <a:rPr lang="en-US" dirty="0"/>
              <a:t>*I recommend asking the following two questions about optional proposed metadata: 1) What value do we get from that piece of metadata? and 2) Can we maintain it? People can be very data hungry, but their requests for more metadata may end up muddying the data – which is the opposite of what they want. [provide an example] Stick with </a:t>
            </a:r>
            <a:r>
              <a:rPr lang="en-US" b="1" dirty="0"/>
              <a:t>essential data that will be correct</a:t>
            </a:r>
            <a:r>
              <a:rPr lang="en-US" dirty="0"/>
              <a:t>. *Along these lines, be careful not to create a “garbage in” situation. Don’t ask for metadata values that people don’t have. Have you ever filled out a form that asked for the </a:t>
            </a:r>
            <a:r>
              <a:rPr lang="en-US" dirty="0" err="1"/>
              <a:t>zipcode</a:t>
            </a:r>
            <a:r>
              <a:rPr lang="en-US" dirty="0"/>
              <a:t> and it required the additional four digits… but you didn’t have those digits? What did you do? My guess is that you filled in “0000” or some other “garbage”. That’s called “garbage in” and it will result in garbage out. Don’t do that to your enterprise search.</a:t>
            </a:r>
          </a:p>
        </p:txBody>
      </p:sp>
      <p:sp>
        <p:nvSpPr>
          <p:cNvPr id="4" name="Slide Number Placeholder 3"/>
          <p:cNvSpPr>
            <a:spLocks noGrp="1"/>
          </p:cNvSpPr>
          <p:nvPr>
            <p:ph type="sldNum" sz="quarter" idx="5"/>
          </p:nvPr>
        </p:nvSpPr>
        <p:spPr/>
        <p:txBody>
          <a:bodyPr/>
          <a:lstStyle/>
          <a:p>
            <a:fld id="{92437472-F350-E648-BF73-5FBCC1A166B4}" type="slidenum">
              <a:rPr lang="en-US" smtClean="0"/>
              <a:t>21</a:t>
            </a:fld>
            <a:endParaRPr lang="en-US"/>
          </a:p>
        </p:txBody>
      </p:sp>
    </p:spTree>
    <p:extLst>
      <p:ext uri="{BB962C8B-B14F-4D97-AF65-F5344CB8AC3E}">
        <p14:creationId xmlns:p14="http://schemas.microsoft.com/office/powerpoint/2010/main" val="298380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we’ve seen that metadata is information </a:t>
            </a:r>
            <a:r>
              <a:rPr lang="en-US" i="1" dirty="0"/>
              <a:t>about</a:t>
            </a:r>
            <a:r>
              <a:rPr lang="en-US" i="0" dirty="0"/>
              <a:t> your data – and that it helps you get the </a:t>
            </a:r>
            <a:r>
              <a:rPr lang="en-US" b="1" i="0" dirty="0"/>
              <a:t>right amount of stuff </a:t>
            </a:r>
            <a:r>
              <a:rPr lang="en-US" i="0" dirty="0"/>
              <a:t>into your enterprise search and in a way that the workforce </a:t>
            </a:r>
            <a:r>
              <a:rPr lang="en-US" b="1" i="0" dirty="0"/>
              <a:t>can find it</a:t>
            </a:r>
            <a:r>
              <a:rPr lang="en-US" i="0" dirty="0"/>
              <a:t>. And we know that enterprise search can pull content from different datastores. But what if the different datastores have different metadata? *Maybe this system calls the unique identifier “content ID” and *another calls it “</a:t>
            </a:r>
            <a:r>
              <a:rPr lang="en-US" i="0" dirty="0" err="1"/>
              <a:t>docID</a:t>
            </a:r>
            <a:r>
              <a:rPr lang="en-US" i="0" dirty="0"/>
              <a:t>,” and so on? There is a solution to that.</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22</a:t>
            </a:fld>
            <a:endParaRPr lang="en-US"/>
          </a:p>
        </p:txBody>
      </p:sp>
    </p:spTree>
    <p:extLst>
      <p:ext uri="{BB962C8B-B14F-4D97-AF65-F5344CB8AC3E}">
        <p14:creationId xmlns:p14="http://schemas.microsoft.com/office/powerpoint/2010/main" val="3707695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you can see that I’ve turned this picture on its side. *I’ve got the buckets on the left now instead of across the bottom. Datastores are sometimes referred to as the “backend” data. Let me use this diagram to explain a little bit about how an enterprise search tool works. *Let’s say these backend datastores use different metadata terms. *In my example here, I’ve got a datastore that calls its unique identifier </a:t>
            </a:r>
            <a:r>
              <a:rPr lang="en-US" dirty="0" err="1"/>
              <a:t>ContentID</a:t>
            </a:r>
            <a:r>
              <a:rPr lang="en-US" dirty="0"/>
              <a:t> and another that calls its unique identifier </a:t>
            </a:r>
            <a:r>
              <a:rPr lang="en-US" dirty="0" err="1"/>
              <a:t>DocID</a:t>
            </a:r>
            <a:r>
              <a:rPr lang="en-US" dirty="0"/>
              <a:t>. The enterprise search tool is smart enough to be able to translate metadata. </a:t>
            </a:r>
          </a:p>
        </p:txBody>
      </p:sp>
      <p:sp>
        <p:nvSpPr>
          <p:cNvPr id="4" name="Slide Number Placeholder 3"/>
          <p:cNvSpPr>
            <a:spLocks noGrp="1"/>
          </p:cNvSpPr>
          <p:nvPr>
            <p:ph type="sldNum" sz="quarter" idx="5"/>
          </p:nvPr>
        </p:nvSpPr>
        <p:spPr/>
        <p:txBody>
          <a:bodyPr/>
          <a:lstStyle/>
          <a:p>
            <a:fld id="{92437472-F350-E648-BF73-5FBCC1A166B4}" type="slidenum">
              <a:rPr lang="en-US" smtClean="0"/>
              <a:t>23</a:t>
            </a:fld>
            <a:endParaRPr lang="en-US"/>
          </a:p>
        </p:txBody>
      </p:sp>
    </p:spTree>
    <p:extLst>
      <p:ext uri="{BB962C8B-B14F-4D97-AF65-F5344CB8AC3E}">
        <p14:creationId xmlns:p14="http://schemas.microsoft.com/office/powerpoint/2010/main" val="725404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user is on the *intranet searching for a document, they don’t need to know about the differences in backend data. By the way, the intranet page where the user is searching can be called the “frontend” or user interface.</a:t>
            </a:r>
          </a:p>
          <a:p>
            <a:r>
              <a:rPr lang="en-US" dirty="0"/>
              <a:t>*The enterprise search tool connects to backend data via a connector – which is smart enough to translate different metadata names.</a:t>
            </a:r>
          </a:p>
          <a:p>
            <a:r>
              <a:rPr lang="en-US" dirty="0"/>
              <a:t>*To standardize, perhaps </a:t>
            </a:r>
            <a:r>
              <a:rPr lang="en-US" dirty="0" err="1"/>
              <a:t>ContentID</a:t>
            </a:r>
            <a:r>
              <a:rPr lang="en-US" dirty="0"/>
              <a:t> becomes ID, for example.</a:t>
            </a:r>
          </a:p>
          <a:p>
            <a:r>
              <a:rPr lang="en-US" dirty="0"/>
              <a:t>*And </a:t>
            </a:r>
            <a:r>
              <a:rPr lang="en-US" dirty="0" err="1"/>
              <a:t>DocID</a:t>
            </a:r>
            <a:r>
              <a:rPr lang="en-US" dirty="0"/>
              <a:t> also becomes ID.</a:t>
            </a:r>
          </a:p>
          <a:p>
            <a:r>
              <a:rPr lang="en-US" dirty="0"/>
              <a:t>*So, if you are talking with people who are concerned that different backend data silos are too different to share via enterprise search, let them know that enterprise search tools are smart and can use a connector to standardized data for the frontend user. Also, the connector is also smart enough to only pull the type of data you want.</a:t>
            </a:r>
          </a:p>
        </p:txBody>
      </p:sp>
      <p:sp>
        <p:nvSpPr>
          <p:cNvPr id="4" name="Slide Number Placeholder 3"/>
          <p:cNvSpPr>
            <a:spLocks noGrp="1"/>
          </p:cNvSpPr>
          <p:nvPr>
            <p:ph type="sldNum" sz="quarter" idx="5"/>
          </p:nvPr>
        </p:nvSpPr>
        <p:spPr/>
        <p:txBody>
          <a:bodyPr/>
          <a:lstStyle/>
          <a:p>
            <a:fld id="{92437472-F350-E648-BF73-5FBCC1A166B4}" type="slidenum">
              <a:rPr lang="en-US" smtClean="0"/>
              <a:t>24</a:t>
            </a:fld>
            <a:endParaRPr lang="en-US"/>
          </a:p>
        </p:txBody>
      </p:sp>
    </p:spTree>
    <p:extLst>
      <p:ext uri="{BB962C8B-B14F-4D97-AF65-F5344CB8AC3E}">
        <p14:creationId xmlns:p14="http://schemas.microsoft.com/office/powerpoint/2010/main" val="306391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component to how enterprise search works is </a:t>
            </a:r>
            <a:r>
              <a:rPr lang="en-US" i="1" dirty="0"/>
              <a:t>indexing</a:t>
            </a:r>
            <a:r>
              <a:rPr lang="en-US" i="0" dirty="0"/>
              <a:t>. The search tool looks for content on a regular schedule – which is called indexing. You might have heard this called crawling. It’s looking through datastores for content that it wants to serve up to users. This indexing allows the tool to provide search results quickly. But this also means that changes may not be picked up immediately.</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25</a:t>
            </a:fld>
            <a:endParaRPr lang="en-US"/>
          </a:p>
        </p:txBody>
      </p:sp>
    </p:spTree>
    <p:extLst>
      <p:ext uri="{BB962C8B-B14F-4D97-AF65-F5344CB8AC3E}">
        <p14:creationId xmlns:p14="http://schemas.microsoft.com/office/powerpoint/2010/main" val="579138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covered a lot of ground, so I want to do a recap at this point before we continue. *Enterprise search allows you to connect to multiple backend datastores. That’s why it is powerful. We don’t have to un-silo data anymore. Silos are fine. We have a search tool that can talk to all of them at once for us. *To avoid too much or too little content, decide what content matters to you – and stick to that. *Metadata is information </a:t>
            </a:r>
            <a:r>
              <a:rPr lang="en-US" i="1" dirty="0"/>
              <a:t>about </a:t>
            </a:r>
            <a:r>
              <a:rPr lang="en-US" i="0" dirty="0"/>
              <a:t>your data. Right-fit your metadata – not too much. Go for what is essential and can be accurate. It will allow people to find what matters to them. *When pulling data from multiple datastores, naming conventions will help you uniquely identify your content. *Don’t worry if different backend datastores use different terms for metadata. The search tool connector can pull the correct content and translate metadata terms. *The search tool will index content on a schedule. Changes to content are not necessarily instant. *The search results are displayed for users probably on a webpage which can be called the frontend or user interface.</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26</a:t>
            </a:fld>
            <a:endParaRPr lang="en-US"/>
          </a:p>
        </p:txBody>
      </p:sp>
    </p:spTree>
    <p:extLst>
      <p:ext uri="{BB962C8B-B14F-4D97-AF65-F5344CB8AC3E}">
        <p14:creationId xmlns:p14="http://schemas.microsoft.com/office/powerpoint/2010/main" val="1745420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another identified problem that you might encounter with enterprise search: the search results might not be up to date. Based on what we just looked at, does anyone want to make a guess as to why you might have a search result that is not up to date? [hear the breakout session participants] There could be a variety of reasons, but in our context, the *most likely is that the search tool needs to re-index the data. *The other recommendation I have is to keep the infrastructure simple. If you have too many things that have to synch up, those are places of potential failure. *And don’t forget, if search doesn’t work well, there is another potential point of failure. People </a:t>
            </a:r>
            <a:r>
              <a:rPr lang="en-US" i="1" dirty="0"/>
              <a:t>will</a:t>
            </a:r>
            <a:r>
              <a:rPr lang="en-US" dirty="0"/>
              <a:t> figure out ways of doing their job – which may mean they save copies of content for their own use… and that will become out of date. That isn’t a problem with the search tool itself, but you can minimize this potential issue by keeping search highly functional.</a:t>
            </a:r>
          </a:p>
        </p:txBody>
      </p:sp>
      <p:sp>
        <p:nvSpPr>
          <p:cNvPr id="4" name="Slide Number Placeholder 3"/>
          <p:cNvSpPr>
            <a:spLocks noGrp="1"/>
          </p:cNvSpPr>
          <p:nvPr>
            <p:ph type="sldNum" sz="quarter" idx="5"/>
          </p:nvPr>
        </p:nvSpPr>
        <p:spPr/>
        <p:txBody>
          <a:bodyPr/>
          <a:lstStyle/>
          <a:p>
            <a:fld id="{92437472-F350-E648-BF73-5FBCC1A166B4}" type="slidenum">
              <a:rPr lang="en-US" smtClean="0"/>
              <a:t>27</a:t>
            </a:fld>
            <a:endParaRPr lang="en-US"/>
          </a:p>
        </p:txBody>
      </p:sp>
    </p:spTree>
    <p:extLst>
      <p:ext uri="{BB962C8B-B14F-4D97-AF65-F5344CB8AC3E}">
        <p14:creationId xmlns:p14="http://schemas.microsoft.com/office/powerpoint/2010/main" val="1933510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our final identified problem that you might encounter with enterprise search: a poor user interface. This is last on my list, but it may be the most important. *If your users can’t find the search tool, it is of no use to them. How many of you have a search tool on your organization’s intranet? [hear the breakout session participants] *If your users don’t know how to use the search tool, it is of no use to them. I recommend harnessing the knowledge that your users already have regarding search. What do they already do probably all the time? They use Google, Amazon, online retailers, and the like. [mention facets] *I also think it’s a good idea to provide a help page for search techniques. For example, tell people how to use a wildcard character in their search and perhaps other strategies related to your content. *How would you improve the user experience or user interface of your organizations current search capabilities? Or, perhaps simpler – let’s answer this question: what do you think makes for good UX design? [hear the breakout session participants]</a:t>
            </a:r>
          </a:p>
        </p:txBody>
      </p:sp>
      <p:sp>
        <p:nvSpPr>
          <p:cNvPr id="4" name="Slide Number Placeholder 3"/>
          <p:cNvSpPr>
            <a:spLocks noGrp="1"/>
          </p:cNvSpPr>
          <p:nvPr>
            <p:ph type="sldNum" sz="quarter" idx="5"/>
          </p:nvPr>
        </p:nvSpPr>
        <p:spPr/>
        <p:txBody>
          <a:bodyPr/>
          <a:lstStyle/>
          <a:p>
            <a:fld id="{92437472-F350-E648-BF73-5FBCC1A166B4}" type="slidenum">
              <a:rPr lang="en-US" smtClean="0"/>
              <a:t>28</a:t>
            </a:fld>
            <a:endParaRPr lang="en-US"/>
          </a:p>
        </p:txBody>
      </p:sp>
    </p:spTree>
    <p:extLst>
      <p:ext uri="{BB962C8B-B14F-4D97-AF65-F5344CB8AC3E}">
        <p14:creationId xmlns:p14="http://schemas.microsoft.com/office/powerpoint/2010/main" val="3439899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the key takeaway here, enterprise search lets you search across multiple datastores using metadata to find what you need, but if you skip investing in a good user interface, you’ve wasted your best shot at making this work. Now, let’s move on now to the topic of knowledge management.</a:t>
            </a:r>
          </a:p>
        </p:txBody>
      </p:sp>
      <p:sp>
        <p:nvSpPr>
          <p:cNvPr id="4" name="Slide Number Placeholder 3"/>
          <p:cNvSpPr>
            <a:spLocks noGrp="1"/>
          </p:cNvSpPr>
          <p:nvPr>
            <p:ph type="sldNum" sz="quarter" idx="5"/>
          </p:nvPr>
        </p:nvSpPr>
        <p:spPr/>
        <p:txBody>
          <a:bodyPr/>
          <a:lstStyle/>
          <a:p>
            <a:fld id="{92437472-F350-E648-BF73-5FBCC1A166B4}" type="slidenum">
              <a:rPr lang="en-US" smtClean="0"/>
              <a:t>29</a:t>
            </a:fld>
            <a:endParaRPr lang="en-US"/>
          </a:p>
        </p:txBody>
      </p:sp>
    </p:spTree>
    <p:extLst>
      <p:ext uri="{BB962C8B-B14F-4D97-AF65-F5344CB8AC3E}">
        <p14:creationId xmlns:p14="http://schemas.microsoft.com/office/powerpoint/2010/main" val="2511006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introduction to the topics.</a:t>
            </a:r>
          </a:p>
        </p:txBody>
      </p:sp>
      <p:sp>
        <p:nvSpPr>
          <p:cNvPr id="4" name="Slide Number Placeholder 3"/>
          <p:cNvSpPr>
            <a:spLocks noGrp="1"/>
          </p:cNvSpPr>
          <p:nvPr>
            <p:ph type="sldNum" sz="quarter" idx="5"/>
          </p:nvPr>
        </p:nvSpPr>
        <p:spPr/>
        <p:txBody>
          <a:bodyPr/>
          <a:lstStyle/>
          <a:p>
            <a:fld id="{92437472-F350-E648-BF73-5FBCC1A166B4}" type="slidenum">
              <a:rPr lang="en-US" smtClean="0"/>
              <a:t>3</a:t>
            </a:fld>
            <a:endParaRPr lang="en-US"/>
          </a:p>
        </p:txBody>
      </p:sp>
    </p:spTree>
    <p:extLst>
      <p:ext uri="{BB962C8B-B14F-4D97-AF65-F5344CB8AC3E}">
        <p14:creationId xmlns:p14="http://schemas.microsoft.com/office/powerpoint/2010/main" val="2326230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effectLst/>
                <a:latin typeface="Arial" panose="020B0604020202020204" pitchFamily="34" charset="0"/>
                <a:ea typeface="Times New Roman" panose="02020603050405020304" pitchFamily="18" charset="0"/>
              </a:rPr>
              <a:t>Knowledge Management is the *overall process of facilitating knowledge-sharing for purposes of collaboration and productivity within an organization. *It can be prescribed. *It is often formal. *It makes sense for procedures to be part of knowledge management. Let’s look at a little background and then ideas about how to gather and share knowledge effectively. Just a note, I’m going to use the terms knowledge and information relatively interchangeably even though some people draw a distinction whereby knowledge is specifically about skills.</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31</a:t>
            </a:fld>
            <a:endParaRPr lang="en-US"/>
          </a:p>
        </p:txBody>
      </p:sp>
    </p:spTree>
    <p:extLst>
      <p:ext uri="{BB962C8B-B14F-4D97-AF65-F5344CB8AC3E}">
        <p14:creationId xmlns:p14="http://schemas.microsoft.com/office/powerpoint/2010/main" val="1999025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knowledge management is about sharing knowledge, let’s think about ways that </a:t>
            </a:r>
            <a:r>
              <a:rPr lang="en-US" i="1" dirty="0"/>
              <a:t>we</a:t>
            </a:r>
            <a:r>
              <a:rPr lang="en-US" dirty="0"/>
              <a:t> go about getting information. Let’s say you need to know something. *How do you go about getting that knowledge? [listen to the breakout session participants] Okay, I’ve noted several methods. *How do you decide what method to use? [listen to the breakout session participants] Here’s what I heard: [share back what I heard; perhaps they go with the fastest; or perhaps depending upon what the knowledge is, they have to go for the verified source; do they just wing it and see if it works; and so on]</a:t>
            </a:r>
          </a:p>
        </p:txBody>
      </p:sp>
      <p:sp>
        <p:nvSpPr>
          <p:cNvPr id="4" name="Slide Number Placeholder 3"/>
          <p:cNvSpPr>
            <a:spLocks noGrp="1"/>
          </p:cNvSpPr>
          <p:nvPr>
            <p:ph type="sldNum" sz="quarter" idx="5"/>
          </p:nvPr>
        </p:nvSpPr>
        <p:spPr/>
        <p:txBody>
          <a:bodyPr/>
          <a:lstStyle/>
          <a:p>
            <a:fld id="{92437472-F350-E648-BF73-5FBCC1A166B4}" type="slidenum">
              <a:rPr lang="en-US" smtClean="0"/>
              <a:t>32</a:t>
            </a:fld>
            <a:endParaRPr lang="en-US"/>
          </a:p>
        </p:txBody>
      </p:sp>
    </p:spTree>
    <p:extLst>
      <p:ext uri="{BB962C8B-B14F-4D97-AF65-F5344CB8AC3E}">
        <p14:creationId xmlns:p14="http://schemas.microsoft.com/office/powerpoint/2010/main" val="4066879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think about ways that we go about providing information. Let’s say you have some important information. *How do you go about providing that knowledge to someone else? [listen to the breakout session participants] Okay, I’ve noted several methods. *How do you decide what method to use? [listen to the breakout session participants] Here’s what I heard: [share back what I heard; perhaps they create a formal procedure; perhaps they have desk-level best practice; or create documentation in a system; do they make a video?; do they just not bother unless someone asks them; and so on] *Have you ever carefully provided information that was ignored? Did you ever carefully document something only to find out later it was never read? What do you think happened there? [listen to the breakout session participants]</a:t>
            </a:r>
          </a:p>
        </p:txBody>
      </p:sp>
      <p:sp>
        <p:nvSpPr>
          <p:cNvPr id="4" name="Slide Number Placeholder 3"/>
          <p:cNvSpPr>
            <a:spLocks noGrp="1"/>
          </p:cNvSpPr>
          <p:nvPr>
            <p:ph type="sldNum" sz="quarter" idx="5"/>
          </p:nvPr>
        </p:nvSpPr>
        <p:spPr/>
        <p:txBody>
          <a:bodyPr/>
          <a:lstStyle/>
          <a:p>
            <a:fld id="{92437472-F350-E648-BF73-5FBCC1A166B4}" type="slidenum">
              <a:rPr lang="en-US" smtClean="0"/>
              <a:t>33</a:t>
            </a:fld>
            <a:endParaRPr lang="en-US"/>
          </a:p>
        </p:txBody>
      </p:sp>
    </p:spTree>
    <p:extLst>
      <p:ext uri="{BB962C8B-B14F-4D97-AF65-F5344CB8AC3E}">
        <p14:creationId xmlns:p14="http://schemas.microsoft.com/office/powerpoint/2010/main" val="1678359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how we said earlier *that enterprise search is like the telescope? Well, we have arrived at *knowledge being the stars. Knowledge management really is key to a successful organization. Here are some benefits of knowledge management. *Organizations retain knowledge even when workers leave. *It saves time. When someone doesn’t know how to do something, it saves everyone time if they get their answer fast. *It helps prevent mistakes. *And people are happier. I say “happier people” because I think people are comfortable and relaxed when they know they will be supported and can get answers when needed are happier.</a:t>
            </a:r>
          </a:p>
        </p:txBody>
      </p:sp>
      <p:sp>
        <p:nvSpPr>
          <p:cNvPr id="4" name="Slide Number Placeholder 3"/>
          <p:cNvSpPr>
            <a:spLocks noGrp="1"/>
          </p:cNvSpPr>
          <p:nvPr>
            <p:ph type="sldNum" sz="quarter" idx="5"/>
          </p:nvPr>
        </p:nvSpPr>
        <p:spPr/>
        <p:txBody>
          <a:bodyPr/>
          <a:lstStyle/>
          <a:p>
            <a:fld id="{92437472-F350-E648-BF73-5FBCC1A166B4}" type="slidenum">
              <a:rPr lang="en-US" smtClean="0"/>
              <a:t>34</a:t>
            </a:fld>
            <a:endParaRPr lang="en-US"/>
          </a:p>
        </p:txBody>
      </p:sp>
    </p:spTree>
    <p:extLst>
      <p:ext uri="{BB962C8B-B14F-4D97-AF65-F5344CB8AC3E}">
        <p14:creationId xmlns:p14="http://schemas.microsoft.com/office/powerpoint/2010/main" val="61111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Management contributes to the success of what is called *high reliability organizations. The study of organizations specifically in the areas of the Navy, the FAA, and nuclear power contributed to the adoption of this term: High Reliability Organization (HRO). HROs plan for errors and have, among other similarities, a lean toward continuous learning and continuous improvement. Some characteristics of HROs include: *Continuous learning. *Continuous improvement. *Paying attention to operations. *Knowing the work is complex. *Proactively seek out near misses. *Valuing knowledge of organization’s experts. *Training for possible failures.</a:t>
            </a:r>
          </a:p>
        </p:txBody>
      </p:sp>
      <p:sp>
        <p:nvSpPr>
          <p:cNvPr id="4" name="Slide Number Placeholder 3"/>
          <p:cNvSpPr>
            <a:spLocks noGrp="1"/>
          </p:cNvSpPr>
          <p:nvPr>
            <p:ph type="sldNum" sz="quarter" idx="5"/>
          </p:nvPr>
        </p:nvSpPr>
        <p:spPr/>
        <p:txBody>
          <a:bodyPr/>
          <a:lstStyle/>
          <a:p>
            <a:fld id="{92437472-F350-E648-BF73-5FBCC1A166B4}" type="slidenum">
              <a:rPr lang="en-US" smtClean="0"/>
              <a:t>35</a:t>
            </a:fld>
            <a:endParaRPr lang="en-US"/>
          </a:p>
        </p:txBody>
      </p:sp>
    </p:spTree>
    <p:extLst>
      <p:ext uri="{BB962C8B-B14F-4D97-AF65-F5344CB8AC3E}">
        <p14:creationId xmlns:p14="http://schemas.microsoft.com/office/powerpoint/2010/main" val="1758021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of the strategies for how organizations can go about continuous learning. *Mentorships. I’m just curious how many people here have participated in mentoring – either as a mentor or a mentee. [Listen to responses.] *Lessons learned. *Using a knowledge base. *Training. *On-the-job training. *Just in time training. *Benchmarking. Learning from one another. I’m going to add one here: office hours. That’s an old concept from academia, but I’ve seen it put to use recently in different contexts. You can post a link to a weekly meeting where you will be for an hour. Anyone with a question can show up.</a:t>
            </a:r>
          </a:p>
        </p:txBody>
      </p:sp>
      <p:sp>
        <p:nvSpPr>
          <p:cNvPr id="4" name="Slide Number Placeholder 3"/>
          <p:cNvSpPr>
            <a:spLocks noGrp="1"/>
          </p:cNvSpPr>
          <p:nvPr>
            <p:ph type="sldNum" sz="quarter" idx="5"/>
          </p:nvPr>
        </p:nvSpPr>
        <p:spPr/>
        <p:txBody>
          <a:bodyPr/>
          <a:lstStyle/>
          <a:p>
            <a:fld id="{92437472-F350-E648-BF73-5FBCC1A166B4}" type="slidenum">
              <a:rPr lang="en-US" smtClean="0"/>
              <a:t>36</a:t>
            </a:fld>
            <a:endParaRPr lang="en-US"/>
          </a:p>
        </p:txBody>
      </p:sp>
    </p:spTree>
    <p:extLst>
      <p:ext uri="{BB962C8B-B14F-4D97-AF65-F5344CB8AC3E}">
        <p14:creationId xmlns:p14="http://schemas.microsoft.com/office/powerpoint/2010/main" val="777413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prerequisite to gathering the right knowledge – or the right information </a:t>
            </a:r>
            <a:r>
              <a:rPr lang="en-US" i="0" dirty="0"/>
              <a:t>– is having a just culture. *Some call this establishing psychological safety. For example, if something goes wrong, having a culture that makes it possible and comfortable for people to speak up about what happened is essential to gathering information. What are some examples that you can think of that would work to create a just culture and provide psychological safety? [listen to breakout session participants] [I can add that I’ve been making it a habit to say out loud, “I made a mistake.”] I would call this trust. *Additionally, you need to create a culture where it is safe to ask for help… and engender in yourself the courage to ask for help and to seek knowledge. *And sometimes it is not seen as a win to share knowledge. Make sure knowledge sharing is a win-win.</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37</a:t>
            </a:fld>
            <a:endParaRPr lang="en-US"/>
          </a:p>
        </p:txBody>
      </p:sp>
    </p:spTree>
    <p:extLst>
      <p:ext uri="{BB962C8B-B14F-4D97-AF65-F5344CB8AC3E}">
        <p14:creationId xmlns:p14="http://schemas.microsoft.com/office/powerpoint/2010/main" val="1587693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tie this together with Human Performance Improvement (HPI) concepts. Let’s briefly review HPI. *HPI takes as a given that everyone makes mistakes. *It’s possible and important to recognize error-likely situations. *And you can make changes to prevent errors from becoming events. HPI is also key to successful knowledge management. With an HPI approach, having the facts is not enough. You have to understand the context of why someone did something. *Blames doesn’t fix anything. We can do a substitution test and ask “if we put someone else with the same background in this circumstance, would they make the same error?” If the answer is yes, then empathy and a just culture will allow you to gain a better understanding. *I want to tell a story to illustrate this. Some of you may know this story. [tell the story of the Mann Gulch fire]</a:t>
            </a:r>
          </a:p>
        </p:txBody>
      </p:sp>
      <p:sp>
        <p:nvSpPr>
          <p:cNvPr id="4" name="Slide Number Placeholder 3"/>
          <p:cNvSpPr>
            <a:spLocks noGrp="1"/>
          </p:cNvSpPr>
          <p:nvPr>
            <p:ph type="sldNum" sz="quarter" idx="5"/>
          </p:nvPr>
        </p:nvSpPr>
        <p:spPr/>
        <p:txBody>
          <a:bodyPr/>
          <a:lstStyle/>
          <a:p>
            <a:fld id="{92437472-F350-E648-BF73-5FBCC1A166B4}" type="slidenum">
              <a:rPr lang="en-US" smtClean="0"/>
              <a:t>38</a:t>
            </a:fld>
            <a:endParaRPr lang="en-US"/>
          </a:p>
        </p:txBody>
      </p:sp>
    </p:spTree>
    <p:extLst>
      <p:ext uri="{BB962C8B-B14F-4D97-AF65-F5344CB8AC3E}">
        <p14:creationId xmlns:p14="http://schemas.microsoft.com/office/powerpoint/2010/main" val="956236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management inherently is interested in the big picture. *Just the facts leads to linear thinking. *It’s important to look wholistically. *What is the rest of the story? [mention that I took an HPI course from Shane Bush whose colleague at Idaho National Lab has created a series of videos called “the rest of the story.” These videos spark conversation, support a just culture, and slow judgement. It reminds people there is a context. There is “the rest of the story.”] If people feel more comfortable with understanding their errors – and other people’s errors – they’ll be more comfortable sharing their experience. This is knowledge. Context allows for understanding which allows for respect.</a:t>
            </a:r>
          </a:p>
        </p:txBody>
      </p:sp>
      <p:sp>
        <p:nvSpPr>
          <p:cNvPr id="4" name="Slide Number Placeholder 3"/>
          <p:cNvSpPr>
            <a:spLocks noGrp="1"/>
          </p:cNvSpPr>
          <p:nvPr>
            <p:ph type="sldNum" sz="quarter" idx="5"/>
          </p:nvPr>
        </p:nvSpPr>
        <p:spPr/>
        <p:txBody>
          <a:bodyPr/>
          <a:lstStyle/>
          <a:p>
            <a:fld id="{92437472-F350-E648-BF73-5FBCC1A166B4}" type="slidenum">
              <a:rPr lang="en-US" smtClean="0"/>
              <a:t>39</a:t>
            </a:fld>
            <a:endParaRPr lang="en-US"/>
          </a:p>
        </p:txBody>
      </p:sp>
    </p:spTree>
    <p:extLst>
      <p:ext uri="{BB962C8B-B14F-4D97-AF65-F5344CB8AC3E}">
        <p14:creationId xmlns:p14="http://schemas.microsoft.com/office/powerpoint/2010/main" val="2767557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characteristic of good knowledge management is to create a culture that seeks out feedback. *In HPI, an error is something you didn’t mean to do. And if you didn’t mean to do it, it’s quite possible you don’t even know that you made the error. Feedback is your friend. *Peer review is part of knowledge management. *Ask for checks on your work. Create a culture that normalizes asking for checks on your work. [mention the book </a:t>
            </a:r>
            <a:r>
              <a:rPr lang="en-US" u="sng" dirty="0"/>
              <a:t>Thanks for the Feedback: The Science and Art of Receiving Feedback Well</a:t>
            </a:r>
            <a:r>
              <a:rPr lang="en-US" dirty="0"/>
              <a:t> by Stone and Heen]</a:t>
            </a:r>
          </a:p>
        </p:txBody>
      </p:sp>
      <p:sp>
        <p:nvSpPr>
          <p:cNvPr id="4" name="Slide Number Placeholder 3"/>
          <p:cNvSpPr>
            <a:spLocks noGrp="1"/>
          </p:cNvSpPr>
          <p:nvPr>
            <p:ph type="sldNum" sz="quarter" idx="5"/>
          </p:nvPr>
        </p:nvSpPr>
        <p:spPr/>
        <p:txBody>
          <a:bodyPr/>
          <a:lstStyle/>
          <a:p>
            <a:fld id="{92437472-F350-E648-BF73-5FBCC1A166B4}" type="slidenum">
              <a:rPr lang="en-US" smtClean="0"/>
              <a:t>40</a:t>
            </a:fld>
            <a:endParaRPr lang="en-US"/>
          </a:p>
        </p:txBody>
      </p:sp>
    </p:spTree>
    <p:extLst>
      <p:ext uri="{BB962C8B-B14F-4D97-AF65-F5344CB8AC3E}">
        <p14:creationId xmlns:p14="http://schemas.microsoft.com/office/powerpoint/2010/main" val="239406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In an organization, information is everywhere. One of the challenges of our current moment is making sure that the right information is found at the right time. Enterprise search and knowledge management (KM) are two strategies that can be employed to help meet this challenge.</a:t>
            </a:r>
          </a:p>
          <a:p>
            <a:endParaRPr lang="en-US" sz="1800" dirty="0">
              <a:effectLst/>
              <a:latin typeface="Arial" panose="020B0604020202020204" pitchFamily="34" charset="0"/>
            </a:endParaRPr>
          </a:p>
          <a:p>
            <a:r>
              <a:rPr lang="en-US" sz="1800" dirty="0">
                <a:effectLst/>
                <a:latin typeface="Arial" panose="020B0604020202020204" pitchFamily="34" charset="0"/>
                <a:ea typeface="Times New Roman" panose="02020603050405020304" pitchFamily="18" charset="0"/>
              </a:rPr>
              <a:t>Enterprise search refers to connecting to, indexing, and retrieving information from sources across an organization. This allows employees to use one search method to find information from many areas of an organization all at the same time.</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4</a:t>
            </a:fld>
            <a:endParaRPr lang="en-US"/>
          </a:p>
        </p:txBody>
      </p:sp>
    </p:spTree>
    <p:extLst>
      <p:ext uri="{BB962C8B-B14F-4D97-AF65-F5344CB8AC3E}">
        <p14:creationId xmlns:p14="http://schemas.microsoft.com/office/powerpoint/2010/main" val="2648629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ways of gathering knowledge include *asking “What one thing would you change?” You might be surprised by what is learned. Again, if the goal is continuous learning and improvement, there are many channels for this knowledge transfer, but first you have to actually get the knowledge to surface. *And another key element is to be there. To walk the job down.</a:t>
            </a:r>
          </a:p>
        </p:txBody>
      </p:sp>
      <p:sp>
        <p:nvSpPr>
          <p:cNvPr id="4" name="Slide Number Placeholder 3"/>
          <p:cNvSpPr>
            <a:spLocks noGrp="1"/>
          </p:cNvSpPr>
          <p:nvPr>
            <p:ph type="sldNum" sz="quarter" idx="5"/>
          </p:nvPr>
        </p:nvSpPr>
        <p:spPr/>
        <p:txBody>
          <a:bodyPr/>
          <a:lstStyle/>
          <a:p>
            <a:fld id="{92437472-F350-E648-BF73-5FBCC1A166B4}" type="slidenum">
              <a:rPr lang="en-US" smtClean="0"/>
              <a:t>41</a:t>
            </a:fld>
            <a:endParaRPr lang="en-US"/>
          </a:p>
        </p:txBody>
      </p:sp>
    </p:spTree>
    <p:extLst>
      <p:ext uri="{BB962C8B-B14F-4D97-AF65-F5344CB8AC3E}">
        <p14:creationId xmlns:p14="http://schemas.microsoft.com/office/powerpoint/2010/main" val="417354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back to thinking about what we will do with the information that may be knowledge that an organization doesn’t want to lose. Consider a linear way of looking at knowledge. Perhaps from our earlier discussion of data and metadata, it seems fairly flat – a vehicle is a car; it’s color is red; it has 4 doors; and so on. But a knowledge graph allows you to think about all the ways someone might interact with your data. Think of it more as verbs. *You might start with an author. *And then find a paper they wrote about a subject. *That references another author. *And it references a definition. *And the second author patented an invention. *Which the first author had a hand in. *And the subject and definition also pertain to. This is clearly a picture of many dimensions. I think of this as the “rabbit hole” way of looking at knowledge. Ideally, in an organization, I could start at one point and follow a path to knowledge that I didn’t even know I didn’t know.</a:t>
            </a:r>
          </a:p>
        </p:txBody>
      </p:sp>
      <p:sp>
        <p:nvSpPr>
          <p:cNvPr id="4" name="Slide Number Placeholder 3"/>
          <p:cNvSpPr>
            <a:spLocks noGrp="1"/>
          </p:cNvSpPr>
          <p:nvPr>
            <p:ph type="sldNum" sz="quarter" idx="5"/>
          </p:nvPr>
        </p:nvSpPr>
        <p:spPr/>
        <p:txBody>
          <a:bodyPr/>
          <a:lstStyle/>
          <a:p>
            <a:fld id="{92437472-F350-E648-BF73-5FBCC1A166B4}" type="slidenum">
              <a:rPr lang="en-US" smtClean="0"/>
              <a:t>42</a:t>
            </a:fld>
            <a:endParaRPr lang="en-US"/>
          </a:p>
        </p:txBody>
      </p:sp>
    </p:spTree>
    <p:extLst>
      <p:ext uri="{BB962C8B-B14F-4D97-AF65-F5344CB8AC3E}">
        <p14:creationId xmlns:p14="http://schemas.microsoft.com/office/powerpoint/2010/main" val="1178149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some big data vocabulary. We’ve already used the term data – that’s backend content. Silos can refer to different datastores where data lives. The term data warehouse can be used to describe a central location that gathers data from various sources so that it can be analyzed. Business Intelligence or BI describes the software that is used to analyze the gathered data. Sometimes this is called middleware – because it is between the backend and frontend we’ve already talked about. </a:t>
            </a:r>
            <a:r>
              <a:rPr lang="en-US" dirty="0" err="1"/>
              <a:t>PowerBI</a:t>
            </a:r>
            <a:r>
              <a:rPr lang="en-US" dirty="0"/>
              <a:t> is Microsoft’s tool for doing this type of data analysis. Tableau is another popular BI tool. The term big data, by the way, is just a way to talk about very large amounts of data that need new strategies for analysis. Artificial intelligence or AI is phrase of the day and it should be. AI describes machines acting in intelligent ways. Machine learning is a subset of AI that learns from large amounts of data. ChatGPT is an example.</a:t>
            </a:r>
          </a:p>
        </p:txBody>
      </p:sp>
      <p:sp>
        <p:nvSpPr>
          <p:cNvPr id="4" name="Slide Number Placeholder 3"/>
          <p:cNvSpPr>
            <a:spLocks noGrp="1"/>
          </p:cNvSpPr>
          <p:nvPr>
            <p:ph type="sldNum" sz="quarter" idx="5"/>
          </p:nvPr>
        </p:nvSpPr>
        <p:spPr/>
        <p:txBody>
          <a:bodyPr/>
          <a:lstStyle/>
          <a:p>
            <a:fld id="{92437472-F350-E648-BF73-5FBCC1A166B4}" type="slidenum">
              <a:rPr lang="en-US" smtClean="0"/>
              <a:t>43</a:t>
            </a:fld>
            <a:endParaRPr lang="en-US"/>
          </a:p>
        </p:txBody>
      </p:sp>
    </p:spTree>
    <p:extLst>
      <p:ext uri="{BB962C8B-B14F-4D97-AF65-F5344CB8AC3E}">
        <p14:creationId xmlns:p14="http://schemas.microsoft.com/office/powerpoint/2010/main" val="1770337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when we were talking about enterprise search, some of you probably thought “well, what about full-text search.” It’s still important to have proper metadata on content, but you can do a full-text search – meaning search through the entire document’s text – as well as searching using metadata. And that’s been around a long time. It’s not just something Artificial Intelligence can do. *But AI does do that. *And AI can handle vast amounts of data. It can find a needle in a haystack. *However, AI also has a habit of making things up. AI is just doing its best. It may make something up because it seems like the right answer. This is called hallucinating – and it is one of the challenges of using AI.</a:t>
            </a:r>
          </a:p>
        </p:txBody>
      </p:sp>
      <p:sp>
        <p:nvSpPr>
          <p:cNvPr id="4" name="Slide Number Placeholder 3"/>
          <p:cNvSpPr>
            <a:spLocks noGrp="1"/>
          </p:cNvSpPr>
          <p:nvPr>
            <p:ph type="sldNum" sz="quarter" idx="5"/>
          </p:nvPr>
        </p:nvSpPr>
        <p:spPr/>
        <p:txBody>
          <a:bodyPr/>
          <a:lstStyle/>
          <a:p>
            <a:fld id="{92437472-F350-E648-BF73-5FBCC1A166B4}" type="slidenum">
              <a:rPr lang="en-US" smtClean="0"/>
              <a:t>44</a:t>
            </a:fld>
            <a:endParaRPr lang="en-US"/>
          </a:p>
        </p:txBody>
      </p:sp>
    </p:spTree>
    <p:extLst>
      <p:ext uri="{BB962C8B-B14F-4D97-AF65-F5344CB8AC3E}">
        <p14:creationId xmlns:p14="http://schemas.microsoft.com/office/powerpoint/2010/main" val="2042749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talked a little bit about how we create the culture that allows for us to gather good knowledge from the workforce and some techniques for sharing that information. Sometimes software is used that is specifically for knowledge sharing. For example, wikis, some blogs, and social networks. We are using Microsoft Teams for this meeting. I’ve seen Teams used sharing knowledge – some efforts more effective than others.</a:t>
            </a:r>
          </a:p>
        </p:txBody>
      </p:sp>
      <p:sp>
        <p:nvSpPr>
          <p:cNvPr id="4" name="Slide Number Placeholder 3"/>
          <p:cNvSpPr>
            <a:spLocks noGrp="1"/>
          </p:cNvSpPr>
          <p:nvPr>
            <p:ph type="sldNum" sz="quarter" idx="5"/>
          </p:nvPr>
        </p:nvSpPr>
        <p:spPr/>
        <p:txBody>
          <a:bodyPr/>
          <a:lstStyle/>
          <a:p>
            <a:fld id="{92437472-F350-E648-BF73-5FBCC1A166B4}" type="slidenum">
              <a:rPr lang="en-US" smtClean="0"/>
              <a:t>45</a:t>
            </a:fld>
            <a:endParaRPr lang="en-US"/>
          </a:p>
        </p:txBody>
      </p:sp>
    </p:spTree>
    <p:extLst>
      <p:ext uri="{BB962C8B-B14F-4D97-AF65-F5344CB8AC3E}">
        <p14:creationId xmlns:p14="http://schemas.microsoft.com/office/powerpoint/2010/main" val="754162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also think about the backend repositories where we might save the content such as knowledge bases or generally databases. Tools such as Microsoft Teams can be good collaborative spaces and knowledge repositories.</a:t>
            </a:r>
          </a:p>
        </p:txBody>
      </p:sp>
      <p:sp>
        <p:nvSpPr>
          <p:cNvPr id="4" name="Slide Number Placeholder 3"/>
          <p:cNvSpPr>
            <a:spLocks noGrp="1"/>
          </p:cNvSpPr>
          <p:nvPr>
            <p:ph type="sldNum" sz="quarter" idx="5"/>
          </p:nvPr>
        </p:nvSpPr>
        <p:spPr/>
        <p:txBody>
          <a:bodyPr/>
          <a:lstStyle/>
          <a:p>
            <a:fld id="{92437472-F350-E648-BF73-5FBCC1A166B4}" type="slidenum">
              <a:rPr lang="en-US" smtClean="0"/>
              <a:t>46</a:t>
            </a:fld>
            <a:endParaRPr lang="en-US"/>
          </a:p>
        </p:txBody>
      </p:sp>
    </p:spTree>
    <p:extLst>
      <p:ext uri="{BB962C8B-B14F-4D97-AF65-F5344CB8AC3E}">
        <p14:creationId xmlns:p14="http://schemas.microsoft.com/office/powerpoint/2010/main" val="4170910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far more important than the question of where you’re going to put the information, are the connections between people. To me, this is the difference between asking where are we going to park the car versus asking how are we going to build the highway. It’s not that you don’t need a knowledge base article, for example. But that is just one technique. Communities of practice combine many of the characteristics we’ve discussed so far. People join because they want to be there. There is likely a sense of trust established. There are a multitude of channels of knowledge transfer – the quick phone call, chat, lunch, group meeting, shared documents, benchmarking, and so on. This strategy has the advantage of increasing the highways of information flow. It is less about codifying information in a knowledge base and more about establishing opportunities for exchange.</a:t>
            </a:r>
          </a:p>
        </p:txBody>
      </p:sp>
      <p:sp>
        <p:nvSpPr>
          <p:cNvPr id="4" name="Slide Number Placeholder 3"/>
          <p:cNvSpPr>
            <a:spLocks noGrp="1"/>
          </p:cNvSpPr>
          <p:nvPr>
            <p:ph type="sldNum" sz="quarter" idx="5"/>
          </p:nvPr>
        </p:nvSpPr>
        <p:spPr/>
        <p:txBody>
          <a:bodyPr/>
          <a:lstStyle/>
          <a:p>
            <a:fld id="{92437472-F350-E648-BF73-5FBCC1A166B4}" type="slidenum">
              <a:rPr lang="en-US" smtClean="0"/>
              <a:t>47</a:t>
            </a:fld>
            <a:endParaRPr lang="en-US"/>
          </a:p>
        </p:txBody>
      </p:sp>
    </p:spTree>
    <p:extLst>
      <p:ext uri="{BB962C8B-B14F-4D97-AF65-F5344CB8AC3E}">
        <p14:creationId xmlns:p14="http://schemas.microsoft.com/office/powerpoint/2010/main" val="2541409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who should be included in a community of practice. Who has the knowledge? Often it seems to me that the people who have the information are not the people who are asked. Or sometimes the people that have the information don’t know what they know – you might have to job shadow. I can never make cake the way my mom makes it. I wrote the recipe down. I checked it twice. I followed it to the letter. Then I had to just shadow her around the kitchen to find out what I was missing. [note to self: I have the picture of the dog because the person who has the knowledge might not know what they know – how can they just tell you how to swim?]</a:t>
            </a:r>
          </a:p>
        </p:txBody>
      </p:sp>
      <p:sp>
        <p:nvSpPr>
          <p:cNvPr id="4" name="Slide Number Placeholder 3"/>
          <p:cNvSpPr>
            <a:spLocks noGrp="1"/>
          </p:cNvSpPr>
          <p:nvPr>
            <p:ph type="sldNum" sz="quarter" idx="5"/>
          </p:nvPr>
        </p:nvSpPr>
        <p:spPr/>
        <p:txBody>
          <a:bodyPr/>
          <a:lstStyle/>
          <a:p>
            <a:fld id="{92437472-F350-E648-BF73-5FBCC1A166B4}" type="slidenum">
              <a:rPr lang="en-US" smtClean="0"/>
              <a:t>48</a:t>
            </a:fld>
            <a:endParaRPr lang="en-US"/>
          </a:p>
        </p:txBody>
      </p:sp>
    </p:spTree>
    <p:extLst>
      <p:ext uri="{BB962C8B-B14F-4D97-AF65-F5344CB8AC3E}">
        <p14:creationId xmlns:p14="http://schemas.microsoft.com/office/powerpoint/2010/main" val="3353958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important as </a:t>
            </a:r>
            <a:r>
              <a:rPr lang="en-US" i="1" dirty="0"/>
              <a:t>who</a:t>
            </a:r>
            <a:r>
              <a:rPr lang="en-US" dirty="0"/>
              <a:t> is the </a:t>
            </a:r>
            <a:r>
              <a:rPr lang="en-US" i="1" dirty="0"/>
              <a:t>when</a:t>
            </a:r>
            <a:r>
              <a:rPr lang="en-US" dirty="0"/>
              <a:t>: when do we take time to gather and share knowledge. I think the ideal time is when there is time to do so. In other words: before a near miss or event happens. It’s a good idea to review and test steps in the context where it will be used. Get in the pool.</a:t>
            </a:r>
          </a:p>
        </p:txBody>
      </p:sp>
      <p:sp>
        <p:nvSpPr>
          <p:cNvPr id="4" name="Slide Number Placeholder 3"/>
          <p:cNvSpPr>
            <a:spLocks noGrp="1"/>
          </p:cNvSpPr>
          <p:nvPr>
            <p:ph type="sldNum" sz="quarter" idx="5"/>
          </p:nvPr>
        </p:nvSpPr>
        <p:spPr/>
        <p:txBody>
          <a:bodyPr/>
          <a:lstStyle/>
          <a:p>
            <a:fld id="{92437472-F350-E648-BF73-5FBCC1A166B4}" type="slidenum">
              <a:rPr lang="en-US" smtClean="0"/>
              <a:t>49</a:t>
            </a:fld>
            <a:endParaRPr lang="en-US"/>
          </a:p>
        </p:txBody>
      </p:sp>
    </p:spTree>
    <p:extLst>
      <p:ext uri="{BB962C8B-B14F-4D97-AF65-F5344CB8AC3E}">
        <p14:creationId xmlns:p14="http://schemas.microsoft.com/office/powerpoint/2010/main" val="1891331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HPI, the SAFER (S-A-F-E-R) dialog was a descriptor of a process where you share knowledge directly (notice the word “dialog”) in the appropriate potential context. The acronym stands for *summarize critical steps, *anticipate error traps, *foresee consequences, *evaluate defenses, and *review operating experience.</a:t>
            </a:r>
          </a:p>
        </p:txBody>
      </p:sp>
      <p:sp>
        <p:nvSpPr>
          <p:cNvPr id="4" name="Slide Number Placeholder 3"/>
          <p:cNvSpPr>
            <a:spLocks noGrp="1"/>
          </p:cNvSpPr>
          <p:nvPr>
            <p:ph type="sldNum" sz="quarter" idx="5"/>
          </p:nvPr>
        </p:nvSpPr>
        <p:spPr/>
        <p:txBody>
          <a:bodyPr/>
          <a:lstStyle/>
          <a:p>
            <a:fld id="{92437472-F350-E648-BF73-5FBCC1A166B4}" type="slidenum">
              <a:rPr lang="en-US" smtClean="0"/>
              <a:t>50</a:t>
            </a:fld>
            <a:endParaRPr lang="en-US"/>
          </a:p>
        </p:txBody>
      </p:sp>
    </p:spTree>
    <p:extLst>
      <p:ext uri="{BB962C8B-B14F-4D97-AF65-F5344CB8AC3E}">
        <p14:creationId xmlns:p14="http://schemas.microsoft.com/office/powerpoint/2010/main" val="403213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Knowledge Management is the overall process of facilitating knowledge-sharing for purposes of collaboration and productivity. This allows employees to more easily pull in the same direction and make use of the work others have already done. In your roles with policies &amp; procedures, you are already integral to your organization’s knowledge management.</a:t>
            </a:r>
          </a:p>
          <a:p>
            <a:endParaRPr lang="en-US" sz="1800" dirty="0">
              <a:effectLst/>
              <a:latin typeface="Arial" panose="020B0604020202020204" pitchFamily="34" charset="0"/>
            </a:endParaRPr>
          </a:p>
          <a:p>
            <a:r>
              <a:rPr lang="en-US" sz="1800" dirty="0">
                <a:effectLst/>
                <a:latin typeface="Arial" panose="020B0604020202020204" pitchFamily="34" charset="0"/>
              </a:rPr>
              <a:t>You could think of </a:t>
            </a:r>
            <a:r>
              <a:rPr lang="en-US" sz="1800" b="1" dirty="0">
                <a:effectLst/>
                <a:latin typeface="Arial" panose="020B0604020202020204" pitchFamily="34" charset="0"/>
              </a:rPr>
              <a:t>Enterprise Search as the telescope </a:t>
            </a:r>
            <a:r>
              <a:rPr lang="en-US" sz="1800" b="0" dirty="0">
                <a:effectLst/>
                <a:latin typeface="Arial" panose="020B0604020202020204" pitchFamily="34" charset="0"/>
              </a:rPr>
              <a:t>and</a:t>
            </a:r>
            <a:r>
              <a:rPr lang="en-US" sz="1800" dirty="0">
                <a:effectLst/>
                <a:latin typeface="Arial" panose="020B0604020202020204" pitchFamily="34" charset="0"/>
              </a:rPr>
              <a:t> </a:t>
            </a:r>
            <a:r>
              <a:rPr lang="en-US" sz="1800" b="1" dirty="0">
                <a:effectLst/>
                <a:latin typeface="Arial" panose="020B0604020202020204" pitchFamily="34" charset="0"/>
              </a:rPr>
              <a:t>Knowledge Management </a:t>
            </a:r>
            <a:r>
              <a:rPr lang="en-US" sz="1800" b="0" dirty="0">
                <a:effectLst/>
                <a:latin typeface="Arial" panose="020B0604020202020204" pitchFamily="34" charset="0"/>
              </a:rPr>
              <a:t>as the constellation of stars that we care about</a:t>
            </a:r>
            <a:r>
              <a:rPr lang="en-US" sz="180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5</a:t>
            </a:fld>
            <a:endParaRPr lang="en-US"/>
          </a:p>
        </p:txBody>
      </p:sp>
    </p:spTree>
    <p:extLst>
      <p:ext uri="{BB962C8B-B14F-4D97-AF65-F5344CB8AC3E}">
        <p14:creationId xmlns:p14="http://schemas.microsoft.com/office/powerpoint/2010/main" val="1567965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has morphed into Bob Edwards’ </a:t>
            </a:r>
            <a:r>
              <a:rPr lang="en-US" b="1" dirty="0"/>
              <a:t>learning teams</a:t>
            </a:r>
            <a:r>
              <a:rPr lang="en-US" b="0" dirty="0"/>
              <a:t>. I find the book </a:t>
            </a:r>
            <a:r>
              <a:rPr lang="en-US" b="0" u="sng" dirty="0"/>
              <a:t>Bob’s Guide to Operational Learning</a:t>
            </a:r>
            <a:r>
              <a:rPr lang="en-US" b="0" u="none" dirty="0"/>
              <a:t> </a:t>
            </a:r>
            <a:r>
              <a:rPr lang="en-US" b="0" dirty="0"/>
              <a:t>by Bob Edwards to be an important piece of the knowledge management puzzle. Here are a few key points. *Shift from finding blame to improving our ability to learn. If you think about policies and procedures, some decent percentage of the information contained in them came from not wanting to make the same mistakes again. So, we’ll put the information in the policy or procedure – don’t do that. But if we take knowledge sharing to a deeper level, we might find that listening &amp; learning will discover how to change the context (the organization, the environment, the expectations, etc.) such that the error is much less likely. A learning team consists of about 5-7 people *who work together and learn collaboratively. *The group learns from the persons closest to the work. *And there is a focus on understanding the context in order to improve.</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51</a:t>
            </a:fld>
            <a:endParaRPr lang="en-US"/>
          </a:p>
        </p:txBody>
      </p:sp>
    </p:spTree>
    <p:extLst>
      <p:ext uri="{BB962C8B-B14F-4D97-AF65-F5344CB8AC3E}">
        <p14:creationId xmlns:p14="http://schemas.microsoft.com/office/powerpoint/2010/main" val="2705737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learning teams cycle starts with *I understand your world. *Then, I see what’s difficult here. *And then let’s try different potential improvements. To me, this cycle can be summed up as listen, listen more, implement the ideas brought forth.</a:t>
            </a:r>
          </a:p>
        </p:txBody>
      </p:sp>
      <p:sp>
        <p:nvSpPr>
          <p:cNvPr id="4" name="Slide Number Placeholder 3"/>
          <p:cNvSpPr>
            <a:spLocks noGrp="1"/>
          </p:cNvSpPr>
          <p:nvPr>
            <p:ph type="sldNum" sz="quarter" idx="5"/>
          </p:nvPr>
        </p:nvSpPr>
        <p:spPr/>
        <p:txBody>
          <a:bodyPr/>
          <a:lstStyle/>
          <a:p>
            <a:fld id="{92437472-F350-E648-BF73-5FBCC1A166B4}" type="slidenum">
              <a:rPr lang="en-US" smtClean="0"/>
              <a:t>52</a:t>
            </a:fld>
            <a:endParaRPr lang="en-US"/>
          </a:p>
        </p:txBody>
      </p:sp>
    </p:spTree>
    <p:extLst>
      <p:ext uri="{BB962C8B-B14F-4D97-AF65-F5344CB8AC3E}">
        <p14:creationId xmlns:p14="http://schemas.microsoft.com/office/powerpoint/2010/main" val="181034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right in line with something that Argonne does all the time: Plan – Do – Check – Adjust. We are constantly trying to make incremental improvements.</a:t>
            </a:r>
          </a:p>
        </p:txBody>
      </p:sp>
      <p:sp>
        <p:nvSpPr>
          <p:cNvPr id="4" name="Slide Number Placeholder 3"/>
          <p:cNvSpPr>
            <a:spLocks noGrp="1"/>
          </p:cNvSpPr>
          <p:nvPr>
            <p:ph type="sldNum" sz="quarter" idx="5"/>
          </p:nvPr>
        </p:nvSpPr>
        <p:spPr/>
        <p:txBody>
          <a:bodyPr/>
          <a:lstStyle/>
          <a:p>
            <a:fld id="{92437472-F350-E648-BF73-5FBCC1A166B4}" type="slidenum">
              <a:rPr lang="en-US" smtClean="0"/>
              <a:t>53</a:t>
            </a:fld>
            <a:endParaRPr lang="en-US"/>
          </a:p>
        </p:txBody>
      </p:sp>
    </p:spTree>
    <p:extLst>
      <p:ext uri="{BB962C8B-B14F-4D97-AF65-F5344CB8AC3E}">
        <p14:creationId xmlns:p14="http://schemas.microsoft.com/office/powerpoint/2010/main" val="1445417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a:t>
            </a:r>
            <a:r>
              <a:rPr lang="en-US" dirty="0" err="1"/>
              <a:t>Forsgren</a:t>
            </a:r>
            <a:r>
              <a:rPr lang="en-US" dirty="0"/>
              <a:t> who was the chief knowledge officer at NASA wrote </a:t>
            </a:r>
            <a:r>
              <a:rPr lang="en-US" u="sng" dirty="0"/>
              <a:t>Lean Knowledge Management: How NASA Implemented a Practical KM Program</a:t>
            </a:r>
            <a:r>
              <a:rPr lang="en-US" u="none" dirty="0"/>
              <a:t>. I recommend the book if you want to learn more about knowledge management even if your organization doesn’t have a separate KM program. Among the many ideas in the book, the author suggests *focusing on knowledge for a defined audience. If you want success, don’t try to boil the ocean. *He makes a distinction between information and knowledge – and focuses on turning information into knowledge that can be shared. *A lessons learned database is a key component, but *so are case studies and stories. *It was a priority for NASA with a truly collaborative effort.</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54</a:t>
            </a:fld>
            <a:endParaRPr lang="en-US"/>
          </a:p>
        </p:txBody>
      </p:sp>
    </p:spTree>
    <p:extLst>
      <p:ext uri="{BB962C8B-B14F-4D97-AF65-F5344CB8AC3E}">
        <p14:creationId xmlns:p14="http://schemas.microsoft.com/office/powerpoint/2010/main" val="1211502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He talked about *searchable content, *lessons learned, *case studies, *in-person storytelling, *forums, *video interviews, *podcasts, *training courses, newsletter, social media, benchmarking (internally and externally), and an integrated KM website. Importantly and predictably, he emphasizes the importance of having management buy in – and offering metrics regularly to show usage &amp; success.</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55</a:t>
            </a:fld>
            <a:endParaRPr lang="en-US"/>
          </a:p>
        </p:txBody>
      </p:sp>
    </p:spTree>
    <p:extLst>
      <p:ext uri="{BB962C8B-B14F-4D97-AF65-F5344CB8AC3E}">
        <p14:creationId xmlns:p14="http://schemas.microsoft.com/office/powerpoint/2010/main" val="4186612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recap information about knowledge management. *We all have our preferred ways of getting knowledge &amp; sharing knowledge. *High Reliability Organizations practice continuous learning. *There are many KM channels from mentorships to training. *Trust is key. *HPI can help understand context which leads to respect. *Knowledge is multi-</a:t>
            </a:r>
            <a:r>
              <a:rPr lang="en-US" dirty="0" err="1"/>
              <a:t>dimentional</a:t>
            </a:r>
            <a:r>
              <a:rPr lang="en-US" dirty="0"/>
              <a:t>; allow for discovery. *Data is important; people are even more important.</a:t>
            </a:r>
          </a:p>
        </p:txBody>
      </p:sp>
      <p:sp>
        <p:nvSpPr>
          <p:cNvPr id="4" name="Slide Number Placeholder 3"/>
          <p:cNvSpPr>
            <a:spLocks noGrp="1"/>
          </p:cNvSpPr>
          <p:nvPr>
            <p:ph type="sldNum" sz="quarter" idx="5"/>
          </p:nvPr>
        </p:nvSpPr>
        <p:spPr/>
        <p:txBody>
          <a:bodyPr/>
          <a:lstStyle/>
          <a:p>
            <a:fld id="{92437472-F350-E648-BF73-5FBCC1A166B4}" type="slidenum">
              <a:rPr lang="en-US" smtClean="0"/>
              <a:t>56</a:t>
            </a:fld>
            <a:endParaRPr lang="en-US"/>
          </a:p>
        </p:txBody>
      </p:sp>
    </p:spTree>
    <p:extLst>
      <p:ext uri="{BB962C8B-B14F-4D97-AF65-F5344CB8AC3E}">
        <p14:creationId xmlns:p14="http://schemas.microsoft.com/office/powerpoint/2010/main" val="1622087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Knowledge management is a way to capture and share knowledge. It’s part of the continuous learning of HROs. Sharing happens in a culture that is just and empathetic. Important information comes from context and trust. AI is not perfect but can be powerful. Communities of practice and learning teams can be effective tools.</a:t>
            </a:r>
          </a:p>
        </p:txBody>
      </p:sp>
      <p:sp>
        <p:nvSpPr>
          <p:cNvPr id="4" name="Slide Number Placeholder 3"/>
          <p:cNvSpPr>
            <a:spLocks noGrp="1"/>
          </p:cNvSpPr>
          <p:nvPr>
            <p:ph type="sldNum" sz="quarter" idx="5"/>
          </p:nvPr>
        </p:nvSpPr>
        <p:spPr/>
        <p:txBody>
          <a:bodyPr/>
          <a:lstStyle/>
          <a:p>
            <a:fld id="{92437472-F350-E648-BF73-5FBCC1A166B4}" type="slidenum">
              <a:rPr lang="en-US" smtClean="0"/>
              <a:t>57</a:t>
            </a:fld>
            <a:endParaRPr lang="en-US"/>
          </a:p>
        </p:txBody>
      </p:sp>
    </p:spTree>
    <p:extLst>
      <p:ext uri="{BB962C8B-B14F-4D97-AF65-F5344CB8AC3E}">
        <p14:creationId xmlns:p14="http://schemas.microsoft.com/office/powerpoint/2010/main" val="18422385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some of the challenges and opportunities.</a:t>
            </a:r>
          </a:p>
        </p:txBody>
      </p:sp>
      <p:sp>
        <p:nvSpPr>
          <p:cNvPr id="4" name="Slide Number Placeholder 3"/>
          <p:cNvSpPr>
            <a:spLocks noGrp="1"/>
          </p:cNvSpPr>
          <p:nvPr>
            <p:ph type="sldNum" sz="quarter" idx="5"/>
          </p:nvPr>
        </p:nvSpPr>
        <p:spPr/>
        <p:txBody>
          <a:bodyPr/>
          <a:lstStyle/>
          <a:p>
            <a:fld id="{92437472-F350-E648-BF73-5FBCC1A166B4}" type="slidenum">
              <a:rPr lang="en-US" smtClean="0"/>
              <a:t>58</a:t>
            </a:fld>
            <a:endParaRPr lang="en-US"/>
          </a:p>
        </p:txBody>
      </p:sp>
    </p:spTree>
    <p:extLst>
      <p:ext uri="{BB962C8B-B14F-4D97-AF65-F5344CB8AC3E}">
        <p14:creationId xmlns:p14="http://schemas.microsoft.com/office/powerpoint/2010/main" val="36821756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challenges of enterprise search: *Providing unified search results for dynamic content requires planning. Right-fit the content; use metadata correctly. And in the area of knowledge management: *Turnover is a big challenge and causes knowledge loss. Create a just culture; build in a period of knowledge transfer when someone is leaving a role. And in general: *AI is a challenge. It can make stuff up from whole cloth. Use AI in a targeted fashion with clear expectations.</a:t>
            </a:r>
          </a:p>
        </p:txBody>
      </p:sp>
      <p:sp>
        <p:nvSpPr>
          <p:cNvPr id="4" name="Slide Number Placeholder 3"/>
          <p:cNvSpPr>
            <a:spLocks noGrp="1"/>
          </p:cNvSpPr>
          <p:nvPr>
            <p:ph type="sldNum" sz="quarter" idx="5"/>
          </p:nvPr>
        </p:nvSpPr>
        <p:spPr/>
        <p:txBody>
          <a:bodyPr/>
          <a:lstStyle/>
          <a:p>
            <a:fld id="{92437472-F350-E648-BF73-5FBCC1A166B4}" type="slidenum">
              <a:rPr lang="en-US" smtClean="0"/>
              <a:t>59</a:t>
            </a:fld>
            <a:endParaRPr lang="en-US"/>
          </a:p>
        </p:txBody>
      </p:sp>
    </p:spTree>
    <p:extLst>
      <p:ext uri="{BB962C8B-B14F-4D97-AF65-F5344CB8AC3E}">
        <p14:creationId xmlns:p14="http://schemas.microsoft.com/office/powerpoint/2010/main" val="302918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some key opportunities. *A lot of knowledge transfer can be boring. I suspect that many of you and I have had to sit through mandatory training and our goal was to get to the end to click a button – and the amount of knowledge transferred was minimal. On the other hand, listening to someone tell a story of something that went right – or of something that went wrong – might be far more informative. I think this is an opportunity. This is a bit like the “rest of the story” videos at Idaho National Lab. *And AI is an opportunity. It can be transformational.</a:t>
            </a:r>
          </a:p>
        </p:txBody>
      </p:sp>
      <p:sp>
        <p:nvSpPr>
          <p:cNvPr id="4" name="Slide Number Placeholder 3"/>
          <p:cNvSpPr>
            <a:spLocks noGrp="1"/>
          </p:cNvSpPr>
          <p:nvPr>
            <p:ph type="sldNum" sz="quarter" idx="5"/>
          </p:nvPr>
        </p:nvSpPr>
        <p:spPr/>
        <p:txBody>
          <a:bodyPr/>
          <a:lstStyle/>
          <a:p>
            <a:fld id="{92437472-F350-E648-BF73-5FBCC1A166B4}" type="slidenum">
              <a:rPr lang="en-US" smtClean="0"/>
              <a:t>60</a:t>
            </a:fld>
            <a:endParaRPr lang="en-US"/>
          </a:p>
        </p:txBody>
      </p:sp>
    </p:spTree>
    <p:extLst>
      <p:ext uri="{BB962C8B-B14F-4D97-AF65-F5344CB8AC3E}">
        <p14:creationId xmlns:p14="http://schemas.microsoft.com/office/powerpoint/2010/main" val="132729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This presentation will look at best practices. We’ll talk about </a:t>
            </a:r>
            <a:r>
              <a:rPr lang="en-US" sz="1800" b="1" dirty="0">
                <a:effectLst/>
                <a:latin typeface="Arial" panose="020B0604020202020204" pitchFamily="34" charset="0"/>
                <a:ea typeface="Times New Roman" panose="02020603050405020304" pitchFamily="18" charset="0"/>
              </a:rPr>
              <a:t>data</a:t>
            </a:r>
            <a:r>
              <a:rPr lang="en-US" sz="1800" dirty="0">
                <a:effectLst/>
                <a:latin typeface="Arial" panose="020B0604020202020204" pitchFamily="34" charset="0"/>
                <a:ea typeface="Times New Roman" panose="02020603050405020304" pitchFamily="18" charset="0"/>
              </a:rPr>
              <a:t> versus </a:t>
            </a:r>
            <a:r>
              <a:rPr lang="en-US" sz="1800" b="1" dirty="0">
                <a:effectLst/>
                <a:latin typeface="Arial" panose="020B0604020202020204" pitchFamily="34" charset="0"/>
                <a:ea typeface="Times New Roman" panose="02020603050405020304" pitchFamily="18" charset="0"/>
              </a:rPr>
              <a:t>metadata</a:t>
            </a:r>
            <a:r>
              <a:rPr lang="en-US" sz="1800" dirty="0">
                <a:effectLst/>
                <a:latin typeface="Arial" panose="020B0604020202020204" pitchFamily="34" charset="0"/>
                <a:ea typeface="Times New Roman" panose="02020603050405020304" pitchFamily="18" charset="0"/>
              </a:rPr>
              <a:t>. We’ll look at the struggles of effective implementations and how to listen to the end user – both the person generating information and the person consuming the information. We’ll look at examples of failures and examples of success – as well as ongoing challenges and opportunities.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As part of an accelerating digital transformation, </a:t>
            </a:r>
            <a:r>
              <a:rPr lang="en-US" sz="1800" i="1" dirty="0">
                <a:effectLst/>
                <a:latin typeface="Arial" panose="020B0604020202020204" pitchFamily="34" charset="0"/>
                <a:ea typeface="Times New Roman" panose="02020603050405020304" pitchFamily="18" charset="0"/>
              </a:rPr>
              <a:t>finding</a:t>
            </a:r>
            <a:r>
              <a:rPr lang="en-US" sz="1800" dirty="0">
                <a:effectLst/>
                <a:latin typeface="Arial" panose="020B0604020202020204" pitchFamily="34" charset="0"/>
                <a:ea typeface="Times New Roman" panose="02020603050405020304" pitchFamily="18" charset="0"/>
              </a:rPr>
              <a:t> the right stuff is as important as writing the right stuff. Understanding enterprise search and knowledge management is key to being well-positioned in today’s digital environment.</a:t>
            </a:r>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6</a:t>
            </a:fld>
            <a:endParaRPr lang="en-US"/>
          </a:p>
        </p:txBody>
      </p:sp>
    </p:spTree>
    <p:extLst>
      <p:ext uri="{BB962C8B-B14F-4D97-AF65-F5344CB8AC3E}">
        <p14:creationId xmlns:p14="http://schemas.microsoft.com/office/powerpoint/2010/main" val="2340074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time for some questions &amp; discussion.</a:t>
            </a:r>
          </a:p>
        </p:txBody>
      </p:sp>
      <p:sp>
        <p:nvSpPr>
          <p:cNvPr id="4" name="Slide Number Placeholder 3"/>
          <p:cNvSpPr>
            <a:spLocks noGrp="1"/>
          </p:cNvSpPr>
          <p:nvPr>
            <p:ph type="sldNum" sz="quarter" idx="5"/>
          </p:nvPr>
        </p:nvSpPr>
        <p:spPr/>
        <p:txBody>
          <a:bodyPr/>
          <a:lstStyle/>
          <a:p>
            <a:fld id="{92437472-F350-E648-BF73-5FBCC1A166B4}" type="slidenum">
              <a:rPr lang="en-US" smtClean="0"/>
              <a:t>61</a:t>
            </a:fld>
            <a:endParaRPr lang="en-US"/>
          </a:p>
        </p:txBody>
      </p:sp>
    </p:spTree>
    <p:extLst>
      <p:ext uri="{BB962C8B-B14F-4D97-AF65-F5344CB8AC3E}">
        <p14:creationId xmlns:p14="http://schemas.microsoft.com/office/powerpoint/2010/main" val="4263064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questions do you have?</a:t>
            </a:r>
          </a:p>
        </p:txBody>
      </p:sp>
      <p:sp>
        <p:nvSpPr>
          <p:cNvPr id="4" name="Slide Number Placeholder 3"/>
          <p:cNvSpPr>
            <a:spLocks noGrp="1"/>
          </p:cNvSpPr>
          <p:nvPr>
            <p:ph type="sldNum" sz="quarter" idx="5"/>
          </p:nvPr>
        </p:nvSpPr>
        <p:spPr/>
        <p:txBody>
          <a:bodyPr/>
          <a:lstStyle/>
          <a:p>
            <a:fld id="{92437472-F350-E648-BF73-5FBCC1A166B4}" type="slidenum">
              <a:rPr lang="en-US" smtClean="0"/>
              <a:t>62</a:t>
            </a:fld>
            <a:endParaRPr lang="en-US"/>
          </a:p>
        </p:txBody>
      </p:sp>
    </p:spTree>
    <p:extLst>
      <p:ext uri="{BB962C8B-B14F-4D97-AF65-F5344CB8AC3E}">
        <p14:creationId xmlns:p14="http://schemas.microsoft.com/office/powerpoint/2010/main" val="1879711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a:t>
            </a:r>
          </a:p>
        </p:txBody>
      </p:sp>
      <p:sp>
        <p:nvSpPr>
          <p:cNvPr id="4" name="Slide Number Placeholder 3"/>
          <p:cNvSpPr>
            <a:spLocks noGrp="1"/>
          </p:cNvSpPr>
          <p:nvPr>
            <p:ph type="sldNum" sz="quarter" idx="5"/>
          </p:nvPr>
        </p:nvSpPr>
        <p:spPr/>
        <p:txBody>
          <a:bodyPr/>
          <a:lstStyle/>
          <a:p>
            <a:fld id="{92437472-F350-E648-BF73-5FBCC1A166B4}" type="slidenum">
              <a:rPr lang="en-US" smtClean="0"/>
              <a:t>63</a:t>
            </a:fld>
            <a:endParaRPr lang="en-US"/>
          </a:p>
        </p:txBody>
      </p:sp>
    </p:spTree>
    <p:extLst>
      <p:ext uri="{BB962C8B-B14F-4D97-AF65-F5344CB8AC3E}">
        <p14:creationId xmlns:p14="http://schemas.microsoft.com/office/powerpoint/2010/main" val="340699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talk about Enterprise Search.</a:t>
            </a:r>
          </a:p>
        </p:txBody>
      </p:sp>
      <p:sp>
        <p:nvSpPr>
          <p:cNvPr id="4" name="Slide Number Placeholder 3"/>
          <p:cNvSpPr>
            <a:spLocks noGrp="1"/>
          </p:cNvSpPr>
          <p:nvPr>
            <p:ph type="sldNum" sz="quarter" idx="5"/>
          </p:nvPr>
        </p:nvSpPr>
        <p:spPr/>
        <p:txBody>
          <a:bodyPr/>
          <a:lstStyle/>
          <a:p>
            <a:fld id="{92437472-F350-E648-BF73-5FBCC1A166B4}" type="slidenum">
              <a:rPr lang="en-US" smtClean="0"/>
              <a:t>7</a:t>
            </a:fld>
            <a:endParaRPr lang="en-US"/>
          </a:p>
        </p:txBody>
      </p:sp>
    </p:spTree>
    <p:extLst>
      <p:ext uri="{BB962C8B-B14F-4D97-AF65-F5344CB8AC3E}">
        <p14:creationId xmlns:p14="http://schemas.microsoft.com/office/powerpoint/2010/main" val="110526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background, let’s look at how organizations have used search. *Historically, organizations had siloed information. (For purposes of this slide, I’ll generically call the information in the buckets </a:t>
            </a:r>
            <a:r>
              <a:rPr lang="en-US" i="1" dirty="0"/>
              <a:t>data</a:t>
            </a:r>
            <a:r>
              <a:rPr lang="en-US" dirty="0"/>
              <a:t> and I’ll call the buckets themselves </a:t>
            </a:r>
            <a:r>
              <a:rPr lang="en-US" i="1" dirty="0"/>
              <a:t>datastores</a:t>
            </a:r>
            <a:r>
              <a:rPr lang="en-US" dirty="0"/>
              <a:t>.) Perhaps there was a software system to keep track of lab-wide policies and procedures – </a:t>
            </a:r>
          </a:p>
          <a:p>
            <a:r>
              <a:rPr lang="en-US" dirty="0"/>
              <a:t>*and a way to search that. </a:t>
            </a:r>
          </a:p>
          <a:p>
            <a:r>
              <a:rPr lang="en-US" dirty="0"/>
              <a:t>*And then there was another system to keep track of forms – </a:t>
            </a:r>
          </a:p>
          <a:p>
            <a:r>
              <a:rPr lang="en-US" dirty="0"/>
              <a:t>*and a way to search that. </a:t>
            </a:r>
          </a:p>
          <a:p>
            <a:r>
              <a:rPr lang="en-US" dirty="0"/>
              <a:t>*And then another system with event information – </a:t>
            </a:r>
          </a:p>
          <a:p>
            <a:r>
              <a:rPr lang="en-US" dirty="0"/>
              <a:t>*and a way to search that. </a:t>
            </a:r>
          </a:p>
          <a:p>
            <a:r>
              <a:rPr lang="en-US" dirty="0"/>
              <a:t>*And so on. </a:t>
            </a:r>
          </a:p>
          <a:p>
            <a:r>
              <a:rPr lang="en-US" dirty="0"/>
              <a:t>*</a:t>
            </a:r>
          </a:p>
          <a:p>
            <a:r>
              <a:rPr lang="en-US" dirty="0"/>
              <a:t>This was annoying and time consuming. Therefore, organizations made efforts to get rid of data silos.</a:t>
            </a:r>
          </a:p>
        </p:txBody>
      </p:sp>
      <p:sp>
        <p:nvSpPr>
          <p:cNvPr id="4" name="Slide Number Placeholder 3"/>
          <p:cNvSpPr>
            <a:spLocks noGrp="1"/>
          </p:cNvSpPr>
          <p:nvPr>
            <p:ph type="sldNum" sz="quarter" idx="5"/>
          </p:nvPr>
        </p:nvSpPr>
        <p:spPr/>
        <p:txBody>
          <a:bodyPr/>
          <a:lstStyle/>
          <a:p>
            <a:fld id="{92437472-F350-E648-BF73-5FBCC1A166B4}" type="slidenum">
              <a:rPr lang="en-US" smtClean="0"/>
              <a:t>8</a:t>
            </a:fld>
            <a:endParaRPr lang="en-US"/>
          </a:p>
        </p:txBody>
      </p:sp>
    </p:spTree>
    <p:extLst>
      <p:ext uri="{BB962C8B-B14F-4D97-AF65-F5344CB8AC3E}">
        <p14:creationId xmlns:p14="http://schemas.microsoft.com/office/powerpoint/2010/main" val="302039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people had problems getting rid of data silos. Data didn’t always fit nicely in a new combined system. *Maybe not all the data could be imported into the new system. *Sometimes there were issues of who was supposed to have access or not. *Sometimes important functionality was going to be lost by shoving data into a combined system. Frankly, it was difficult to even come up with the functional requirements of a combined system. In some ways, the efforts to get rid of silos was necessary and worth it – but it had issues.</a:t>
            </a:r>
          </a:p>
        </p:txBody>
      </p:sp>
      <p:sp>
        <p:nvSpPr>
          <p:cNvPr id="4" name="Slide Number Placeholder 3"/>
          <p:cNvSpPr>
            <a:spLocks noGrp="1"/>
          </p:cNvSpPr>
          <p:nvPr>
            <p:ph type="sldNum" sz="quarter" idx="5"/>
          </p:nvPr>
        </p:nvSpPr>
        <p:spPr/>
        <p:txBody>
          <a:bodyPr/>
          <a:lstStyle/>
          <a:p>
            <a:fld id="{92437472-F350-E648-BF73-5FBCC1A166B4}" type="slidenum">
              <a:rPr lang="en-US" smtClean="0"/>
              <a:t>9</a:t>
            </a:fld>
            <a:endParaRPr lang="en-US"/>
          </a:p>
        </p:txBody>
      </p:sp>
    </p:spTree>
    <p:extLst>
      <p:ext uri="{BB962C8B-B14F-4D97-AF65-F5344CB8AC3E}">
        <p14:creationId xmlns:p14="http://schemas.microsoft.com/office/powerpoint/2010/main" val="2917399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8785" y="4566547"/>
            <a:ext cx="1581735"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pic>
        <p:nvPicPr>
          <p:cNvPr id="9" name="Picture 8">
            <a:extLst>
              <a:ext uri="{FF2B5EF4-FFF2-40B4-BE49-F238E27FC236}">
                <a16:creationId xmlns:a16="http://schemas.microsoft.com/office/drawing/2014/main" id="{6ABB4A7C-9367-147A-F4E6-9D55ED7060C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9142729" cy="4488688"/>
          </a:xfrm>
          <a:prstGeom prst="rect">
            <a:avLst/>
          </a:prstGeom>
        </p:spPr>
      </p:pic>
      <p:pic>
        <p:nvPicPr>
          <p:cNvPr id="10" name="Picture 9">
            <a:extLst>
              <a:ext uri="{FF2B5EF4-FFF2-40B4-BE49-F238E27FC236}">
                <a16:creationId xmlns:a16="http://schemas.microsoft.com/office/drawing/2014/main" id="{6A30F12D-B614-7EB2-5E16-F4CD0DB2A528}"/>
              </a:ext>
            </a:extLst>
          </p:cNvPr>
          <p:cNvPicPr>
            <a:picLocks noChangeAspect="1"/>
          </p:cNvPicPr>
          <p:nvPr userDrawn="1"/>
        </p:nvPicPr>
        <p:blipFill rotWithShape="1">
          <a:blip r:embed="rId6" cstate="screen">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2" name="Title 1"/>
          <p:cNvSpPr>
            <a:spLocks noGrp="1"/>
          </p:cNvSpPr>
          <p:nvPr>
            <p:ph type="ctrTitle" hasCustomPrompt="1"/>
          </p:nvPr>
        </p:nvSpPr>
        <p:spPr>
          <a:xfrm>
            <a:off x="227329" y="923382"/>
            <a:ext cx="5002306" cy="2057400"/>
          </a:xfrm>
          <a:solidFill>
            <a:schemeClr val="accent2">
              <a:alpha val="85000"/>
            </a:schemeClr>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23382"/>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23382"/>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43457"/>
            <a:ext cx="2562036" cy="670943"/>
          </a:xfrm>
          <a:prstGeom prst="rect">
            <a:avLst/>
          </a:prstGeom>
        </p:spPr>
        <p:txBody>
          <a:bodyPr anchor="ctr" anchorCtr="0">
            <a:noAutofit/>
          </a:bodyPr>
          <a:lstStyle>
            <a:lvl1pPr marL="0" indent="0" algn="l">
              <a:buNone/>
              <a:defRPr sz="1600" b="1" cap="all"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MONTH DAY, YEAR</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294286"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294286"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Tree>
    <p:extLst>
      <p:ext uri="{BB962C8B-B14F-4D97-AF65-F5344CB8AC3E}">
        <p14:creationId xmlns:p14="http://schemas.microsoft.com/office/powerpoint/2010/main" val="388665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4 block 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819628" y="1657348"/>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631138" y="1657349"/>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1" name="Text Placeholder 5">
            <a:extLst>
              <a:ext uri="{FF2B5EF4-FFF2-40B4-BE49-F238E27FC236}">
                <a16:creationId xmlns:a16="http://schemas.microsoft.com/office/drawing/2014/main" id="{74492F8F-BB13-4522-9262-D3D4E3E35851}"/>
              </a:ext>
            </a:extLst>
          </p:cNvPr>
          <p:cNvSpPr>
            <a:spLocks noGrp="1"/>
          </p:cNvSpPr>
          <p:nvPr>
            <p:ph type="body" sz="quarter" idx="18" hasCustomPrompt="1"/>
          </p:nvPr>
        </p:nvSpPr>
        <p:spPr>
          <a:xfrm>
            <a:off x="81962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2" name="Text Placeholder 5">
            <a:extLst>
              <a:ext uri="{FF2B5EF4-FFF2-40B4-BE49-F238E27FC236}">
                <a16:creationId xmlns:a16="http://schemas.microsoft.com/office/drawing/2014/main" id="{59A5E982-F2D5-FC63-C9EC-95A25009EEB2}"/>
              </a:ext>
            </a:extLst>
          </p:cNvPr>
          <p:cNvSpPr>
            <a:spLocks noGrp="1"/>
          </p:cNvSpPr>
          <p:nvPr>
            <p:ph type="body" sz="quarter" idx="19" hasCustomPrompt="1"/>
          </p:nvPr>
        </p:nvSpPr>
        <p:spPr>
          <a:xfrm>
            <a:off x="463113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Tree>
    <p:extLst>
      <p:ext uri="{BB962C8B-B14F-4D97-AF65-F5344CB8AC3E}">
        <p14:creationId xmlns:p14="http://schemas.microsoft.com/office/powerpoint/2010/main" val="4008891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3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3711575"/>
            <a:ext cx="2679698"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02949" y="3711575"/>
            <a:ext cx="2679695"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59500" y="3711575"/>
            <a:ext cx="2679700"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14" name="Picture Placeholder 13">
            <a:extLst>
              <a:ext uri="{FF2B5EF4-FFF2-40B4-BE49-F238E27FC236}">
                <a16:creationId xmlns:a16="http://schemas.microsoft.com/office/drawing/2014/main" id="{2117CC75-B838-68D6-2E0E-876246E59A71}"/>
              </a:ext>
            </a:extLst>
          </p:cNvPr>
          <p:cNvSpPr>
            <a:spLocks noGrp="1"/>
          </p:cNvSpPr>
          <p:nvPr>
            <p:ph type="pic" sz="quarter" idx="19"/>
          </p:nvPr>
        </p:nvSpPr>
        <p:spPr>
          <a:xfrm>
            <a:off x="457199"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5" name="Picture Placeholder 13">
            <a:extLst>
              <a:ext uri="{FF2B5EF4-FFF2-40B4-BE49-F238E27FC236}">
                <a16:creationId xmlns:a16="http://schemas.microsoft.com/office/drawing/2014/main" id="{44614E93-F67D-FFB0-1593-0C05E96A4FFD}"/>
              </a:ext>
            </a:extLst>
          </p:cNvPr>
          <p:cNvSpPr>
            <a:spLocks noGrp="1"/>
          </p:cNvSpPr>
          <p:nvPr>
            <p:ph type="pic" sz="quarter" idx="20"/>
          </p:nvPr>
        </p:nvSpPr>
        <p:spPr>
          <a:xfrm>
            <a:off x="3302950"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6" name="Picture Placeholder 13">
            <a:extLst>
              <a:ext uri="{FF2B5EF4-FFF2-40B4-BE49-F238E27FC236}">
                <a16:creationId xmlns:a16="http://schemas.microsoft.com/office/drawing/2014/main" id="{FF202DA5-E559-E016-1658-76A0FFD0A7A9}"/>
              </a:ext>
            </a:extLst>
          </p:cNvPr>
          <p:cNvSpPr>
            <a:spLocks noGrp="1"/>
          </p:cNvSpPr>
          <p:nvPr>
            <p:ph type="pic" sz="quarter" idx="21"/>
          </p:nvPr>
        </p:nvSpPr>
        <p:spPr>
          <a:xfrm>
            <a:off x="6159500" y="1657349"/>
            <a:ext cx="2679700" cy="2054225"/>
          </a:xfrm>
          <a:solidFill>
            <a:schemeClr val="bg1">
              <a:lumMod val="75000"/>
            </a:schemeClr>
          </a:solidFill>
        </p:spPr>
        <p:txBody>
          <a:bodyPr tIns="365760"/>
          <a:lstStyle>
            <a:lvl1pPr marL="0" indent="0" algn="ctr">
              <a:buFontTx/>
              <a:buNone/>
              <a:defRPr/>
            </a:lvl1pPr>
          </a:lstStyle>
          <a:p>
            <a:endParaRPr lang="en-US"/>
          </a:p>
        </p:txBody>
      </p:sp>
      <p:cxnSp>
        <p:nvCxnSpPr>
          <p:cNvPr id="18" name="Straight Connector 17">
            <a:extLst>
              <a:ext uri="{FF2B5EF4-FFF2-40B4-BE49-F238E27FC236}">
                <a16:creationId xmlns:a16="http://schemas.microsoft.com/office/drawing/2014/main" id="{B59A614F-1746-5E7E-6E40-C0C352E3B87C}"/>
              </a:ext>
            </a:extLst>
          </p:cNvPr>
          <p:cNvCxnSpPr/>
          <p:nvPr userDrawn="1"/>
        </p:nvCxnSpPr>
        <p:spPr>
          <a:xfrm>
            <a:off x="321992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4D771-DA9F-AFF7-8014-770E6875CD71}"/>
              </a:ext>
            </a:extLst>
          </p:cNvPr>
          <p:cNvCxnSpPr/>
          <p:nvPr userDrawn="1"/>
        </p:nvCxnSpPr>
        <p:spPr>
          <a:xfrm>
            <a:off x="607849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4BDB185A-767C-30D3-5FC4-487AEE46B025}"/>
              </a:ext>
            </a:extLst>
          </p:cNvPr>
          <p:cNvSpPr>
            <a:spLocks noGrp="1"/>
          </p:cNvSpPr>
          <p:nvPr>
            <p:ph type="media" sz="quarter" idx="11" hasCustomPrompt="1"/>
          </p:nvPr>
        </p:nvSpPr>
        <p:spPr>
          <a:xfrm>
            <a:off x="0" y="0"/>
            <a:ext cx="9144000" cy="5143500"/>
          </a:xfrm>
          <a:solidFill>
            <a:schemeClr val="tx1"/>
          </a:solidFill>
        </p:spPr>
        <p:txBody>
          <a:bodyPr lIns="0" tIns="1371600"/>
          <a:lstStyle>
            <a:lvl1pPr marL="0" indent="0" algn="ctr">
              <a:buFontTx/>
              <a:buNone/>
              <a:defRPr>
                <a:solidFill>
                  <a:schemeClr val="bg1"/>
                </a:solidFill>
              </a:defRPr>
            </a:lvl1pPr>
          </a:lstStyle>
          <a:p>
            <a:r>
              <a:rPr lang="en-US" dirty="0"/>
              <a:t>CLICK ICON TO INSERT VIDEO</a:t>
            </a:r>
          </a:p>
        </p:txBody>
      </p:sp>
      <p:sp>
        <p:nvSpPr>
          <p:cNvPr id="2" name="Title 1">
            <a:extLst>
              <a:ext uri="{FF2B5EF4-FFF2-40B4-BE49-F238E27FC236}">
                <a16:creationId xmlns:a16="http://schemas.microsoft.com/office/drawing/2014/main" id="{A5D9493A-47CC-919A-B438-67612BC54B04}"/>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US" dirty="0"/>
              <a:t>Headline in all caps 28pt </a:t>
            </a:r>
            <a:br>
              <a:rPr lang="en-US" dirty="0"/>
            </a:br>
            <a:r>
              <a:rPr lang="en-US" dirty="0"/>
              <a:t>preferred as one or two lines</a:t>
            </a:r>
          </a:p>
        </p:txBody>
      </p:sp>
    </p:spTree>
    <p:extLst>
      <p:ext uri="{BB962C8B-B14F-4D97-AF65-F5344CB8AC3E}">
        <p14:creationId xmlns:p14="http://schemas.microsoft.com/office/powerpoint/2010/main" val="22503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screen">
            <a:alphaModFix amt="80000"/>
            <a:extLst>
              <a:ext uri="{28A0092B-C50C-407E-A947-70E740481C1C}">
                <a14:useLocalDpi xmlns:a14="http://schemas.microsoft.com/office/drawing/2010/main"/>
              </a:ext>
            </a:extLst>
          </a:blip>
          <a:srcRect t="-208"/>
          <a:stretch/>
        </p:blipFill>
        <p:spPr>
          <a:xfrm>
            <a:off x="0" y="-10684"/>
            <a:ext cx="9144000" cy="5154184"/>
          </a:xfrm>
          <a:prstGeom prst="rect">
            <a:avLst/>
          </a:prstGeom>
        </p:spPr>
      </p:pic>
      <p:grpSp>
        <p:nvGrpSpPr>
          <p:cNvPr id="2" name="Group 1">
            <a:extLst>
              <a:ext uri="{FF2B5EF4-FFF2-40B4-BE49-F238E27FC236}">
                <a16:creationId xmlns:a16="http://schemas.microsoft.com/office/drawing/2014/main" id="{51AD80AF-1545-2888-DC5C-2ACBBB58F56B}"/>
              </a:ext>
            </a:extLst>
          </p:cNvPr>
          <p:cNvGrpSpPr>
            <a:grpSpLocks noChangeAspect="1"/>
          </p:cNvGrpSpPr>
          <p:nvPr userDrawn="1"/>
        </p:nvGrpSpPr>
        <p:grpSpPr bwMode="auto">
          <a:xfrm>
            <a:off x="1586265" y="1304924"/>
            <a:ext cx="5971470" cy="2336662"/>
            <a:chOff x="4398" y="-378"/>
            <a:chExt cx="1104" cy="432"/>
          </a:xfrm>
        </p:grpSpPr>
        <p:sp>
          <p:nvSpPr>
            <p:cNvPr id="3" name="Rectangle 2">
              <a:extLst>
                <a:ext uri="{FF2B5EF4-FFF2-40B4-BE49-F238E27FC236}">
                  <a16:creationId xmlns:a16="http://schemas.microsoft.com/office/drawing/2014/main" id="{76CD385B-D85D-B64D-C7C5-0741D4FDA11F}"/>
                </a:ext>
              </a:extLst>
            </p:cNvPr>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Freeform 5">
              <a:extLst>
                <a:ext uri="{FF2B5EF4-FFF2-40B4-BE49-F238E27FC236}">
                  <a16:creationId xmlns:a16="http://schemas.microsoft.com/office/drawing/2014/main" id="{5565DEB9-167C-3795-A7E1-78040F365E4B}"/>
                </a:ext>
              </a:extLst>
            </p:cNvPr>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6">
              <a:extLst>
                <a:ext uri="{FF2B5EF4-FFF2-40B4-BE49-F238E27FC236}">
                  <a16:creationId xmlns:a16="http://schemas.microsoft.com/office/drawing/2014/main" id="{8FE0E757-FE52-0454-B46D-2E78143B3057}"/>
                </a:ext>
              </a:extLst>
            </p:cNvPr>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a:extLst>
                <a:ext uri="{FF2B5EF4-FFF2-40B4-BE49-F238E27FC236}">
                  <a16:creationId xmlns:a16="http://schemas.microsoft.com/office/drawing/2014/main" id="{B232BC4C-7669-EF14-BF72-E10264276B2B}"/>
                </a:ext>
              </a:extLst>
            </p:cNvPr>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a:extLst>
                <a:ext uri="{FF2B5EF4-FFF2-40B4-BE49-F238E27FC236}">
                  <a16:creationId xmlns:a16="http://schemas.microsoft.com/office/drawing/2014/main" id="{D9CB1566-3B6F-D974-B99B-98362F89B5B5}"/>
                </a:ext>
              </a:extLst>
            </p:cNvPr>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a:extLst>
                <a:ext uri="{FF2B5EF4-FFF2-40B4-BE49-F238E27FC236}">
                  <a16:creationId xmlns:a16="http://schemas.microsoft.com/office/drawing/2014/main" id="{FF8EB310-A2A0-95FF-5EA7-C095B7DE66D2}"/>
                </a:ext>
              </a:extLst>
            </p:cNvPr>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3">
              <a:extLst>
                <a:ext uri="{FF2B5EF4-FFF2-40B4-BE49-F238E27FC236}">
                  <a16:creationId xmlns:a16="http://schemas.microsoft.com/office/drawing/2014/main" id="{B66B2319-5837-09EE-F1F7-D88A4F5475D3}"/>
                </a:ext>
              </a:extLst>
            </p:cNvPr>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14">
              <a:extLst>
                <a:ext uri="{FF2B5EF4-FFF2-40B4-BE49-F238E27FC236}">
                  <a16:creationId xmlns:a16="http://schemas.microsoft.com/office/drawing/2014/main" id="{AE3CE8EC-1722-1CDF-4233-5020330DE765}"/>
                </a:ext>
              </a:extLst>
            </p:cNvPr>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15">
              <a:extLst>
                <a:ext uri="{FF2B5EF4-FFF2-40B4-BE49-F238E27FC236}">
                  <a16:creationId xmlns:a16="http://schemas.microsoft.com/office/drawing/2014/main" id="{EE8FFFD1-62A4-349B-CC3F-92AB9CA1C941}"/>
                </a:ext>
              </a:extLst>
            </p:cNvPr>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16">
              <a:extLst>
                <a:ext uri="{FF2B5EF4-FFF2-40B4-BE49-F238E27FC236}">
                  <a16:creationId xmlns:a16="http://schemas.microsoft.com/office/drawing/2014/main" id="{5E84AAD6-D7E3-BA42-F46F-C703A1E120EF}"/>
                </a:ext>
              </a:extLst>
            </p:cNvPr>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17">
              <a:extLst>
                <a:ext uri="{FF2B5EF4-FFF2-40B4-BE49-F238E27FC236}">
                  <a16:creationId xmlns:a16="http://schemas.microsoft.com/office/drawing/2014/main" id="{437E8A8B-0E42-BBAB-948B-135BA959A7D9}"/>
                </a:ext>
              </a:extLst>
            </p:cNvPr>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8">
              <a:extLst>
                <a:ext uri="{FF2B5EF4-FFF2-40B4-BE49-F238E27FC236}">
                  <a16:creationId xmlns:a16="http://schemas.microsoft.com/office/drawing/2014/main" id="{3CB36C56-30D2-744F-C850-901ED90BE86C}"/>
                </a:ext>
              </a:extLst>
            </p:cNvPr>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19">
              <a:extLst>
                <a:ext uri="{FF2B5EF4-FFF2-40B4-BE49-F238E27FC236}">
                  <a16:creationId xmlns:a16="http://schemas.microsoft.com/office/drawing/2014/main" id="{B40A1785-166A-8C92-FEC2-E6E478BBF6AF}"/>
                </a:ext>
              </a:extLst>
            </p:cNvPr>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0">
              <a:extLst>
                <a:ext uri="{FF2B5EF4-FFF2-40B4-BE49-F238E27FC236}">
                  <a16:creationId xmlns:a16="http://schemas.microsoft.com/office/drawing/2014/main" id="{AD14BA40-FA0A-AEE8-AAB4-A326F991367D}"/>
                </a:ext>
              </a:extLst>
            </p:cNvPr>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1">
              <a:extLst>
                <a:ext uri="{FF2B5EF4-FFF2-40B4-BE49-F238E27FC236}">
                  <a16:creationId xmlns:a16="http://schemas.microsoft.com/office/drawing/2014/main" id="{F53EFE26-AADB-5300-83B9-45257C4CF115}"/>
                </a:ext>
              </a:extLst>
            </p:cNvPr>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2">
              <a:extLst>
                <a:ext uri="{FF2B5EF4-FFF2-40B4-BE49-F238E27FC236}">
                  <a16:creationId xmlns:a16="http://schemas.microsoft.com/office/drawing/2014/main" id="{A9A2957D-AF01-C662-87B7-53C079509D26}"/>
                </a:ext>
              </a:extLst>
            </p:cNvPr>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23">
              <a:extLst>
                <a:ext uri="{FF2B5EF4-FFF2-40B4-BE49-F238E27FC236}">
                  <a16:creationId xmlns:a16="http://schemas.microsoft.com/office/drawing/2014/main" id="{D4F28FD7-5217-9241-6FC8-3E7395B83626}"/>
                </a:ext>
              </a:extLst>
            </p:cNvPr>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24">
              <a:extLst>
                <a:ext uri="{FF2B5EF4-FFF2-40B4-BE49-F238E27FC236}">
                  <a16:creationId xmlns:a16="http://schemas.microsoft.com/office/drawing/2014/main" id="{99D481BF-CB2D-A7C3-4C4D-511365071394}"/>
                </a:ext>
              </a:extLst>
            </p:cNvPr>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25">
              <a:extLst>
                <a:ext uri="{FF2B5EF4-FFF2-40B4-BE49-F238E27FC236}">
                  <a16:creationId xmlns:a16="http://schemas.microsoft.com/office/drawing/2014/main" id="{AF294EDE-59D8-BED8-7D48-96D6C020185C}"/>
                </a:ext>
              </a:extLst>
            </p:cNvPr>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6">
              <a:extLst>
                <a:ext uri="{FF2B5EF4-FFF2-40B4-BE49-F238E27FC236}">
                  <a16:creationId xmlns:a16="http://schemas.microsoft.com/office/drawing/2014/main" id="{AA351A76-FF7A-054E-DAC1-AE30A3924D15}"/>
                </a:ext>
              </a:extLst>
            </p:cNvPr>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7">
              <a:extLst>
                <a:ext uri="{FF2B5EF4-FFF2-40B4-BE49-F238E27FC236}">
                  <a16:creationId xmlns:a16="http://schemas.microsoft.com/office/drawing/2014/main" id="{C5153723-E9C0-3E32-FDFC-B9C26DD0CF30}"/>
                </a:ext>
              </a:extLst>
            </p:cNvPr>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
              <a:extLst>
                <a:ext uri="{FF2B5EF4-FFF2-40B4-BE49-F238E27FC236}">
                  <a16:creationId xmlns:a16="http://schemas.microsoft.com/office/drawing/2014/main" id="{7173713A-E6BD-D8B0-6BA4-46555FEBE18A}"/>
                </a:ext>
              </a:extLst>
            </p:cNvPr>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29">
              <a:extLst>
                <a:ext uri="{FF2B5EF4-FFF2-40B4-BE49-F238E27FC236}">
                  <a16:creationId xmlns:a16="http://schemas.microsoft.com/office/drawing/2014/main" id="{EB3DBC03-9BE5-866F-6785-87A56284F35D}"/>
                </a:ext>
              </a:extLst>
            </p:cNvPr>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0">
              <a:extLst>
                <a:ext uri="{FF2B5EF4-FFF2-40B4-BE49-F238E27FC236}">
                  <a16:creationId xmlns:a16="http://schemas.microsoft.com/office/drawing/2014/main" id="{94CB488D-89A1-9496-B5EA-6DDDCE7C663B}"/>
                </a:ext>
              </a:extLst>
            </p:cNvPr>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1">
              <a:extLst>
                <a:ext uri="{FF2B5EF4-FFF2-40B4-BE49-F238E27FC236}">
                  <a16:creationId xmlns:a16="http://schemas.microsoft.com/office/drawing/2014/main" id="{F82B6D05-26D1-7D26-324D-082520DB6C84}"/>
                </a:ext>
              </a:extLst>
            </p:cNvPr>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2">
              <a:extLst>
                <a:ext uri="{FF2B5EF4-FFF2-40B4-BE49-F238E27FC236}">
                  <a16:creationId xmlns:a16="http://schemas.microsoft.com/office/drawing/2014/main" id="{A7998B92-58EA-387E-5784-4DDD979F477D}"/>
                </a:ext>
              </a:extLst>
            </p:cNvPr>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4" name="Freeform 33">
              <a:extLst>
                <a:ext uri="{FF2B5EF4-FFF2-40B4-BE49-F238E27FC236}">
                  <a16:creationId xmlns:a16="http://schemas.microsoft.com/office/drawing/2014/main" id="{B56C46F5-2C31-BDC3-35E1-7087BBFFEDFD}"/>
                </a:ext>
              </a:extLst>
            </p:cNvPr>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476136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DO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screen">
            <a:alphaModFix amt="80000"/>
            <a:extLst>
              <a:ext uri="{28A0092B-C50C-407E-A947-70E740481C1C}">
                <a14:useLocalDpi xmlns:a14="http://schemas.microsoft.com/office/drawing/2010/main"/>
              </a:ext>
            </a:extLst>
          </a:blip>
          <a:srcRect t="-208"/>
          <a:stretch/>
        </p:blipFill>
        <p:spPr>
          <a:xfrm>
            <a:off x="0" y="-10684"/>
            <a:ext cx="9144000" cy="5154184"/>
          </a:xfrm>
          <a:prstGeom prst="rect">
            <a:avLst/>
          </a:prstGeom>
        </p:spPr>
      </p:pic>
      <p:pic>
        <p:nvPicPr>
          <p:cNvPr id="4" name="Picture 3">
            <a:extLst>
              <a:ext uri="{FF2B5EF4-FFF2-40B4-BE49-F238E27FC236}">
                <a16:creationId xmlns:a16="http://schemas.microsoft.com/office/drawing/2014/main" id="{E5C3EFED-6AB1-6CD2-BB88-649D0449AB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9168" y="2217548"/>
            <a:ext cx="3025121" cy="777190"/>
          </a:xfrm>
          <a:prstGeom prst="rect">
            <a:avLst/>
          </a:prstGeom>
        </p:spPr>
      </p:pic>
      <p:grpSp>
        <p:nvGrpSpPr>
          <p:cNvPr id="5" name="Group 4">
            <a:extLst>
              <a:ext uri="{FF2B5EF4-FFF2-40B4-BE49-F238E27FC236}">
                <a16:creationId xmlns:a16="http://schemas.microsoft.com/office/drawing/2014/main" id="{916EAD72-ACE3-58B2-05E0-199FBEA355E2}"/>
              </a:ext>
            </a:extLst>
          </p:cNvPr>
          <p:cNvGrpSpPr/>
          <p:nvPr userDrawn="1"/>
        </p:nvGrpSpPr>
        <p:grpSpPr>
          <a:xfrm>
            <a:off x="1107589" y="2179943"/>
            <a:ext cx="3176801" cy="852400"/>
            <a:chOff x="921159" y="2169231"/>
            <a:chExt cx="2098944" cy="563189"/>
          </a:xfrm>
        </p:grpSpPr>
        <p:sp>
          <p:nvSpPr>
            <p:cNvPr id="11" name="Freeform 10">
              <a:extLst>
                <a:ext uri="{FF2B5EF4-FFF2-40B4-BE49-F238E27FC236}">
                  <a16:creationId xmlns:a16="http://schemas.microsoft.com/office/drawing/2014/main" id="{692F3FF0-EF03-9DDD-3A6F-6752ED1603AB}"/>
                </a:ext>
              </a:extLst>
            </p:cNvPr>
            <p:cNvSpPr>
              <a:spLocks noEditPoints="1"/>
            </p:cNvSpPr>
            <p:nvPr/>
          </p:nvSpPr>
          <p:spPr bwMode="auto">
            <a:xfrm>
              <a:off x="2561033" y="2169231"/>
              <a:ext cx="459070" cy="397545"/>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34">
              <a:extLst>
                <a:ext uri="{FF2B5EF4-FFF2-40B4-BE49-F238E27FC236}">
                  <a16:creationId xmlns:a16="http://schemas.microsoft.com/office/drawing/2014/main" id="{5A9B6C0B-D8E0-FBEC-188A-90B324FB88E7}"/>
                </a:ext>
              </a:extLst>
            </p:cNvPr>
            <p:cNvSpPr>
              <a:spLocks/>
            </p:cNvSpPr>
            <p:nvPr/>
          </p:nvSpPr>
          <p:spPr bwMode="auto">
            <a:xfrm>
              <a:off x="1597932" y="2651964"/>
              <a:ext cx="66258" cy="80456"/>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5">
              <a:extLst>
                <a:ext uri="{FF2B5EF4-FFF2-40B4-BE49-F238E27FC236}">
                  <a16:creationId xmlns:a16="http://schemas.microsoft.com/office/drawing/2014/main" id="{8D34245F-91F6-675D-0161-975607FB4EBB}"/>
                </a:ext>
              </a:extLst>
            </p:cNvPr>
            <p:cNvSpPr>
              <a:spLocks noEditPoints="1"/>
            </p:cNvSpPr>
            <p:nvPr/>
          </p:nvSpPr>
          <p:spPr bwMode="auto">
            <a:xfrm>
              <a:off x="1680754" y="2651964"/>
              <a:ext cx="73357" cy="80456"/>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6">
              <a:extLst>
                <a:ext uri="{FF2B5EF4-FFF2-40B4-BE49-F238E27FC236}">
                  <a16:creationId xmlns:a16="http://schemas.microsoft.com/office/drawing/2014/main" id="{8B80F258-676D-38DD-F768-1F70094005DA}"/>
                </a:ext>
              </a:extLst>
            </p:cNvPr>
            <p:cNvSpPr>
              <a:spLocks/>
            </p:cNvSpPr>
            <p:nvPr/>
          </p:nvSpPr>
          <p:spPr bwMode="auto">
            <a:xfrm>
              <a:off x="1758843" y="2651964"/>
              <a:ext cx="56792" cy="80456"/>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37">
              <a:extLst>
                <a:ext uri="{FF2B5EF4-FFF2-40B4-BE49-F238E27FC236}">
                  <a16:creationId xmlns:a16="http://schemas.microsoft.com/office/drawing/2014/main" id="{993FB4BC-8E86-BF21-E7DB-50A6AD93E44D}"/>
                </a:ext>
              </a:extLst>
            </p:cNvPr>
            <p:cNvSpPr>
              <a:spLocks noChangeArrowheads="1"/>
            </p:cNvSpPr>
            <p:nvPr/>
          </p:nvSpPr>
          <p:spPr bwMode="auto">
            <a:xfrm>
              <a:off x="1832200" y="2651964"/>
              <a:ext cx="16564" cy="80456"/>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8">
              <a:extLst>
                <a:ext uri="{FF2B5EF4-FFF2-40B4-BE49-F238E27FC236}">
                  <a16:creationId xmlns:a16="http://schemas.microsoft.com/office/drawing/2014/main" id="{8558D9F5-8DA3-2C55-EF2C-4E3C8B9372E6}"/>
                </a:ext>
              </a:extLst>
            </p:cNvPr>
            <p:cNvSpPr>
              <a:spLocks noEditPoints="1"/>
            </p:cNvSpPr>
            <p:nvPr/>
          </p:nvSpPr>
          <p:spPr bwMode="auto">
            <a:xfrm>
              <a:off x="1867695"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39">
              <a:extLst>
                <a:ext uri="{FF2B5EF4-FFF2-40B4-BE49-F238E27FC236}">
                  <a16:creationId xmlns:a16="http://schemas.microsoft.com/office/drawing/2014/main" id="{76A1F83F-2FA7-029D-A639-6622C64386B5}"/>
                </a:ext>
              </a:extLst>
            </p:cNvPr>
            <p:cNvSpPr>
              <a:spLocks/>
            </p:cNvSpPr>
            <p:nvPr/>
          </p:nvSpPr>
          <p:spPr bwMode="auto">
            <a:xfrm>
              <a:off x="1957616" y="2651964"/>
              <a:ext cx="66258" cy="80456"/>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40">
              <a:extLst>
                <a:ext uri="{FF2B5EF4-FFF2-40B4-BE49-F238E27FC236}">
                  <a16:creationId xmlns:a16="http://schemas.microsoft.com/office/drawing/2014/main" id="{1B924EC1-D62D-244C-1910-578F30F44609}"/>
                </a:ext>
              </a:extLst>
            </p:cNvPr>
            <p:cNvSpPr>
              <a:spLocks noEditPoints="1"/>
            </p:cNvSpPr>
            <p:nvPr/>
          </p:nvSpPr>
          <p:spPr bwMode="auto">
            <a:xfrm>
              <a:off x="2040438" y="2651964"/>
              <a:ext cx="73357" cy="80456"/>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41">
              <a:extLst>
                <a:ext uri="{FF2B5EF4-FFF2-40B4-BE49-F238E27FC236}">
                  <a16:creationId xmlns:a16="http://schemas.microsoft.com/office/drawing/2014/main" id="{17E569B6-DF89-6FCC-1D71-EEAB95E1C200}"/>
                </a:ext>
              </a:extLst>
            </p:cNvPr>
            <p:cNvSpPr>
              <a:spLocks/>
            </p:cNvSpPr>
            <p:nvPr/>
          </p:nvSpPr>
          <p:spPr bwMode="auto">
            <a:xfrm>
              <a:off x="2130359"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42">
              <a:extLst>
                <a:ext uri="{FF2B5EF4-FFF2-40B4-BE49-F238E27FC236}">
                  <a16:creationId xmlns:a16="http://schemas.microsoft.com/office/drawing/2014/main" id="{2E8D1774-4E0C-F3E6-24B8-B74121382F27}"/>
                </a:ext>
              </a:extLst>
            </p:cNvPr>
            <p:cNvSpPr>
              <a:spLocks/>
            </p:cNvSpPr>
            <p:nvPr/>
          </p:nvSpPr>
          <p:spPr bwMode="auto">
            <a:xfrm>
              <a:off x="2220280"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43">
              <a:extLst>
                <a:ext uri="{FF2B5EF4-FFF2-40B4-BE49-F238E27FC236}">
                  <a16:creationId xmlns:a16="http://schemas.microsoft.com/office/drawing/2014/main" id="{48B4D9F1-53D7-1C4F-12DF-A312FAD3F794}"/>
                </a:ext>
              </a:extLst>
            </p:cNvPr>
            <p:cNvSpPr>
              <a:spLocks noEditPoints="1"/>
            </p:cNvSpPr>
            <p:nvPr/>
          </p:nvSpPr>
          <p:spPr bwMode="auto">
            <a:xfrm>
              <a:off x="2279439" y="2651964"/>
              <a:ext cx="73357" cy="80456"/>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44">
              <a:extLst>
                <a:ext uri="{FF2B5EF4-FFF2-40B4-BE49-F238E27FC236}">
                  <a16:creationId xmlns:a16="http://schemas.microsoft.com/office/drawing/2014/main" id="{DDF51265-9C31-4D79-2138-F19670D24402}"/>
                </a:ext>
              </a:extLst>
            </p:cNvPr>
            <p:cNvSpPr>
              <a:spLocks noEditPoints="1"/>
            </p:cNvSpPr>
            <p:nvPr/>
          </p:nvSpPr>
          <p:spPr bwMode="auto">
            <a:xfrm>
              <a:off x="2369360" y="2651964"/>
              <a:ext cx="54426" cy="80456"/>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45">
              <a:extLst>
                <a:ext uri="{FF2B5EF4-FFF2-40B4-BE49-F238E27FC236}">
                  <a16:creationId xmlns:a16="http://schemas.microsoft.com/office/drawing/2014/main" id="{56E538D9-F0E9-42CF-5DCB-3D4EBD4CCA08}"/>
                </a:ext>
              </a:extLst>
            </p:cNvPr>
            <p:cNvSpPr>
              <a:spLocks noEditPoints="1"/>
            </p:cNvSpPr>
            <p:nvPr/>
          </p:nvSpPr>
          <p:spPr bwMode="auto">
            <a:xfrm>
              <a:off x="2440350"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6">
              <a:extLst>
                <a:ext uri="{FF2B5EF4-FFF2-40B4-BE49-F238E27FC236}">
                  <a16:creationId xmlns:a16="http://schemas.microsoft.com/office/drawing/2014/main" id="{2BF2FBD0-8400-6675-E82F-4B9063307993}"/>
                </a:ext>
              </a:extLst>
            </p:cNvPr>
            <p:cNvSpPr>
              <a:spLocks noEditPoints="1"/>
            </p:cNvSpPr>
            <p:nvPr/>
          </p:nvSpPr>
          <p:spPr bwMode="auto">
            <a:xfrm>
              <a:off x="2532637" y="2651964"/>
              <a:ext cx="56792" cy="80456"/>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7">
              <a:extLst>
                <a:ext uri="{FF2B5EF4-FFF2-40B4-BE49-F238E27FC236}">
                  <a16:creationId xmlns:a16="http://schemas.microsoft.com/office/drawing/2014/main" id="{62D30328-A51C-53FB-8209-564E27CAB21A}"/>
                </a:ext>
              </a:extLst>
            </p:cNvPr>
            <p:cNvSpPr>
              <a:spLocks noEditPoints="1"/>
            </p:cNvSpPr>
            <p:nvPr/>
          </p:nvSpPr>
          <p:spPr bwMode="auto">
            <a:xfrm>
              <a:off x="2743241" y="2651964"/>
              <a:ext cx="73357" cy="80456"/>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48">
              <a:extLst>
                <a:ext uri="{FF2B5EF4-FFF2-40B4-BE49-F238E27FC236}">
                  <a16:creationId xmlns:a16="http://schemas.microsoft.com/office/drawing/2014/main" id="{FFD16D5B-931B-0128-A1A4-90E97E7BBD31}"/>
                </a:ext>
              </a:extLst>
            </p:cNvPr>
            <p:cNvSpPr>
              <a:spLocks noEditPoints="1"/>
            </p:cNvSpPr>
            <p:nvPr/>
          </p:nvSpPr>
          <p:spPr bwMode="auto">
            <a:xfrm>
              <a:off x="2833162" y="2651964"/>
              <a:ext cx="56792" cy="80456"/>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9">
              <a:extLst>
                <a:ext uri="{FF2B5EF4-FFF2-40B4-BE49-F238E27FC236}">
                  <a16:creationId xmlns:a16="http://schemas.microsoft.com/office/drawing/2014/main" id="{82876C20-FE73-31D0-67F2-EB7917ABD742}"/>
                </a:ext>
              </a:extLst>
            </p:cNvPr>
            <p:cNvSpPr>
              <a:spLocks noEditPoints="1"/>
            </p:cNvSpPr>
            <p:nvPr/>
          </p:nvSpPr>
          <p:spPr bwMode="auto">
            <a:xfrm>
              <a:off x="2601261" y="2651964"/>
              <a:ext cx="70990" cy="80456"/>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0">
              <a:extLst>
                <a:ext uri="{FF2B5EF4-FFF2-40B4-BE49-F238E27FC236}">
                  <a16:creationId xmlns:a16="http://schemas.microsoft.com/office/drawing/2014/main" id="{CCFFAEC3-759A-B591-0853-1280BD83E4FD}"/>
                </a:ext>
              </a:extLst>
            </p:cNvPr>
            <p:cNvSpPr>
              <a:spLocks/>
            </p:cNvSpPr>
            <p:nvPr/>
          </p:nvSpPr>
          <p:spPr bwMode="auto">
            <a:xfrm>
              <a:off x="2676984" y="2651964"/>
              <a:ext cx="56792" cy="80456"/>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51">
              <a:extLst>
                <a:ext uri="{FF2B5EF4-FFF2-40B4-BE49-F238E27FC236}">
                  <a16:creationId xmlns:a16="http://schemas.microsoft.com/office/drawing/2014/main" id="{822D4BAB-F924-B047-CC79-84D282515720}"/>
                </a:ext>
              </a:extLst>
            </p:cNvPr>
            <p:cNvSpPr>
              <a:spLocks/>
            </p:cNvSpPr>
            <p:nvPr/>
          </p:nvSpPr>
          <p:spPr bwMode="auto">
            <a:xfrm>
              <a:off x="2899420" y="2651964"/>
              <a:ext cx="66258" cy="80456"/>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2">
              <a:extLst>
                <a:ext uri="{FF2B5EF4-FFF2-40B4-BE49-F238E27FC236}">
                  <a16:creationId xmlns:a16="http://schemas.microsoft.com/office/drawing/2014/main" id="{EA1F35CF-3769-19E3-4BF1-534257665F8F}"/>
                </a:ext>
              </a:extLst>
            </p:cNvPr>
            <p:cNvSpPr>
              <a:spLocks noEditPoints="1"/>
            </p:cNvSpPr>
            <p:nvPr/>
          </p:nvSpPr>
          <p:spPr bwMode="auto">
            <a:xfrm>
              <a:off x="921159" y="2249686"/>
              <a:ext cx="272129" cy="312357"/>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3">
              <a:extLst>
                <a:ext uri="{FF2B5EF4-FFF2-40B4-BE49-F238E27FC236}">
                  <a16:creationId xmlns:a16="http://schemas.microsoft.com/office/drawing/2014/main" id="{15CC2208-1754-ACCD-8285-B18BC9479603}"/>
                </a:ext>
              </a:extLst>
            </p:cNvPr>
            <p:cNvSpPr>
              <a:spLocks/>
            </p:cNvSpPr>
            <p:nvPr/>
          </p:nvSpPr>
          <p:spPr bwMode="auto">
            <a:xfrm>
              <a:off x="1224050" y="2327776"/>
              <a:ext cx="111218" cy="234268"/>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4">
              <a:extLst>
                <a:ext uri="{FF2B5EF4-FFF2-40B4-BE49-F238E27FC236}">
                  <a16:creationId xmlns:a16="http://schemas.microsoft.com/office/drawing/2014/main" id="{BB7587BD-FD32-E10C-E06B-69806FAF850F}"/>
                </a:ext>
              </a:extLst>
            </p:cNvPr>
            <p:cNvSpPr>
              <a:spLocks noEditPoints="1"/>
            </p:cNvSpPr>
            <p:nvPr/>
          </p:nvSpPr>
          <p:spPr bwMode="auto">
            <a:xfrm>
              <a:off x="1344734" y="2327776"/>
              <a:ext cx="222436" cy="357317"/>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55">
              <a:extLst>
                <a:ext uri="{FF2B5EF4-FFF2-40B4-BE49-F238E27FC236}">
                  <a16:creationId xmlns:a16="http://schemas.microsoft.com/office/drawing/2014/main" id="{A86C3A47-966E-8DF9-31DC-730F1AA8EE67}"/>
                </a:ext>
              </a:extLst>
            </p:cNvPr>
            <p:cNvSpPr>
              <a:spLocks noEditPoints="1"/>
            </p:cNvSpPr>
            <p:nvPr/>
          </p:nvSpPr>
          <p:spPr bwMode="auto">
            <a:xfrm>
              <a:off x="1576635" y="2327776"/>
              <a:ext cx="212971" cy="239000"/>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6">
              <a:extLst>
                <a:ext uri="{FF2B5EF4-FFF2-40B4-BE49-F238E27FC236}">
                  <a16:creationId xmlns:a16="http://schemas.microsoft.com/office/drawing/2014/main" id="{7AE29258-C776-91F7-ACDE-D7872520EBE6}"/>
                </a:ext>
              </a:extLst>
            </p:cNvPr>
            <p:cNvSpPr>
              <a:spLocks/>
            </p:cNvSpPr>
            <p:nvPr/>
          </p:nvSpPr>
          <p:spPr bwMode="auto">
            <a:xfrm>
              <a:off x="1820368" y="2325409"/>
              <a:ext cx="184575" cy="236634"/>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7">
              <a:extLst>
                <a:ext uri="{FF2B5EF4-FFF2-40B4-BE49-F238E27FC236}">
                  <a16:creationId xmlns:a16="http://schemas.microsoft.com/office/drawing/2014/main" id="{35B86B4B-65CC-8B99-06C6-97CDE959A2D6}"/>
                </a:ext>
              </a:extLst>
            </p:cNvPr>
            <p:cNvSpPr>
              <a:spLocks/>
            </p:cNvSpPr>
            <p:nvPr/>
          </p:nvSpPr>
          <p:spPr bwMode="auto">
            <a:xfrm>
              <a:off x="2064101" y="2325409"/>
              <a:ext cx="182208" cy="236634"/>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8">
              <a:extLst>
                <a:ext uri="{FF2B5EF4-FFF2-40B4-BE49-F238E27FC236}">
                  <a16:creationId xmlns:a16="http://schemas.microsoft.com/office/drawing/2014/main" id="{C917A3ED-11CD-D5A1-975B-A2A055B7A60A}"/>
                </a:ext>
              </a:extLst>
            </p:cNvPr>
            <p:cNvSpPr>
              <a:spLocks noEditPoints="1"/>
            </p:cNvSpPr>
            <p:nvPr/>
          </p:nvSpPr>
          <p:spPr bwMode="auto">
            <a:xfrm>
              <a:off x="2279439" y="2327776"/>
              <a:ext cx="191674" cy="239000"/>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22571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8785" y="236900"/>
            <a:ext cx="1581914"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sp>
        <p:nvSpPr>
          <p:cNvPr id="2" name="Title 1"/>
          <p:cNvSpPr>
            <a:spLocks noGrp="1"/>
          </p:cNvSpPr>
          <p:nvPr>
            <p:ph type="ctrTitle" hasCustomPrompt="1"/>
          </p:nvPr>
        </p:nvSpPr>
        <p:spPr>
          <a:xfrm>
            <a:off x="227329" y="914400"/>
            <a:ext cx="5002306" cy="2057400"/>
          </a:xfrm>
          <a:solidFill>
            <a:schemeClr val="accent2"/>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14400"/>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14400"/>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38125"/>
            <a:ext cx="4765990" cy="676275"/>
          </a:xfrm>
          <a:prstGeom prst="rect">
            <a:avLst/>
          </a:prstGeom>
        </p:spPr>
        <p:txBody>
          <a:bodyPr anchor="ctr" anchorCtr="0">
            <a:noAutofit/>
          </a:bodyPr>
          <a:lstStyle>
            <a:lvl1pPr marL="0" marR="0" indent="0" algn="l" defTabSz="685800" rtl="0" eaLnBrk="1" fontAlgn="auto" latinLnBrk="0" hangingPunct="1">
              <a:lnSpc>
                <a:spcPct val="100000"/>
              </a:lnSpc>
              <a:spcBef>
                <a:spcPts val="1200"/>
              </a:spcBef>
              <a:spcAft>
                <a:spcPts val="0"/>
              </a:spcAft>
              <a:buClrTx/>
              <a:buSzTx/>
              <a:buFont typeface="Wingdings" pitchFamily="2" charset="2"/>
              <a:buNone/>
              <a:tabLst/>
              <a:defRPr sz="1600" b="1" cap="all"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one line subhead, </a:t>
            </a:r>
            <a:r>
              <a:rPr lang="en-US" dirty="0" err="1"/>
              <a:t>url</a:t>
            </a:r>
            <a:r>
              <a:rPr lang="en-US" dirty="0"/>
              <a:t> or date</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31565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31565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 name="Text Placeholder 4">
            <a:extLst>
              <a:ext uri="{FF2B5EF4-FFF2-40B4-BE49-F238E27FC236}">
                <a16:creationId xmlns:a16="http://schemas.microsoft.com/office/drawing/2014/main" id="{7D434AD4-28D0-93A6-9DF2-B7249F6616B6}"/>
              </a:ext>
            </a:extLst>
          </p:cNvPr>
          <p:cNvSpPr>
            <a:spLocks noGrp="1"/>
          </p:cNvSpPr>
          <p:nvPr>
            <p:ph type="body" sz="quarter" idx="23" hasCustomPrompt="1"/>
          </p:nvPr>
        </p:nvSpPr>
        <p:spPr>
          <a:xfrm>
            <a:off x="6118671" y="4298950"/>
            <a:ext cx="2720529" cy="420688"/>
          </a:xfrm>
        </p:spPr>
        <p:txBody>
          <a:bodyPr>
            <a:noAutofit/>
          </a:bodyPr>
          <a:lstStyle>
            <a:lvl1pPr marL="0" indent="0">
              <a:spcBef>
                <a:spcPts val="0"/>
              </a:spcBef>
              <a:buFontTx/>
              <a:buNone/>
              <a:defRPr sz="1400"/>
            </a:lvl1pPr>
          </a:lstStyle>
          <a:p>
            <a:pPr lvl="0"/>
            <a:r>
              <a:rPr lang="en-US" dirty="0"/>
              <a:t>Presentation Date</a:t>
            </a:r>
          </a:p>
          <a:p>
            <a:pPr lvl="0"/>
            <a:r>
              <a:rPr lang="en-US" dirty="0"/>
              <a:t>City, State (presentation location</a:t>
            </a:r>
          </a:p>
        </p:txBody>
      </p:sp>
    </p:spTree>
    <p:extLst>
      <p:ext uri="{BB962C8B-B14F-4D97-AF65-F5344CB8AC3E}">
        <p14:creationId xmlns:p14="http://schemas.microsoft.com/office/powerpoint/2010/main" val="1841784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36F8CE-690E-37F4-56F1-3C25953899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2729" cy="4488688"/>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11" name="Title 10">
            <a:extLst>
              <a:ext uri="{FF2B5EF4-FFF2-40B4-BE49-F238E27FC236}">
                <a16:creationId xmlns:a16="http://schemas.microsoft.com/office/drawing/2014/main" id="{6CA2449B-096C-80E6-9654-D9E3FA712D94}"/>
              </a:ext>
            </a:extLst>
          </p:cNvPr>
          <p:cNvSpPr>
            <a:spLocks noGrp="1"/>
          </p:cNvSpPr>
          <p:nvPr>
            <p:ph type="title" hasCustomPrompt="1"/>
          </p:nvPr>
        </p:nvSpPr>
        <p:spPr>
          <a:xfrm>
            <a:off x="-1271" y="0"/>
            <a:ext cx="8840471" cy="4488688"/>
          </a:xfrm>
        </p:spPr>
        <p:txBody>
          <a:bodyPr lIns="457200" bIns="182880" anchor="ctr" anchorCtr="0"/>
          <a:lstStyle>
            <a:lvl1pPr>
              <a:defRPr>
                <a:solidFill>
                  <a:schemeClr val="bg1"/>
                </a:solidFill>
              </a:defRPr>
            </a:lvl1pPr>
          </a:lstStyle>
          <a:p>
            <a:r>
              <a:rPr lang="en-US" dirty="0"/>
              <a:t>Type in section break title</a:t>
            </a:r>
          </a:p>
        </p:txBody>
      </p:sp>
      <p:pic>
        <p:nvPicPr>
          <p:cNvPr id="2" name="Graphic 1">
            <a:extLst>
              <a:ext uri="{FF2B5EF4-FFF2-40B4-BE49-F238E27FC236}">
                <a16:creationId xmlns:a16="http://schemas.microsoft.com/office/drawing/2014/main" id="{4FB3E30E-2B22-CE97-1F6D-EFD55575A7C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348785" y="4566547"/>
            <a:ext cx="1581914" cy="548640"/>
          </a:xfrm>
          <a:prstGeom prst="rect">
            <a:avLst/>
          </a:prstGeom>
        </p:spPr>
      </p:pic>
    </p:spTree>
    <p:extLst>
      <p:ext uri="{BB962C8B-B14F-4D97-AF65-F5344CB8AC3E}">
        <p14:creationId xmlns:p14="http://schemas.microsoft.com/office/powerpoint/2010/main" val="21616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28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Tree>
    <p:extLst>
      <p:ext uri="{BB962C8B-B14F-4D97-AF65-F5344CB8AC3E}">
        <p14:creationId xmlns:p14="http://schemas.microsoft.com/office/powerpoint/2010/main" val="1433211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200" y="1984334"/>
            <a:ext cx="4085546"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4728673" y="1984334"/>
            <a:ext cx="4110527"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200" y="1435694"/>
            <a:ext cx="4085546"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728673" y="1435694"/>
            <a:ext cx="4110527"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12588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13175"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3313175"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69152"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6169152"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363329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257555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257555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469391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469391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11" name="Text Placeholder 5">
            <a:extLst>
              <a:ext uri="{FF2B5EF4-FFF2-40B4-BE49-F238E27FC236}">
                <a16:creationId xmlns:a16="http://schemas.microsoft.com/office/drawing/2014/main" id="{8E8AC771-2E8E-7334-4620-6CED5E4A62C8}"/>
              </a:ext>
            </a:extLst>
          </p:cNvPr>
          <p:cNvSpPr>
            <a:spLocks noGrp="1"/>
          </p:cNvSpPr>
          <p:nvPr>
            <p:ph type="body" sz="quarter" idx="20"/>
          </p:nvPr>
        </p:nvSpPr>
        <p:spPr>
          <a:xfrm>
            <a:off x="6812280"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5">
            <a:extLst>
              <a:ext uri="{FF2B5EF4-FFF2-40B4-BE49-F238E27FC236}">
                <a16:creationId xmlns:a16="http://schemas.microsoft.com/office/drawing/2014/main" id="{9E75F18B-928B-D8CD-3AFB-13FF334E04B6}"/>
              </a:ext>
            </a:extLst>
          </p:cNvPr>
          <p:cNvSpPr>
            <a:spLocks noGrp="1"/>
          </p:cNvSpPr>
          <p:nvPr>
            <p:ph type="body" sz="quarter" idx="21" hasCustomPrompt="1"/>
          </p:nvPr>
        </p:nvSpPr>
        <p:spPr>
          <a:xfrm>
            <a:off x="6812280"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24722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23" name="Text Placeholder 5">
            <a:extLst>
              <a:ext uri="{FF2B5EF4-FFF2-40B4-BE49-F238E27FC236}">
                <a16:creationId xmlns:a16="http://schemas.microsoft.com/office/drawing/2014/main" id="{5D3E177C-05C2-2929-E159-59F77C2B050C}"/>
              </a:ext>
            </a:extLst>
          </p:cNvPr>
          <p:cNvSpPr>
            <a:spLocks noGrp="1"/>
          </p:cNvSpPr>
          <p:nvPr>
            <p:ph type="body" sz="quarter" idx="14"/>
          </p:nvPr>
        </p:nvSpPr>
        <p:spPr>
          <a:xfrm>
            <a:off x="4571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4" name="Text Placeholder 5">
            <a:extLst>
              <a:ext uri="{FF2B5EF4-FFF2-40B4-BE49-F238E27FC236}">
                <a16:creationId xmlns:a16="http://schemas.microsoft.com/office/drawing/2014/main" id="{85BD39A8-85FE-CB4E-DA30-754FE0F059BC}"/>
              </a:ext>
            </a:extLst>
          </p:cNvPr>
          <p:cNvSpPr>
            <a:spLocks noGrp="1"/>
          </p:cNvSpPr>
          <p:nvPr>
            <p:ph type="body" sz="quarter" idx="15"/>
          </p:nvPr>
        </p:nvSpPr>
        <p:spPr>
          <a:xfrm>
            <a:off x="215145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5" name="Text Placeholder 5">
            <a:extLst>
              <a:ext uri="{FF2B5EF4-FFF2-40B4-BE49-F238E27FC236}">
                <a16:creationId xmlns:a16="http://schemas.microsoft.com/office/drawing/2014/main" id="{36BFCC75-DA07-6A20-4D5D-105B7F301FD1}"/>
              </a:ext>
            </a:extLst>
          </p:cNvPr>
          <p:cNvSpPr>
            <a:spLocks noGrp="1"/>
          </p:cNvSpPr>
          <p:nvPr>
            <p:ph type="body" sz="quarter" idx="16" hasCustomPrompt="1"/>
          </p:nvPr>
        </p:nvSpPr>
        <p:spPr>
          <a:xfrm>
            <a:off x="4571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6" name="Text Placeholder 5">
            <a:extLst>
              <a:ext uri="{FF2B5EF4-FFF2-40B4-BE49-F238E27FC236}">
                <a16:creationId xmlns:a16="http://schemas.microsoft.com/office/drawing/2014/main" id="{AE55B475-E521-6A8A-893B-8CC38F9BE338}"/>
              </a:ext>
            </a:extLst>
          </p:cNvPr>
          <p:cNvSpPr>
            <a:spLocks noGrp="1"/>
          </p:cNvSpPr>
          <p:nvPr>
            <p:ph type="body" sz="quarter" idx="17" hasCustomPrompt="1"/>
          </p:nvPr>
        </p:nvSpPr>
        <p:spPr>
          <a:xfrm>
            <a:off x="215145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7" name="Text Placeholder 5">
            <a:extLst>
              <a:ext uri="{FF2B5EF4-FFF2-40B4-BE49-F238E27FC236}">
                <a16:creationId xmlns:a16="http://schemas.microsoft.com/office/drawing/2014/main" id="{DFB5CAF5-E85F-409D-2880-F0B6067F61B3}"/>
              </a:ext>
            </a:extLst>
          </p:cNvPr>
          <p:cNvSpPr>
            <a:spLocks noGrp="1"/>
          </p:cNvSpPr>
          <p:nvPr>
            <p:ph type="body" sz="quarter" idx="18"/>
          </p:nvPr>
        </p:nvSpPr>
        <p:spPr>
          <a:xfrm>
            <a:off x="3845718"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8" name="Text Placeholder 5">
            <a:extLst>
              <a:ext uri="{FF2B5EF4-FFF2-40B4-BE49-F238E27FC236}">
                <a16:creationId xmlns:a16="http://schemas.microsoft.com/office/drawing/2014/main" id="{17E8E80F-1B5F-5D3E-2409-0CF04DE318F9}"/>
              </a:ext>
            </a:extLst>
          </p:cNvPr>
          <p:cNvSpPr>
            <a:spLocks noGrp="1"/>
          </p:cNvSpPr>
          <p:nvPr>
            <p:ph type="body" sz="quarter" idx="19" hasCustomPrompt="1"/>
          </p:nvPr>
        </p:nvSpPr>
        <p:spPr>
          <a:xfrm>
            <a:off x="3845718"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9" name="Text Placeholder 5">
            <a:extLst>
              <a:ext uri="{FF2B5EF4-FFF2-40B4-BE49-F238E27FC236}">
                <a16:creationId xmlns:a16="http://schemas.microsoft.com/office/drawing/2014/main" id="{A66346B3-56E4-FB00-E652-E796F6986D95}"/>
              </a:ext>
            </a:extLst>
          </p:cNvPr>
          <p:cNvSpPr>
            <a:spLocks noGrp="1"/>
          </p:cNvSpPr>
          <p:nvPr>
            <p:ph type="body" sz="quarter" idx="20"/>
          </p:nvPr>
        </p:nvSpPr>
        <p:spPr>
          <a:xfrm>
            <a:off x="5537786"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0" name="Text Placeholder 5">
            <a:extLst>
              <a:ext uri="{FF2B5EF4-FFF2-40B4-BE49-F238E27FC236}">
                <a16:creationId xmlns:a16="http://schemas.microsoft.com/office/drawing/2014/main" id="{8A2202FD-33BC-0BA1-F754-345C59A68C4A}"/>
              </a:ext>
            </a:extLst>
          </p:cNvPr>
          <p:cNvSpPr>
            <a:spLocks noGrp="1"/>
          </p:cNvSpPr>
          <p:nvPr>
            <p:ph type="body" sz="quarter" idx="21" hasCustomPrompt="1"/>
          </p:nvPr>
        </p:nvSpPr>
        <p:spPr>
          <a:xfrm>
            <a:off x="5537786"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31" name="Text Placeholder 5">
            <a:extLst>
              <a:ext uri="{FF2B5EF4-FFF2-40B4-BE49-F238E27FC236}">
                <a16:creationId xmlns:a16="http://schemas.microsoft.com/office/drawing/2014/main" id="{5EB459E5-6A74-A385-F343-520C27E1C2CA}"/>
              </a:ext>
            </a:extLst>
          </p:cNvPr>
          <p:cNvSpPr>
            <a:spLocks noGrp="1"/>
          </p:cNvSpPr>
          <p:nvPr>
            <p:ph type="body" sz="quarter" idx="22"/>
          </p:nvPr>
        </p:nvSpPr>
        <p:spPr>
          <a:xfrm>
            <a:off x="72383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2" name="Text Placeholder 5">
            <a:extLst>
              <a:ext uri="{FF2B5EF4-FFF2-40B4-BE49-F238E27FC236}">
                <a16:creationId xmlns:a16="http://schemas.microsoft.com/office/drawing/2014/main" id="{50070C8D-6CB9-4F0F-A4BF-CBB734703C90}"/>
              </a:ext>
            </a:extLst>
          </p:cNvPr>
          <p:cNvSpPr>
            <a:spLocks noGrp="1"/>
          </p:cNvSpPr>
          <p:nvPr>
            <p:ph type="body" sz="quarter" idx="23" hasCustomPrompt="1"/>
          </p:nvPr>
        </p:nvSpPr>
        <p:spPr>
          <a:xfrm>
            <a:off x="72383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Tree>
    <p:extLst>
      <p:ext uri="{BB962C8B-B14F-4D97-AF65-F5344CB8AC3E}">
        <p14:creationId xmlns:p14="http://schemas.microsoft.com/office/powerpoint/2010/main" val="3273774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7650"/>
            <a:ext cx="8382000" cy="746522"/>
          </a:xfrm>
          <a:prstGeom prst="rect">
            <a:avLst/>
          </a:prstGeom>
        </p:spPr>
        <p:txBody>
          <a:bodyPr vert="horz" lIns="0" tIns="0" rIns="0" bIns="0" rtlCol="0" anchor="b" anchorCtr="0">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457200" y="1435608"/>
            <a:ext cx="7315200" cy="326974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10063" y="4891056"/>
            <a:ext cx="523875" cy="110042"/>
          </a:xfrm>
          <a:prstGeom prst="rect">
            <a:avLst/>
          </a:prstGeom>
        </p:spPr>
        <p:txBody>
          <a:bodyPr vert="horz" lIns="0" tIns="0" rIns="0" bIns="0" rtlCol="0" anchor="ctr"/>
          <a:lstStyle>
            <a:lvl1pPr algn="ctr">
              <a:defRPr sz="700">
                <a:solidFill>
                  <a:schemeClr val="bg1">
                    <a:lumMod val="65000"/>
                  </a:schemeClr>
                </a:solidFill>
              </a:defRPr>
            </a:lvl1pPr>
          </a:lstStyle>
          <a:p>
            <a:fld id="{9CF5EF28-261C-FD41-A360-1A380056DD17}" type="slidenum">
              <a:rPr lang="en-US" smtClean="0"/>
              <a:pPr/>
              <a:t>‹#›</a:t>
            </a:fld>
            <a:endParaRPr lang="en-US" dirty="0"/>
          </a:p>
        </p:txBody>
      </p:sp>
      <p:sp>
        <p:nvSpPr>
          <p:cNvPr id="8" name="Rectangle 7">
            <a:extLst>
              <a:ext uri="{FF2B5EF4-FFF2-40B4-BE49-F238E27FC236}">
                <a16:creationId xmlns:a16="http://schemas.microsoft.com/office/drawing/2014/main" id="{7EED5998-E33A-DA32-910D-D06CB262005E}"/>
              </a:ext>
            </a:extLst>
          </p:cNvPr>
          <p:cNvSpPr/>
          <p:nvPr userDrawn="1"/>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17" name="Graphic 16">
            <a:extLst>
              <a:ext uri="{FF2B5EF4-FFF2-40B4-BE49-F238E27FC236}">
                <a16:creationId xmlns:a16="http://schemas.microsoft.com/office/drawing/2014/main" id="{CC6D3E52-9083-DC08-10B3-FB4576900BE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103235" y="4808444"/>
            <a:ext cx="776895" cy="269443"/>
          </a:xfrm>
          <a:prstGeom prst="rect">
            <a:avLst/>
          </a:prstGeom>
        </p:spPr>
      </p:pic>
      <p:pic>
        <p:nvPicPr>
          <p:cNvPr id="21" name="Graphic 20">
            <a:extLst>
              <a:ext uri="{FF2B5EF4-FFF2-40B4-BE49-F238E27FC236}">
                <a16:creationId xmlns:a16="http://schemas.microsoft.com/office/drawing/2014/main" id="{F52885BF-5BBD-C5AD-F58F-E96FE169B7F0}"/>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463554" y="4835139"/>
            <a:ext cx="1438065" cy="162784"/>
          </a:xfrm>
          <a:prstGeom prst="rect">
            <a:avLst/>
          </a:prstGeom>
        </p:spPr>
      </p:pic>
    </p:spTree>
    <p:extLst>
      <p:ext uri="{BB962C8B-B14F-4D97-AF65-F5344CB8AC3E}">
        <p14:creationId xmlns:p14="http://schemas.microsoft.com/office/powerpoint/2010/main" val="3529853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0" r:id="rId3"/>
    <p:sldLayoutId id="2147483662" r:id="rId4"/>
    <p:sldLayoutId id="2147483668" r:id="rId5"/>
    <p:sldLayoutId id="2147483671" r:id="rId6"/>
    <p:sldLayoutId id="2147483678" r:id="rId7"/>
    <p:sldLayoutId id="2147483682" r:id="rId8"/>
    <p:sldLayoutId id="2147483679" r:id="rId9"/>
    <p:sldLayoutId id="2147483683" r:id="rId10"/>
    <p:sldLayoutId id="2147483680" r:id="rId11"/>
    <p:sldLayoutId id="2147483681" r:id="rId12"/>
    <p:sldLayoutId id="2147483673" r:id="rId13"/>
    <p:sldLayoutId id="2147483674"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p:titleStyle>
    <p:body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C35EA4"/>
          </p15:clr>
        </p15:guide>
        <p15:guide id="2" orient="horz" pos="1620" userDrawn="1">
          <p15:clr>
            <a:srgbClr val="C35EA4"/>
          </p15:clr>
        </p15:guide>
        <p15:guide id="3" pos="144" userDrawn="1">
          <p15:clr>
            <a:srgbClr val="C35EA4"/>
          </p15:clr>
        </p15:guide>
        <p15:guide id="4" pos="288" userDrawn="1">
          <p15:clr>
            <a:srgbClr val="C35EA4"/>
          </p15:clr>
        </p15:guide>
        <p15:guide id="5" orient="horz" pos="576" userDrawn="1">
          <p15:clr>
            <a:srgbClr val="C35EA4"/>
          </p15:clr>
        </p15:guide>
        <p15:guide id="6" orient="horz" pos="2964" userDrawn="1">
          <p15:clr>
            <a:srgbClr val="C35EA4"/>
          </p15:clr>
        </p15:guide>
        <p15:guide id="7" pos="5568" userDrawn="1">
          <p15:clr>
            <a:srgbClr val="C35EA4"/>
          </p15:clr>
        </p15:guide>
        <p15:guide id="8" orient="horz" pos="902" userDrawn="1">
          <p15:clr>
            <a:srgbClr val="C35EA4"/>
          </p15:clr>
        </p15:guide>
        <p15:guide id="9" orient="horz" pos="780" userDrawn="1">
          <p15:clr>
            <a:srgbClr val="C35EA4"/>
          </p15:clr>
        </p15:guide>
        <p15:guide id="10" orient="horz" pos="150" userDrawn="1">
          <p15:clr>
            <a:srgbClr val="C35EA4"/>
          </p15:clr>
        </p15:guide>
        <p15:guide id="11" orient="horz" pos="3132" userDrawn="1">
          <p15:clr>
            <a:srgbClr val="C35EA4"/>
          </p15:clr>
        </p15:guide>
        <p15:guide id="12" orient="horz" pos="104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2.svg"/><Relationship Id="rId4" Type="http://schemas.openxmlformats.org/officeDocument/2006/relationships/image" Target="../media/image24.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2.svg"/><Relationship Id="rId4" Type="http://schemas.openxmlformats.org/officeDocument/2006/relationships/image" Target="../media/image24.sv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4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30A2F86-ECD1-A581-DFF3-C87E5E834BF8}"/>
              </a:ext>
            </a:extLst>
          </p:cNvPr>
          <p:cNvSpPr>
            <a:spLocks noGrp="1"/>
          </p:cNvSpPr>
          <p:nvPr>
            <p:ph type="ctrTitle"/>
          </p:nvPr>
        </p:nvSpPr>
        <p:spPr/>
        <p:txBody>
          <a:bodyPr/>
          <a:lstStyle/>
          <a:p>
            <a:r>
              <a:rPr lang="en-US" dirty="0"/>
              <a:t>Enterprise Search &amp; Knowledge Management (KM): Finding the Right Stuff</a:t>
            </a:r>
          </a:p>
        </p:txBody>
      </p:sp>
      <p:pic>
        <p:nvPicPr>
          <p:cNvPr id="3" name="Picture Placeholder 2" descr="Top view of books formed into a circle">
            <a:extLst>
              <a:ext uri="{FF2B5EF4-FFF2-40B4-BE49-F238E27FC236}">
                <a16:creationId xmlns:a16="http://schemas.microsoft.com/office/drawing/2014/main" id="{FD92A3B1-C69E-F7A6-5757-2EF508A4EEF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0" name="Subtitle 19">
            <a:extLst>
              <a:ext uri="{FF2B5EF4-FFF2-40B4-BE49-F238E27FC236}">
                <a16:creationId xmlns:a16="http://schemas.microsoft.com/office/drawing/2014/main" id="{864DD5D9-1D69-E1F5-63C4-F56D131C6B33}"/>
              </a:ext>
            </a:extLst>
          </p:cNvPr>
          <p:cNvSpPr>
            <a:spLocks noGrp="1"/>
          </p:cNvSpPr>
          <p:nvPr>
            <p:ph type="subTitle" idx="1"/>
          </p:nvPr>
        </p:nvSpPr>
        <p:spPr/>
        <p:txBody>
          <a:bodyPr/>
          <a:lstStyle/>
          <a:p>
            <a:r>
              <a:rPr lang="en-US" dirty="0"/>
              <a:t>June 11, 2024</a:t>
            </a:r>
          </a:p>
        </p:txBody>
      </p:sp>
      <p:sp>
        <p:nvSpPr>
          <p:cNvPr id="22" name="Text Placeholder 21">
            <a:extLst>
              <a:ext uri="{FF2B5EF4-FFF2-40B4-BE49-F238E27FC236}">
                <a16:creationId xmlns:a16="http://schemas.microsoft.com/office/drawing/2014/main" id="{25E6B250-A288-0132-5CC6-85AFB8956DFD}"/>
              </a:ext>
            </a:extLst>
          </p:cNvPr>
          <p:cNvSpPr>
            <a:spLocks noGrp="1"/>
          </p:cNvSpPr>
          <p:nvPr>
            <p:ph type="body" sz="quarter" idx="17"/>
          </p:nvPr>
        </p:nvSpPr>
        <p:spPr/>
        <p:txBody>
          <a:bodyPr/>
          <a:lstStyle/>
          <a:p>
            <a:r>
              <a:rPr lang="en-US" dirty="0"/>
              <a:t>Sharon </a:t>
            </a:r>
            <a:r>
              <a:rPr lang="en-US" dirty="0" err="1"/>
              <a:t>houk</a:t>
            </a:r>
            <a:endParaRPr lang="en-US" dirty="0"/>
          </a:p>
        </p:txBody>
      </p:sp>
      <p:sp>
        <p:nvSpPr>
          <p:cNvPr id="23" name="Text Placeholder 22">
            <a:extLst>
              <a:ext uri="{FF2B5EF4-FFF2-40B4-BE49-F238E27FC236}">
                <a16:creationId xmlns:a16="http://schemas.microsoft.com/office/drawing/2014/main" id="{F4415896-6F7A-888C-2DEC-6A3C70CB758D}"/>
              </a:ext>
            </a:extLst>
          </p:cNvPr>
          <p:cNvSpPr>
            <a:spLocks noGrp="1"/>
          </p:cNvSpPr>
          <p:nvPr>
            <p:ph type="body" sz="quarter" idx="18"/>
          </p:nvPr>
        </p:nvSpPr>
        <p:spPr/>
        <p:txBody>
          <a:bodyPr>
            <a:normAutofit fontScale="92500"/>
          </a:bodyPr>
          <a:lstStyle/>
          <a:p>
            <a:r>
              <a:rPr lang="en-US" dirty="0"/>
              <a:t>Technical Writer / Editor</a:t>
            </a:r>
          </a:p>
          <a:p>
            <a:r>
              <a:rPr lang="en-US" dirty="0"/>
              <a:t>Quality, Work Planning, and Analysis</a:t>
            </a:r>
          </a:p>
          <a:p>
            <a:r>
              <a:rPr lang="en-US" dirty="0"/>
              <a:t>Argonne National Laboratory</a:t>
            </a:r>
          </a:p>
          <a:p>
            <a:endParaRPr lang="en-US" dirty="0"/>
          </a:p>
        </p:txBody>
      </p:sp>
    </p:spTree>
    <p:extLst>
      <p:ext uri="{BB962C8B-B14F-4D97-AF65-F5344CB8AC3E}">
        <p14:creationId xmlns:p14="http://schemas.microsoft.com/office/powerpoint/2010/main" val="1779062293"/>
      </p:ext>
    </p:extLst>
  </p:cSld>
  <p:clrMapOvr>
    <a:masterClrMapping/>
  </p:clrMapOvr>
  <mc:AlternateContent xmlns:mc="http://schemas.openxmlformats.org/markup-compatibility/2006" xmlns:p14="http://schemas.microsoft.com/office/powerpoint/2010/main">
    <mc:Choice Requires="p14">
      <p:transition p14:dur="250" advTm="47184">
        <p:fade/>
      </p:transition>
    </mc:Choice>
    <mc:Fallback xmlns="">
      <p:transition advTm="4718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Enterprise search - better</a:t>
            </a:r>
          </a:p>
        </p:txBody>
      </p:sp>
      <p:pic>
        <p:nvPicPr>
          <p:cNvPr id="2" name="Graphic 1" descr="A bucket">
            <a:extLst>
              <a:ext uri="{FF2B5EF4-FFF2-40B4-BE49-F238E27FC236}">
                <a16:creationId xmlns:a16="http://schemas.microsoft.com/office/drawing/2014/main" id="{CD4C7B85-E3C8-F91D-BA60-DD8441C3DCF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8147" y="3319515"/>
            <a:ext cx="1647227" cy="1647227"/>
          </a:xfrm>
          <a:prstGeom prst="rect">
            <a:avLst/>
          </a:prstGeom>
        </p:spPr>
      </p:pic>
      <p:pic>
        <p:nvPicPr>
          <p:cNvPr id="3" name="Graphic 2" descr="A bucket">
            <a:extLst>
              <a:ext uri="{FF2B5EF4-FFF2-40B4-BE49-F238E27FC236}">
                <a16:creationId xmlns:a16="http://schemas.microsoft.com/office/drawing/2014/main" id="{FB35D302-F0C1-F829-7D95-97D9B7663A9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59351" y="3311673"/>
            <a:ext cx="1647227" cy="1647227"/>
          </a:xfrm>
          <a:prstGeom prst="rect">
            <a:avLst/>
          </a:prstGeom>
        </p:spPr>
      </p:pic>
      <p:pic>
        <p:nvPicPr>
          <p:cNvPr id="4" name="Graphic 3" descr="A bucket">
            <a:extLst>
              <a:ext uri="{FF2B5EF4-FFF2-40B4-BE49-F238E27FC236}">
                <a16:creationId xmlns:a16="http://schemas.microsoft.com/office/drawing/2014/main" id="{1FD4FED5-9B76-5544-6C7E-894821036BF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08430" y="3319514"/>
            <a:ext cx="1647227" cy="1647227"/>
          </a:xfrm>
          <a:prstGeom prst="rect">
            <a:avLst/>
          </a:prstGeom>
        </p:spPr>
      </p:pic>
      <p:pic>
        <p:nvPicPr>
          <p:cNvPr id="5" name="Graphic 4" descr="A bucket">
            <a:extLst>
              <a:ext uri="{FF2B5EF4-FFF2-40B4-BE49-F238E27FC236}">
                <a16:creationId xmlns:a16="http://schemas.microsoft.com/office/drawing/2014/main" id="{B9980515-833B-F718-F203-B2F5EC47F48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57509" y="3311672"/>
            <a:ext cx="1647227" cy="1647227"/>
          </a:xfrm>
          <a:prstGeom prst="rect">
            <a:avLst/>
          </a:prstGeom>
        </p:spPr>
      </p:pic>
      <p:pic>
        <p:nvPicPr>
          <p:cNvPr id="10" name="Graphic 9" descr="A bucket">
            <a:extLst>
              <a:ext uri="{FF2B5EF4-FFF2-40B4-BE49-F238E27FC236}">
                <a16:creationId xmlns:a16="http://schemas.microsoft.com/office/drawing/2014/main" id="{5A1D612F-F924-E4CC-B625-FB2B6C6E556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16593" y="3311671"/>
            <a:ext cx="1647227" cy="1647227"/>
          </a:xfrm>
          <a:prstGeom prst="rect">
            <a:avLst/>
          </a:prstGeom>
        </p:spPr>
      </p:pic>
      <p:sp>
        <p:nvSpPr>
          <p:cNvPr id="11" name="Oval 10">
            <a:extLst>
              <a:ext uri="{FF2B5EF4-FFF2-40B4-BE49-F238E27FC236}">
                <a16:creationId xmlns:a16="http://schemas.microsoft.com/office/drawing/2014/main" id="{7322EE5F-B0BD-BBB6-E18F-5FCEA3E8D562}"/>
              </a:ext>
            </a:extLst>
          </p:cNvPr>
          <p:cNvSpPr/>
          <p:nvPr/>
        </p:nvSpPr>
        <p:spPr>
          <a:xfrm>
            <a:off x="7284334" y="4636859"/>
            <a:ext cx="100315" cy="100315"/>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7F0CCC-1D7B-D726-8F42-50D8E198A8F3}"/>
              </a:ext>
            </a:extLst>
          </p:cNvPr>
          <p:cNvSpPr/>
          <p:nvPr/>
        </p:nvSpPr>
        <p:spPr>
          <a:xfrm>
            <a:off x="7502933" y="4636858"/>
            <a:ext cx="100315" cy="100315"/>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49E912-1A56-F659-4701-BBF0E31B78E6}"/>
              </a:ext>
            </a:extLst>
          </p:cNvPr>
          <p:cNvSpPr/>
          <p:nvPr/>
        </p:nvSpPr>
        <p:spPr>
          <a:xfrm>
            <a:off x="7721532" y="4636858"/>
            <a:ext cx="100315" cy="100315"/>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a:extLst>
              <a:ext uri="{FF2B5EF4-FFF2-40B4-BE49-F238E27FC236}">
                <a16:creationId xmlns:a16="http://schemas.microsoft.com/office/drawing/2014/main" id="{98A38740-DB24-B0EF-FE8A-C94A12FEF208}"/>
              </a:ext>
            </a:extLst>
          </p:cNvPr>
          <p:cNvSpPr/>
          <p:nvPr/>
        </p:nvSpPr>
        <p:spPr>
          <a:xfrm rot="16200000">
            <a:off x="4288528" y="-762668"/>
            <a:ext cx="719344" cy="8220537"/>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row: Down 16">
            <a:extLst>
              <a:ext uri="{FF2B5EF4-FFF2-40B4-BE49-F238E27FC236}">
                <a16:creationId xmlns:a16="http://schemas.microsoft.com/office/drawing/2014/main" id="{BD904689-60EF-2378-6AD3-2373F9AAA588}"/>
              </a:ext>
            </a:extLst>
          </p:cNvPr>
          <p:cNvSpPr/>
          <p:nvPr/>
        </p:nvSpPr>
        <p:spPr>
          <a:xfrm>
            <a:off x="4372337" y="1925324"/>
            <a:ext cx="551726" cy="1000491"/>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Internet with solid fill">
            <a:extLst>
              <a:ext uri="{FF2B5EF4-FFF2-40B4-BE49-F238E27FC236}">
                <a16:creationId xmlns:a16="http://schemas.microsoft.com/office/drawing/2014/main" id="{1720F9A8-D885-DEE7-715C-3287C4D736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32043" y="950490"/>
            <a:ext cx="1016949" cy="1016949"/>
          </a:xfrm>
          <a:prstGeom prst="rect">
            <a:avLst/>
          </a:prstGeom>
        </p:spPr>
      </p:pic>
    </p:spTree>
    <p:extLst>
      <p:ext uri="{BB962C8B-B14F-4D97-AF65-F5344CB8AC3E}">
        <p14:creationId xmlns:p14="http://schemas.microsoft.com/office/powerpoint/2010/main" val="1933077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Enterprise search – potential problems</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Too much stuff.</a:t>
            </a:r>
          </a:p>
          <a:p>
            <a:r>
              <a:rPr lang="en-US" dirty="0"/>
              <a:t>Not enough stuff.</a:t>
            </a:r>
          </a:p>
          <a:p>
            <a:r>
              <a:rPr lang="en-US" dirty="0"/>
              <a:t>Where is it?</a:t>
            </a:r>
          </a:p>
          <a:p>
            <a:r>
              <a:rPr lang="en-US" dirty="0"/>
              <a:t>Out of date.</a:t>
            </a:r>
          </a:p>
          <a:p>
            <a:r>
              <a:rPr lang="en-US" dirty="0"/>
              <a:t>Bad user interface.</a:t>
            </a:r>
          </a:p>
          <a:p>
            <a:r>
              <a:rPr lang="en-US" dirty="0"/>
              <a:t>Other</a:t>
            </a:r>
          </a:p>
        </p:txBody>
      </p:sp>
    </p:spTree>
    <p:extLst>
      <p:ext uri="{BB962C8B-B14F-4D97-AF65-F5344CB8AC3E}">
        <p14:creationId xmlns:p14="http://schemas.microsoft.com/office/powerpoint/2010/main" val="4267002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571500" y="853527"/>
            <a:ext cx="3064248" cy="1051852"/>
          </a:xfrm>
        </p:spPr>
        <p:txBody>
          <a:bodyPr vert="horz" lIns="91440" tIns="45720" rIns="91440" bIns="45720" rtlCol="0" anchor="t">
            <a:normAutofit/>
          </a:bodyPr>
          <a:lstStyle/>
          <a:p>
            <a:pPr defTabSz="914400"/>
            <a:r>
              <a:rPr lang="en-US" sz="2400">
                <a:latin typeface="+mj-lt"/>
              </a:rPr>
              <a:t>Problem: too much stuff</a:t>
            </a:r>
          </a:p>
        </p:txBody>
      </p:sp>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571500" y="1913382"/>
            <a:ext cx="3064248" cy="2693405"/>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500" dirty="0"/>
              <a:t>Be aware of the question: “But where else can we put it?”</a:t>
            </a:r>
          </a:p>
          <a:p>
            <a:pPr indent="-228600" defTabSz="914400">
              <a:lnSpc>
                <a:spcPct val="90000"/>
              </a:lnSpc>
              <a:buFont typeface="Arial" panose="020B0604020202020204" pitchFamily="34" charset="0"/>
              <a:buChar char="•"/>
            </a:pPr>
            <a:r>
              <a:rPr lang="en-US" sz="1500" dirty="0"/>
              <a:t>Get rid of obsolete results.</a:t>
            </a:r>
          </a:p>
          <a:p>
            <a:pPr indent="-228600" defTabSz="914400">
              <a:lnSpc>
                <a:spcPct val="90000"/>
              </a:lnSpc>
              <a:buFont typeface="Arial" panose="020B0604020202020204" pitchFamily="34" charset="0"/>
              <a:buChar char="•"/>
            </a:pPr>
            <a:r>
              <a:rPr lang="en-US" sz="1500" dirty="0"/>
              <a:t>Know the current owner.</a:t>
            </a:r>
          </a:p>
          <a:p>
            <a:pPr indent="-228600" defTabSz="914400">
              <a:lnSpc>
                <a:spcPct val="90000"/>
              </a:lnSpc>
              <a:buFont typeface="Arial" panose="020B0604020202020204" pitchFamily="34" charset="0"/>
              <a:buChar char="•"/>
            </a:pPr>
            <a:r>
              <a:rPr lang="en-US" sz="1500" dirty="0"/>
              <a:t>Automatically retire obsolete content.</a:t>
            </a:r>
          </a:p>
          <a:p>
            <a:pPr indent="-228600" defTabSz="914400">
              <a:lnSpc>
                <a:spcPct val="90000"/>
              </a:lnSpc>
              <a:buFont typeface="Arial" panose="020B0604020202020204" pitchFamily="34" charset="0"/>
              <a:buChar char="•"/>
            </a:pPr>
            <a:r>
              <a:rPr lang="en-US" sz="1500" dirty="0"/>
              <a:t>Not everything needs to be enterprise scope.</a:t>
            </a:r>
          </a:p>
        </p:txBody>
      </p:sp>
      <p:pic>
        <p:nvPicPr>
          <p:cNvPr id="7" name="Picture 6" descr="Large car parking lot from above">
            <a:extLst>
              <a:ext uri="{FF2B5EF4-FFF2-40B4-BE49-F238E27FC236}">
                <a16:creationId xmlns:a16="http://schemas.microsoft.com/office/drawing/2014/main" id="{A2540F44-F8EC-B098-80EA-CF7D115F7C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238244" y="10"/>
            <a:ext cx="4905756" cy="5143490"/>
          </a:xfrm>
          <a:prstGeom prst="rect">
            <a:avLst/>
          </a:prstGeom>
        </p:spPr>
      </p:pic>
    </p:spTree>
    <p:extLst>
      <p:ext uri="{BB962C8B-B14F-4D97-AF65-F5344CB8AC3E}">
        <p14:creationId xmlns:p14="http://schemas.microsoft.com/office/powerpoint/2010/main" val="576881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571500" y="853527"/>
            <a:ext cx="3064248" cy="1051852"/>
          </a:xfrm>
        </p:spPr>
        <p:txBody>
          <a:bodyPr vert="horz" lIns="91440" tIns="45720" rIns="91440" bIns="45720" rtlCol="0" anchor="t">
            <a:normAutofit/>
          </a:bodyPr>
          <a:lstStyle/>
          <a:p>
            <a:pPr defTabSz="914400"/>
            <a:r>
              <a:rPr lang="en-US" sz="2400" dirty="0">
                <a:latin typeface="+mj-lt"/>
              </a:rPr>
              <a:t>Problem: not enough stuff</a:t>
            </a:r>
          </a:p>
        </p:txBody>
      </p:sp>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571500" y="1913382"/>
            <a:ext cx="3064248" cy="2693405"/>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500"/>
              <a:t>Overcome siloed thinking.</a:t>
            </a:r>
          </a:p>
          <a:p>
            <a:pPr indent="-228600" defTabSz="914400">
              <a:lnSpc>
                <a:spcPct val="90000"/>
              </a:lnSpc>
              <a:buFont typeface="Arial" panose="020B0604020202020204" pitchFamily="34" charset="0"/>
              <a:buChar char="•"/>
            </a:pPr>
            <a:r>
              <a:rPr lang="en-US" sz="1500"/>
              <a:t>Make it easy to get it right.</a:t>
            </a:r>
          </a:p>
          <a:p>
            <a:pPr indent="-228600" defTabSz="914400">
              <a:lnSpc>
                <a:spcPct val="90000"/>
              </a:lnSpc>
              <a:buFont typeface="Arial" panose="020B0604020202020204" pitchFamily="34" charset="0"/>
              <a:buChar char="•"/>
            </a:pPr>
            <a:r>
              <a:rPr lang="en-US" sz="1500"/>
              <a:t>Know what belongs.</a:t>
            </a:r>
          </a:p>
        </p:txBody>
      </p:sp>
      <p:pic>
        <p:nvPicPr>
          <p:cNvPr id="4" name="Picture 3" descr="Business man walking a red tight rope">
            <a:extLst>
              <a:ext uri="{FF2B5EF4-FFF2-40B4-BE49-F238E27FC236}">
                <a16:creationId xmlns:a16="http://schemas.microsoft.com/office/drawing/2014/main" id="{BE54901F-DAB7-4974-475C-DEA807007D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8244" y="10"/>
            <a:ext cx="4905756" cy="5143490"/>
          </a:xfrm>
          <a:prstGeom prst="rect">
            <a:avLst/>
          </a:prstGeom>
        </p:spPr>
      </p:pic>
    </p:spTree>
    <p:extLst>
      <p:ext uri="{BB962C8B-B14F-4D97-AF65-F5344CB8AC3E}">
        <p14:creationId xmlns:p14="http://schemas.microsoft.com/office/powerpoint/2010/main" val="1046455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571500" y="856283"/>
            <a:ext cx="2425850" cy="1715467"/>
          </a:xfrm>
        </p:spPr>
        <p:txBody>
          <a:bodyPr vert="horz" lIns="91440" tIns="45720" rIns="91440" bIns="45720" rtlCol="0" anchor="t">
            <a:normAutofit/>
          </a:bodyPr>
          <a:lstStyle/>
          <a:p>
            <a:pPr defTabSz="914400"/>
            <a:r>
              <a:rPr lang="en-US" sz="2700" dirty="0">
                <a:latin typeface="+mj-lt"/>
              </a:rPr>
              <a:t>get it…</a:t>
            </a:r>
            <a:br>
              <a:rPr lang="en-US" sz="2700" dirty="0">
                <a:latin typeface="+mj-lt"/>
              </a:rPr>
            </a:br>
            <a:br>
              <a:rPr lang="en-US" sz="2700" dirty="0">
                <a:latin typeface="+mj-lt"/>
              </a:rPr>
            </a:br>
            <a:r>
              <a:rPr lang="en-US" sz="2700" dirty="0">
                <a:latin typeface="+mj-lt"/>
              </a:rPr>
              <a:t>just right</a:t>
            </a:r>
          </a:p>
        </p:txBody>
      </p:sp>
      <p:cxnSp>
        <p:nvCxnSpPr>
          <p:cNvPr id="17" name="Straight Connector 16">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descr="Collection of shoes and boots">
            <a:extLst>
              <a:ext uri="{FF2B5EF4-FFF2-40B4-BE49-F238E27FC236}">
                <a16:creationId xmlns:a16="http://schemas.microsoft.com/office/drawing/2014/main" id="{694D3BBD-302D-DD04-DD00-E3793AF170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7788" y="441158"/>
            <a:ext cx="6160717" cy="4106778"/>
          </a:xfrm>
          <a:prstGeom prst="rect">
            <a:avLst/>
          </a:prstGeom>
        </p:spPr>
      </p:pic>
    </p:spTree>
    <p:extLst>
      <p:ext uri="{BB962C8B-B14F-4D97-AF65-F5344CB8AC3E}">
        <p14:creationId xmlns:p14="http://schemas.microsoft.com/office/powerpoint/2010/main" val="606054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Problem: not found</a:t>
            </a:r>
          </a:p>
        </p:txBody>
      </p:sp>
      <p:pic>
        <p:nvPicPr>
          <p:cNvPr id="4" name="Picture 3" descr="Large car parking lot from above">
            <a:extLst>
              <a:ext uri="{FF2B5EF4-FFF2-40B4-BE49-F238E27FC236}">
                <a16:creationId xmlns:a16="http://schemas.microsoft.com/office/drawing/2014/main" id="{1BCDC6D5-A32A-D6FF-4C58-D8819A0AA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199773" y="1197314"/>
            <a:ext cx="4896853" cy="3530364"/>
          </a:xfrm>
          <a:prstGeom prst="rect">
            <a:avLst/>
          </a:prstGeom>
        </p:spPr>
      </p:pic>
    </p:spTree>
    <p:extLst>
      <p:ext uri="{BB962C8B-B14F-4D97-AF65-F5344CB8AC3E}">
        <p14:creationId xmlns:p14="http://schemas.microsoft.com/office/powerpoint/2010/main" val="2578796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metadata</a:t>
            </a:r>
          </a:p>
        </p:txBody>
      </p:sp>
      <p:pic>
        <p:nvPicPr>
          <p:cNvPr id="5" name="Content Placeholder 4" descr="Racecar speeding on racetrack">
            <a:extLst>
              <a:ext uri="{FF2B5EF4-FFF2-40B4-BE49-F238E27FC236}">
                <a16:creationId xmlns:a16="http://schemas.microsoft.com/office/drawing/2014/main" id="{661B487B-AC1A-860B-A33D-20B17AD89B68}"/>
              </a:ext>
            </a:extLst>
          </p:cNvPr>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457200" y="1882811"/>
            <a:ext cx="3825107" cy="2549822"/>
          </a:xfrm>
        </p:spPr>
      </p:pic>
      <p:sp>
        <p:nvSpPr>
          <p:cNvPr id="6" name="Right Brace 5">
            <a:extLst>
              <a:ext uri="{FF2B5EF4-FFF2-40B4-BE49-F238E27FC236}">
                <a16:creationId xmlns:a16="http://schemas.microsoft.com/office/drawing/2014/main" id="{CB8CFF15-1A27-41A6-559C-2EE51321E728}"/>
              </a:ext>
            </a:extLst>
          </p:cNvPr>
          <p:cNvSpPr/>
          <p:nvPr/>
        </p:nvSpPr>
        <p:spPr>
          <a:xfrm rot="16200000">
            <a:off x="2146682" y="-184450"/>
            <a:ext cx="427766" cy="3912690"/>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82F62D5A-522D-28D9-A490-B2382062DA5E}"/>
              </a:ext>
            </a:extLst>
          </p:cNvPr>
          <p:cNvSpPr txBox="1"/>
          <p:nvPr/>
        </p:nvSpPr>
        <p:spPr>
          <a:xfrm>
            <a:off x="2033763" y="1166414"/>
            <a:ext cx="765979" cy="369332"/>
          </a:xfrm>
          <a:prstGeom prst="rect">
            <a:avLst/>
          </a:prstGeom>
          <a:noFill/>
        </p:spPr>
        <p:txBody>
          <a:bodyPr wrap="none" rtlCol="0">
            <a:spAutoFit/>
          </a:bodyPr>
          <a:lstStyle/>
          <a:p>
            <a:r>
              <a:rPr lang="en-US" dirty="0"/>
              <a:t>DATA</a:t>
            </a:r>
          </a:p>
        </p:txBody>
      </p:sp>
      <p:sp>
        <p:nvSpPr>
          <p:cNvPr id="8" name="Content Placeholder 13">
            <a:extLst>
              <a:ext uri="{FF2B5EF4-FFF2-40B4-BE49-F238E27FC236}">
                <a16:creationId xmlns:a16="http://schemas.microsoft.com/office/drawing/2014/main" id="{D46609AD-6116-CC2D-EDB1-FE3EFCA01BFE}"/>
              </a:ext>
            </a:extLst>
          </p:cNvPr>
          <p:cNvSpPr txBox="1">
            <a:spLocks/>
          </p:cNvSpPr>
          <p:nvPr/>
        </p:nvSpPr>
        <p:spPr>
          <a:xfrm>
            <a:off x="5015464" y="1882811"/>
            <a:ext cx="3508471" cy="2583228"/>
          </a:xfrm>
          <a:prstGeom prst="rect">
            <a:avLst/>
          </a:prstGeom>
        </p:spPr>
        <p:txBody>
          <a:bodyPr vert="horz" lIns="0" tIns="0" rIns="0" bIns="0" rtlCol="0">
            <a:norm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Car</a:t>
            </a:r>
          </a:p>
          <a:p>
            <a:r>
              <a:rPr lang="en-US" dirty="0"/>
              <a:t>Red</a:t>
            </a:r>
          </a:p>
          <a:p>
            <a:r>
              <a:rPr lang="en-US" dirty="0"/>
              <a:t>4 wheels</a:t>
            </a:r>
          </a:p>
          <a:p>
            <a:r>
              <a:rPr lang="en-US" dirty="0"/>
              <a:t>Racecar</a:t>
            </a:r>
          </a:p>
          <a:p>
            <a:r>
              <a:rPr lang="en-US" dirty="0"/>
              <a:t>Spoiler</a:t>
            </a:r>
          </a:p>
          <a:p>
            <a:endParaRPr lang="en-US" dirty="0"/>
          </a:p>
        </p:txBody>
      </p:sp>
      <p:sp>
        <p:nvSpPr>
          <p:cNvPr id="9" name="Right Brace 8">
            <a:extLst>
              <a:ext uri="{FF2B5EF4-FFF2-40B4-BE49-F238E27FC236}">
                <a16:creationId xmlns:a16="http://schemas.microsoft.com/office/drawing/2014/main" id="{29A8F67C-27C6-AEA3-0D73-5C4B0613A4CE}"/>
              </a:ext>
            </a:extLst>
          </p:cNvPr>
          <p:cNvSpPr/>
          <p:nvPr/>
        </p:nvSpPr>
        <p:spPr>
          <a:xfrm rot="16200000">
            <a:off x="6482560" y="-195377"/>
            <a:ext cx="427766" cy="3912690"/>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C47CC190-6CCB-7B06-8B54-9319D69AD945}"/>
              </a:ext>
            </a:extLst>
          </p:cNvPr>
          <p:cNvSpPr txBox="1"/>
          <p:nvPr/>
        </p:nvSpPr>
        <p:spPr>
          <a:xfrm>
            <a:off x="6001412" y="1173572"/>
            <a:ext cx="1390061" cy="369332"/>
          </a:xfrm>
          <a:prstGeom prst="rect">
            <a:avLst/>
          </a:prstGeom>
          <a:noFill/>
        </p:spPr>
        <p:txBody>
          <a:bodyPr wrap="none" rtlCol="0">
            <a:spAutoFit/>
          </a:bodyPr>
          <a:lstStyle/>
          <a:p>
            <a:r>
              <a:rPr lang="en-US" dirty="0"/>
              <a:t>METADATA</a:t>
            </a:r>
          </a:p>
        </p:txBody>
      </p:sp>
    </p:spTree>
    <p:extLst>
      <p:ext uri="{BB962C8B-B14F-4D97-AF65-F5344CB8AC3E}">
        <p14:creationId xmlns:p14="http://schemas.microsoft.com/office/powerpoint/2010/main" val="1193409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Metadata example 2</a:t>
            </a:r>
          </a:p>
        </p:txBody>
      </p:sp>
      <p:sp>
        <p:nvSpPr>
          <p:cNvPr id="6" name="Right Brace 5">
            <a:extLst>
              <a:ext uri="{FF2B5EF4-FFF2-40B4-BE49-F238E27FC236}">
                <a16:creationId xmlns:a16="http://schemas.microsoft.com/office/drawing/2014/main" id="{CB8CFF15-1A27-41A6-559C-2EE51321E728}"/>
              </a:ext>
            </a:extLst>
          </p:cNvPr>
          <p:cNvSpPr/>
          <p:nvPr/>
        </p:nvSpPr>
        <p:spPr>
          <a:xfrm rot="16200000">
            <a:off x="2146682" y="-184450"/>
            <a:ext cx="427766" cy="3912690"/>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82F62D5A-522D-28D9-A490-B2382062DA5E}"/>
              </a:ext>
            </a:extLst>
          </p:cNvPr>
          <p:cNvSpPr txBox="1"/>
          <p:nvPr/>
        </p:nvSpPr>
        <p:spPr>
          <a:xfrm>
            <a:off x="2033763" y="1166414"/>
            <a:ext cx="765979" cy="369332"/>
          </a:xfrm>
          <a:prstGeom prst="rect">
            <a:avLst/>
          </a:prstGeom>
          <a:noFill/>
        </p:spPr>
        <p:txBody>
          <a:bodyPr wrap="none" rtlCol="0">
            <a:spAutoFit/>
          </a:bodyPr>
          <a:lstStyle/>
          <a:p>
            <a:r>
              <a:rPr lang="en-US" dirty="0"/>
              <a:t>DATA</a:t>
            </a:r>
          </a:p>
        </p:txBody>
      </p:sp>
      <p:sp>
        <p:nvSpPr>
          <p:cNvPr id="8" name="Content Placeholder 13">
            <a:extLst>
              <a:ext uri="{FF2B5EF4-FFF2-40B4-BE49-F238E27FC236}">
                <a16:creationId xmlns:a16="http://schemas.microsoft.com/office/drawing/2014/main" id="{D46609AD-6116-CC2D-EDB1-FE3EFCA01BFE}"/>
              </a:ext>
            </a:extLst>
          </p:cNvPr>
          <p:cNvSpPr txBox="1">
            <a:spLocks/>
          </p:cNvSpPr>
          <p:nvPr/>
        </p:nvSpPr>
        <p:spPr>
          <a:xfrm>
            <a:off x="5015464" y="1882811"/>
            <a:ext cx="3508471" cy="2583228"/>
          </a:xfrm>
          <a:prstGeom prst="rect">
            <a:avLst/>
          </a:prstGeom>
        </p:spPr>
        <p:txBody>
          <a:bodyPr vert="horz" lIns="0" tIns="0" rIns="0" bIns="0" rtlCol="0">
            <a:norm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Document ID</a:t>
            </a:r>
          </a:p>
          <a:p>
            <a:r>
              <a:rPr lang="en-US" dirty="0"/>
              <a:t>Title</a:t>
            </a:r>
          </a:p>
          <a:p>
            <a:r>
              <a:rPr lang="en-US" dirty="0"/>
              <a:t>Description</a:t>
            </a:r>
          </a:p>
          <a:p>
            <a:r>
              <a:rPr lang="en-US" dirty="0"/>
              <a:t>Revision Number</a:t>
            </a:r>
          </a:p>
          <a:p>
            <a:r>
              <a:rPr lang="en-US" dirty="0"/>
              <a:t>Summary of Changes</a:t>
            </a:r>
          </a:p>
          <a:p>
            <a:r>
              <a:rPr lang="en-US" dirty="0"/>
              <a:t>Owner</a:t>
            </a:r>
          </a:p>
        </p:txBody>
      </p:sp>
      <p:sp>
        <p:nvSpPr>
          <p:cNvPr id="9" name="Right Brace 8">
            <a:extLst>
              <a:ext uri="{FF2B5EF4-FFF2-40B4-BE49-F238E27FC236}">
                <a16:creationId xmlns:a16="http://schemas.microsoft.com/office/drawing/2014/main" id="{29A8F67C-27C6-AEA3-0D73-5C4B0613A4CE}"/>
              </a:ext>
            </a:extLst>
          </p:cNvPr>
          <p:cNvSpPr/>
          <p:nvPr/>
        </p:nvSpPr>
        <p:spPr>
          <a:xfrm rot="16200000">
            <a:off x="6482560" y="-195377"/>
            <a:ext cx="427766" cy="3912690"/>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C47CC190-6CCB-7B06-8B54-9319D69AD945}"/>
              </a:ext>
            </a:extLst>
          </p:cNvPr>
          <p:cNvSpPr txBox="1"/>
          <p:nvPr/>
        </p:nvSpPr>
        <p:spPr>
          <a:xfrm>
            <a:off x="6001412" y="1173572"/>
            <a:ext cx="1390061" cy="369332"/>
          </a:xfrm>
          <a:prstGeom prst="rect">
            <a:avLst/>
          </a:prstGeom>
          <a:noFill/>
        </p:spPr>
        <p:txBody>
          <a:bodyPr wrap="none" rtlCol="0">
            <a:spAutoFit/>
          </a:bodyPr>
          <a:lstStyle/>
          <a:p>
            <a:r>
              <a:rPr lang="en-US" dirty="0"/>
              <a:t>METADATA</a:t>
            </a:r>
          </a:p>
        </p:txBody>
      </p:sp>
      <p:pic>
        <p:nvPicPr>
          <p:cNvPr id="13" name="Picture 12" descr="Person working on papers">
            <a:extLst>
              <a:ext uri="{FF2B5EF4-FFF2-40B4-BE49-F238E27FC236}">
                <a16:creationId xmlns:a16="http://schemas.microsoft.com/office/drawing/2014/main" id="{4582B3AB-1B37-8D6D-E451-6B53C98625E3}"/>
              </a:ext>
            </a:extLst>
          </p:cNvPr>
          <p:cNvPicPr>
            <a:picLocks noChangeAspect="1"/>
          </p:cNvPicPr>
          <p:nvPr/>
        </p:nvPicPr>
        <p:blipFill>
          <a:blip r:embed="rId3"/>
          <a:stretch>
            <a:fillRect/>
          </a:stretch>
        </p:blipFill>
        <p:spPr>
          <a:xfrm>
            <a:off x="960159" y="2008045"/>
            <a:ext cx="2800811" cy="2342644"/>
          </a:xfrm>
          <a:prstGeom prst="rect">
            <a:avLst/>
          </a:prstGeom>
        </p:spPr>
      </p:pic>
    </p:spTree>
    <p:extLst>
      <p:ext uri="{BB962C8B-B14F-4D97-AF65-F5344CB8AC3E}">
        <p14:creationId xmlns:p14="http://schemas.microsoft.com/office/powerpoint/2010/main" val="1216368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the “id”</a:t>
            </a:r>
          </a:p>
        </p:txBody>
      </p:sp>
      <p:sp>
        <p:nvSpPr>
          <p:cNvPr id="8" name="Content Placeholder 13">
            <a:extLst>
              <a:ext uri="{FF2B5EF4-FFF2-40B4-BE49-F238E27FC236}">
                <a16:creationId xmlns:a16="http://schemas.microsoft.com/office/drawing/2014/main" id="{D46609AD-6116-CC2D-EDB1-FE3EFCA01BFE}"/>
              </a:ext>
            </a:extLst>
          </p:cNvPr>
          <p:cNvSpPr txBox="1">
            <a:spLocks/>
          </p:cNvSpPr>
          <p:nvPr/>
        </p:nvSpPr>
        <p:spPr>
          <a:xfrm>
            <a:off x="457200" y="1411876"/>
            <a:ext cx="3508471" cy="2583228"/>
          </a:xfrm>
          <a:prstGeom prst="rect">
            <a:avLst/>
          </a:prstGeom>
        </p:spPr>
        <p:txBody>
          <a:bodyPr vert="horz" lIns="0" tIns="0" rIns="0" bIns="0" rtlCol="0">
            <a:norm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highlight>
                  <a:srgbClr val="FFFF00"/>
                </a:highlight>
              </a:rPr>
              <a:t>ID</a:t>
            </a:r>
          </a:p>
          <a:p>
            <a:r>
              <a:rPr lang="en-US" dirty="0"/>
              <a:t>Document Name</a:t>
            </a:r>
          </a:p>
          <a:p>
            <a:r>
              <a:rPr lang="en-US" dirty="0"/>
              <a:t>Title</a:t>
            </a:r>
          </a:p>
          <a:p>
            <a:r>
              <a:rPr lang="en-US" dirty="0"/>
              <a:t>Description</a:t>
            </a:r>
          </a:p>
          <a:p>
            <a:r>
              <a:rPr lang="en-US" dirty="0"/>
              <a:t>Revision Number</a:t>
            </a:r>
          </a:p>
          <a:p>
            <a:r>
              <a:rPr lang="en-US" dirty="0"/>
              <a:t>Summary of Changes</a:t>
            </a:r>
          </a:p>
        </p:txBody>
      </p:sp>
    </p:spTree>
    <p:extLst>
      <p:ext uri="{BB962C8B-B14F-4D97-AF65-F5344CB8AC3E}">
        <p14:creationId xmlns:p14="http://schemas.microsoft.com/office/powerpoint/2010/main" val="3207776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Naming conventions</a:t>
            </a:r>
          </a:p>
        </p:txBody>
      </p:sp>
      <p:sp>
        <p:nvSpPr>
          <p:cNvPr id="2" name="Content Placeholder 13">
            <a:extLst>
              <a:ext uri="{FF2B5EF4-FFF2-40B4-BE49-F238E27FC236}">
                <a16:creationId xmlns:a16="http://schemas.microsoft.com/office/drawing/2014/main" id="{E331E5C2-2CEF-CCD6-1313-D4D0BF50D7F7}"/>
              </a:ext>
            </a:extLst>
          </p:cNvPr>
          <p:cNvSpPr>
            <a:spLocks noGrp="1"/>
          </p:cNvSpPr>
          <p:nvPr>
            <p:ph sz="quarter" idx="14"/>
          </p:nvPr>
        </p:nvSpPr>
        <p:spPr>
          <a:xfrm>
            <a:off x="457200" y="1431926"/>
            <a:ext cx="7315200" cy="440044"/>
          </a:xfrm>
        </p:spPr>
        <p:txBody>
          <a:bodyPr/>
          <a:lstStyle/>
          <a:p>
            <a:pPr marL="0" indent="0">
              <a:buNone/>
            </a:pPr>
            <a:r>
              <a:rPr lang="en-US" dirty="0"/>
              <a:t>Use a naming convention to uniquely identify content:</a:t>
            </a:r>
          </a:p>
        </p:txBody>
      </p:sp>
      <p:sp>
        <p:nvSpPr>
          <p:cNvPr id="3" name="TextBox 2">
            <a:extLst>
              <a:ext uri="{FF2B5EF4-FFF2-40B4-BE49-F238E27FC236}">
                <a16:creationId xmlns:a16="http://schemas.microsoft.com/office/drawing/2014/main" id="{919B713D-471F-1E83-B7DE-41FA15AD0DAF}"/>
              </a:ext>
            </a:extLst>
          </p:cNvPr>
          <p:cNvSpPr txBox="1"/>
          <p:nvPr/>
        </p:nvSpPr>
        <p:spPr>
          <a:xfrm>
            <a:off x="506257" y="2256567"/>
            <a:ext cx="1200886" cy="584775"/>
          </a:xfrm>
          <a:prstGeom prst="rect">
            <a:avLst/>
          </a:prstGeom>
          <a:noFill/>
        </p:spPr>
        <p:txBody>
          <a:bodyPr wrap="square" rtlCol="0">
            <a:spAutoFit/>
          </a:bodyPr>
          <a:lstStyle/>
          <a:p>
            <a:r>
              <a:rPr lang="en-US" sz="3200" dirty="0"/>
              <a:t>LAB-</a:t>
            </a:r>
          </a:p>
        </p:txBody>
      </p:sp>
      <p:sp>
        <p:nvSpPr>
          <p:cNvPr id="4" name="TextBox 3">
            <a:extLst>
              <a:ext uri="{FF2B5EF4-FFF2-40B4-BE49-F238E27FC236}">
                <a16:creationId xmlns:a16="http://schemas.microsoft.com/office/drawing/2014/main" id="{2E870C4C-B007-17D6-D713-513EDDF8E4E9}"/>
              </a:ext>
            </a:extLst>
          </p:cNvPr>
          <p:cNvSpPr txBox="1"/>
          <p:nvPr/>
        </p:nvSpPr>
        <p:spPr>
          <a:xfrm>
            <a:off x="506257" y="3315296"/>
            <a:ext cx="1200886" cy="584775"/>
          </a:xfrm>
          <a:prstGeom prst="rect">
            <a:avLst/>
          </a:prstGeom>
          <a:noFill/>
        </p:spPr>
        <p:txBody>
          <a:bodyPr wrap="square" rtlCol="0">
            <a:spAutoFit/>
          </a:bodyPr>
          <a:lstStyle/>
          <a:p>
            <a:r>
              <a:rPr lang="en-US" sz="3200" dirty="0"/>
              <a:t>ABC-</a:t>
            </a:r>
          </a:p>
        </p:txBody>
      </p:sp>
      <p:sp>
        <p:nvSpPr>
          <p:cNvPr id="5" name="TextBox 4">
            <a:extLst>
              <a:ext uri="{FF2B5EF4-FFF2-40B4-BE49-F238E27FC236}">
                <a16:creationId xmlns:a16="http://schemas.microsoft.com/office/drawing/2014/main" id="{6985B847-B8F0-5957-7DA7-0D39FAACC1CF}"/>
              </a:ext>
            </a:extLst>
          </p:cNvPr>
          <p:cNvSpPr txBox="1"/>
          <p:nvPr/>
        </p:nvSpPr>
        <p:spPr>
          <a:xfrm>
            <a:off x="1474946" y="2279362"/>
            <a:ext cx="1554740" cy="584775"/>
          </a:xfrm>
          <a:prstGeom prst="rect">
            <a:avLst/>
          </a:prstGeom>
          <a:noFill/>
        </p:spPr>
        <p:txBody>
          <a:bodyPr wrap="square" rtlCol="0">
            <a:spAutoFit/>
          </a:bodyPr>
          <a:lstStyle/>
          <a:p>
            <a:r>
              <a:rPr lang="en-US" sz="3200" dirty="0"/>
              <a:t>PROC-</a:t>
            </a:r>
          </a:p>
        </p:txBody>
      </p:sp>
      <p:sp>
        <p:nvSpPr>
          <p:cNvPr id="6" name="TextBox 5">
            <a:extLst>
              <a:ext uri="{FF2B5EF4-FFF2-40B4-BE49-F238E27FC236}">
                <a16:creationId xmlns:a16="http://schemas.microsoft.com/office/drawing/2014/main" id="{BF23F542-0EA8-0A38-7238-DAE5104E6319}"/>
              </a:ext>
            </a:extLst>
          </p:cNvPr>
          <p:cNvSpPr txBox="1"/>
          <p:nvPr/>
        </p:nvSpPr>
        <p:spPr>
          <a:xfrm>
            <a:off x="1522039" y="3300256"/>
            <a:ext cx="1200886" cy="584775"/>
          </a:xfrm>
          <a:prstGeom prst="rect">
            <a:avLst/>
          </a:prstGeom>
          <a:noFill/>
        </p:spPr>
        <p:txBody>
          <a:bodyPr wrap="square" rtlCol="0">
            <a:spAutoFit/>
          </a:bodyPr>
          <a:lstStyle/>
          <a:p>
            <a:r>
              <a:rPr lang="en-US" sz="3200" dirty="0"/>
              <a:t>ENG-</a:t>
            </a:r>
          </a:p>
        </p:txBody>
      </p:sp>
      <p:sp>
        <p:nvSpPr>
          <p:cNvPr id="7" name="TextBox 6">
            <a:extLst>
              <a:ext uri="{FF2B5EF4-FFF2-40B4-BE49-F238E27FC236}">
                <a16:creationId xmlns:a16="http://schemas.microsoft.com/office/drawing/2014/main" id="{340C1FF2-FEE7-B682-D91F-0D75202A0429}"/>
              </a:ext>
            </a:extLst>
          </p:cNvPr>
          <p:cNvSpPr txBox="1"/>
          <p:nvPr/>
        </p:nvSpPr>
        <p:spPr>
          <a:xfrm>
            <a:off x="2808610" y="2261892"/>
            <a:ext cx="1554740" cy="584775"/>
          </a:xfrm>
          <a:prstGeom prst="rect">
            <a:avLst/>
          </a:prstGeom>
          <a:noFill/>
        </p:spPr>
        <p:txBody>
          <a:bodyPr wrap="square" rtlCol="0">
            <a:spAutoFit/>
          </a:bodyPr>
          <a:lstStyle/>
          <a:p>
            <a:r>
              <a:rPr lang="en-US" sz="3200" dirty="0"/>
              <a:t>101</a:t>
            </a:r>
          </a:p>
        </p:txBody>
      </p:sp>
      <p:sp>
        <p:nvSpPr>
          <p:cNvPr id="9" name="TextBox 8">
            <a:extLst>
              <a:ext uri="{FF2B5EF4-FFF2-40B4-BE49-F238E27FC236}">
                <a16:creationId xmlns:a16="http://schemas.microsoft.com/office/drawing/2014/main" id="{78DD00D3-418C-A545-B98B-3496661525F3}"/>
              </a:ext>
            </a:extLst>
          </p:cNvPr>
          <p:cNvSpPr txBox="1"/>
          <p:nvPr/>
        </p:nvSpPr>
        <p:spPr>
          <a:xfrm>
            <a:off x="2560715" y="3315296"/>
            <a:ext cx="1200886" cy="584775"/>
          </a:xfrm>
          <a:prstGeom prst="rect">
            <a:avLst/>
          </a:prstGeom>
          <a:noFill/>
        </p:spPr>
        <p:txBody>
          <a:bodyPr wrap="square" rtlCol="0">
            <a:spAutoFit/>
          </a:bodyPr>
          <a:lstStyle/>
          <a:p>
            <a:r>
              <a:rPr lang="en-US" sz="3200" dirty="0"/>
              <a:t>2302</a:t>
            </a:r>
          </a:p>
        </p:txBody>
      </p:sp>
    </p:spTree>
    <p:extLst>
      <p:ext uri="{BB962C8B-B14F-4D97-AF65-F5344CB8AC3E}">
        <p14:creationId xmlns:p14="http://schemas.microsoft.com/office/powerpoint/2010/main" val="634385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Welcome &amp; AGENDA</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Welcome</a:t>
            </a:r>
          </a:p>
          <a:p>
            <a:r>
              <a:rPr lang="en-US" dirty="0"/>
              <a:t>Introduction</a:t>
            </a:r>
          </a:p>
          <a:p>
            <a:r>
              <a:rPr lang="en-US" dirty="0"/>
              <a:t>Enterprise Search</a:t>
            </a:r>
          </a:p>
          <a:p>
            <a:r>
              <a:rPr lang="en-US" dirty="0"/>
              <a:t>Knowledge Management</a:t>
            </a:r>
          </a:p>
          <a:p>
            <a:r>
              <a:rPr lang="en-US" dirty="0"/>
              <a:t>Opportunities and Challenges</a:t>
            </a:r>
          </a:p>
          <a:p>
            <a:r>
              <a:rPr lang="en-US" dirty="0"/>
              <a:t>Questions &amp; Discussion</a:t>
            </a:r>
          </a:p>
        </p:txBody>
      </p:sp>
    </p:spTree>
    <p:extLst>
      <p:ext uri="{BB962C8B-B14F-4D97-AF65-F5344CB8AC3E}">
        <p14:creationId xmlns:p14="http://schemas.microsoft.com/office/powerpoint/2010/main" val="213013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Other advantages of metadata</a:t>
            </a:r>
          </a:p>
        </p:txBody>
      </p:sp>
      <p:pic>
        <p:nvPicPr>
          <p:cNvPr id="4" name="Picture 3" descr="Large car parking lot from above">
            <a:extLst>
              <a:ext uri="{FF2B5EF4-FFF2-40B4-BE49-F238E27FC236}">
                <a16:creationId xmlns:a16="http://schemas.microsoft.com/office/drawing/2014/main" id="{1BCDC6D5-A32A-D6FF-4C58-D8819A0AA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57200" y="1108730"/>
            <a:ext cx="3824390" cy="3530364"/>
          </a:xfrm>
          <a:prstGeom prst="rect">
            <a:avLst/>
          </a:prstGeom>
        </p:spPr>
      </p:pic>
      <p:pic>
        <p:nvPicPr>
          <p:cNvPr id="3" name="Picture 2" descr="Heads of two giraffes in front of green trees">
            <a:extLst>
              <a:ext uri="{FF2B5EF4-FFF2-40B4-BE49-F238E27FC236}">
                <a16:creationId xmlns:a16="http://schemas.microsoft.com/office/drawing/2014/main" id="{8A172E1F-7AF0-62C2-940C-D930B5CEB4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6595" y="1363821"/>
            <a:ext cx="4162605" cy="2764715"/>
          </a:xfrm>
          <a:prstGeom prst="rect">
            <a:avLst/>
          </a:prstGeom>
        </p:spPr>
      </p:pic>
      <p:pic>
        <p:nvPicPr>
          <p:cNvPr id="6" name="Graphic 5" descr="No sign outline">
            <a:extLst>
              <a:ext uri="{FF2B5EF4-FFF2-40B4-BE49-F238E27FC236}">
                <a16:creationId xmlns:a16="http://schemas.microsoft.com/office/drawing/2014/main" id="{F4E253E8-650E-0C04-7660-B77F9BDB76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4677" y="746138"/>
            <a:ext cx="4093216" cy="4093216"/>
          </a:xfrm>
          <a:prstGeom prst="rect">
            <a:avLst/>
          </a:prstGeom>
        </p:spPr>
      </p:pic>
    </p:spTree>
    <p:extLst>
      <p:ext uri="{BB962C8B-B14F-4D97-AF65-F5344CB8AC3E}">
        <p14:creationId xmlns:p14="http://schemas.microsoft.com/office/powerpoint/2010/main" val="1959707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Metadata cautionary tale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Do not request too much.</a:t>
            </a:r>
          </a:p>
          <a:p>
            <a:r>
              <a:rPr lang="en-US" dirty="0"/>
              <a:t>Ask:</a:t>
            </a:r>
          </a:p>
          <a:p>
            <a:pPr lvl="1"/>
            <a:r>
              <a:rPr lang="en-US" dirty="0"/>
              <a:t>What value do we get from that piece of metadata?</a:t>
            </a:r>
          </a:p>
          <a:p>
            <a:pPr lvl="1"/>
            <a:r>
              <a:rPr lang="en-US" dirty="0"/>
              <a:t>Can we maintain it?</a:t>
            </a:r>
          </a:p>
          <a:p>
            <a:r>
              <a:rPr lang="en-US" dirty="0"/>
              <a:t>Don’t ask for metadata content creators don’t have.</a:t>
            </a:r>
          </a:p>
        </p:txBody>
      </p:sp>
    </p:spTree>
    <p:extLst>
      <p:ext uri="{BB962C8B-B14F-4D97-AF65-F5344CB8AC3E}">
        <p14:creationId xmlns:p14="http://schemas.microsoft.com/office/powerpoint/2010/main" val="3528463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What if the metadata is different?</a:t>
            </a:r>
          </a:p>
        </p:txBody>
      </p:sp>
      <p:pic>
        <p:nvPicPr>
          <p:cNvPr id="2" name="Graphic 1" descr="A bucket">
            <a:extLst>
              <a:ext uri="{FF2B5EF4-FFF2-40B4-BE49-F238E27FC236}">
                <a16:creationId xmlns:a16="http://schemas.microsoft.com/office/drawing/2014/main" id="{CD4C7B85-E3C8-F91D-BA60-DD8441C3DCF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8147" y="2845218"/>
            <a:ext cx="1647227" cy="1647227"/>
          </a:xfrm>
          <a:prstGeom prst="rect">
            <a:avLst/>
          </a:prstGeom>
        </p:spPr>
      </p:pic>
      <p:pic>
        <p:nvPicPr>
          <p:cNvPr id="3" name="Graphic 2" descr="A bucket">
            <a:extLst>
              <a:ext uri="{FF2B5EF4-FFF2-40B4-BE49-F238E27FC236}">
                <a16:creationId xmlns:a16="http://schemas.microsoft.com/office/drawing/2014/main" id="{FB35D302-F0C1-F829-7D95-97D9B7663A9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59351" y="2837376"/>
            <a:ext cx="1647227" cy="1647227"/>
          </a:xfrm>
          <a:prstGeom prst="rect">
            <a:avLst/>
          </a:prstGeom>
        </p:spPr>
      </p:pic>
      <p:pic>
        <p:nvPicPr>
          <p:cNvPr id="4" name="Graphic 3" descr="A bucket">
            <a:extLst>
              <a:ext uri="{FF2B5EF4-FFF2-40B4-BE49-F238E27FC236}">
                <a16:creationId xmlns:a16="http://schemas.microsoft.com/office/drawing/2014/main" id="{1FD4FED5-9B76-5544-6C7E-894821036BF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08430" y="2845217"/>
            <a:ext cx="1647227" cy="1647227"/>
          </a:xfrm>
          <a:prstGeom prst="rect">
            <a:avLst/>
          </a:prstGeom>
        </p:spPr>
      </p:pic>
      <p:pic>
        <p:nvPicPr>
          <p:cNvPr id="5" name="Graphic 4" descr="A bucket">
            <a:extLst>
              <a:ext uri="{FF2B5EF4-FFF2-40B4-BE49-F238E27FC236}">
                <a16:creationId xmlns:a16="http://schemas.microsoft.com/office/drawing/2014/main" id="{B9980515-833B-F718-F203-B2F5EC47F48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57509" y="2837375"/>
            <a:ext cx="1647227" cy="1647227"/>
          </a:xfrm>
          <a:prstGeom prst="rect">
            <a:avLst/>
          </a:prstGeom>
        </p:spPr>
      </p:pic>
      <p:pic>
        <p:nvPicPr>
          <p:cNvPr id="10" name="Graphic 9" descr="A bucket">
            <a:extLst>
              <a:ext uri="{FF2B5EF4-FFF2-40B4-BE49-F238E27FC236}">
                <a16:creationId xmlns:a16="http://schemas.microsoft.com/office/drawing/2014/main" id="{5A1D612F-F924-E4CC-B625-FB2B6C6E556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16593" y="2837374"/>
            <a:ext cx="1647227" cy="1647227"/>
          </a:xfrm>
          <a:prstGeom prst="rect">
            <a:avLst/>
          </a:prstGeom>
        </p:spPr>
      </p:pic>
      <p:sp>
        <p:nvSpPr>
          <p:cNvPr id="11" name="Oval 10">
            <a:extLst>
              <a:ext uri="{FF2B5EF4-FFF2-40B4-BE49-F238E27FC236}">
                <a16:creationId xmlns:a16="http://schemas.microsoft.com/office/drawing/2014/main" id="{7322EE5F-B0BD-BBB6-E18F-5FCEA3E8D562}"/>
              </a:ext>
            </a:extLst>
          </p:cNvPr>
          <p:cNvSpPr/>
          <p:nvPr/>
        </p:nvSpPr>
        <p:spPr>
          <a:xfrm>
            <a:off x="7284334" y="4162562"/>
            <a:ext cx="100315" cy="100315"/>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7F0CCC-1D7B-D726-8F42-50D8E198A8F3}"/>
              </a:ext>
            </a:extLst>
          </p:cNvPr>
          <p:cNvSpPr/>
          <p:nvPr/>
        </p:nvSpPr>
        <p:spPr>
          <a:xfrm>
            <a:off x="7502933" y="4162561"/>
            <a:ext cx="100315" cy="100315"/>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49E912-1A56-F659-4701-BBF0E31B78E6}"/>
              </a:ext>
            </a:extLst>
          </p:cNvPr>
          <p:cNvSpPr/>
          <p:nvPr/>
        </p:nvSpPr>
        <p:spPr>
          <a:xfrm>
            <a:off x="7721532" y="4162561"/>
            <a:ext cx="100315" cy="100315"/>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a:extLst>
              <a:ext uri="{FF2B5EF4-FFF2-40B4-BE49-F238E27FC236}">
                <a16:creationId xmlns:a16="http://schemas.microsoft.com/office/drawing/2014/main" id="{98A38740-DB24-B0EF-FE8A-C94A12FEF208}"/>
              </a:ext>
            </a:extLst>
          </p:cNvPr>
          <p:cNvSpPr/>
          <p:nvPr/>
        </p:nvSpPr>
        <p:spPr>
          <a:xfrm rot="16200000">
            <a:off x="4288528" y="-1236965"/>
            <a:ext cx="719344" cy="8220537"/>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row: Down 16">
            <a:extLst>
              <a:ext uri="{FF2B5EF4-FFF2-40B4-BE49-F238E27FC236}">
                <a16:creationId xmlns:a16="http://schemas.microsoft.com/office/drawing/2014/main" id="{BD904689-60EF-2378-6AD3-2373F9AAA588}"/>
              </a:ext>
            </a:extLst>
          </p:cNvPr>
          <p:cNvSpPr/>
          <p:nvPr/>
        </p:nvSpPr>
        <p:spPr>
          <a:xfrm>
            <a:off x="4372337" y="1764709"/>
            <a:ext cx="551726" cy="686809"/>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F81AD2-C6D2-D718-D059-D765A6FF1AF3}"/>
              </a:ext>
            </a:extLst>
          </p:cNvPr>
          <p:cNvSpPr txBox="1"/>
          <p:nvPr/>
        </p:nvSpPr>
        <p:spPr>
          <a:xfrm>
            <a:off x="457200" y="4315621"/>
            <a:ext cx="1414329" cy="369332"/>
          </a:xfrm>
          <a:prstGeom prst="rect">
            <a:avLst/>
          </a:prstGeom>
          <a:noFill/>
        </p:spPr>
        <p:txBody>
          <a:bodyPr wrap="square" rtlCol="0">
            <a:spAutoFit/>
          </a:bodyPr>
          <a:lstStyle/>
          <a:p>
            <a:r>
              <a:rPr lang="en-US" dirty="0"/>
              <a:t>Content ID</a:t>
            </a:r>
          </a:p>
        </p:txBody>
      </p:sp>
      <p:sp>
        <p:nvSpPr>
          <p:cNvPr id="7" name="TextBox 6">
            <a:extLst>
              <a:ext uri="{FF2B5EF4-FFF2-40B4-BE49-F238E27FC236}">
                <a16:creationId xmlns:a16="http://schemas.microsoft.com/office/drawing/2014/main" id="{7B56C178-2FFC-56D9-7C32-CB1C60120139}"/>
              </a:ext>
            </a:extLst>
          </p:cNvPr>
          <p:cNvSpPr txBox="1"/>
          <p:nvPr/>
        </p:nvSpPr>
        <p:spPr>
          <a:xfrm>
            <a:off x="2140404" y="4321747"/>
            <a:ext cx="899151" cy="369332"/>
          </a:xfrm>
          <a:prstGeom prst="rect">
            <a:avLst/>
          </a:prstGeom>
          <a:noFill/>
        </p:spPr>
        <p:txBody>
          <a:bodyPr wrap="square" rtlCol="0">
            <a:spAutoFit/>
          </a:bodyPr>
          <a:lstStyle/>
          <a:p>
            <a:r>
              <a:rPr lang="en-US" dirty="0" err="1"/>
              <a:t>DocID</a:t>
            </a:r>
            <a:endParaRPr lang="en-US" dirty="0"/>
          </a:p>
        </p:txBody>
      </p:sp>
      <p:pic>
        <p:nvPicPr>
          <p:cNvPr id="9" name="Graphic 8" descr="Internet with solid fill">
            <a:extLst>
              <a:ext uri="{FF2B5EF4-FFF2-40B4-BE49-F238E27FC236}">
                <a16:creationId xmlns:a16="http://schemas.microsoft.com/office/drawing/2014/main" id="{51F67E50-4A19-13D3-9D34-436C8BB7F2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39725" y="870966"/>
            <a:ext cx="1016949" cy="1016949"/>
          </a:xfrm>
          <a:prstGeom prst="rect">
            <a:avLst/>
          </a:prstGeom>
        </p:spPr>
      </p:pic>
    </p:spTree>
    <p:extLst>
      <p:ext uri="{BB962C8B-B14F-4D97-AF65-F5344CB8AC3E}">
        <p14:creationId xmlns:p14="http://schemas.microsoft.com/office/powerpoint/2010/main" val="79017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C1764B-2165-D014-606D-677EBCDC3A2A}"/>
              </a:ext>
            </a:extLst>
          </p:cNvPr>
          <p:cNvSpPr/>
          <p:nvPr/>
        </p:nvSpPr>
        <p:spPr>
          <a:xfrm>
            <a:off x="1984987" y="1874212"/>
            <a:ext cx="1397272" cy="2264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ContentID</a:t>
            </a:r>
            <a:endParaRPr lang="en-US" dirty="0"/>
          </a:p>
        </p:txBody>
      </p:sp>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How does it work?</a:t>
            </a:r>
          </a:p>
        </p:txBody>
      </p:sp>
      <p:pic>
        <p:nvPicPr>
          <p:cNvPr id="4" name="Graphic 3" descr="A bucket">
            <a:extLst>
              <a:ext uri="{FF2B5EF4-FFF2-40B4-BE49-F238E27FC236}">
                <a16:creationId xmlns:a16="http://schemas.microsoft.com/office/drawing/2014/main" id="{AB2492B4-65EC-2C27-6FD7-690456F59A8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1050599"/>
            <a:ext cx="1647227" cy="1647227"/>
          </a:xfrm>
          <a:prstGeom prst="rect">
            <a:avLst/>
          </a:prstGeom>
        </p:spPr>
      </p:pic>
      <p:pic>
        <p:nvPicPr>
          <p:cNvPr id="5" name="Graphic 4" descr="A bucket">
            <a:extLst>
              <a:ext uri="{FF2B5EF4-FFF2-40B4-BE49-F238E27FC236}">
                <a16:creationId xmlns:a16="http://schemas.microsoft.com/office/drawing/2014/main" id="{FB340142-79AD-7793-8C3B-53A038F9504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7199" y="2571750"/>
            <a:ext cx="1647227" cy="1647227"/>
          </a:xfrm>
          <a:prstGeom prst="rect">
            <a:avLst/>
          </a:prstGeom>
        </p:spPr>
      </p:pic>
      <p:sp>
        <p:nvSpPr>
          <p:cNvPr id="10" name="Rectangle 9">
            <a:extLst>
              <a:ext uri="{FF2B5EF4-FFF2-40B4-BE49-F238E27FC236}">
                <a16:creationId xmlns:a16="http://schemas.microsoft.com/office/drawing/2014/main" id="{F5F06A05-62B5-1711-F72F-33C30132D7E9}"/>
              </a:ext>
            </a:extLst>
          </p:cNvPr>
          <p:cNvSpPr/>
          <p:nvPr/>
        </p:nvSpPr>
        <p:spPr>
          <a:xfrm>
            <a:off x="1989603" y="3448271"/>
            <a:ext cx="1397272" cy="2264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DocID</a:t>
            </a:r>
            <a:endParaRPr lang="en-US" dirty="0"/>
          </a:p>
        </p:txBody>
      </p:sp>
      <p:sp>
        <p:nvSpPr>
          <p:cNvPr id="18" name="Rectangle 17">
            <a:extLst>
              <a:ext uri="{FF2B5EF4-FFF2-40B4-BE49-F238E27FC236}">
                <a16:creationId xmlns:a16="http://schemas.microsoft.com/office/drawing/2014/main" id="{51711C90-B0E8-F385-BE6D-2E0AB012A8AE}"/>
              </a:ext>
            </a:extLst>
          </p:cNvPr>
          <p:cNvSpPr/>
          <p:nvPr/>
        </p:nvSpPr>
        <p:spPr>
          <a:xfrm>
            <a:off x="637673" y="1126958"/>
            <a:ext cx="1213951" cy="3400926"/>
          </a:xfrm>
          <a:prstGeom prst="rect">
            <a:avLst/>
          </a:prstGeom>
          <a:solidFill>
            <a:srgbClr val="FFFF00">
              <a:alpha val="3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6467F6-FDC6-FC84-67A2-78E06CC29F30}"/>
              </a:ext>
            </a:extLst>
          </p:cNvPr>
          <p:cNvSpPr/>
          <p:nvPr/>
        </p:nvSpPr>
        <p:spPr>
          <a:xfrm>
            <a:off x="1901570" y="1126958"/>
            <a:ext cx="1564106" cy="3400926"/>
          </a:xfrm>
          <a:prstGeom prst="rect">
            <a:avLst/>
          </a:prstGeom>
          <a:solidFill>
            <a:srgbClr val="FFFF00">
              <a:alpha val="3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156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2" nodeType="click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8"/>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8" grpId="0" animBg="1"/>
      <p:bldP spid="18" grpId="1" animBg="1"/>
      <p:bldP spid="18" grpId="2"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C1764B-2165-D014-606D-677EBCDC3A2A}"/>
              </a:ext>
            </a:extLst>
          </p:cNvPr>
          <p:cNvSpPr/>
          <p:nvPr/>
        </p:nvSpPr>
        <p:spPr>
          <a:xfrm>
            <a:off x="1984987" y="1874212"/>
            <a:ext cx="1397272" cy="2264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ContentID</a:t>
            </a:r>
            <a:endParaRPr lang="en-US" dirty="0"/>
          </a:p>
        </p:txBody>
      </p:sp>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How does it work?</a:t>
            </a:r>
          </a:p>
        </p:txBody>
      </p:sp>
      <p:pic>
        <p:nvPicPr>
          <p:cNvPr id="4" name="Graphic 3" descr="A bucket">
            <a:extLst>
              <a:ext uri="{FF2B5EF4-FFF2-40B4-BE49-F238E27FC236}">
                <a16:creationId xmlns:a16="http://schemas.microsoft.com/office/drawing/2014/main" id="{AB2492B4-65EC-2C27-6FD7-690456F59A8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1050599"/>
            <a:ext cx="1647227" cy="1647227"/>
          </a:xfrm>
          <a:prstGeom prst="rect">
            <a:avLst/>
          </a:prstGeom>
        </p:spPr>
      </p:pic>
      <p:pic>
        <p:nvPicPr>
          <p:cNvPr id="5" name="Graphic 4" descr="A bucket">
            <a:extLst>
              <a:ext uri="{FF2B5EF4-FFF2-40B4-BE49-F238E27FC236}">
                <a16:creationId xmlns:a16="http://schemas.microsoft.com/office/drawing/2014/main" id="{FB340142-79AD-7793-8C3B-53A038F9504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7199" y="2571750"/>
            <a:ext cx="1647227" cy="1647227"/>
          </a:xfrm>
          <a:prstGeom prst="rect">
            <a:avLst/>
          </a:prstGeom>
        </p:spPr>
      </p:pic>
      <p:sp>
        <p:nvSpPr>
          <p:cNvPr id="9" name="Rectangle 8">
            <a:extLst>
              <a:ext uri="{FF2B5EF4-FFF2-40B4-BE49-F238E27FC236}">
                <a16:creationId xmlns:a16="http://schemas.microsoft.com/office/drawing/2014/main" id="{A64C6A51-7D49-6A67-B215-80A6BE44DA58}"/>
              </a:ext>
            </a:extLst>
          </p:cNvPr>
          <p:cNvSpPr/>
          <p:nvPr/>
        </p:nvSpPr>
        <p:spPr>
          <a:xfrm>
            <a:off x="1984987" y="1870693"/>
            <a:ext cx="2089447" cy="2264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Content ID = ID</a:t>
            </a:r>
          </a:p>
        </p:txBody>
      </p:sp>
      <p:sp>
        <p:nvSpPr>
          <p:cNvPr id="10" name="Rectangle 9">
            <a:extLst>
              <a:ext uri="{FF2B5EF4-FFF2-40B4-BE49-F238E27FC236}">
                <a16:creationId xmlns:a16="http://schemas.microsoft.com/office/drawing/2014/main" id="{F5F06A05-62B5-1711-F72F-33C30132D7E9}"/>
              </a:ext>
            </a:extLst>
          </p:cNvPr>
          <p:cNvSpPr/>
          <p:nvPr/>
        </p:nvSpPr>
        <p:spPr>
          <a:xfrm>
            <a:off x="1989603" y="3448271"/>
            <a:ext cx="1397272" cy="2264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DocID</a:t>
            </a:r>
            <a:endParaRPr lang="en-US" dirty="0"/>
          </a:p>
        </p:txBody>
      </p:sp>
      <p:sp>
        <p:nvSpPr>
          <p:cNvPr id="13" name="Arrow: Down 12">
            <a:extLst>
              <a:ext uri="{FF2B5EF4-FFF2-40B4-BE49-F238E27FC236}">
                <a16:creationId xmlns:a16="http://schemas.microsoft.com/office/drawing/2014/main" id="{37DF230F-0962-51A1-6510-0B56738ED4F3}"/>
              </a:ext>
            </a:extLst>
          </p:cNvPr>
          <p:cNvSpPr/>
          <p:nvPr/>
        </p:nvSpPr>
        <p:spPr>
          <a:xfrm rot="5400000">
            <a:off x="5324763" y="2058021"/>
            <a:ext cx="551726" cy="1466534"/>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Internet with solid fill">
            <a:extLst>
              <a:ext uri="{FF2B5EF4-FFF2-40B4-BE49-F238E27FC236}">
                <a16:creationId xmlns:a16="http://schemas.microsoft.com/office/drawing/2014/main" id="{F380A83F-A09B-B052-DE3E-856A85C99B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010" y="1969093"/>
            <a:ext cx="1611594" cy="1611594"/>
          </a:xfrm>
          <a:prstGeom prst="rect">
            <a:avLst/>
          </a:prstGeom>
        </p:spPr>
      </p:pic>
      <p:sp>
        <p:nvSpPr>
          <p:cNvPr id="21" name="Rectangle 20">
            <a:extLst>
              <a:ext uri="{FF2B5EF4-FFF2-40B4-BE49-F238E27FC236}">
                <a16:creationId xmlns:a16="http://schemas.microsoft.com/office/drawing/2014/main" id="{62181944-097C-706A-4792-3CCAAFDDD4AE}"/>
              </a:ext>
            </a:extLst>
          </p:cNvPr>
          <p:cNvSpPr/>
          <p:nvPr/>
        </p:nvSpPr>
        <p:spPr>
          <a:xfrm>
            <a:off x="6552937" y="1123767"/>
            <a:ext cx="2005677" cy="3400926"/>
          </a:xfrm>
          <a:prstGeom prst="rect">
            <a:avLst/>
          </a:prstGeom>
          <a:solidFill>
            <a:srgbClr val="FFFF00">
              <a:alpha val="3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71D9DC-5706-0CB1-1AA5-75B324871B88}"/>
              </a:ext>
            </a:extLst>
          </p:cNvPr>
          <p:cNvSpPr/>
          <p:nvPr/>
        </p:nvSpPr>
        <p:spPr>
          <a:xfrm>
            <a:off x="2077974" y="3448271"/>
            <a:ext cx="1996459" cy="2264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DocID</a:t>
            </a:r>
            <a:r>
              <a:rPr lang="en-US" dirty="0"/>
              <a:t> = ID</a:t>
            </a:r>
          </a:p>
        </p:txBody>
      </p:sp>
      <p:sp>
        <p:nvSpPr>
          <p:cNvPr id="6" name="Right Brace 5">
            <a:extLst>
              <a:ext uri="{FF2B5EF4-FFF2-40B4-BE49-F238E27FC236}">
                <a16:creationId xmlns:a16="http://schemas.microsoft.com/office/drawing/2014/main" id="{6A656FFC-D2BF-BF1E-4CEC-3AE8495EBA99}"/>
              </a:ext>
            </a:extLst>
          </p:cNvPr>
          <p:cNvSpPr/>
          <p:nvPr/>
        </p:nvSpPr>
        <p:spPr>
          <a:xfrm>
            <a:off x="4074434" y="1298772"/>
            <a:ext cx="744373" cy="3010237"/>
          </a:xfrm>
          <a:prstGeom prst="rightBrace">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ACB96E36-E70B-6810-9475-D09CA7A3A5BC}"/>
              </a:ext>
            </a:extLst>
          </p:cNvPr>
          <p:cNvSpPr/>
          <p:nvPr/>
        </p:nvSpPr>
        <p:spPr>
          <a:xfrm>
            <a:off x="1984987" y="1714703"/>
            <a:ext cx="2089447" cy="499496"/>
          </a:xfrm>
          <a:prstGeom prst="rect">
            <a:avLst/>
          </a:prstGeom>
          <a:solidFill>
            <a:srgbClr val="FFFF00">
              <a:alpha val="3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47BFBB-2B61-534E-ABDD-4406B4F6C078}"/>
              </a:ext>
            </a:extLst>
          </p:cNvPr>
          <p:cNvSpPr/>
          <p:nvPr/>
        </p:nvSpPr>
        <p:spPr>
          <a:xfrm>
            <a:off x="1984987" y="3311754"/>
            <a:ext cx="2089447" cy="499496"/>
          </a:xfrm>
          <a:prstGeom prst="rect">
            <a:avLst/>
          </a:prstGeom>
          <a:solidFill>
            <a:srgbClr val="FFFF00">
              <a:alpha val="3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537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1" grpId="0" animBg="1"/>
      <p:bldP spid="21" grpId="1" animBg="1"/>
      <p:bldP spid="2" grpId="0" animBg="1"/>
      <p:bldP spid="6" grpId="0"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How does it work?</a:t>
            </a:r>
          </a:p>
        </p:txBody>
      </p:sp>
      <p:pic>
        <p:nvPicPr>
          <p:cNvPr id="4" name="Graphic 3" descr="A bucket">
            <a:extLst>
              <a:ext uri="{FF2B5EF4-FFF2-40B4-BE49-F238E27FC236}">
                <a16:creationId xmlns:a16="http://schemas.microsoft.com/office/drawing/2014/main" id="{AB2492B4-65EC-2C27-6FD7-690456F59A8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1050599"/>
            <a:ext cx="1647227" cy="1647227"/>
          </a:xfrm>
          <a:prstGeom prst="rect">
            <a:avLst/>
          </a:prstGeom>
        </p:spPr>
      </p:pic>
      <p:pic>
        <p:nvPicPr>
          <p:cNvPr id="5" name="Graphic 4" descr="A bucket">
            <a:extLst>
              <a:ext uri="{FF2B5EF4-FFF2-40B4-BE49-F238E27FC236}">
                <a16:creationId xmlns:a16="http://schemas.microsoft.com/office/drawing/2014/main" id="{FB340142-79AD-7793-8C3B-53A038F9504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7199" y="2571750"/>
            <a:ext cx="1647227" cy="1647227"/>
          </a:xfrm>
          <a:prstGeom prst="rect">
            <a:avLst/>
          </a:prstGeom>
        </p:spPr>
      </p:pic>
      <p:sp>
        <p:nvSpPr>
          <p:cNvPr id="13" name="Arrow: Down 12">
            <a:extLst>
              <a:ext uri="{FF2B5EF4-FFF2-40B4-BE49-F238E27FC236}">
                <a16:creationId xmlns:a16="http://schemas.microsoft.com/office/drawing/2014/main" id="{37DF230F-0962-51A1-6510-0B56738ED4F3}"/>
              </a:ext>
            </a:extLst>
          </p:cNvPr>
          <p:cNvSpPr/>
          <p:nvPr/>
        </p:nvSpPr>
        <p:spPr>
          <a:xfrm rot="5400000">
            <a:off x="5324763" y="2058021"/>
            <a:ext cx="551726" cy="1466534"/>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Internet with solid fill">
            <a:extLst>
              <a:ext uri="{FF2B5EF4-FFF2-40B4-BE49-F238E27FC236}">
                <a16:creationId xmlns:a16="http://schemas.microsoft.com/office/drawing/2014/main" id="{F380A83F-A09B-B052-DE3E-856A85C99B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010" y="1969093"/>
            <a:ext cx="1611594" cy="1611594"/>
          </a:xfrm>
          <a:prstGeom prst="rect">
            <a:avLst/>
          </a:prstGeom>
        </p:spPr>
      </p:pic>
      <p:sp>
        <p:nvSpPr>
          <p:cNvPr id="6" name="Right Brace 5">
            <a:extLst>
              <a:ext uri="{FF2B5EF4-FFF2-40B4-BE49-F238E27FC236}">
                <a16:creationId xmlns:a16="http://schemas.microsoft.com/office/drawing/2014/main" id="{6A656FFC-D2BF-BF1E-4CEC-3AE8495EBA99}"/>
              </a:ext>
            </a:extLst>
          </p:cNvPr>
          <p:cNvSpPr/>
          <p:nvPr/>
        </p:nvSpPr>
        <p:spPr>
          <a:xfrm>
            <a:off x="4074434" y="1298772"/>
            <a:ext cx="744373" cy="3010237"/>
          </a:xfrm>
          <a:prstGeom prst="rightBrace">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descr="Stopwatch with time motion blur">
            <a:extLst>
              <a:ext uri="{FF2B5EF4-FFF2-40B4-BE49-F238E27FC236}">
                <a16:creationId xmlns:a16="http://schemas.microsoft.com/office/drawing/2014/main" id="{7590640B-6563-7727-3B63-8E89F3B2EB8B}"/>
              </a:ext>
            </a:extLst>
          </p:cNvPr>
          <p:cNvPicPr>
            <a:picLocks noChangeAspect="1"/>
          </p:cNvPicPr>
          <p:nvPr/>
        </p:nvPicPr>
        <p:blipFill>
          <a:blip r:embed="rId9"/>
          <a:stretch>
            <a:fillRect/>
          </a:stretch>
        </p:blipFill>
        <p:spPr>
          <a:xfrm>
            <a:off x="3042268" y="1666091"/>
            <a:ext cx="1375646" cy="2063469"/>
          </a:xfrm>
          <a:prstGeom prst="rect">
            <a:avLst/>
          </a:prstGeom>
        </p:spPr>
      </p:pic>
    </p:spTree>
    <p:extLst>
      <p:ext uri="{BB962C8B-B14F-4D97-AF65-F5344CB8AC3E}">
        <p14:creationId xmlns:p14="http://schemas.microsoft.com/office/powerpoint/2010/main" val="2424004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recap</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200" y="1431925"/>
            <a:ext cx="8502316" cy="3273425"/>
          </a:xfrm>
        </p:spPr>
        <p:txBody>
          <a:bodyPr/>
          <a:lstStyle/>
          <a:p>
            <a:r>
              <a:rPr lang="en-US" dirty="0"/>
              <a:t>Enterprise Search connects to multiple datastores.</a:t>
            </a:r>
          </a:p>
          <a:p>
            <a:r>
              <a:rPr lang="en-US" dirty="0"/>
              <a:t>Decide what content you want and what you don’t want.</a:t>
            </a:r>
          </a:p>
          <a:p>
            <a:r>
              <a:rPr lang="en-US" dirty="0"/>
              <a:t>Use metadata to allow results to be found.</a:t>
            </a:r>
          </a:p>
          <a:p>
            <a:r>
              <a:rPr lang="en-US" dirty="0"/>
              <a:t>Naming conventions will help you uniquely identify content (e.g., LAB-PROC-101).</a:t>
            </a:r>
          </a:p>
          <a:p>
            <a:r>
              <a:rPr lang="en-US" dirty="0"/>
              <a:t>Enterprise search tools can translate differently named metadata.</a:t>
            </a:r>
          </a:p>
          <a:p>
            <a:r>
              <a:rPr lang="en-US" dirty="0"/>
              <a:t>Search will index content on a schedule.</a:t>
            </a:r>
          </a:p>
          <a:p>
            <a:r>
              <a:rPr lang="en-US" dirty="0"/>
              <a:t>The search results display is called a user interface.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5890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Problem: not up to date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Re-index the data.</a:t>
            </a:r>
          </a:p>
          <a:p>
            <a:r>
              <a:rPr lang="en-US" dirty="0"/>
              <a:t>I recommend keeping the infrastructure simple.</a:t>
            </a:r>
            <a:br>
              <a:rPr lang="en-US" dirty="0"/>
            </a:br>
            <a:endParaRPr lang="en-US" dirty="0"/>
          </a:p>
          <a:p>
            <a:r>
              <a:rPr lang="en-US" dirty="0"/>
              <a:t>Don’t forget, if you made search useless, people might save copies of content for their own use – which will become out of date.</a:t>
            </a:r>
          </a:p>
        </p:txBody>
      </p:sp>
    </p:spTree>
    <p:extLst>
      <p:ext uri="{BB962C8B-B14F-4D97-AF65-F5344CB8AC3E}">
        <p14:creationId xmlns:p14="http://schemas.microsoft.com/office/powerpoint/2010/main" val="59873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Problem: POOR USER INTERFACE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200" y="1431925"/>
            <a:ext cx="2767263" cy="3273425"/>
          </a:xfrm>
        </p:spPr>
        <p:txBody>
          <a:bodyPr/>
          <a:lstStyle/>
          <a:p>
            <a:r>
              <a:rPr lang="en-US" dirty="0"/>
              <a:t>Make the search easy to find.</a:t>
            </a:r>
          </a:p>
          <a:p>
            <a:r>
              <a:rPr lang="en-US" dirty="0"/>
              <a:t>Harness the knowledge your users already have.</a:t>
            </a:r>
          </a:p>
          <a:p>
            <a:r>
              <a:rPr lang="en-US" dirty="0"/>
              <a:t>Have a help page for search techniques.</a:t>
            </a:r>
          </a:p>
        </p:txBody>
      </p:sp>
      <p:sp>
        <p:nvSpPr>
          <p:cNvPr id="2" name="TextBox 1">
            <a:extLst>
              <a:ext uri="{FF2B5EF4-FFF2-40B4-BE49-F238E27FC236}">
                <a16:creationId xmlns:a16="http://schemas.microsoft.com/office/drawing/2014/main" id="{268262E5-95C1-EA9F-F04F-6647453559A5}"/>
              </a:ext>
            </a:extLst>
          </p:cNvPr>
          <p:cNvSpPr txBox="1"/>
          <p:nvPr/>
        </p:nvSpPr>
        <p:spPr>
          <a:xfrm>
            <a:off x="3429001" y="513348"/>
            <a:ext cx="5529078" cy="4708981"/>
          </a:xfrm>
          <a:prstGeom prst="rect">
            <a:avLst/>
          </a:prstGeom>
          <a:noFill/>
        </p:spPr>
        <p:txBody>
          <a:bodyPr wrap="none" rtlCol="0">
            <a:spAutoFit/>
          </a:bodyPr>
          <a:lstStyle/>
          <a:p>
            <a:r>
              <a:rPr lang="en-US" sz="30000" dirty="0"/>
              <a:t>UX</a:t>
            </a:r>
          </a:p>
        </p:txBody>
      </p:sp>
    </p:spTree>
    <p:extLst>
      <p:ext uri="{BB962C8B-B14F-4D97-AF65-F5344CB8AC3E}">
        <p14:creationId xmlns:p14="http://schemas.microsoft.com/office/powerpoint/2010/main" val="1784055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Key TAKEAWAY</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200" y="1431925"/>
            <a:ext cx="8502316" cy="3273425"/>
          </a:xfrm>
        </p:spPr>
        <p:txBody>
          <a:bodyPr/>
          <a:lstStyle/>
          <a:p>
            <a:r>
              <a:rPr lang="en-US" dirty="0"/>
              <a:t>If you skip investing in a good user interface, your efforts will be wasted.</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67998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2982-8E48-D44D-BDD4-851E8D16F8E5}"/>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466727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2982-8E48-D44D-BDD4-851E8D16F8E5}"/>
              </a:ext>
            </a:extLst>
          </p:cNvPr>
          <p:cNvSpPr>
            <a:spLocks noGrp="1"/>
          </p:cNvSpPr>
          <p:nvPr>
            <p:ph type="title"/>
          </p:nvPr>
        </p:nvSpPr>
        <p:spPr/>
        <p:txBody>
          <a:bodyPr/>
          <a:lstStyle/>
          <a:p>
            <a:r>
              <a:rPr lang="en-US" dirty="0"/>
              <a:t>Knowledge management</a:t>
            </a:r>
          </a:p>
        </p:txBody>
      </p:sp>
    </p:spTree>
    <p:extLst>
      <p:ext uri="{BB962C8B-B14F-4D97-AF65-F5344CB8AC3E}">
        <p14:creationId xmlns:p14="http://schemas.microsoft.com/office/powerpoint/2010/main" val="1437690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Knowledge management (KM) - background</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Sharing knowledge.</a:t>
            </a:r>
          </a:p>
          <a:p>
            <a:r>
              <a:rPr lang="en-US" dirty="0"/>
              <a:t>Prescribed or required </a:t>
            </a:r>
            <a:br>
              <a:rPr lang="en-US" dirty="0"/>
            </a:br>
            <a:r>
              <a:rPr lang="en-US" dirty="0"/>
              <a:t>knowledge-sharing.</a:t>
            </a:r>
          </a:p>
          <a:p>
            <a:r>
              <a:rPr lang="en-US" dirty="0"/>
              <a:t>Formal.</a:t>
            </a:r>
            <a:br>
              <a:rPr lang="en-US" dirty="0"/>
            </a:br>
            <a:endParaRPr lang="en-US" dirty="0"/>
          </a:p>
          <a:p>
            <a:r>
              <a:rPr lang="en-US" dirty="0"/>
              <a:t>Procedures are inherently </a:t>
            </a:r>
            <a:br>
              <a:rPr lang="en-US" dirty="0"/>
            </a:br>
            <a:r>
              <a:rPr lang="en-US" dirty="0"/>
              <a:t>involved in KM.</a:t>
            </a:r>
          </a:p>
        </p:txBody>
      </p:sp>
      <p:pic>
        <p:nvPicPr>
          <p:cNvPr id="4" name="Picture 3" descr="3D galaxy graphic">
            <a:extLst>
              <a:ext uri="{FF2B5EF4-FFF2-40B4-BE49-F238E27FC236}">
                <a16:creationId xmlns:a16="http://schemas.microsoft.com/office/drawing/2014/main" id="{928EACED-B920-620F-CBEB-328FD08C80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42794" y="1243262"/>
            <a:ext cx="5201206" cy="2925679"/>
          </a:xfrm>
          <a:prstGeom prst="rect">
            <a:avLst/>
          </a:prstGeom>
        </p:spPr>
      </p:pic>
    </p:spTree>
    <p:extLst>
      <p:ext uri="{BB962C8B-B14F-4D97-AF65-F5344CB8AC3E}">
        <p14:creationId xmlns:p14="http://schemas.microsoft.com/office/powerpoint/2010/main" val="191511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Ways to get information</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What are some of the ways </a:t>
            </a:r>
            <a:br>
              <a:rPr lang="en-US" dirty="0"/>
            </a:br>
            <a:r>
              <a:rPr lang="en-US" dirty="0"/>
              <a:t>you get information?</a:t>
            </a:r>
            <a:br>
              <a:rPr lang="en-US" dirty="0"/>
            </a:br>
            <a:endParaRPr lang="en-US" dirty="0"/>
          </a:p>
          <a:p>
            <a:r>
              <a:rPr lang="en-US" dirty="0"/>
              <a:t>How do you decide what </a:t>
            </a:r>
            <a:br>
              <a:rPr lang="en-US" dirty="0"/>
            </a:br>
            <a:r>
              <a:rPr lang="en-US" dirty="0"/>
              <a:t>method to use?</a:t>
            </a:r>
          </a:p>
        </p:txBody>
      </p:sp>
      <p:pic>
        <p:nvPicPr>
          <p:cNvPr id="3" name="Picture 2" descr="Question mark on green pastel background">
            <a:extLst>
              <a:ext uri="{FF2B5EF4-FFF2-40B4-BE49-F238E27FC236}">
                <a16:creationId xmlns:a16="http://schemas.microsoft.com/office/drawing/2014/main" id="{CB2292A6-4649-DCEC-9B90-6AEC99E15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358" y="1122509"/>
            <a:ext cx="4862095" cy="3646571"/>
          </a:xfrm>
          <a:prstGeom prst="rect">
            <a:avLst/>
          </a:prstGeom>
        </p:spPr>
      </p:pic>
    </p:spTree>
    <p:extLst>
      <p:ext uri="{BB962C8B-B14F-4D97-AF65-F5344CB8AC3E}">
        <p14:creationId xmlns:p14="http://schemas.microsoft.com/office/powerpoint/2010/main" val="844919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Ways to give information</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What are some of the ways </a:t>
            </a:r>
            <a:br>
              <a:rPr lang="en-US" dirty="0"/>
            </a:br>
            <a:r>
              <a:rPr lang="en-US" dirty="0"/>
              <a:t>you provide information?</a:t>
            </a:r>
            <a:br>
              <a:rPr lang="en-US" dirty="0"/>
            </a:br>
            <a:endParaRPr lang="en-US" dirty="0"/>
          </a:p>
          <a:p>
            <a:r>
              <a:rPr lang="en-US" dirty="0"/>
              <a:t>How do you decide what </a:t>
            </a:r>
            <a:br>
              <a:rPr lang="en-US" dirty="0"/>
            </a:br>
            <a:r>
              <a:rPr lang="en-US" dirty="0"/>
              <a:t>method to use?</a:t>
            </a:r>
            <a:br>
              <a:rPr lang="en-US" dirty="0"/>
            </a:br>
            <a:endParaRPr lang="en-US" dirty="0"/>
          </a:p>
          <a:p>
            <a:r>
              <a:rPr lang="en-US" dirty="0"/>
              <a:t>Have you ever carefully </a:t>
            </a:r>
            <a:br>
              <a:rPr lang="en-US" dirty="0"/>
            </a:br>
            <a:r>
              <a:rPr lang="en-US" dirty="0"/>
              <a:t>provided information that </a:t>
            </a:r>
            <a:br>
              <a:rPr lang="en-US" dirty="0"/>
            </a:br>
            <a:r>
              <a:rPr lang="en-US" dirty="0"/>
              <a:t>was ignored?</a:t>
            </a:r>
          </a:p>
        </p:txBody>
      </p:sp>
      <p:pic>
        <p:nvPicPr>
          <p:cNvPr id="2" name="Picture 1" descr="Question mark on green pastel background">
            <a:extLst>
              <a:ext uri="{FF2B5EF4-FFF2-40B4-BE49-F238E27FC236}">
                <a16:creationId xmlns:a16="http://schemas.microsoft.com/office/drawing/2014/main" id="{DE5D0909-59A7-EF13-001A-CA79B7578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358" y="1122509"/>
            <a:ext cx="4862095" cy="3646571"/>
          </a:xfrm>
          <a:prstGeom prst="rect">
            <a:avLst/>
          </a:prstGeom>
        </p:spPr>
      </p:pic>
    </p:spTree>
    <p:extLst>
      <p:ext uri="{BB962C8B-B14F-4D97-AF65-F5344CB8AC3E}">
        <p14:creationId xmlns:p14="http://schemas.microsoft.com/office/powerpoint/2010/main" val="832471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People &amp; their knowledge are valuable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Enterprise search is like the telescope.</a:t>
            </a:r>
          </a:p>
          <a:p>
            <a:r>
              <a:rPr lang="en-US" dirty="0"/>
              <a:t>Knowledge is the stars.</a:t>
            </a:r>
            <a:br>
              <a:rPr lang="en-US" dirty="0"/>
            </a:br>
            <a:endParaRPr lang="en-US" dirty="0"/>
          </a:p>
          <a:p>
            <a:r>
              <a:rPr lang="en-US" dirty="0"/>
              <a:t>Organizations retain knowledge even when workers leave.</a:t>
            </a:r>
          </a:p>
          <a:p>
            <a:r>
              <a:rPr lang="en-US" dirty="0"/>
              <a:t>Save time.</a:t>
            </a:r>
          </a:p>
          <a:p>
            <a:r>
              <a:rPr lang="en-US" dirty="0"/>
              <a:t>Prevent mistakes.</a:t>
            </a:r>
          </a:p>
          <a:p>
            <a:r>
              <a:rPr lang="en-US" dirty="0"/>
              <a:t>Happier people.</a:t>
            </a:r>
          </a:p>
        </p:txBody>
      </p:sp>
    </p:spTree>
    <p:extLst>
      <p:ext uri="{BB962C8B-B14F-4D97-AF65-F5344CB8AC3E}">
        <p14:creationId xmlns:p14="http://schemas.microsoft.com/office/powerpoint/2010/main" val="2627381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High Reliability Organization (HRO)</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200" y="1435935"/>
            <a:ext cx="7315200" cy="3273425"/>
          </a:xfrm>
        </p:spPr>
        <p:txBody>
          <a:bodyPr/>
          <a:lstStyle/>
          <a:p>
            <a:r>
              <a:rPr lang="en-US" dirty="0"/>
              <a:t>High Reliability Organization (HRO)</a:t>
            </a:r>
          </a:p>
          <a:p>
            <a:pPr lvl="1"/>
            <a:r>
              <a:rPr lang="en-US" dirty="0"/>
              <a:t>Continuous learning</a:t>
            </a:r>
          </a:p>
          <a:p>
            <a:pPr lvl="1"/>
            <a:r>
              <a:rPr lang="en-US" dirty="0"/>
              <a:t>Continuous improvement</a:t>
            </a:r>
          </a:p>
          <a:p>
            <a:pPr lvl="1"/>
            <a:r>
              <a:rPr lang="en-US" dirty="0"/>
              <a:t>Paying attention to operations</a:t>
            </a:r>
          </a:p>
          <a:p>
            <a:pPr lvl="1"/>
            <a:r>
              <a:rPr lang="en-US" dirty="0"/>
              <a:t>Knowing the work is complex</a:t>
            </a:r>
          </a:p>
          <a:p>
            <a:pPr lvl="1"/>
            <a:r>
              <a:rPr lang="en-US" dirty="0"/>
              <a:t>Proactively seek out near misses</a:t>
            </a:r>
          </a:p>
          <a:p>
            <a:pPr lvl="1"/>
            <a:r>
              <a:rPr lang="en-US" dirty="0"/>
              <a:t>Valuing knowledge of organization’s experts</a:t>
            </a:r>
          </a:p>
          <a:p>
            <a:pPr lvl="1"/>
            <a:r>
              <a:rPr lang="en-US" dirty="0"/>
              <a:t>Training for possible failures</a:t>
            </a:r>
          </a:p>
        </p:txBody>
      </p:sp>
    </p:spTree>
    <p:extLst>
      <p:ext uri="{BB962C8B-B14F-4D97-AF65-F5344CB8AC3E}">
        <p14:creationId xmlns:p14="http://schemas.microsoft.com/office/powerpoint/2010/main" val="2401274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Continuous learning</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Mentorships</a:t>
            </a:r>
          </a:p>
          <a:p>
            <a:r>
              <a:rPr lang="en-US" dirty="0"/>
              <a:t>Lessons Learned</a:t>
            </a:r>
          </a:p>
          <a:p>
            <a:r>
              <a:rPr lang="en-US" dirty="0"/>
              <a:t>Knowledge Base</a:t>
            </a:r>
          </a:p>
          <a:p>
            <a:r>
              <a:rPr lang="en-US" dirty="0"/>
              <a:t>Training</a:t>
            </a:r>
          </a:p>
          <a:p>
            <a:r>
              <a:rPr lang="en-US" dirty="0"/>
              <a:t>On-the-Job Training (OJT)</a:t>
            </a:r>
          </a:p>
          <a:p>
            <a:r>
              <a:rPr lang="en-US" dirty="0"/>
              <a:t>Just in Time Training</a:t>
            </a:r>
          </a:p>
          <a:p>
            <a:r>
              <a:rPr lang="en-US" dirty="0"/>
              <a:t>Benchmarking</a:t>
            </a:r>
          </a:p>
        </p:txBody>
      </p:sp>
      <p:pic>
        <p:nvPicPr>
          <p:cNvPr id="3" name="Picture 2" descr="Group of standing people looking at whiteboard on classroom wall, man wearing glasses holding whiteboard marker and writing">
            <a:extLst>
              <a:ext uri="{FF2B5EF4-FFF2-40B4-BE49-F238E27FC236}">
                <a16:creationId xmlns:a16="http://schemas.microsoft.com/office/drawing/2014/main" id="{878B95B6-CF50-98B3-F7A7-D6DD62B163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9635" y="1195135"/>
            <a:ext cx="5201491" cy="3471111"/>
          </a:xfrm>
          <a:prstGeom prst="rect">
            <a:avLst/>
          </a:prstGeom>
        </p:spPr>
      </p:pic>
    </p:spTree>
    <p:extLst>
      <p:ext uri="{BB962C8B-B14F-4D97-AF65-F5344CB8AC3E}">
        <p14:creationId xmlns:p14="http://schemas.microsoft.com/office/powerpoint/2010/main" val="3320768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A Just culture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Psychological safety.</a:t>
            </a:r>
            <a:br>
              <a:rPr lang="en-US" dirty="0"/>
            </a:br>
            <a:endParaRPr lang="en-US" dirty="0"/>
          </a:p>
          <a:p>
            <a:r>
              <a:rPr lang="en-US" dirty="0"/>
              <a:t>The willingness to ask.</a:t>
            </a:r>
            <a:br>
              <a:rPr lang="en-US" dirty="0"/>
            </a:br>
            <a:endParaRPr lang="en-US" dirty="0"/>
          </a:p>
          <a:p>
            <a:r>
              <a:rPr lang="en-US" dirty="0"/>
              <a:t>Overcome departmental</a:t>
            </a:r>
            <a:br>
              <a:rPr lang="en-US" dirty="0"/>
            </a:br>
            <a:r>
              <a:rPr lang="en-US" dirty="0"/>
              <a:t>knowledge stinginess.</a:t>
            </a:r>
          </a:p>
        </p:txBody>
      </p:sp>
      <p:pic>
        <p:nvPicPr>
          <p:cNvPr id="5" name="Picture 4" descr="Person giving presentation">
            <a:extLst>
              <a:ext uri="{FF2B5EF4-FFF2-40B4-BE49-F238E27FC236}">
                <a16:creationId xmlns:a16="http://schemas.microsoft.com/office/drawing/2014/main" id="{0C8CAE50-A4C3-E80F-8097-32101A8C5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9909" y="777643"/>
            <a:ext cx="5379869" cy="3588213"/>
          </a:xfrm>
          <a:prstGeom prst="rect">
            <a:avLst/>
          </a:prstGeom>
        </p:spPr>
      </p:pic>
    </p:spTree>
    <p:extLst>
      <p:ext uri="{BB962C8B-B14F-4D97-AF65-F5344CB8AC3E}">
        <p14:creationId xmlns:p14="http://schemas.microsoft.com/office/powerpoint/2010/main" val="12146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Human performance improvement (HPI)</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Everyone makes mistakes.</a:t>
            </a:r>
          </a:p>
          <a:p>
            <a:r>
              <a:rPr lang="en-US" dirty="0"/>
              <a:t>Recognize error-likely situations.</a:t>
            </a:r>
          </a:p>
          <a:p>
            <a:r>
              <a:rPr lang="en-US" dirty="0"/>
              <a:t>Make changes to prevent errors </a:t>
            </a:r>
            <a:br>
              <a:rPr lang="en-US" dirty="0"/>
            </a:br>
            <a:r>
              <a:rPr lang="en-US" dirty="0"/>
              <a:t>from becoming events.</a:t>
            </a:r>
            <a:br>
              <a:rPr lang="en-US" dirty="0"/>
            </a:br>
            <a:endParaRPr lang="en-US" dirty="0"/>
          </a:p>
          <a:p>
            <a:r>
              <a:rPr lang="en-US" dirty="0"/>
              <a:t>Substitution test.</a:t>
            </a:r>
            <a:br>
              <a:rPr lang="en-US" dirty="0"/>
            </a:br>
            <a:endParaRPr lang="en-US" dirty="0"/>
          </a:p>
          <a:p>
            <a:r>
              <a:rPr lang="en-US" dirty="0"/>
              <a:t>CONTEXT.</a:t>
            </a:r>
          </a:p>
        </p:txBody>
      </p:sp>
      <p:pic>
        <p:nvPicPr>
          <p:cNvPr id="3" name="Picture 2" descr="Financial loss illustration">
            <a:extLst>
              <a:ext uri="{FF2B5EF4-FFF2-40B4-BE49-F238E27FC236}">
                <a16:creationId xmlns:a16="http://schemas.microsoft.com/office/drawing/2014/main" id="{7AA13ED0-737B-27B5-149C-25F0F39665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077" y="1383631"/>
            <a:ext cx="4808258" cy="3037974"/>
          </a:xfrm>
          <a:prstGeom prst="rect">
            <a:avLst/>
          </a:prstGeom>
        </p:spPr>
      </p:pic>
    </p:spTree>
    <p:extLst>
      <p:ext uri="{BB962C8B-B14F-4D97-AF65-F5344CB8AC3E}">
        <p14:creationId xmlns:p14="http://schemas.microsoft.com/office/powerpoint/2010/main" val="2183111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Look at the big picture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Facts lead to linear thinking.</a:t>
            </a:r>
          </a:p>
          <a:p>
            <a:r>
              <a:rPr lang="en-US" dirty="0"/>
              <a:t>Look wholistically.</a:t>
            </a:r>
          </a:p>
          <a:p>
            <a:r>
              <a:rPr lang="en-US" dirty="0"/>
              <a:t>What is the rest of the story?</a:t>
            </a:r>
          </a:p>
        </p:txBody>
      </p:sp>
      <p:sp>
        <p:nvSpPr>
          <p:cNvPr id="2" name="Rectangle: Rounded Corners 1">
            <a:extLst>
              <a:ext uri="{FF2B5EF4-FFF2-40B4-BE49-F238E27FC236}">
                <a16:creationId xmlns:a16="http://schemas.microsoft.com/office/drawing/2014/main" id="{C4EF4ADE-F900-38E0-41ED-BC46529FEACB}"/>
              </a:ext>
            </a:extLst>
          </p:cNvPr>
          <p:cNvSpPr/>
          <p:nvPr/>
        </p:nvSpPr>
        <p:spPr>
          <a:xfrm>
            <a:off x="3597442" y="1159042"/>
            <a:ext cx="5241757" cy="333274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CONTEXT</a:t>
            </a:r>
          </a:p>
        </p:txBody>
      </p:sp>
      <p:sp>
        <p:nvSpPr>
          <p:cNvPr id="3" name="Oval 2">
            <a:extLst>
              <a:ext uri="{FF2B5EF4-FFF2-40B4-BE49-F238E27FC236}">
                <a16:creationId xmlns:a16="http://schemas.microsoft.com/office/drawing/2014/main" id="{CFDD822C-AD63-F737-D0D4-BEF58D7AEA0C}"/>
              </a:ext>
            </a:extLst>
          </p:cNvPr>
          <p:cNvSpPr/>
          <p:nvPr/>
        </p:nvSpPr>
        <p:spPr>
          <a:xfrm>
            <a:off x="7567862" y="3666124"/>
            <a:ext cx="621631" cy="621631"/>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dirty="0"/>
              <a:t>facts</a:t>
            </a:r>
          </a:p>
        </p:txBody>
      </p:sp>
    </p:spTree>
    <p:extLst>
      <p:ext uri="{BB962C8B-B14F-4D97-AF65-F5344CB8AC3E}">
        <p14:creationId xmlns:p14="http://schemas.microsoft.com/office/powerpoint/2010/main" val="3881561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Satellite dish under a starry night sky">
            <a:extLst>
              <a:ext uri="{FF2B5EF4-FFF2-40B4-BE49-F238E27FC236}">
                <a16:creationId xmlns:a16="http://schemas.microsoft.com/office/drawing/2014/main" id="{1DFB0C92-C990-AC68-4688-E466D5DC6D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51434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algn="ctr" defTabSz="914400"/>
            <a:r>
              <a:rPr lang="en-US" sz="2700">
                <a:solidFill>
                  <a:schemeClr val="tx1">
                    <a:lumMod val="85000"/>
                    <a:lumOff val="15000"/>
                  </a:schemeClr>
                </a:solidFill>
                <a:latin typeface="+mj-lt"/>
              </a:rPr>
              <a:t>Enterprise search</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00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457200" y="562397"/>
            <a:ext cx="8382000" cy="1136930"/>
          </a:xfrm>
        </p:spPr>
        <p:txBody>
          <a:bodyPr/>
          <a:lstStyle/>
          <a:p>
            <a:r>
              <a:rPr lang="en-US" dirty="0"/>
              <a:t>“</a:t>
            </a:r>
            <a:r>
              <a:rPr lang="en-US" dirty="0" err="1"/>
              <a:t>ThankS</a:t>
            </a:r>
            <a:r>
              <a:rPr lang="en-US" dirty="0"/>
              <a:t> for the feedback”</a:t>
            </a:r>
            <a:br>
              <a:rPr lang="en-US" dirty="0"/>
            </a:br>
            <a:r>
              <a:rPr lang="en-US" dirty="0"/>
              <a:t> </a:t>
            </a:r>
            <a:br>
              <a:rPr lang="en-US" dirty="0"/>
            </a:br>
            <a:r>
              <a:rPr lang="en-US" sz="1600" dirty="0"/>
              <a:t>– by Stone &amp; HEEN</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200" y="2128204"/>
            <a:ext cx="7315200" cy="2577145"/>
          </a:xfrm>
        </p:spPr>
        <p:txBody>
          <a:bodyPr/>
          <a:lstStyle/>
          <a:p>
            <a:r>
              <a:rPr lang="en-US" dirty="0"/>
              <a:t>If you don’t get any feedback, you don’t know that you made an error.</a:t>
            </a:r>
          </a:p>
          <a:p>
            <a:r>
              <a:rPr lang="en-US" dirty="0"/>
              <a:t>Peer review as part of knowledge management.</a:t>
            </a:r>
          </a:p>
          <a:p>
            <a:r>
              <a:rPr lang="en-US" dirty="0"/>
              <a:t>Ask for checks on work.</a:t>
            </a:r>
          </a:p>
        </p:txBody>
      </p:sp>
    </p:spTree>
    <p:extLst>
      <p:ext uri="{BB962C8B-B14F-4D97-AF65-F5344CB8AC3E}">
        <p14:creationId xmlns:p14="http://schemas.microsoft.com/office/powerpoint/2010/main" val="151018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Discovering information</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Consider asking: “What one thing would you change?”</a:t>
            </a:r>
          </a:p>
          <a:p>
            <a:r>
              <a:rPr lang="en-US" dirty="0"/>
              <a:t>Be there. Walk the job down.</a:t>
            </a:r>
          </a:p>
        </p:txBody>
      </p:sp>
    </p:spTree>
    <p:extLst>
      <p:ext uri="{BB962C8B-B14F-4D97-AF65-F5344CB8AC3E}">
        <p14:creationId xmlns:p14="http://schemas.microsoft.com/office/powerpoint/2010/main" val="3770897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Knowledge graph</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Flexible relationships between entities.</a:t>
            </a:r>
          </a:p>
        </p:txBody>
      </p:sp>
      <p:sp>
        <p:nvSpPr>
          <p:cNvPr id="2" name="Oval 1">
            <a:extLst>
              <a:ext uri="{FF2B5EF4-FFF2-40B4-BE49-F238E27FC236}">
                <a16:creationId xmlns:a16="http://schemas.microsoft.com/office/drawing/2014/main" id="{01F4F8AF-0097-5347-9717-3147A57C6C54}"/>
              </a:ext>
            </a:extLst>
          </p:cNvPr>
          <p:cNvSpPr/>
          <p:nvPr/>
        </p:nvSpPr>
        <p:spPr>
          <a:xfrm>
            <a:off x="1014663" y="2354179"/>
            <a:ext cx="1343526" cy="12593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Author</a:t>
            </a:r>
          </a:p>
        </p:txBody>
      </p:sp>
      <p:sp>
        <p:nvSpPr>
          <p:cNvPr id="3" name="Oval 2">
            <a:extLst>
              <a:ext uri="{FF2B5EF4-FFF2-40B4-BE49-F238E27FC236}">
                <a16:creationId xmlns:a16="http://schemas.microsoft.com/office/drawing/2014/main" id="{3265F4EC-3F01-A8A0-69C9-09C040DEB595}"/>
              </a:ext>
            </a:extLst>
          </p:cNvPr>
          <p:cNvSpPr/>
          <p:nvPr/>
        </p:nvSpPr>
        <p:spPr>
          <a:xfrm>
            <a:off x="2975811" y="2071437"/>
            <a:ext cx="1343526" cy="12593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Subject matter</a:t>
            </a:r>
          </a:p>
        </p:txBody>
      </p:sp>
      <p:sp>
        <p:nvSpPr>
          <p:cNvPr id="4" name="Oval 3">
            <a:extLst>
              <a:ext uri="{FF2B5EF4-FFF2-40B4-BE49-F238E27FC236}">
                <a16:creationId xmlns:a16="http://schemas.microsoft.com/office/drawing/2014/main" id="{DEE21AD7-F2DC-781C-E5F8-DE74607291CD}"/>
              </a:ext>
            </a:extLst>
          </p:cNvPr>
          <p:cNvSpPr/>
          <p:nvPr/>
        </p:nvSpPr>
        <p:spPr>
          <a:xfrm>
            <a:off x="4844716" y="1138990"/>
            <a:ext cx="1343526" cy="12593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Author</a:t>
            </a:r>
          </a:p>
        </p:txBody>
      </p:sp>
      <p:sp>
        <p:nvSpPr>
          <p:cNvPr id="5" name="Oval 4">
            <a:extLst>
              <a:ext uri="{FF2B5EF4-FFF2-40B4-BE49-F238E27FC236}">
                <a16:creationId xmlns:a16="http://schemas.microsoft.com/office/drawing/2014/main" id="{5D729368-0976-0806-AAB8-C7956E6DC97A}"/>
              </a:ext>
            </a:extLst>
          </p:cNvPr>
          <p:cNvSpPr/>
          <p:nvPr/>
        </p:nvSpPr>
        <p:spPr>
          <a:xfrm>
            <a:off x="4888832" y="2427569"/>
            <a:ext cx="1343526" cy="12593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Definition</a:t>
            </a:r>
          </a:p>
        </p:txBody>
      </p:sp>
      <p:sp>
        <p:nvSpPr>
          <p:cNvPr id="6" name="Oval 5">
            <a:extLst>
              <a:ext uri="{FF2B5EF4-FFF2-40B4-BE49-F238E27FC236}">
                <a16:creationId xmlns:a16="http://schemas.microsoft.com/office/drawing/2014/main" id="{A00960D2-678A-8597-E563-A34C7BBBA512}"/>
              </a:ext>
            </a:extLst>
          </p:cNvPr>
          <p:cNvSpPr/>
          <p:nvPr/>
        </p:nvSpPr>
        <p:spPr>
          <a:xfrm>
            <a:off x="6308558" y="3521242"/>
            <a:ext cx="1343526" cy="12593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Invention</a:t>
            </a:r>
          </a:p>
        </p:txBody>
      </p:sp>
      <p:cxnSp>
        <p:nvCxnSpPr>
          <p:cNvPr id="8" name="Straight Arrow Connector 7">
            <a:extLst>
              <a:ext uri="{FF2B5EF4-FFF2-40B4-BE49-F238E27FC236}">
                <a16:creationId xmlns:a16="http://schemas.microsoft.com/office/drawing/2014/main" id="{BE1D1974-A367-9571-8ECE-C10EAB050606}"/>
              </a:ext>
            </a:extLst>
          </p:cNvPr>
          <p:cNvCxnSpPr>
            <a:cxnSpLocks/>
            <a:endCxn id="3" idx="2"/>
          </p:cNvCxnSpPr>
          <p:nvPr/>
        </p:nvCxnSpPr>
        <p:spPr>
          <a:xfrm flipV="1">
            <a:off x="2326105" y="2701090"/>
            <a:ext cx="649706" cy="491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1573830-CBF4-A6DC-A17F-70FB89AC0C6C}"/>
              </a:ext>
            </a:extLst>
          </p:cNvPr>
          <p:cNvCxnSpPr>
            <a:cxnSpLocks/>
          </p:cNvCxnSpPr>
          <p:nvPr/>
        </p:nvCxnSpPr>
        <p:spPr>
          <a:xfrm flipV="1">
            <a:off x="4070684" y="1916426"/>
            <a:ext cx="774032" cy="31098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6368747-92EA-E4BD-3E7E-2D8C5CBC82DE}"/>
              </a:ext>
            </a:extLst>
          </p:cNvPr>
          <p:cNvCxnSpPr>
            <a:cxnSpLocks/>
            <a:stCxn id="3" idx="6"/>
          </p:cNvCxnSpPr>
          <p:nvPr/>
        </p:nvCxnSpPr>
        <p:spPr>
          <a:xfrm>
            <a:off x="4319337" y="2701090"/>
            <a:ext cx="637674" cy="13495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1D62D5-595A-130F-D97B-97BA0E140640}"/>
              </a:ext>
            </a:extLst>
          </p:cNvPr>
          <p:cNvCxnSpPr/>
          <p:nvPr/>
        </p:nvCxnSpPr>
        <p:spPr>
          <a:xfrm>
            <a:off x="6120063" y="2044564"/>
            <a:ext cx="562476" cy="15671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4053432-39FB-FBFB-DBA6-0C284FAABBDE}"/>
              </a:ext>
            </a:extLst>
          </p:cNvPr>
          <p:cNvCxnSpPr>
            <a:endCxn id="6" idx="2"/>
          </p:cNvCxnSpPr>
          <p:nvPr/>
        </p:nvCxnSpPr>
        <p:spPr>
          <a:xfrm>
            <a:off x="2293520" y="3304674"/>
            <a:ext cx="4015038" cy="84622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0E4F47A-609D-0042-4ABE-B9EAEF8E825F}"/>
              </a:ext>
            </a:extLst>
          </p:cNvPr>
          <p:cNvCxnSpPr>
            <a:endCxn id="6" idx="1"/>
          </p:cNvCxnSpPr>
          <p:nvPr/>
        </p:nvCxnSpPr>
        <p:spPr>
          <a:xfrm>
            <a:off x="6188242" y="3304674"/>
            <a:ext cx="317071" cy="40098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B680D94-4C2F-B5CE-B404-B721CAD4C5F0}"/>
              </a:ext>
            </a:extLst>
          </p:cNvPr>
          <p:cNvCxnSpPr/>
          <p:nvPr/>
        </p:nvCxnSpPr>
        <p:spPr>
          <a:xfrm>
            <a:off x="3986463" y="3229477"/>
            <a:ext cx="2350169" cy="76901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444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Data vocab</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Data</a:t>
            </a:r>
          </a:p>
          <a:p>
            <a:r>
              <a:rPr lang="en-US" dirty="0"/>
              <a:t>Silos</a:t>
            </a:r>
          </a:p>
          <a:p>
            <a:r>
              <a:rPr lang="en-US" dirty="0"/>
              <a:t>Data warehouse</a:t>
            </a:r>
          </a:p>
          <a:p>
            <a:r>
              <a:rPr lang="en-US" dirty="0"/>
              <a:t>Business Intelligence (BI)</a:t>
            </a:r>
          </a:p>
          <a:p>
            <a:r>
              <a:rPr lang="en-US" dirty="0" err="1"/>
              <a:t>PowerBI</a:t>
            </a:r>
            <a:r>
              <a:rPr lang="en-US" dirty="0"/>
              <a:t> and Tableau</a:t>
            </a:r>
          </a:p>
          <a:p>
            <a:r>
              <a:rPr lang="en-US" dirty="0"/>
              <a:t>Artificial Intelligence (AI) </a:t>
            </a:r>
          </a:p>
          <a:p>
            <a:r>
              <a:rPr lang="en-US" dirty="0"/>
              <a:t>Machine Learning</a:t>
            </a:r>
          </a:p>
          <a:p>
            <a:endParaRPr lang="en-US" dirty="0"/>
          </a:p>
        </p:txBody>
      </p:sp>
      <p:pic>
        <p:nvPicPr>
          <p:cNvPr id="3" name="Picture 2" descr="3D code background">
            <a:extLst>
              <a:ext uri="{FF2B5EF4-FFF2-40B4-BE49-F238E27FC236}">
                <a16:creationId xmlns:a16="http://schemas.microsoft.com/office/drawing/2014/main" id="{0419C3BB-60CC-DE63-8503-23BF53D3D5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5431" y="1208338"/>
            <a:ext cx="5295247" cy="3273425"/>
          </a:xfrm>
          <a:prstGeom prst="rect">
            <a:avLst/>
          </a:prstGeom>
        </p:spPr>
      </p:pic>
    </p:spTree>
    <p:extLst>
      <p:ext uri="{BB962C8B-B14F-4D97-AF65-F5344CB8AC3E}">
        <p14:creationId xmlns:p14="http://schemas.microsoft.com/office/powerpoint/2010/main" val="4277948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Artificial intelligence (AI)</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Full-text search</a:t>
            </a:r>
          </a:p>
          <a:p>
            <a:r>
              <a:rPr lang="en-US" dirty="0"/>
              <a:t>Can handle vast amounts of data</a:t>
            </a:r>
            <a:br>
              <a:rPr lang="en-US" dirty="0"/>
            </a:br>
            <a:endParaRPr lang="en-US" dirty="0"/>
          </a:p>
          <a:p>
            <a:r>
              <a:rPr lang="en-US" dirty="0"/>
              <a:t>Has a habit of making things up</a:t>
            </a:r>
            <a:br>
              <a:rPr lang="en-US" dirty="0"/>
            </a:br>
            <a:endParaRPr lang="en-US" dirty="0"/>
          </a:p>
          <a:p>
            <a:endParaRPr lang="en-US" dirty="0"/>
          </a:p>
        </p:txBody>
      </p:sp>
      <p:pic>
        <p:nvPicPr>
          <p:cNvPr id="3" name="Picture 2" descr="Cute yellow robot">
            <a:extLst>
              <a:ext uri="{FF2B5EF4-FFF2-40B4-BE49-F238E27FC236}">
                <a16:creationId xmlns:a16="http://schemas.microsoft.com/office/drawing/2014/main" id="{FDB20EF7-3371-FBD7-50CF-17555925C6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8236" y="1143000"/>
            <a:ext cx="4771333" cy="3184772"/>
          </a:xfrm>
          <a:prstGeom prst="rect">
            <a:avLst/>
          </a:prstGeom>
        </p:spPr>
      </p:pic>
    </p:spTree>
    <p:extLst>
      <p:ext uri="{BB962C8B-B14F-4D97-AF65-F5344CB8AC3E}">
        <p14:creationId xmlns:p14="http://schemas.microsoft.com/office/powerpoint/2010/main" val="3625501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Collaborative software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Wikis.</a:t>
            </a:r>
          </a:p>
          <a:p>
            <a:r>
              <a:rPr lang="en-US" dirty="0"/>
              <a:t>Blogs.</a:t>
            </a:r>
          </a:p>
          <a:p>
            <a:r>
              <a:rPr lang="en-US" dirty="0"/>
              <a:t>Social networks.</a:t>
            </a:r>
          </a:p>
        </p:txBody>
      </p:sp>
    </p:spTree>
    <p:extLst>
      <p:ext uri="{BB962C8B-B14F-4D97-AF65-F5344CB8AC3E}">
        <p14:creationId xmlns:p14="http://schemas.microsoft.com/office/powerpoint/2010/main" val="2742176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Knowledge repositories</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Knowledge bases (KB).</a:t>
            </a:r>
          </a:p>
          <a:p>
            <a:r>
              <a:rPr lang="en-US" dirty="0"/>
              <a:t>Databases.</a:t>
            </a:r>
            <a:br>
              <a:rPr lang="en-US" dirty="0"/>
            </a:br>
            <a:endParaRPr lang="en-US" dirty="0"/>
          </a:p>
          <a:p>
            <a:r>
              <a:rPr lang="en-US" dirty="0"/>
              <a:t>Microsoft Teams.</a:t>
            </a:r>
          </a:p>
        </p:txBody>
      </p:sp>
    </p:spTree>
    <p:extLst>
      <p:ext uri="{BB962C8B-B14F-4D97-AF65-F5344CB8AC3E}">
        <p14:creationId xmlns:p14="http://schemas.microsoft.com/office/powerpoint/2010/main" val="2822011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Communities of practice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People want to be there.</a:t>
            </a:r>
          </a:p>
          <a:p>
            <a:r>
              <a:rPr lang="en-US" dirty="0"/>
              <a:t>Trust is established.</a:t>
            </a:r>
          </a:p>
          <a:p>
            <a:r>
              <a:rPr lang="en-US" dirty="0"/>
              <a:t>It makes my job easier.</a:t>
            </a:r>
          </a:p>
          <a:p>
            <a:r>
              <a:rPr lang="en-US" dirty="0"/>
              <a:t>Multitudes of channels of knowledge transfer.</a:t>
            </a:r>
          </a:p>
          <a:p>
            <a:r>
              <a:rPr lang="en-US" dirty="0"/>
              <a:t>Increases the highways of information flow.</a:t>
            </a:r>
          </a:p>
        </p:txBody>
      </p:sp>
    </p:spTree>
    <p:extLst>
      <p:ext uri="{BB962C8B-B14F-4D97-AF65-F5344CB8AC3E}">
        <p14:creationId xmlns:p14="http://schemas.microsoft.com/office/powerpoint/2010/main" val="379876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WHO</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Who has the information?</a:t>
            </a:r>
            <a:br>
              <a:rPr lang="en-US" dirty="0"/>
            </a:br>
            <a:endParaRPr lang="en-US" dirty="0"/>
          </a:p>
          <a:p>
            <a:r>
              <a:rPr lang="en-US" dirty="0"/>
              <a:t>How do they have the</a:t>
            </a:r>
            <a:br>
              <a:rPr lang="en-US" dirty="0"/>
            </a:br>
            <a:r>
              <a:rPr lang="en-US" dirty="0"/>
              <a:t>information?</a:t>
            </a:r>
          </a:p>
        </p:txBody>
      </p:sp>
      <p:pic>
        <p:nvPicPr>
          <p:cNvPr id="3" name="Picture 2" descr="Brown dog swimming">
            <a:extLst>
              <a:ext uri="{FF2B5EF4-FFF2-40B4-BE49-F238E27FC236}">
                <a16:creationId xmlns:a16="http://schemas.microsoft.com/office/drawing/2014/main" id="{4B9D7E2F-CB32-1AE7-8CEA-71F8EEEA27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7955" y="1176254"/>
            <a:ext cx="5015414" cy="3343609"/>
          </a:xfrm>
          <a:prstGeom prst="rect">
            <a:avLst/>
          </a:prstGeom>
        </p:spPr>
      </p:pic>
    </p:spTree>
    <p:extLst>
      <p:ext uri="{BB962C8B-B14F-4D97-AF65-F5344CB8AC3E}">
        <p14:creationId xmlns:p14="http://schemas.microsoft.com/office/powerpoint/2010/main" val="4246794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WHEN</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Share knowledge before…</a:t>
            </a:r>
            <a:br>
              <a:rPr lang="en-US" dirty="0"/>
            </a:br>
            <a:endParaRPr lang="en-US" dirty="0"/>
          </a:p>
          <a:p>
            <a:r>
              <a:rPr lang="en-US" dirty="0"/>
              <a:t>Turn it into practice</a:t>
            </a:r>
          </a:p>
        </p:txBody>
      </p:sp>
      <p:pic>
        <p:nvPicPr>
          <p:cNvPr id="4" name="Picture 3" descr="Athlete swimming in lake">
            <a:extLst>
              <a:ext uri="{FF2B5EF4-FFF2-40B4-BE49-F238E27FC236}">
                <a16:creationId xmlns:a16="http://schemas.microsoft.com/office/drawing/2014/main" id="{BEE6EAB3-1DA5-D292-B12C-FA3565046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7528" y="994172"/>
            <a:ext cx="5156790" cy="3437021"/>
          </a:xfrm>
          <a:prstGeom prst="rect">
            <a:avLst/>
          </a:prstGeom>
        </p:spPr>
      </p:pic>
    </p:spTree>
    <p:extLst>
      <p:ext uri="{BB962C8B-B14F-4D97-AF65-F5344CB8AC3E}">
        <p14:creationId xmlns:p14="http://schemas.microsoft.com/office/powerpoint/2010/main" val="3170432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3D galaxy graphic">
            <a:extLst>
              <a:ext uri="{FF2B5EF4-FFF2-40B4-BE49-F238E27FC236}">
                <a16:creationId xmlns:a16="http://schemas.microsoft.com/office/drawing/2014/main" id="{3F474FEB-3744-F9C2-48A2-9AF7F0FDBB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51434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algn="ctr" defTabSz="914400"/>
            <a:r>
              <a:rPr lang="en-US" sz="2700">
                <a:solidFill>
                  <a:schemeClr val="tx1">
                    <a:lumMod val="85000"/>
                    <a:lumOff val="15000"/>
                  </a:schemeClr>
                </a:solidFill>
                <a:latin typeface="+mj-lt"/>
              </a:rPr>
              <a:t>Knowledge management (KM)</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818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S-A-F-E-R Dialog</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Summarize critical steps</a:t>
            </a:r>
          </a:p>
          <a:p>
            <a:r>
              <a:rPr lang="en-US" dirty="0"/>
              <a:t>Anticipate error traps</a:t>
            </a:r>
          </a:p>
          <a:p>
            <a:r>
              <a:rPr lang="en-US" dirty="0"/>
              <a:t>Foresee consequences</a:t>
            </a:r>
          </a:p>
          <a:p>
            <a:r>
              <a:rPr lang="en-US" dirty="0"/>
              <a:t>Evaluate defenses</a:t>
            </a:r>
          </a:p>
          <a:p>
            <a:r>
              <a:rPr lang="en-US" dirty="0"/>
              <a:t>Review operating experience</a:t>
            </a:r>
          </a:p>
        </p:txBody>
      </p:sp>
    </p:spTree>
    <p:extLst>
      <p:ext uri="{BB962C8B-B14F-4D97-AF65-F5344CB8AC3E}">
        <p14:creationId xmlns:p14="http://schemas.microsoft.com/office/powerpoint/2010/main" val="3242541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457200" y="388418"/>
            <a:ext cx="8382000" cy="1323046"/>
          </a:xfrm>
        </p:spPr>
        <p:txBody>
          <a:bodyPr/>
          <a:lstStyle/>
          <a:p>
            <a:r>
              <a:rPr lang="en-US" dirty="0"/>
              <a:t>Learning teams</a:t>
            </a:r>
            <a:br>
              <a:rPr lang="en-US" dirty="0"/>
            </a:br>
            <a:br>
              <a:rPr lang="en-US" dirty="0"/>
            </a:br>
            <a:r>
              <a:rPr lang="en-US" sz="1600" dirty="0"/>
              <a:t>Bob’s Guide to Operational Learning</a:t>
            </a:r>
            <a:br>
              <a:rPr lang="en-US" sz="1600" dirty="0"/>
            </a:br>
            <a:r>
              <a:rPr lang="en-US" sz="1600" dirty="0"/>
              <a:t>- by bob </a:t>
            </a:r>
            <a:r>
              <a:rPr lang="en-US" sz="1600" dirty="0" err="1"/>
              <a:t>edwards</a:t>
            </a:r>
            <a:endParaRPr lang="en-US" sz="1600" dirty="0"/>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200" y="2180805"/>
            <a:ext cx="7315200" cy="2524546"/>
          </a:xfrm>
        </p:spPr>
        <p:txBody>
          <a:bodyPr/>
          <a:lstStyle/>
          <a:p>
            <a:r>
              <a:rPr lang="en-US" dirty="0"/>
              <a:t>Shift from “finding blame to improving our ability to learn” (Bob Edwards)</a:t>
            </a:r>
          </a:p>
          <a:p>
            <a:r>
              <a:rPr lang="en-US" dirty="0"/>
              <a:t>Work together / learn collaboratively</a:t>
            </a:r>
          </a:p>
          <a:p>
            <a:r>
              <a:rPr lang="en-US" dirty="0"/>
              <a:t>Learn from the persons closest to the work</a:t>
            </a:r>
          </a:p>
          <a:p>
            <a:r>
              <a:rPr lang="en-US" dirty="0"/>
              <a:t>Understand context to improve</a:t>
            </a:r>
          </a:p>
        </p:txBody>
      </p:sp>
    </p:spTree>
    <p:extLst>
      <p:ext uri="{BB962C8B-B14F-4D97-AF65-F5344CB8AC3E}">
        <p14:creationId xmlns:p14="http://schemas.microsoft.com/office/powerpoint/2010/main" val="3004392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Learning teams cycle…</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A learning cycle</a:t>
            </a:r>
          </a:p>
          <a:p>
            <a:pPr lvl="1"/>
            <a:r>
              <a:rPr lang="en-US" dirty="0"/>
              <a:t>I understand your world</a:t>
            </a:r>
          </a:p>
          <a:p>
            <a:r>
              <a:rPr lang="en-US" dirty="0"/>
              <a:t>Hear the challenges that came to light</a:t>
            </a:r>
          </a:p>
          <a:p>
            <a:pPr lvl="1"/>
            <a:r>
              <a:rPr lang="en-US" dirty="0"/>
              <a:t>I see what’s difficult here</a:t>
            </a:r>
          </a:p>
          <a:p>
            <a:r>
              <a:rPr lang="en-US" dirty="0"/>
              <a:t>Improvement trials</a:t>
            </a:r>
          </a:p>
          <a:p>
            <a:pPr lvl="1"/>
            <a:r>
              <a:rPr lang="en-US" dirty="0"/>
              <a:t>Let’s try different potential improvements</a:t>
            </a:r>
          </a:p>
        </p:txBody>
      </p:sp>
      <p:graphicFrame>
        <p:nvGraphicFramePr>
          <p:cNvPr id="2" name="Diagram 1">
            <a:extLst>
              <a:ext uri="{FF2B5EF4-FFF2-40B4-BE49-F238E27FC236}">
                <a16:creationId xmlns:a16="http://schemas.microsoft.com/office/drawing/2014/main" id="{61D26221-4B63-C29C-3609-138DE37B9471}"/>
              </a:ext>
            </a:extLst>
          </p:cNvPr>
          <p:cNvGraphicFramePr/>
          <p:nvPr>
            <p:extLst>
              <p:ext uri="{D42A27DB-BD31-4B8C-83A1-F6EECF244321}">
                <p14:modId xmlns:p14="http://schemas.microsoft.com/office/powerpoint/2010/main" val="2328818052"/>
              </p:ext>
            </p:extLst>
          </p:nvPr>
        </p:nvGraphicFramePr>
        <p:xfrm>
          <a:off x="5093368" y="1121276"/>
          <a:ext cx="3593432" cy="3186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1930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Plan – do – check – adjust </a:t>
            </a:r>
          </a:p>
        </p:txBody>
      </p:sp>
      <p:graphicFrame>
        <p:nvGraphicFramePr>
          <p:cNvPr id="3" name="Diagram 2">
            <a:extLst>
              <a:ext uri="{FF2B5EF4-FFF2-40B4-BE49-F238E27FC236}">
                <a16:creationId xmlns:a16="http://schemas.microsoft.com/office/drawing/2014/main" id="{048F7EDB-DD0A-0DB7-EFA7-670B5AEFC0E6}"/>
              </a:ext>
            </a:extLst>
          </p:cNvPr>
          <p:cNvGraphicFramePr/>
          <p:nvPr>
            <p:extLst>
              <p:ext uri="{D42A27DB-BD31-4B8C-83A1-F6EECF244321}">
                <p14:modId xmlns:p14="http://schemas.microsoft.com/office/powerpoint/2010/main" val="2759361890"/>
              </p:ext>
            </p:extLst>
          </p:nvPr>
        </p:nvGraphicFramePr>
        <p:xfrm>
          <a:off x="1524000" y="1303420"/>
          <a:ext cx="5342021" cy="330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6720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457200" y="377123"/>
            <a:ext cx="8382000" cy="1119904"/>
          </a:xfrm>
        </p:spPr>
        <p:txBody>
          <a:bodyPr/>
          <a:lstStyle/>
          <a:p>
            <a:r>
              <a:rPr lang="en-US" dirty="0"/>
              <a:t>Lean km </a:t>
            </a:r>
            <a:br>
              <a:rPr lang="en-US" dirty="0"/>
            </a:br>
            <a:br>
              <a:rPr lang="en-US" dirty="0"/>
            </a:br>
            <a:r>
              <a:rPr lang="en-US" sz="1600" dirty="0"/>
              <a:t>– by Roger </a:t>
            </a:r>
            <a:r>
              <a:rPr lang="en-US" sz="1600" dirty="0" err="1"/>
              <a:t>Forsgren</a:t>
            </a:r>
            <a:r>
              <a:rPr lang="en-US" sz="1600" dirty="0"/>
              <a:t> at NASA</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457200" y="2209126"/>
            <a:ext cx="7315200" cy="2496224"/>
          </a:xfrm>
        </p:spPr>
        <p:txBody>
          <a:bodyPr/>
          <a:lstStyle/>
          <a:p>
            <a:r>
              <a:rPr lang="en-US" dirty="0"/>
              <a:t>Knowledge for a defined </a:t>
            </a:r>
            <a:br>
              <a:rPr lang="en-US" dirty="0"/>
            </a:br>
            <a:r>
              <a:rPr lang="en-US" dirty="0"/>
              <a:t>audience</a:t>
            </a:r>
          </a:p>
          <a:p>
            <a:r>
              <a:rPr lang="en-US" dirty="0"/>
              <a:t>Information into knowledge</a:t>
            </a:r>
          </a:p>
          <a:p>
            <a:r>
              <a:rPr lang="en-US" dirty="0"/>
              <a:t>Lessons learned</a:t>
            </a:r>
          </a:p>
          <a:p>
            <a:r>
              <a:rPr lang="en-US" dirty="0"/>
              <a:t>Case studies</a:t>
            </a:r>
          </a:p>
          <a:p>
            <a:r>
              <a:rPr lang="en-US" dirty="0"/>
              <a:t>A common effort</a:t>
            </a:r>
          </a:p>
          <a:p>
            <a:endParaRPr lang="en-US" dirty="0"/>
          </a:p>
          <a:p>
            <a:endParaRPr lang="en-US" dirty="0"/>
          </a:p>
          <a:p>
            <a:endParaRPr lang="en-US" dirty="0"/>
          </a:p>
          <a:p>
            <a:endParaRPr lang="en-US" dirty="0"/>
          </a:p>
          <a:p>
            <a:endParaRPr lang="en-US" dirty="0"/>
          </a:p>
        </p:txBody>
      </p:sp>
      <p:pic>
        <p:nvPicPr>
          <p:cNvPr id="3" name="Picture 2" descr="People working on ideas">
            <a:extLst>
              <a:ext uri="{FF2B5EF4-FFF2-40B4-BE49-F238E27FC236}">
                <a16:creationId xmlns:a16="http://schemas.microsoft.com/office/drawing/2014/main" id="{0475B4EC-6BB6-CFBA-9A1A-3DCE8DCF9D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4824" y="1614360"/>
            <a:ext cx="5449176" cy="2945169"/>
          </a:xfrm>
          <a:prstGeom prst="rect">
            <a:avLst/>
          </a:prstGeom>
        </p:spPr>
      </p:pic>
    </p:spTree>
    <p:extLst>
      <p:ext uri="{BB962C8B-B14F-4D97-AF65-F5344CB8AC3E}">
        <p14:creationId xmlns:p14="http://schemas.microsoft.com/office/powerpoint/2010/main" val="762149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Lean km targeted deliverables</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Searchable content</a:t>
            </a:r>
          </a:p>
          <a:p>
            <a:r>
              <a:rPr lang="en-US" dirty="0"/>
              <a:t>Lessons learned</a:t>
            </a:r>
          </a:p>
          <a:p>
            <a:r>
              <a:rPr lang="en-US" dirty="0"/>
              <a:t>Case studies</a:t>
            </a:r>
          </a:p>
          <a:p>
            <a:r>
              <a:rPr lang="en-US" dirty="0"/>
              <a:t>In-person storytelling</a:t>
            </a:r>
          </a:p>
          <a:p>
            <a:r>
              <a:rPr lang="en-US" dirty="0"/>
              <a:t>Forums</a:t>
            </a:r>
          </a:p>
          <a:p>
            <a:r>
              <a:rPr lang="en-US" dirty="0"/>
              <a:t>Video interviews</a:t>
            </a:r>
          </a:p>
          <a:p>
            <a:r>
              <a:rPr lang="en-US" dirty="0"/>
              <a:t>Podcasts</a:t>
            </a:r>
          </a:p>
          <a:p>
            <a:r>
              <a:rPr lang="en-US" dirty="0"/>
              <a:t>Training courses</a:t>
            </a:r>
          </a:p>
          <a:p>
            <a:endParaRPr lang="en-US" dirty="0"/>
          </a:p>
          <a:p>
            <a:endParaRPr lang="en-US" dirty="0"/>
          </a:p>
          <a:p>
            <a:endParaRPr lang="en-US" dirty="0"/>
          </a:p>
          <a:p>
            <a:endParaRPr lang="en-US" dirty="0"/>
          </a:p>
          <a:p>
            <a:endParaRPr lang="en-US" dirty="0"/>
          </a:p>
        </p:txBody>
      </p:sp>
      <p:pic>
        <p:nvPicPr>
          <p:cNvPr id="3" name="Picture 2" descr="Businesspeople in a team meeting">
            <a:extLst>
              <a:ext uri="{FF2B5EF4-FFF2-40B4-BE49-F238E27FC236}">
                <a16:creationId xmlns:a16="http://schemas.microsoft.com/office/drawing/2014/main" id="{02F8FEAC-CC56-AC1F-2AC1-062BEFCC25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0316" y="1201334"/>
            <a:ext cx="5213684" cy="3474941"/>
          </a:xfrm>
          <a:prstGeom prst="rect">
            <a:avLst/>
          </a:prstGeom>
        </p:spPr>
      </p:pic>
    </p:spTree>
    <p:extLst>
      <p:ext uri="{BB962C8B-B14F-4D97-AF65-F5344CB8AC3E}">
        <p14:creationId xmlns:p14="http://schemas.microsoft.com/office/powerpoint/2010/main" val="133297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recap</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normAutofit/>
          </a:bodyPr>
          <a:lstStyle/>
          <a:p>
            <a:r>
              <a:rPr lang="en-US" dirty="0"/>
              <a:t>We all have our preferred ways of getting knowledge &amp; sharing knowledge.</a:t>
            </a:r>
          </a:p>
          <a:p>
            <a:r>
              <a:rPr lang="en-US" dirty="0"/>
              <a:t>High Reliability Organizations practice continuous learning.</a:t>
            </a:r>
          </a:p>
          <a:p>
            <a:r>
              <a:rPr lang="en-US" dirty="0"/>
              <a:t>There are many KM channels from mentorships to training.</a:t>
            </a:r>
          </a:p>
          <a:p>
            <a:r>
              <a:rPr lang="en-US" dirty="0"/>
              <a:t>Trust is key.</a:t>
            </a:r>
          </a:p>
          <a:p>
            <a:r>
              <a:rPr lang="en-US" dirty="0"/>
              <a:t>HPI can help understand context which leads to respect.</a:t>
            </a:r>
          </a:p>
          <a:p>
            <a:r>
              <a:rPr lang="en-US" dirty="0"/>
              <a:t>Knowledge is multidimensional; allow for discovery.</a:t>
            </a:r>
          </a:p>
          <a:p>
            <a:r>
              <a:rPr lang="en-US" dirty="0"/>
              <a:t>Data is important; people are even more important.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35307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In summary</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Knowledge management is a way to capture and share knowledge.</a:t>
            </a:r>
          </a:p>
          <a:p>
            <a:r>
              <a:rPr lang="en-US" dirty="0"/>
              <a:t>It’s part of the continuous learning of HROs.</a:t>
            </a:r>
          </a:p>
          <a:p>
            <a:r>
              <a:rPr lang="en-US" dirty="0"/>
              <a:t>Sharing happens in a culture that is just and empathetic.</a:t>
            </a:r>
          </a:p>
          <a:p>
            <a:r>
              <a:rPr lang="en-US" dirty="0"/>
              <a:t>Important information comes from context and trust.</a:t>
            </a:r>
          </a:p>
          <a:p>
            <a:r>
              <a:rPr lang="en-US" dirty="0"/>
              <a:t>AI is not perfect but can be powerful.</a:t>
            </a:r>
          </a:p>
          <a:p>
            <a:r>
              <a:rPr lang="en-US" dirty="0"/>
              <a:t>Communities of practice and learning teams can be effective tools.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44521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2982-8E48-D44D-BDD4-851E8D16F8E5}"/>
              </a:ext>
            </a:extLst>
          </p:cNvPr>
          <p:cNvSpPr>
            <a:spLocks noGrp="1"/>
          </p:cNvSpPr>
          <p:nvPr>
            <p:ph type="title"/>
          </p:nvPr>
        </p:nvSpPr>
        <p:spPr/>
        <p:txBody>
          <a:bodyPr/>
          <a:lstStyle/>
          <a:p>
            <a:r>
              <a:rPr lang="en-US" dirty="0"/>
              <a:t>Challenges &amp; opportunities</a:t>
            </a:r>
          </a:p>
        </p:txBody>
      </p:sp>
    </p:spTree>
    <p:extLst>
      <p:ext uri="{BB962C8B-B14F-4D97-AF65-F5344CB8AC3E}">
        <p14:creationId xmlns:p14="http://schemas.microsoft.com/office/powerpoint/2010/main" val="1435688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Challenges</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Providing unified search results for dynamic content requires planning.</a:t>
            </a:r>
          </a:p>
          <a:p>
            <a:pPr lvl="1"/>
            <a:r>
              <a:rPr lang="en-US" dirty="0"/>
              <a:t>Right-fit the content; use metadata correctly.</a:t>
            </a:r>
            <a:br>
              <a:rPr lang="en-US" dirty="0"/>
            </a:br>
            <a:endParaRPr lang="en-US" dirty="0"/>
          </a:p>
          <a:p>
            <a:r>
              <a:rPr lang="en-US" dirty="0"/>
              <a:t>Turnover is a big challenge and causes knowledge loss.</a:t>
            </a:r>
          </a:p>
          <a:p>
            <a:pPr lvl="1"/>
            <a:r>
              <a:rPr lang="en-US" dirty="0"/>
              <a:t>Create a just culture; build in a period of knowledge transfer when someone is leaving a role.</a:t>
            </a:r>
            <a:br>
              <a:rPr lang="en-US" dirty="0"/>
            </a:br>
            <a:endParaRPr lang="en-US" dirty="0"/>
          </a:p>
          <a:p>
            <a:r>
              <a:rPr lang="en-US" dirty="0"/>
              <a:t>AI is a challenge. It can make stuff up from whole cloth.</a:t>
            </a:r>
          </a:p>
          <a:p>
            <a:pPr lvl="1"/>
            <a:r>
              <a:rPr lang="en-US" dirty="0"/>
              <a:t>Use AI in a targeted fashion with clear expectations.</a:t>
            </a:r>
          </a:p>
          <a:p>
            <a:endParaRPr lang="en-US" dirty="0"/>
          </a:p>
        </p:txBody>
      </p:sp>
    </p:spTree>
    <p:extLst>
      <p:ext uri="{BB962C8B-B14F-4D97-AF65-F5344CB8AC3E}">
        <p14:creationId xmlns:p14="http://schemas.microsoft.com/office/powerpoint/2010/main" val="621544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a:xfrm>
            <a:off x="360759" y="2814636"/>
            <a:ext cx="2468166" cy="1839516"/>
          </a:xfrm>
        </p:spPr>
        <p:txBody>
          <a:bodyPr vert="horz" lIns="91440" tIns="45720" rIns="91440" bIns="45720" rtlCol="0" anchor="ctr">
            <a:normAutofit/>
          </a:bodyPr>
          <a:lstStyle/>
          <a:p>
            <a:pPr defTabSz="914400"/>
            <a:r>
              <a:rPr lang="en-US" sz="2100" dirty="0">
                <a:latin typeface="+mj-lt"/>
              </a:rPr>
              <a:t>Digital/ dynamic acceleration</a:t>
            </a:r>
          </a:p>
        </p:txBody>
      </p:sp>
      <p:pic>
        <p:nvPicPr>
          <p:cNvPr id="3" name="Picture 2" descr="Hand and space graphic">
            <a:extLst>
              <a:ext uri="{FF2B5EF4-FFF2-40B4-BE49-F238E27FC236}">
                <a16:creationId xmlns:a16="http://schemas.microsoft.com/office/drawing/2014/main" id="{04A74319-779A-EE67-45D5-E5960F362A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27829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a:xfrm>
            <a:off x="3167986" y="2814637"/>
            <a:ext cx="5614060" cy="1839515"/>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1400"/>
              <a:t>It’s not enough to write the right stuff.</a:t>
            </a:r>
            <a:br>
              <a:rPr lang="en-US" sz="1400"/>
            </a:br>
            <a:endParaRPr lang="en-US" sz="1400"/>
          </a:p>
          <a:p>
            <a:pPr indent="-228600" defTabSz="914400">
              <a:lnSpc>
                <a:spcPct val="90000"/>
              </a:lnSpc>
              <a:buFont typeface="Arial" panose="020B0604020202020204" pitchFamily="34" charset="0"/>
              <a:buChar char="•"/>
            </a:pPr>
            <a:r>
              <a:rPr lang="en-US" sz="1400"/>
              <a:t>People have to be able to find the right stuff.</a:t>
            </a:r>
          </a:p>
        </p:txBody>
      </p:sp>
    </p:spTree>
    <p:extLst>
      <p:ext uri="{BB962C8B-B14F-4D97-AF65-F5344CB8AC3E}">
        <p14:creationId xmlns:p14="http://schemas.microsoft.com/office/powerpoint/2010/main" val="2222673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opportunities</a:t>
            </a:r>
          </a:p>
        </p:txBody>
      </p:sp>
      <p:sp>
        <p:nvSpPr>
          <p:cNvPr id="14" name="Content Placeholder 13">
            <a:extLst>
              <a:ext uri="{FF2B5EF4-FFF2-40B4-BE49-F238E27FC236}">
                <a16:creationId xmlns:a16="http://schemas.microsoft.com/office/drawing/2014/main" id="{097E2886-7BA3-8252-8EFA-CA8A426C6BA6}"/>
              </a:ext>
            </a:extLst>
          </p:cNvPr>
          <p:cNvSpPr>
            <a:spLocks noGrp="1"/>
          </p:cNvSpPr>
          <p:nvPr>
            <p:ph sz="quarter" idx="14"/>
          </p:nvPr>
        </p:nvSpPr>
        <p:spPr/>
        <p:txBody>
          <a:bodyPr/>
          <a:lstStyle/>
          <a:p>
            <a:r>
              <a:rPr lang="en-US" dirty="0"/>
              <a:t>Storytelling.</a:t>
            </a:r>
            <a:br>
              <a:rPr lang="en-US" dirty="0"/>
            </a:br>
            <a:endParaRPr lang="en-US" dirty="0"/>
          </a:p>
          <a:p>
            <a:r>
              <a:rPr lang="en-US" dirty="0"/>
              <a:t>AI is an opportunity. Given the right type of task, AI is transformational.</a:t>
            </a:r>
          </a:p>
        </p:txBody>
      </p:sp>
    </p:spTree>
    <p:extLst>
      <p:ext uri="{BB962C8B-B14F-4D97-AF65-F5344CB8AC3E}">
        <p14:creationId xmlns:p14="http://schemas.microsoft.com/office/powerpoint/2010/main" val="1478105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2982-8E48-D44D-BDD4-851E8D16F8E5}"/>
              </a:ext>
            </a:extLst>
          </p:cNvPr>
          <p:cNvSpPr>
            <a:spLocks noGrp="1"/>
          </p:cNvSpPr>
          <p:nvPr>
            <p:ph type="title"/>
          </p:nvPr>
        </p:nvSpPr>
        <p:spPr/>
        <p:txBody>
          <a:bodyPr/>
          <a:lstStyle/>
          <a:p>
            <a:r>
              <a:rPr lang="en-US" dirty="0"/>
              <a:t>Questions &amp; discussion</a:t>
            </a:r>
          </a:p>
        </p:txBody>
      </p:sp>
    </p:spTree>
    <p:extLst>
      <p:ext uri="{BB962C8B-B14F-4D97-AF65-F5344CB8AC3E}">
        <p14:creationId xmlns:p14="http://schemas.microsoft.com/office/powerpoint/2010/main" val="1996091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Questions &amp; discussion</a:t>
            </a:r>
          </a:p>
        </p:txBody>
      </p:sp>
      <p:pic>
        <p:nvPicPr>
          <p:cNvPr id="3" name="Picture 2" descr="Top view of office chairs arranged around white round table">
            <a:extLst>
              <a:ext uri="{FF2B5EF4-FFF2-40B4-BE49-F238E27FC236}">
                <a16:creationId xmlns:a16="http://schemas.microsoft.com/office/drawing/2014/main" id="{B5977C60-6908-D787-CA3B-B085C2B8A5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6751" y="1208202"/>
            <a:ext cx="4287937" cy="3586220"/>
          </a:xfrm>
          <a:prstGeom prst="rect">
            <a:avLst/>
          </a:prstGeom>
        </p:spPr>
      </p:pic>
    </p:spTree>
    <p:extLst>
      <p:ext uri="{BB962C8B-B14F-4D97-AF65-F5344CB8AC3E}">
        <p14:creationId xmlns:p14="http://schemas.microsoft.com/office/powerpoint/2010/main" val="1897757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208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2982-8E48-D44D-BDD4-851E8D16F8E5}"/>
              </a:ext>
            </a:extLst>
          </p:cNvPr>
          <p:cNvSpPr>
            <a:spLocks noGrp="1"/>
          </p:cNvSpPr>
          <p:nvPr>
            <p:ph type="title"/>
          </p:nvPr>
        </p:nvSpPr>
        <p:spPr/>
        <p:txBody>
          <a:bodyPr/>
          <a:lstStyle/>
          <a:p>
            <a:r>
              <a:rPr lang="en-US" dirty="0"/>
              <a:t>Enterprise search</a:t>
            </a:r>
          </a:p>
        </p:txBody>
      </p:sp>
    </p:spTree>
    <p:extLst>
      <p:ext uri="{BB962C8B-B14F-4D97-AF65-F5344CB8AC3E}">
        <p14:creationId xmlns:p14="http://schemas.microsoft.com/office/powerpoint/2010/main" val="1164215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Search - background</a:t>
            </a:r>
          </a:p>
        </p:txBody>
      </p:sp>
      <p:pic>
        <p:nvPicPr>
          <p:cNvPr id="3" name="Graphic 2" descr="A bucket">
            <a:extLst>
              <a:ext uri="{FF2B5EF4-FFF2-40B4-BE49-F238E27FC236}">
                <a16:creationId xmlns:a16="http://schemas.microsoft.com/office/drawing/2014/main" id="{1019A77F-C045-09BA-2552-9EDC8273ED5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8147" y="2571750"/>
            <a:ext cx="1647227" cy="1647227"/>
          </a:xfrm>
          <a:prstGeom prst="rect">
            <a:avLst/>
          </a:prstGeom>
        </p:spPr>
      </p:pic>
      <p:pic>
        <p:nvPicPr>
          <p:cNvPr id="4" name="Graphic 3" descr="A bucket">
            <a:extLst>
              <a:ext uri="{FF2B5EF4-FFF2-40B4-BE49-F238E27FC236}">
                <a16:creationId xmlns:a16="http://schemas.microsoft.com/office/drawing/2014/main" id="{B406E19C-B266-C953-0AE1-6CE55E5153B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59351" y="2563908"/>
            <a:ext cx="1647227" cy="1647227"/>
          </a:xfrm>
          <a:prstGeom prst="rect">
            <a:avLst/>
          </a:prstGeom>
        </p:spPr>
      </p:pic>
      <p:pic>
        <p:nvPicPr>
          <p:cNvPr id="5" name="Graphic 4" descr="A bucket">
            <a:extLst>
              <a:ext uri="{FF2B5EF4-FFF2-40B4-BE49-F238E27FC236}">
                <a16:creationId xmlns:a16="http://schemas.microsoft.com/office/drawing/2014/main" id="{F50826E6-3670-0E0E-5EEB-A2C4EF8DE4E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08430" y="2571749"/>
            <a:ext cx="1647227" cy="1647227"/>
          </a:xfrm>
          <a:prstGeom prst="rect">
            <a:avLst/>
          </a:prstGeom>
        </p:spPr>
      </p:pic>
      <p:pic>
        <p:nvPicPr>
          <p:cNvPr id="6" name="Graphic 5" descr="A bucket">
            <a:extLst>
              <a:ext uri="{FF2B5EF4-FFF2-40B4-BE49-F238E27FC236}">
                <a16:creationId xmlns:a16="http://schemas.microsoft.com/office/drawing/2014/main" id="{240FB671-787F-2E50-0C22-396F1E9A0B4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127584" y="1501091"/>
            <a:ext cx="1647227" cy="1647227"/>
          </a:xfrm>
          <a:prstGeom prst="rect">
            <a:avLst/>
          </a:prstGeom>
        </p:spPr>
      </p:pic>
      <p:pic>
        <p:nvPicPr>
          <p:cNvPr id="7" name="Graphic 6" descr="A bucket">
            <a:extLst>
              <a:ext uri="{FF2B5EF4-FFF2-40B4-BE49-F238E27FC236}">
                <a16:creationId xmlns:a16="http://schemas.microsoft.com/office/drawing/2014/main" id="{FDE269D1-0799-DF13-DB91-E49467EF0B1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92073" y="644905"/>
            <a:ext cx="1647227" cy="1647227"/>
          </a:xfrm>
          <a:prstGeom prst="rect">
            <a:avLst/>
          </a:prstGeom>
        </p:spPr>
      </p:pic>
      <p:pic>
        <p:nvPicPr>
          <p:cNvPr id="8" name="Graphic 7" descr="A bucket">
            <a:extLst>
              <a:ext uri="{FF2B5EF4-FFF2-40B4-BE49-F238E27FC236}">
                <a16:creationId xmlns:a16="http://schemas.microsoft.com/office/drawing/2014/main" id="{635EF1DB-4FB8-60A4-C0F7-012988BB8ED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18370" y="2686537"/>
            <a:ext cx="1647227" cy="1647227"/>
          </a:xfrm>
          <a:prstGeom prst="rect">
            <a:avLst/>
          </a:prstGeom>
        </p:spPr>
      </p:pic>
      <p:pic>
        <p:nvPicPr>
          <p:cNvPr id="9" name="Graphic 8" descr="A bucket">
            <a:extLst>
              <a:ext uri="{FF2B5EF4-FFF2-40B4-BE49-F238E27FC236}">
                <a16:creationId xmlns:a16="http://schemas.microsoft.com/office/drawing/2014/main" id="{A9CF9157-1E06-CD86-48A9-96EFAFE531E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13361" y="1039310"/>
            <a:ext cx="1647227" cy="1647227"/>
          </a:xfrm>
          <a:prstGeom prst="rect">
            <a:avLst/>
          </a:prstGeom>
        </p:spPr>
      </p:pic>
      <p:pic>
        <p:nvPicPr>
          <p:cNvPr id="10" name="Graphic 9" descr="A bucket">
            <a:extLst>
              <a:ext uri="{FF2B5EF4-FFF2-40B4-BE49-F238E27FC236}">
                <a16:creationId xmlns:a16="http://schemas.microsoft.com/office/drawing/2014/main" id="{679EE550-0CE6-4788-027A-B4901C2B3B9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99138" y="1545866"/>
            <a:ext cx="1647227" cy="1647227"/>
          </a:xfrm>
          <a:prstGeom prst="rect">
            <a:avLst/>
          </a:prstGeom>
        </p:spPr>
      </p:pic>
      <p:pic>
        <p:nvPicPr>
          <p:cNvPr id="11" name="Graphic 10" descr="A bucket">
            <a:extLst>
              <a:ext uri="{FF2B5EF4-FFF2-40B4-BE49-F238E27FC236}">
                <a16:creationId xmlns:a16="http://schemas.microsoft.com/office/drawing/2014/main" id="{7E8D6634-2D53-1544-DD94-7795877CBF6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89584" y="2263091"/>
            <a:ext cx="1647227" cy="1647227"/>
          </a:xfrm>
          <a:prstGeom prst="rect">
            <a:avLst/>
          </a:prstGeom>
        </p:spPr>
      </p:pic>
      <p:pic>
        <p:nvPicPr>
          <p:cNvPr id="15" name="Graphic 14" descr="A bucket">
            <a:extLst>
              <a:ext uri="{FF2B5EF4-FFF2-40B4-BE49-F238E27FC236}">
                <a16:creationId xmlns:a16="http://schemas.microsoft.com/office/drawing/2014/main" id="{FC2ACDF9-39E8-46DC-1EE1-91D8E2D4EC8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53954" y="3045088"/>
            <a:ext cx="1647227" cy="1647227"/>
          </a:xfrm>
          <a:prstGeom prst="rect">
            <a:avLst/>
          </a:prstGeom>
        </p:spPr>
      </p:pic>
      <p:pic>
        <p:nvPicPr>
          <p:cNvPr id="16" name="Graphic 15" descr="A bucket">
            <a:extLst>
              <a:ext uri="{FF2B5EF4-FFF2-40B4-BE49-F238E27FC236}">
                <a16:creationId xmlns:a16="http://schemas.microsoft.com/office/drawing/2014/main" id="{F4EB9AA8-AEB9-1B73-07FA-3FC5A3239C7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71111" y="1923567"/>
            <a:ext cx="1647227" cy="1647227"/>
          </a:xfrm>
          <a:prstGeom prst="rect">
            <a:avLst/>
          </a:prstGeom>
        </p:spPr>
      </p:pic>
      <p:pic>
        <p:nvPicPr>
          <p:cNvPr id="17" name="Graphic 16" descr="A bucket">
            <a:extLst>
              <a:ext uri="{FF2B5EF4-FFF2-40B4-BE49-F238E27FC236}">
                <a16:creationId xmlns:a16="http://schemas.microsoft.com/office/drawing/2014/main" id="{ECA2E0F7-DB27-689F-B8F8-E7E1E57330F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37524" y="2789457"/>
            <a:ext cx="1647227" cy="1647227"/>
          </a:xfrm>
          <a:prstGeom prst="rect">
            <a:avLst/>
          </a:prstGeom>
        </p:spPr>
      </p:pic>
      <p:sp>
        <p:nvSpPr>
          <p:cNvPr id="18" name="Arrow: Down 17">
            <a:extLst>
              <a:ext uri="{FF2B5EF4-FFF2-40B4-BE49-F238E27FC236}">
                <a16:creationId xmlns:a16="http://schemas.microsoft.com/office/drawing/2014/main" id="{BCEEC1C8-CD80-0A71-FF9C-C88A1E666C24}"/>
              </a:ext>
            </a:extLst>
          </p:cNvPr>
          <p:cNvSpPr/>
          <p:nvPr/>
        </p:nvSpPr>
        <p:spPr>
          <a:xfrm>
            <a:off x="819086" y="1677804"/>
            <a:ext cx="551726" cy="1000491"/>
          </a:xfrm>
          <a:prstGeom prst="downArrow">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733CD4E-065F-4DDB-1322-93EB8ED4102F}"/>
              </a:ext>
            </a:extLst>
          </p:cNvPr>
          <p:cNvSpPr/>
          <p:nvPr/>
        </p:nvSpPr>
        <p:spPr>
          <a:xfrm>
            <a:off x="2319512" y="1677803"/>
            <a:ext cx="551726" cy="1000491"/>
          </a:xfrm>
          <a:prstGeom prst="downArrow">
            <a:avLst/>
          </a:prstGeom>
          <a:solidFill>
            <a:srgbClr val="FF7900"/>
          </a:solidFill>
          <a:ln>
            <a:solidFill>
              <a:srgbClr val="FF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5084E4BA-9330-EC6C-584B-02941AFE3BC9}"/>
              </a:ext>
            </a:extLst>
          </p:cNvPr>
          <p:cNvSpPr/>
          <p:nvPr/>
        </p:nvSpPr>
        <p:spPr>
          <a:xfrm>
            <a:off x="3821273" y="1686046"/>
            <a:ext cx="551726" cy="1000491"/>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FCC27057-05BC-A94A-67FC-B4CFECCF3B8A}"/>
              </a:ext>
            </a:extLst>
          </p:cNvPr>
          <p:cNvSpPr/>
          <p:nvPr/>
        </p:nvSpPr>
        <p:spPr>
          <a:xfrm rot="18683261">
            <a:off x="5179813" y="741175"/>
            <a:ext cx="281625" cy="1000491"/>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5DB4BBE-1994-E0FA-9DC5-C0884CA31D87}"/>
              </a:ext>
            </a:extLst>
          </p:cNvPr>
          <p:cNvSpPr/>
          <p:nvPr/>
        </p:nvSpPr>
        <p:spPr>
          <a:xfrm rot="18683261">
            <a:off x="5690004" y="577399"/>
            <a:ext cx="281625" cy="1000491"/>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9A0DA70D-369C-3C2A-E392-F4F4D2A52D80}"/>
              </a:ext>
            </a:extLst>
          </p:cNvPr>
          <p:cNvSpPr/>
          <p:nvPr/>
        </p:nvSpPr>
        <p:spPr>
          <a:xfrm rot="18683261">
            <a:off x="6158177" y="407913"/>
            <a:ext cx="281625" cy="1000491"/>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68BBB292-FF52-EF62-BEFF-ED27EFB94F91}"/>
              </a:ext>
            </a:extLst>
          </p:cNvPr>
          <p:cNvSpPr/>
          <p:nvPr/>
        </p:nvSpPr>
        <p:spPr>
          <a:xfrm rot="18683261">
            <a:off x="6633998" y="213883"/>
            <a:ext cx="281625" cy="1000491"/>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803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029A1E-D357-6470-8AFA-CC4734491DDB}"/>
              </a:ext>
            </a:extLst>
          </p:cNvPr>
          <p:cNvSpPr>
            <a:spLocks noGrp="1"/>
          </p:cNvSpPr>
          <p:nvPr>
            <p:ph type="title"/>
          </p:nvPr>
        </p:nvSpPr>
        <p:spPr/>
        <p:txBody>
          <a:bodyPr/>
          <a:lstStyle/>
          <a:p>
            <a:r>
              <a:rPr lang="en-US" dirty="0"/>
              <a:t>Getting rid of SILOS – not ideal</a:t>
            </a:r>
          </a:p>
        </p:txBody>
      </p:sp>
      <p:pic>
        <p:nvPicPr>
          <p:cNvPr id="2" name="Graphic 1" descr="A bucket">
            <a:extLst>
              <a:ext uri="{FF2B5EF4-FFF2-40B4-BE49-F238E27FC236}">
                <a16:creationId xmlns:a16="http://schemas.microsoft.com/office/drawing/2014/main" id="{D86CAE34-7677-A62E-436A-D6E4E5D5889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06760" y="1493851"/>
            <a:ext cx="1725365" cy="1725365"/>
          </a:xfrm>
          <a:prstGeom prst="rect">
            <a:avLst/>
          </a:prstGeom>
        </p:spPr>
      </p:pic>
      <p:pic>
        <p:nvPicPr>
          <p:cNvPr id="3" name="Graphic 2" descr="A bucket">
            <a:extLst>
              <a:ext uri="{FF2B5EF4-FFF2-40B4-BE49-F238E27FC236}">
                <a16:creationId xmlns:a16="http://schemas.microsoft.com/office/drawing/2014/main" id="{36B0D682-E783-9D5C-0116-01217774D9C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3926086" y="2045770"/>
            <a:ext cx="1353263" cy="2507553"/>
          </a:xfrm>
          <a:prstGeom prst="rect">
            <a:avLst/>
          </a:prstGeom>
        </p:spPr>
      </p:pic>
      <p:pic>
        <p:nvPicPr>
          <p:cNvPr id="4" name="Graphic 3" descr="A bucket">
            <a:extLst>
              <a:ext uri="{FF2B5EF4-FFF2-40B4-BE49-F238E27FC236}">
                <a16:creationId xmlns:a16="http://schemas.microsoft.com/office/drawing/2014/main" id="{147BDFC1-67B6-88E3-F32C-9B39B54AE9B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1470461">
            <a:off x="4386650" y="1083909"/>
            <a:ext cx="2039847" cy="2039847"/>
          </a:xfrm>
          <a:prstGeom prst="rect">
            <a:avLst/>
          </a:prstGeom>
        </p:spPr>
      </p:pic>
      <p:sp>
        <p:nvSpPr>
          <p:cNvPr id="5" name="Oval 4">
            <a:extLst>
              <a:ext uri="{FF2B5EF4-FFF2-40B4-BE49-F238E27FC236}">
                <a16:creationId xmlns:a16="http://schemas.microsoft.com/office/drawing/2014/main" id="{138E3C57-B411-1C2C-7A9E-1F090533C797}"/>
              </a:ext>
            </a:extLst>
          </p:cNvPr>
          <p:cNvSpPr/>
          <p:nvPr/>
        </p:nvSpPr>
        <p:spPr>
          <a:xfrm>
            <a:off x="2828082" y="1431925"/>
            <a:ext cx="3167604" cy="3087838"/>
          </a:xfrm>
          <a:prstGeom prst="ellipse">
            <a:avLst/>
          </a:prstGeom>
          <a:solidFill>
            <a:schemeClr val="accent2">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801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rgonne">
      <a:dk1>
        <a:srgbClr val="000000"/>
      </a:dk1>
      <a:lt1>
        <a:srgbClr val="FFFFFF"/>
      </a:lt1>
      <a:dk2>
        <a:srgbClr val="0082CA"/>
      </a:dk2>
      <a:lt2>
        <a:srgbClr val="F8B200"/>
      </a:lt2>
      <a:accent1>
        <a:srgbClr val="77B300"/>
      </a:accent1>
      <a:accent2>
        <a:srgbClr val="00609C"/>
      </a:accent2>
      <a:accent3>
        <a:srgbClr val="5B0091"/>
      </a:accent3>
      <a:accent4>
        <a:srgbClr val="FF7900"/>
      </a:accent4>
      <a:accent5>
        <a:srgbClr val="00A19C"/>
      </a:accent5>
      <a:accent6>
        <a:srgbClr val="CD202C"/>
      </a:accent6>
      <a:hlink>
        <a:srgbClr val="00000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1729</TotalTime>
  <Words>8351</Words>
  <Application>Microsoft Office PowerPoint</Application>
  <PresentationFormat>On-screen Show (16:9)</PresentationFormat>
  <Paragraphs>457</Paragraphs>
  <Slides>63</Slides>
  <Notes>62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Aptos</vt:lpstr>
      <vt:lpstr>Arial</vt:lpstr>
      <vt:lpstr>Calibri</vt:lpstr>
      <vt:lpstr>System Font Regular</vt:lpstr>
      <vt:lpstr>Times New Roman</vt:lpstr>
      <vt:lpstr>Wingdings</vt:lpstr>
      <vt:lpstr>Office Theme</vt:lpstr>
      <vt:lpstr>Enterprise Search &amp; Knowledge Management (KM): Finding the Right Stuff</vt:lpstr>
      <vt:lpstr>Welcome &amp; AGENDA</vt:lpstr>
      <vt:lpstr>introduction</vt:lpstr>
      <vt:lpstr>Enterprise search</vt:lpstr>
      <vt:lpstr>Knowledge management (KM)</vt:lpstr>
      <vt:lpstr>Digital/ dynamic acceleration</vt:lpstr>
      <vt:lpstr>Enterprise search</vt:lpstr>
      <vt:lpstr>Search - background</vt:lpstr>
      <vt:lpstr>Getting rid of SILOS – not ideal</vt:lpstr>
      <vt:lpstr>Enterprise search - better</vt:lpstr>
      <vt:lpstr>Enterprise search – potential problems</vt:lpstr>
      <vt:lpstr>Problem: too much stuff</vt:lpstr>
      <vt:lpstr>Problem: not enough stuff</vt:lpstr>
      <vt:lpstr>get it…  just right</vt:lpstr>
      <vt:lpstr>Problem: not found</vt:lpstr>
      <vt:lpstr>metadata</vt:lpstr>
      <vt:lpstr>Metadata example 2</vt:lpstr>
      <vt:lpstr>the “id”</vt:lpstr>
      <vt:lpstr>Naming conventions</vt:lpstr>
      <vt:lpstr>Other advantages of metadata</vt:lpstr>
      <vt:lpstr>Metadata cautionary tale</vt:lpstr>
      <vt:lpstr>What if the metadata is different?</vt:lpstr>
      <vt:lpstr>How does it work?</vt:lpstr>
      <vt:lpstr>How does it work?</vt:lpstr>
      <vt:lpstr>How does it work?</vt:lpstr>
      <vt:lpstr>recap</vt:lpstr>
      <vt:lpstr>Problem: not up to date</vt:lpstr>
      <vt:lpstr>Problem: POOR USER INTERFACE</vt:lpstr>
      <vt:lpstr>Key TAKEAWAY</vt:lpstr>
      <vt:lpstr>Knowledge management</vt:lpstr>
      <vt:lpstr>Knowledge management (KM) - background</vt:lpstr>
      <vt:lpstr>Ways to get information</vt:lpstr>
      <vt:lpstr>Ways to give information</vt:lpstr>
      <vt:lpstr>People &amp; their knowledge are valuable</vt:lpstr>
      <vt:lpstr>High Reliability Organization (HRO)</vt:lpstr>
      <vt:lpstr>Continuous learning</vt:lpstr>
      <vt:lpstr>A Just culture</vt:lpstr>
      <vt:lpstr>Human performance improvement (HPI)</vt:lpstr>
      <vt:lpstr>Look at the big picture</vt:lpstr>
      <vt:lpstr>“ThankS for the feedback”   – by Stone &amp; HEEN</vt:lpstr>
      <vt:lpstr>Discovering information</vt:lpstr>
      <vt:lpstr>Knowledge graph</vt:lpstr>
      <vt:lpstr>Data vocab</vt:lpstr>
      <vt:lpstr>Artificial intelligence (AI)</vt:lpstr>
      <vt:lpstr>Collaborative software</vt:lpstr>
      <vt:lpstr>Knowledge repositories</vt:lpstr>
      <vt:lpstr>Communities of practice</vt:lpstr>
      <vt:lpstr>WHO</vt:lpstr>
      <vt:lpstr>WHEN</vt:lpstr>
      <vt:lpstr>S-A-F-E-R Dialog</vt:lpstr>
      <vt:lpstr>Learning teams  Bob’s Guide to Operational Learning - by bob edwards</vt:lpstr>
      <vt:lpstr>Learning teams cycle…</vt:lpstr>
      <vt:lpstr>Plan – do – check – adjust </vt:lpstr>
      <vt:lpstr>Lean km   – by Roger Forsgren at NASA</vt:lpstr>
      <vt:lpstr>Lean km targeted deliverables</vt:lpstr>
      <vt:lpstr>recap</vt:lpstr>
      <vt:lpstr>In summary</vt:lpstr>
      <vt:lpstr>Challenges &amp; opportunities</vt:lpstr>
      <vt:lpstr>Challenges</vt:lpstr>
      <vt:lpstr>opportunities</vt:lpstr>
      <vt:lpstr>Questions &amp; discussion</vt:lpstr>
      <vt:lpstr>Questions &amp;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Soroko, Sonya</dc:creator>
  <cp:lastModifiedBy>Verderber, John J</cp:lastModifiedBy>
  <cp:revision>199</cp:revision>
  <dcterms:created xsi:type="dcterms:W3CDTF">2024-02-05T17:42:20Z</dcterms:created>
  <dcterms:modified xsi:type="dcterms:W3CDTF">2024-10-24T15:36:27Z</dcterms:modified>
</cp:coreProperties>
</file>