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60" r:id="rId3"/>
    <p:sldId id="371" r:id="rId4"/>
    <p:sldId id="366" r:id="rId5"/>
    <p:sldId id="365" r:id="rId6"/>
    <p:sldId id="259" r:id="rId7"/>
    <p:sldId id="378" r:id="rId8"/>
    <p:sldId id="384" r:id="rId9"/>
    <p:sldId id="367" r:id="rId10"/>
    <p:sldId id="385" r:id="rId11"/>
    <p:sldId id="368" r:id="rId12"/>
    <p:sldId id="370" r:id="rId13"/>
    <p:sldId id="379" r:id="rId14"/>
    <p:sldId id="381" r:id="rId15"/>
    <p:sldId id="382" r:id="rId16"/>
    <p:sldId id="383" r:id="rId17"/>
    <p:sldId id="264" r:id="rId18"/>
    <p:sldId id="377" r:id="rId19"/>
    <p:sldId id="262" r:id="rId20"/>
    <p:sldId id="360" r:id="rId21"/>
    <p:sldId id="369"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1C7853-DCAC-EE3C-F433-69F8B73DC7A5}" name="Frehill, Lisa" initials="FL" userId="S::lisa.frehill@hq.doe.gov::8134c540-ba07-4637-af70-10a40d6582d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F891AD-901F-0C43-92BD-DCF83BDFB2FF}" v="174" dt="2024-10-23T13:28:09.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468"/>
    <p:restoredTop sz="93538" autoAdjust="0"/>
  </p:normalViewPr>
  <p:slideViewPr>
    <p:cSldViewPr>
      <p:cViewPr varScale="1">
        <p:scale>
          <a:sx n="139" d="100"/>
          <a:sy n="139" d="100"/>
        </p:scale>
        <p:origin x="402" y="126"/>
      </p:cViewPr>
      <p:guideLst>
        <p:guide orient="horz" pos="2160"/>
        <p:guide pos="2880"/>
        <p:guide orient="horz" pos="1620"/>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61AB7F-D2F0-45BE-B3D4-9C16FF8344B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3ACCDD9-E44F-4044-A30F-CA2F55FC0001}">
      <dgm:prSet/>
      <dgm:spPr/>
      <dgm:t>
        <a:bodyPr/>
        <a:lstStyle/>
        <a:p>
          <a:r>
            <a:rPr lang="en-US"/>
            <a:t>Safety is the foundation of performance.</a:t>
          </a:r>
        </a:p>
      </dgm:t>
    </dgm:pt>
    <dgm:pt modelId="{6A8D5C0F-8F71-4747-959E-C919E91F137C}" type="parTrans" cxnId="{3ED20183-D974-4F0C-905F-D2CEFE09B7E9}">
      <dgm:prSet/>
      <dgm:spPr/>
      <dgm:t>
        <a:bodyPr/>
        <a:lstStyle/>
        <a:p>
          <a:endParaRPr lang="en-US"/>
        </a:p>
      </dgm:t>
    </dgm:pt>
    <dgm:pt modelId="{3B155C8E-8C89-4FC7-8223-A6EEDF3CDFE7}" type="sibTrans" cxnId="{3ED20183-D974-4F0C-905F-D2CEFE09B7E9}">
      <dgm:prSet/>
      <dgm:spPr/>
      <dgm:t>
        <a:bodyPr/>
        <a:lstStyle/>
        <a:p>
          <a:endParaRPr lang="en-US"/>
        </a:p>
      </dgm:t>
    </dgm:pt>
    <dgm:pt modelId="{FFC836CA-8EAD-467B-9758-912E11FE5FA0}">
      <dgm:prSet/>
      <dgm:spPr/>
      <dgm:t>
        <a:bodyPr/>
        <a:lstStyle/>
        <a:p>
          <a:r>
            <a:rPr lang="en-US"/>
            <a:t>Cutting corners in safety undermines long-term success.</a:t>
          </a:r>
        </a:p>
      </dgm:t>
    </dgm:pt>
    <dgm:pt modelId="{53D0C14C-B97B-40E6-8D83-0CF51503048C}" type="parTrans" cxnId="{62371F33-36A2-4288-AE6C-228F9032CDD6}">
      <dgm:prSet/>
      <dgm:spPr/>
      <dgm:t>
        <a:bodyPr/>
        <a:lstStyle/>
        <a:p>
          <a:endParaRPr lang="en-US"/>
        </a:p>
      </dgm:t>
    </dgm:pt>
    <dgm:pt modelId="{A62D58DE-C997-4AE6-94B1-B0FA6647D448}" type="sibTrans" cxnId="{62371F33-36A2-4288-AE6C-228F9032CDD6}">
      <dgm:prSet/>
      <dgm:spPr/>
      <dgm:t>
        <a:bodyPr/>
        <a:lstStyle/>
        <a:p>
          <a:endParaRPr lang="en-US"/>
        </a:p>
      </dgm:t>
    </dgm:pt>
    <dgm:pt modelId="{049B9077-0DE6-41DA-A145-95E0A86DC270}">
      <dgm:prSet/>
      <dgm:spPr/>
      <dgm:t>
        <a:bodyPr/>
        <a:lstStyle/>
        <a:p>
          <a:r>
            <a:rPr lang="en-US"/>
            <a:t>Safety enhances productivity, morale, and efficiency.</a:t>
          </a:r>
        </a:p>
      </dgm:t>
    </dgm:pt>
    <dgm:pt modelId="{36939C3C-AC5C-403F-B1B9-246C3A992E5A}" type="parTrans" cxnId="{D3302AAA-8FC2-4510-BFA1-2F3CC202242B}">
      <dgm:prSet/>
      <dgm:spPr/>
      <dgm:t>
        <a:bodyPr/>
        <a:lstStyle/>
        <a:p>
          <a:endParaRPr lang="en-US"/>
        </a:p>
      </dgm:t>
    </dgm:pt>
    <dgm:pt modelId="{83DE3812-A8AA-4130-9071-7EF7B43CACE3}" type="sibTrans" cxnId="{D3302AAA-8FC2-4510-BFA1-2F3CC202242B}">
      <dgm:prSet/>
      <dgm:spPr/>
      <dgm:t>
        <a:bodyPr/>
        <a:lstStyle/>
        <a:p>
          <a:endParaRPr lang="en-US"/>
        </a:p>
      </dgm:t>
    </dgm:pt>
    <dgm:pt modelId="{558455ED-D2F8-1140-A2E3-DCC7B08F6A40}" type="pres">
      <dgm:prSet presAssocID="{8E61AB7F-D2F0-45BE-B3D4-9C16FF8344B2}" presName="linear" presStyleCnt="0">
        <dgm:presLayoutVars>
          <dgm:animLvl val="lvl"/>
          <dgm:resizeHandles val="exact"/>
        </dgm:presLayoutVars>
      </dgm:prSet>
      <dgm:spPr/>
    </dgm:pt>
    <dgm:pt modelId="{BEAF21F3-EFD6-F249-8C12-9BD04E171EC8}" type="pres">
      <dgm:prSet presAssocID="{C3ACCDD9-E44F-4044-A30F-CA2F55FC0001}" presName="parentText" presStyleLbl="node1" presStyleIdx="0" presStyleCnt="3">
        <dgm:presLayoutVars>
          <dgm:chMax val="0"/>
          <dgm:bulletEnabled val="1"/>
        </dgm:presLayoutVars>
      </dgm:prSet>
      <dgm:spPr/>
    </dgm:pt>
    <dgm:pt modelId="{16BB2B94-A399-6A48-A497-97C8CF49E32F}" type="pres">
      <dgm:prSet presAssocID="{3B155C8E-8C89-4FC7-8223-A6EEDF3CDFE7}" presName="spacer" presStyleCnt="0"/>
      <dgm:spPr/>
    </dgm:pt>
    <dgm:pt modelId="{7225502F-2F1A-2F4F-B537-2A4EC1E4DD9F}" type="pres">
      <dgm:prSet presAssocID="{FFC836CA-8EAD-467B-9758-912E11FE5FA0}" presName="parentText" presStyleLbl="node1" presStyleIdx="1" presStyleCnt="3">
        <dgm:presLayoutVars>
          <dgm:chMax val="0"/>
          <dgm:bulletEnabled val="1"/>
        </dgm:presLayoutVars>
      </dgm:prSet>
      <dgm:spPr/>
    </dgm:pt>
    <dgm:pt modelId="{7F0EFFDD-55A1-B245-84B7-2D54639F79D3}" type="pres">
      <dgm:prSet presAssocID="{A62D58DE-C997-4AE6-94B1-B0FA6647D448}" presName="spacer" presStyleCnt="0"/>
      <dgm:spPr/>
    </dgm:pt>
    <dgm:pt modelId="{9998C5D7-9643-1B48-B1D3-4E14807B7058}" type="pres">
      <dgm:prSet presAssocID="{049B9077-0DE6-41DA-A145-95E0A86DC270}" presName="parentText" presStyleLbl="node1" presStyleIdx="2" presStyleCnt="3">
        <dgm:presLayoutVars>
          <dgm:chMax val="0"/>
          <dgm:bulletEnabled val="1"/>
        </dgm:presLayoutVars>
      </dgm:prSet>
      <dgm:spPr/>
    </dgm:pt>
  </dgm:ptLst>
  <dgm:cxnLst>
    <dgm:cxn modelId="{62371F33-36A2-4288-AE6C-228F9032CDD6}" srcId="{8E61AB7F-D2F0-45BE-B3D4-9C16FF8344B2}" destId="{FFC836CA-8EAD-467B-9758-912E11FE5FA0}" srcOrd="1" destOrd="0" parTransId="{53D0C14C-B97B-40E6-8D83-0CF51503048C}" sibTransId="{A62D58DE-C997-4AE6-94B1-B0FA6647D448}"/>
    <dgm:cxn modelId="{DD3C7F59-E3A4-AD47-B459-141DA9226110}" type="presOf" srcId="{FFC836CA-8EAD-467B-9758-912E11FE5FA0}" destId="{7225502F-2F1A-2F4F-B537-2A4EC1E4DD9F}" srcOrd="0" destOrd="0" presId="urn:microsoft.com/office/officeart/2005/8/layout/vList2"/>
    <dgm:cxn modelId="{D422D35A-B056-E74D-B501-304DAAF0FBD7}" type="presOf" srcId="{8E61AB7F-D2F0-45BE-B3D4-9C16FF8344B2}" destId="{558455ED-D2F8-1140-A2E3-DCC7B08F6A40}" srcOrd="0" destOrd="0" presId="urn:microsoft.com/office/officeart/2005/8/layout/vList2"/>
    <dgm:cxn modelId="{372D1C80-3C69-B449-A181-26DB2143F763}" type="presOf" srcId="{C3ACCDD9-E44F-4044-A30F-CA2F55FC0001}" destId="{BEAF21F3-EFD6-F249-8C12-9BD04E171EC8}" srcOrd="0" destOrd="0" presId="urn:microsoft.com/office/officeart/2005/8/layout/vList2"/>
    <dgm:cxn modelId="{3ED20183-D974-4F0C-905F-D2CEFE09B7E9}" srcId="{8E61AB7F-D2F0-45BE-B3D4-9C16FF8344B2}" destId="{C3ACCDD9-E44F-4044-A30F-CA2F55FC0001}" srcOrd="0" destOrd="0" parTransId="{6A8D5C0F-8F71-4747-959E-C919E91F137C}" sibTransId="{3B155C8E-8C89-4FC7-8223-A6EEDF3CDFE7}"/>
    <dgm:cxn modelId="{D3302AAA-8FC2-4510-BFA1-2F3CC202242B}" srcId="{8E61AB7F-D2F0-45BE-B3D4-9C16FF8344B2}" destId="{049B9077-0DE6-41DA-A145-95E0A86DC270}" srcOrd="2" destOrd="0" parTransId="{36939C3C-AC5C-403F-B1B9-246C3A992E5A}" sibTransId="{83DE3812-A8AA-4130-9071-7EF7B43CACE3}"/>
    <dgm:cxn modelId="{226BCAC1-DFC7-E84E-8060-F881CAB7618D}" type="presOf" srcId="{049B9077-0DE6-41DA-A145-95E0A86DC270}" destId="{9998C5D7-9643-1B48-B1D3-4E14807B7058}" srcOrd="0" destOrd="0" presId="urn:microsoft.com/office/officeart/2005/8/layout/vList2"/>
    <dgm:cxn modelId="{3F6F351C-1B9A-5348-B96B-A8D4C811EB46}" type="presParOf" srcId="{558455ED-D2F8-1140-A2E3-DCC7B08F6A40}" destId="{BEAF21F3-EFD6-F249-8C12-9BD04E171EC8}" srcOrd="0" destOrd="0" presId="urn:microsoft.com/office/officeart/2005/8/layout/vList2"/>
    <dgm:cxn modelId="{B7B079E1-8123-FF43-BE9D-66CB157B7D45}" type="presParOf" srcId="{558455ED-D2F8-1140-A2E3-DCC7B08F6A40}" destId="{16BB2B94-A399-6A48-A497-97C8CF49E32F}" srcOrd="1" destOrd="0" presId="urn:microsoft.com/office/officeart/2005/8/layout/vList2"/>
    <dgm:cxn modelId="{1D7A67D4-F459-084A-A954-9FDCCF8C3722}" type="presParOf" srcId="{558455ED-D2F8-1140-A2E3-DCC7B08F6A40}" destId="{7225502F-2F1A-2F4F-B537-2A4EC1E4DD9F}" srcOrd="2" destOrd="0" presId="urn:microsoft.com/office/officeart/2005/8/layout/vList2"/>
    <dgm:cxn modelId="{53D8D10A-B225-C044-89FC-58D0A288A86E}" type="presParOf" srcId="{558455ED-D2F8-1140-A2E3-DCC7B08F6A40}" destId="{7F0EFFDD-55A1-B245-84B7-2D54639F79D3}" srcOrd="3" destOrd="0" presId="urn:microsoft.com/office/officeart/2005/8/layout/vList2"/>
    <dgm:cxn modelId="{C8E7C231-E1B6-9A44-9902-C3C548F1725C}" type="presParOf" srcId="{558455ED-D2F8-1140-A2E3-DCC7B08F6A40}" destId="{9998C5D7-9643-1B48-B1D3-4E14807B705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20B89F-8111-8B4D-A2F7-FD3FF1469A32}" type="doc">
      <dgm:prSet loTypeId="urn:microsoft.com/office/officeart/2005/8/layout/gear1" loCatId="" qsTypeId="urn:microsoft.com/office/officeart/2005/8/quickstyle/simple5" qsCatId="simple" csTypeId="urn:microsoft.com/office/officeart/2005/8/colors/accent6_2" csCatId="accent6" phldr="1"/>
      <dgm:spPr/>
    </dgm:pt>
    <dgm:pt modelId="{FF2665C3-2F81-A940-965D-692D9C22C971}">
      <dgm:prSet phldrT="[Text]"/>
      <dgm:spPr/>
      <dgm:t>
        <a:bodyPr/>
        <a:lstStyle/>
        <a:p>
          <a:r>
            <a:rPr lang="en-US" dirty="0"/>
            <a:t>Safety Systems</a:t>
          </a:r>
        </a:p>
      </dgm:t>
    </dgm:pt>
    <dgm:pt modelId="{9761DD58-1998-D740-940C-50A668CAAAAF}" type="parTrans" cxnId="{712D7FDE-0CC5-D34C-91A0-06688404AF7D}">
      <dgm:prSet/>
      <dgm:spPr/>
      <dgm:t>
        <a:bodyPr/>
        <a:lstStyle/>
        <a:p>
          <a:endParaRPr lang="en-US"/>
        </a:p>
      </dgm:t>
    </dgm:pt>
    <dgm:pt modelId="{31C6601F-2DE5-1A42-8C5C-79CA20144940}" type="sibTrans" cxnId="{712D7FDE-0CC5-D34C-91A0-06688404AF7D}">
      <dgm:prSet/>
      <dgm:spPr/>
      <dgm:t>
        <a:bodyPr/>
        <a:lstStyle/>
        <a:p>
          <a:endParaRPr lang="en-US"/>
        </a:p>
      </dgm:t>
    </dgm:pt>
    <dgm:pt modelId="{0205DA98-45C9-F84C-9362-4AAAD4EA4098}">
      <dgm:prSet phldrT="[Text]"/>
      <dgm:spPr/>
      <dgm:t>
        <a:bodyPr/>
        <a:lstStyle/>
        <a:p>
          <a:r>
            <a:rPr lang="en-US" dirty="0"/>
            <a:t>Processes</a:t>
          </a:r>
        </a:p>
      </dgm:t>
    </dgm:pt>
    <dgm:pt modelId="{2F5AED45-DE90-5A4B-992D-96E127332917}" type="parTrans" cxnId="{81CC2253-5B9D-DF49-A7FC-E2D3A648AE5E}">
      <dgm:prSet/>
      <dgm:spPr/>
      <dgm:t>
        <a:bodyPr/>
        <a:lstStyle/>
        <a:p>
          <a:endParaRPr lang="en-US"/>
        </a:p>
      </dgm:t>
    </dgm:pt>
    <dgm:pt modelId="{A737B219-7EB5-5C43-949B-96077A960F94}" type="sibTrans" cxnId="{81CC2253-5B9D-DF49-A7FC-E2D3A648AE5E}">
      <dgm:prSet/>
      <dgm:spPr/>
      <dgm:t>
        <a:bodyPr/>
        <a:lstStyle/>
        <a:p>
          <a:endParaRPr lang="en-US"/>
        </a:p>
      </dgm:t>
    </dgm:pt>
    <dgm:pt modelId="{8E0973B4-5661-7E4B-8C5B-05423F8BB48C}">
      <dgm:prSet phldrT="[Text]"/>
      <dgm:spPr/>
      <dgm:t>
        <a:bodyPr/>
        <a:lstStyle/>
        <a:p>
          <a:r>
            <a:rPr lang="en-US" dirty="0"/>
            <a:t>People</a:t>
          </a:r>
        </a:p>
      </dgm:t>
    </dgm:pt>
    <dgm:pt modelId="{BB848BC8-1B9C-3347-A3E9-584A7C579D2F}" type="parTrans" cxnId="{6068EF8D-1D05-3D42-BD89-FBB02F30051D}">
      <dgm:prSet/>
      <dgm:spPr/>
      <dgm:t>
        <a:bodyPr/>
        <a:lstStyle/>
        <a:p>
          <a:endParaRPr lang="en-US"/>
        </a:p>
      </dgm:t>
    </dgm:pt>
    <dgm:pt modelId="{726EA370-45A9-FB43-90D1-26337F1EBAFE}" type="sibTrans" cxnId="{6068EF8D-1D05-3D42-BD89-FBB02F30051D}">
      <dgm:prSet/>
      <dgm:spPr/>
      <dgm:t>
        <a:bodyPr/>
        <a:lstStyle/>
        <a:p>
          <a:endParaRPr lang="en-US"/>
        </a:p>
      </dgm:t>
    </dgm:pt>
    <dgm:pt modelId="{2EEAB896-81B2-2C43-851F-5037943B0D78}" type="pres">
      <dgm:prSet presAssocID="{8E20B89F-8111-8B4D-A2F7-FD3FF1469A32}" presName="composite" presStyleCnt="0">
        <dgm:presLayoutVars>
          <dgm:chMax val="3"/>
          <dgm:animLvl val="lvl"/>
          <dgm:resizeHandles val="exact"/>
        </dgm:presLayoutVars>
      </dgm:prSet>
      <dgm:spPr/>
    </dgm:pt>
    <dgm:pt modelId="{D0DA67AA-AA53-E045-9190-9DA0E1FDE8DB}" type="pres">
      <dgm:prSet presAssocID="{FF2665C3-2F81-A940-965D-692D9C22C971}" presName="gear1" presStyleLbl="node1" presStyleIdx="0" presStyleCnt="3">
        <dgm:presLayoutVars>
          <dgm:chMax val="1"/>
          <dgm:bulletEnabled val="1"/>
        </dgm:presLayoutVars>
      </dgm:prSet>
      <dgm:spPr/>
    </dgm:pt>
    <dgm:pt modelId="{B4F7B0A2-42CC-EE41-AC89-A291ACD8C267}" type="pres">
      <dgm:prSet presAssocID="{FF2665C3-2F81-A940-965D-692D9C22C971}" presName="gear1srcNode" presStyleLbl="node1" presStyleIdx="0" presStyleCnt="3"/>
      <dgm:spPr/>
    </dgm:pt>
    <dgm:pt modelId="{E2A1B1EC-639C-734F-86C0-77DADD16A51D}" type="pres">
      <dgm:prSet presAssocID="{FF2665C3-2F81-A940-965D-692D9C22C971}" presName="gear1dstNode" presStyleLbl="node1" presStyleIdx="0" presStyleCnt="3"/>
      <dgm:spPr/>
    </dgm:pt>
    <dgm:pt modelId="{60B9BC71-2A1F-3149-BFBE-8E07EB8E973B}" type="pres">
      <dgm:prSet presAssocID="{0205DA98-45C9-F84C-9362-4AAAD4EA4098}" presName="gear2" presStyleLbl="node1" presStyleIdx="1" presStyleCnt="3">
        <dgm:presLayoutVars>
          <dgm:chMax val="1"/>
          <dgm:bulletEnabled val="1"/>
        </dgm:presLayoutVars>
      </dgm:prSet>
      <dgm:spPr/>
    </dgm:pt>
    <dgm:pt modelId="{B19C5371-22EC-784B-B72A-21FC1B8D137A}" type="pres">
      <dgm:prSet presAssocID="{0205DA98-45C9-F84C-9362-4AAAD4EA4098}" presName="gear2srcNode" presStyleLbl="node1" presStyleIdx="1" presStyleCnt="3"/>
      <dgm:spPr/>
    </dgm:pt>
    <dgm:pt modelId="{C911CFF4-B633-E446-B33E-17D2636BB776}" type="pres">
      <dgm:prSet presAssocID="{0205DA98-45C9-F84C-9362-4AAAD4EA4098}" presName="gear2dstNode" presStyleLbl="node1" presStyleIdx="1" presStyleCnt="3"/>
      <dgm:spPr/>
    </dgm:pt>
    <dgm:pt modelId="{F054381C-B7E9-0142-BA5D-250796F30896}" type="pres">
      <dgm:prSet presAssocID="{8E0973B4-5661-7E4B-8C5B-05423F8BB48C}" presName="gear3" presStyleLbl="node1" presStyleIdx="2" presStyleCnt="3"/>
      <dgm:spPr/>
    </dgm:pt>
    <dgm:pt modelId="{01A4B294-95CF-9840-BA5E-F9905F36799D}" type="pres">
      <dgm:prSet presAssocID="{8E0973B4-5661-7E4B-8C5B-05423F8BB48C}" presName="gear3tx" presStyleLbl="node1" presStyleIdx="2" presStyleCnt="3">
        <dgm:presLayoutVars>
          <dgm:chMax val="1"/>
          <dgm:bulletEnabled val="1"/>
        </dgm:presLayoutVars>
      </dgm:prSet>
      <dgm:spPr/>
    </dgm:pt>
    <dgm:pt modelId="{5C65DF6D-A465-BE43-96B1-9C651E736CFF}" type="pres">
      <dgm:prSet presAssocID="{8E0973B4-5661-7E4B-8C5B-05423F8BB48C}" presName="gear3srcNode" presStyleLbl="node1" presStyleIdx="2" presStyleCnt="3"/>
      <dgm:spPr/>
    </dgm:pt>
    <dgm:pt modelId="{0D8FD968-0CC9-3641-95A3-DDFEBE8F1E72}" type="pres">
      <dgm:prSet presAssocID="{8E0973B4-5661-7E4B-8C5B-05423F8BB48C}" presName="gear3dstNode" presStyleLbl="node1" presStyleIdx="2" presStyleCnt="3"/>
      <dgm:spPr/>
    </dgm:pt>
    <dgm:pt modelId="{CF2F3D46-F839-954E-A036-53D8E6220BF4}" type="pres">
      <dgm:prSet presAssocID="{31C6601F-2DE5-1A42-8C5C-79CA20144940}" presName="connector1" presStyleLbl="sibTrans2D1" presStyleIdx="0" presStyleCnt="3"/>
      <dgm:spPr/>
    </dgm:pt>
    <dgm:pt modelId="{C077CB32-0F84-0B40-A4F8-1A037D7BC7A6}" type="pres">
      <dgm:prSet presAssocID="{A737B219-7EB5-5C43-949B-96077A960F94}" presName="connector2" presStyleLbl="sibTrans2D1" presStyleIdx="1" presStyleCnt="3"/>
      <dgm:spPr/>
    </dgm:pt>
    <dgm:pt modelId="{2DF7F43B-3BFA-5D47-8812-FB2854373863}" type="pres">
      <dgm:prSet presAssocID="{726EA370-45A9-FB43-90D1-26337F1EBAFE}" presName="connector3" presStyleLbl="sibTrans2D1" presStyleIdx="2" presStyleCnt="3"/>
      <dgm:spPr/>
    </dgm:pt>
  </dgm:ptLst>
  <dgm:cxnLst>
    <dgm:cxn modelId="{FC72CB07-653C-364F-816E-457E604B5F72}" type="presOf" srcId="{31C6601F-2DE5-1A42-8C5C-79CA20144940}" destId="{CF2F3D46-F839-954E-A036-53D8E6220BF4}" srcOrd="0" destOrd="0" presId="urn:microsoft.com/office/officeart/2005/8/layout/gear1"/>
    <dgm:cxn modelId="{68410717-73B5-A645-8D1C-FF0563172B62}" type="presOf" srcId="{8E0973B4-5661-7E4B-8C5B-05423F8BB48C}" destId="{F054381C-B7E9-0142-BA5D-250796F30896}" srcOrd="0" destOrd="0" presId="urn:microsoft.com/office/officeart/2005/8/layout/gear1"/>
    <dgm:cxn modelId="{4F419D22-3518-A745-98D5-6089490EB02A}" type="presOf" srcId="{8E0973B4-5661-7E4B-8C5B-05423F8BB48C}" destId="{01A4B294-95CF-9840-BA5E-F9905F36799D}" srcOrd="1" destOrd="0" presId="urn:microsoft.com/office/officeart/2005/8/layout/gear1"/>
    <dgm:cxn modelId="{D2F5FC41-016B-8047-BCFB-BD33A003BD47}" type="presOf" srcId="{FF2665C3-2F81-A940-965D-692D9C22C971}" destId="{B4F7B0A2-42CC-EE41-AC89-A291ACD8C267}" srcOrd="1" destOrd="0" presId="urn:microsoft.com/office/officeart/2005/8/layout/gear1"/>
    <dgm:cxn modelId="{D55EB663-E2ED-2B44-8FDE-F07033F2D285}" type="presOf" srcId="{8E0973B4-5661-7E4B-8C5B-05423F8BB48C}" destId="{0D8FD968-0CC9-3641-95A3-DDFEBE8F1E72}" srcOrd="3" destOrd="0" presId="urn:microsoft.com/office/officeart/2005/8/layout/gear1"/>
    <dgm:cxn modelId="{7681376E-E16E-1A47-BBDA-91951100C782}" type="presOf" srcId="{0205DA98-45C9-F84C-9362-4AAAD4EA4098}" destId="{B19C5371-22EC-784B-B72A-21FC1B8D137A}" srcOrd="1" destOrd="0" presId="urn:microsoft.com/office/officeart/2005/8/layout/gear1"/>
    <dgm:cxn modelId="{81CC2253-5B9D-DF49-A7FC-E2D3A648AE5E}" srcId="{8E20B89F-8111-8B4D-A2F7-FD3FF1469A32}" destId="{0205DA98-45C9-F84C-9362-4AAAD4EA4098}" srcOrd="1" destOrd="0" parTransId="{2F5AED45-DE90-5A4B-992D-96E127332917}" sibTransId="{A737B219-7EB5-5C43-949B-96077A960F94}"/>
    <dgm:cxn modelId="{6068EF8D-1D05-3D42-BD89-FBB02F30051D}" srcId="{8E20B89F-8111-8B4D-A2F7-FD3FF1469A32}" destId="{8E0973B4-5661-7E4B-8C5B-05423F8BB48C}" srcOrd="2" destOrd="0" parTransId="{BB848BC8-1B9C-3347-A3E9-584A7C579D2F}" sibTransId="{726EA370-45A9-FB43-90D1-26337F1EBAFE}"/>
    <dgm:cxn modelId="{F164C892-B7FA-2143-9909-5D7437108933}" type="presOf" srcId="{A737B219-7EB5-5C43-949B-96077A960F94}" destId="{C077CB32-0F84-0B40-A4F8-1A037D7BC7A6}" srcOrd="0" destOrd="0" presId="urn:microsoft.com/office/officeart/2005/8/layout/gear1"/>
    <dgm:cxn modelId="{BF251B9A-7850-7340-8E31-CEE916994EA1}" type="presOf" srcId="{8E20B89F-8111-8B4D-A2F7-FD3FF1469A32}" destId="{2EEAB896-81B2-2C43-851F-5037943B0D78}" srcOrd="0" destOrd="0" presId="urn:microsoft.com/office/officeart/2005/8/layout/gear1"/>
    <dgm:cxn modelId="{E812E4D0-CF88-9E4F-A5EF-75442F0BE0D4}" type="presOf" srcId="{FF2665C3-2F81-A940-965D-692D9C22C971}" destId="{E2A1B1EC-639C-734F-86C0-77DADD16A51D}" srcOrd="2" destOrd="0" presId="urn:microsoft.com/office/officeart/2005/8/layout/gear1"/>
    <dgm:cxn modelId="{3BB9C5D6-96DB-7E44-B6CF-532D558BF004}" type="presOf" srcId="{0205DA98-45C9-F84C-9362-4AAAD4EA4098}" destId="{C911CFF4-B633-E446-B33E-17D2636BB776}" srcOrd="2" destOrd="0" presId="urn:microsoft.com/office/officeart/2005/8/layout/gear1"/>
    <dgm:cxn modelId="{4DEED4DD-C27B-D84E-AF6C-BF525BA15AAF}" type="presOf" srcId="{726EA370-45A9-FB43-90D1-26337F1EBAFE}" destId="{2DF7F43B-3BFA-5D47-8812-FB2854373863}" srcOrd="0" destOrd="0" presId="urn:microsoft.com/office/officeart/2005/8/layout/gear1"/>
    <dgm:cxn modelId="{712D7FDE-0CC5-D34C-91A0-06688404AF7D}" srcId="{8E20B89F-8111-8B4D-A2F7-FD3FF1469A32}" destId="{FF2665C3-2F81-A940-965D-692D9C22C971}" srcOrd="0" destOrd="0" parTransId="{9761DD58-1998-D740-940C-50A668CAAAAF}" sibTransId="{31C6601F-2DE5-1A42-8C5C-79CA20144940}"/>
    <dgm:cxn modelId="{925B51F2-C662-B040-8CAE-53AD0D261F47}" type="presOf" srcId="{8E0973B4-5661-7E4B-8C5B-05423F8BB48C}" destId="{5C65DF6D-A465-BE43-96B1-9C651E736CFF}" srcOrd="2" destOrd="0" presId="urn:microsoft.com/office/officeart/2005/8/layout/gear1"/>
    <dgm:cxn modelId="{D8C522F8-31EF-1843-9476-C07D36B0E21D}" type="presOf" srcId="{FF2665C3-2F81-A940-965D-692D9C22C971}" destId="{D0DA67AA-AA53-E045-9190-9DA0E1FDE8DB}" srcOrd="0" destOrd="0" presId="urn:microsoft.com/office/officeart/2005/8/layout/gear1"/>
    <dgm:cxn modelId="{71460AF9-AD54-7B43-B93B-69095DCCB4D6}" type="presOf" srcId="{0205DA98-45C9-F84C-9362-4AAAD4EA4098}" destId="{60B9BC71-2A1F-3149-BFBE-8E07EB8E973B}" srcOrd="0" destOrd="0" presId="urn:microsoft.com/office/officeart/2005/8/layout/gear1"/>
    <dgm:cxn modelId="{5B60FA2F-16E8-BB4F-B5BD-D2D4F31F8C64}" type="presParOf" srcId="{2EEAB896-81B2-2C43-851F-5037943B0D78}" destId="{D0DA67AA-AA53-E045-9190-9DA0E1FDE8DB}" srcOrd="0" destOrd="0" presId="urn:microsoft.com/office/officeart/2005/8/layout/gear1"/>
    <dgm:cxn modelId="{88263C45-7084-4542-A06C-C46EEA2F61E0}" type="presParOf" srcId="{2EEAB896-81B2-2C43-851F-5037943B0D78}" destId="{B4F7B0A2-42CC-EE41-AC89-A291ACD8C267}" srcOrd="1" destOrd="0" presId="urn:microsoft.com/office/officeart/2005/8/layout/gear1"/>
    <dgm:cxn modelId="{F5E6942C-1583-BD4C-8CAA-633A8DA3CFA5}" type="presParOf" srcId="{2EEAB896-81B2-2C43-851F-5037943B0D78}" destId="{E2A1B1EC-639C-734F-86C0-77DADD16A51D}" srcOrd="2" destOrd="0" presId="urn:microsoft.com/office/officeart/2005/8/layout/gear1"/>
    <dgm:cxn modelId="{A1C499F7-A144-874E-90BD-35E80979E913}" type="presParOf" srcId="{2EEAB896-81B2-2C43-851F-5037943B0D78}" destId="{60B9BC71-2A1F-3149-BFBE-8E07EB8E973B}" srcOrd="3" destOrd="0" presId="urn:microsoft.com/office/officeart/2005/8/layout/gear1"/>
    <dgm:cxn modelId="{DD6E1CDC-8962-1144-A556-E2A49A3048E8}" type="presParOf" srcId="{2EEAB896-81B2-2C43-851F-5037943B0D78}" destId="{B19C5371-22EC-784B-B72A-21FC1B8D137A}" srcOrd="4" destOrd="0" presId="urn:microsoft.com/office/officeart/2005/8/layout/gear1"/>
    <dgm:cxn modelId="{3F2E5A3B-E272-ED4F-BB08-BBD2634C745F}" type="presParOf" srcId="{2EEAB896-81B2-2C43-851F-5037943B0D78}" destId="{C911CFF4-B633-E446-B33E-17D2636BB776}" srcOrd="5" destOrd="0" presId="urn:microsoft.com/office/officeart/2005/8/layout/gear1"/>
    <dgm:cxn modelId="{51C66B88-59DA-3044-9843-F64205B88547}" type="presParOf" srcId="{2EEAB896-81B2-2C43-851F-5037943B0D78}" destId="{F054381C-B7E9-0142-BA5D-250796F30896}" srcOrd="6" destOrd="0" presId="urn:microsoft.com/office/officeart/2005/8/layout/gear1"/>
    <dgm:cxn modelId="{03E38436-309E-6844-92AD-34FEE91BA971}" type="presParOf" srcId="{2EEAB896-81B2-2C43-851F-5037943B0D78}" destId="{01A4B294-95CF-9840-BA5E-F9905F36799D}" srcOrd="7" destOrd="0" presId="urn:microsoft.com/office/officeart/2005/8/layout/gear1"/>
    <dgm:cxn modelId="{227AB389-1DF5-A942-AC66-96827B05065A}" type="presParOf" srcId="{2EEAB896-81B2-2C43-851F-5037943B0D78}" destId="{5C65DF6D-A465-BE43-96B1-9C651E736CFF}" srcOrd="8" destOrd="0" presId="urn:microsoft.com/office/officeart/2005/8/layout/gear1"/>
    <dgm:cxn modelId="{18BB0BC6-3B42-8E4E-993D-3E8D4E6D2EE3}" type="presParOf" srcId="{2EEAB896-81B2-2C43-851F-5037943B0D78}" destId="{0D8FD968-0CC9-3641-95A3-DDFEBE8F1E72}" srcOrd="9" destOrd="0" presId="urn:microsoft.com/office/officeart/2005/8/layout/gear1"/>
    <dgm:cxn modelId="{28A012A3-6703-3D42-938D-C2D379C382B9}" type="presParOf" srcId="{2EEAB896-81B2-2C43-851F-5037943B0D78}" destId="{CF2F3D46-F839-954E-A036-53D8E6220BF4}" srcOrd="10" destOrd="0" presId="urn:microsoft.com/office/officeart/2005/8/layout/gear1"/>
    <dgm:cxn modelId="{D20C4128-F54D-BC44-9B40-B1A1B3E82F49}" type="presParOf" srcId="{2EEAB896-81B2-2C43-851F-5037943B0D78}" destId="{C077CB32-0F84-0B40-A4F8-1A037D7BC7A6}" srcOrd="11" destOrd="0" presId="urn:microsoft.com/office/officeart/2005/8/layout/gear1"/>
    <dgm:cxn modelId="{C83474CA-D081-C446-A1A4-4DE211A10AC3}" type="presParOf" srcId="{2EEAB896-81B2-2C43-851F-5037943B0D78}" destId="{2DF7F43B-3BFA-5D47-8812-FB2854373863}"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F6DBB8-7C7F-384B-BA79-822EF1992DFB}" type="doc">
      <dgm:prSet loTypeId="urn:microsoft.com/office/officeart/2005/8/layout/pyramid2" loCatId="" qsTypeId="urn:microsoft.com/office/officeart/2005/8/quickstyle/simple1" qsCatId="simple" csTypeId="urn:microsoft.com/office/officeart/2005/8/colors/accent1_2" csCatId="accent1" phldr="1"/>
      <dgm:spPr/>
      <dgm:t>
        <a:bodyPr/>
        <a:lstStyle/>
        <a:p>
          <a:endParaRPr lang="en-US"/>
        </a:p>
      </dgm:t>
    </dgm:pt>
    <dgm:pt modelId="{74572DDE-3C0D-2344-B5F8-A2EECAEB81D0}">
      <dgm:prSet phldrT="[Text]"/>
      <dgm:spPr/>
      <dgm:t>
        <a:bodyPr/>
        <a:lstStyle/>
        <a:p>
          <a:r>
            <a:rPr lang="en-US" dirty="0"/>
            <a:t>HOP Principles</a:t>
          </a:r>
        </a:p>
      </dgm:t>
    </dgm:pt>
    <dgm:pt modelId="{9766572D-4C4C-FF43-A1E7-CC48A3CB8782}" type="parTrans" cxnId="{376608AA-C15F-224A-9996-FA7140F3B9D6}">
      <dgm:prSet/>
      <dgm:spPr/>
      <dgm:t>
        <a:bodyPr/>
        <a:lstStyle/>
        <a:p>
          <a:endParaRPr lang="en-US"/>
        </a:p>
      </dgm:t>
    </dgm:pt>
    <dgm:pt modelId="{393EF706-EF74-A14E-B76D-A73EB5C788FE}" type="sibTrans" cxnId="{376608AA-C15F-224A-9996-FA7140F3B9D6}">
      <dgm:prSet/>
      <dgm:spPr/>
      <dgm:t>
        <a:bodyPr/>
        <a:lstStyle/>
        <a:p>
          <a:endParaRPr lang="en-US"/>
        </a:p>
      </dgm:t>
    </dgm:pt>
    <dgm:pt modelId="{3EBFC451-B10A-D142-8B77-612F38725895}">
      <dgm:prSet phldrT="[Text]"/>
      <dgm:spPr/>
      <dgm:t>
        <a:bodyPr/>
        <a:lstStyle/>
        <a:p>
          <a:r>
            <a:rPr lang="en-US" dirty="0"/>
            <a:t>Administrative Defenses</a:t>
          </a:r>
        </a:p>
      </dgm:t>
    </dgm:pt>
    <dgm:pt modelId="{AE2E72BD-8D12-3F42-B2E1-82349CF3FF36}" type="parTrans" cxnId="{C2BC516A-9816-B948-B465-B4748003BAD8}">
      <dgm:prSet/>
      <dgm:spPr/>
      <dgm:t>
        <a:bodyPr/>
        <a:lstStyle/>
        <a:p>
          <a:endParaRPr lang="en-US"/>
        </a:p>
      </dgm:t>
    </dgm:pt>
    <dgm:pt modelId="{629F73CE-48F0-9E46-8CCB-B317301A30A6}" type="sibTrans" cxnId="{C2BC516A-9816-B948-B465-B4748003BAD8}">
      <dgm:prSet/>
      <dgm:spPr/>
      <dgm:t>
        <a:bodyPr/>
        <a:lstStyle/>
        <a:p>
          <a:endParaRPr lang="en-US"/>
        </a:p>
      </dgm:t>
    </dgm:pt>
    <dgm:pt modelId="{DE5A3410-AFAA-8B40-B79D-94CCDAB879B8}">
      <dgm:prSet/>
      <dgm:spPr/>
      <dgm:t>
        <a:bodyPr/>
        <a:lstStyle/>
        <a:p>
          <a:r>
            <a:rPr lang="en-US" dirty="0"/>
            <a:t>Physical Defenses</a:t>
          </a:r>
        </a:p>
      </dgm:t>
    </dgm:pt>
    <dgm:pt modelId="{790432D3-F0FE-224B-9148-18439C2F0117}" type="parTrans" cxnId="{818AB48F-5D9C-9D45-9474-8DF17BF032A1}">
      <dgm:prSet/>
      <dgm:spPr/>
      <dgm:t>
        <a:bodyPr/>
        <a:lstStyle/>
        <a:p>
          <a:endParaRPr lang="en-US"/>
        </a:p>
      </dgm:t>
    </dgm:pt>
    <dgm:pt modelId="{6C304D90-B219-364F-B6CE-00E10F498C66}" type="sibTrans" cxnId="{818AB48F-5D9C-9D45-9474-8DF17BF032A1}">
      <dgm:prSet/>
      <dgm:spPr/>
      <dgm:t>
        <a:bodyPr/>
        <a:lstStyle/>
        <a:p>
          <a:endParaRPr lang="en-US"/>
        </a:p>
      </dgm:t>
    </dgm:pt>
    <dgm:pt modelId="{3F629DD7-162C-144A-A974-94D65812B3D2}">
      <dgm:prSet/>
      <dgm:spPr/>
      <dgm:t>
        <a:bodyPr/>
        <a:lstStyle/>
        <a:p>
          <a:r>
            <a:rPr lang="en-US" dirty="0"/>
            <a:t>Resilient Organization</a:t>
          </a:r>
        </a:p>
      </dgm:t>
    </dgm:pt>
    <dgm:pt modelId="{B5329234-35DA-B849-9277-6A73237CD600}" type="parTrans" cxnId="{87D959D2-A16D-B147-AF56-9ECD55DD10A5}">
      <dgm:prSet/>
      <dgm:spPr/>
      <dgm:t>
        <a:bodyPr/>
        <a:lstStyle/>
        <a:p>
          <a:endParaRPr lang="en-US"/>
        </a:p>
      </dgm:t>
    </dgm:pt>
    <dgm:pt modelId="{A0B6D490-42E3-FC4D-B630-06069001ED0E}" type="sibTrans" cxnId="{87D959D2-A16D-B147-AF56-9ECD55DD10A5}">
      <dgm:prSet/>
      <dgm:spPr/>
      <dgm:t>
        <a:bodyPr/>
        <a:lstStyle/>
        <a:p>
          <a:endParaRPr lang="en-US"/>
        </a:p>
      </dgm:t>
    </dgm:pt>
    <dgm:pt modelId="{71FC1927-B37C-7A41-B078-8851DD4405D5}" type="pres">
      <dgm:prSet presAssocID="{09F6DBB8-7C7F-384B-BA79-822EF1992DFB}" presName="compositeShape" presStyleCnt="0">
        <dgm:presLayoutVars>
          <dgm:dir/>
          <dgm:resizeHandles/>
        </dgm:presLayoutVars>
      </dgm:prSet>
      <dgm:spPr/>
    </dgm:pt>
    <dgm:pt modelId="{3E5D671D-6E24-7749-AEAF-47B5829EBDB4}" type="pres">
      <dgm:prSet presAssocID="{09F6DBB8-7C7F-384B-BA79-822EF1992DFB}" presName="pyramid" presStyleLbl="node1" presStyleIdx="0" presStyleCnt="1" custScaleX="121250" custScaleY="97500"/>
      <dgm:spPr/>
    </dgm:pt>
    <dgm:pt modelId="{BAF21F80-F6E7-134E-93CB-942DA37878E2}" type="pres">
      <dgm:prSet presAssocID="{09F6DBB8-7C7F-384B-BA79-822EF1992DFB}" presName="theList" presStyleCnt="0"/>
      <dgm:spPr/>
    </dgm:pt>
    <dgm:pt modelId="{746A9C2F-838B-574D-A6A8-9352DBD1DC01}" type="pres">
      <dgm:prSet presAssocID="{74572DDE-3C0D-2344-B5F8-A2EECAEB81D0}" presName="aNode" presStyleLbl="fgAcc1" presStyleIdx="0" presStyleCnt="4">
        <dgm:presLayoutVars>
          <dgm:bulletEnabled val="1"/>
        </dgm:presLayoutVars>
      </dgm:prSet>
      <dgm:spPr/>
    </dgm:pt>
    <dgm:pt modelId="{3288FC25-8D4F-4744-9CF4-9C65D992E2AA}" type="pres">
      <dgm:prSet presAssocID="{74572DDE-3C0D-2344-B5F8-A2EECAEB81D0}" presName="aSpace" presStyleCnt="0"/>
      <dgm:spPr/>
    </dgm:pt>
    <dgm:pt modelId="{D9F20468-831A-F649-BF96-6241B986FAD8}" type="pres">
      <dgm:prSet presAssocID="{3EBFC451-B10A-D142-8B77-612F38725895}" presName="aNode" presStyleLbl="fgAcc1" presStyleIdx="1" presStyleCnt="4">
        <dgm:presLayoutVars>
          <dgm:bulletEnabled val="1"/>
        </dgm:presLayoutVars>
      </dgm:prSet>
      <dgm:spPr/>
    </dgm:pt>
    <dgm:pt modelId="{FF92866E-FA1B-8F45-9E58-4D4E249FC234}" type="pres">
      <dgm:prSet presAssocID="{3EBFC451-B10A-D142-8B77-612F38725895}" presName="aSpace" presStyleCnt="0"/>
      <dgm:spPr/>
    </dgm:pt>
    <dgm:pt modelId="{78843BEF-7167-404A-B479-2D839F6F34C9}" type="pres">
      <dgm:prSet presAssocID="{DE5A3410-AFAA-8B40-B79D-94CCDAB879B8}" presName="aNode" presStyleLbl="fgAcc1" presStyleIdx="2" presStyleCnt="4">
        <dgm:presLayoutVars>
          <dgm:bulletEnabled val="1"/>
        </dgm:presLayoutVars>
      </dgm:prSet>
      <dgm:spPr/>
    </dgm:pt>
    <dgm:pt modelId="{D6EA32EF-FBE8-E546-9BD0-03AF5BE890C6}" type="pres">
      <dgm:prSet presAssocID="{DE5A3410-AFAA-8B40-B79D-94CCDAB879B8}" presName="aSpace" presStyleCnt="0"/>
      <dgm:spPr/>
    </dgm:pt>
    <dgm:pt modelId="{9E9F2DCF-9B13-074A-BC68-7B1E74F9D611}" type="pres">
      <dgm:prSet presAssocID="{3F629DD7-162C-144A-A974-94D65812B3D2}" presName="aNode" presStyleLbl="fgAcc1" presStyleIdx="3" presStyleCnt="4">
        <dgm:presLayoutVars>
          <dgm:bulletEnabled val="1"/>
        </dgm:presLayoutVars>
      </dgm:prSet>
      <dgm:spPr/>
    </dgm:pt>
    <dgm:pt modelId="{A212CA86-42A4-EE49-B42D-753A17068ED5}" type="pres">
      <dgm:prSet presAssocID="{3F629DD7-162C-144A-A974-94D65812B3D2}" presName="aSpace" presStyleCnt="0"/>
      <dgm:spPr/>
    </dgm:pt>
  </dgm:ptLst>
  <dgm:cxnLst>
    <dgm:cxn modelId="{3B994A19-6DE8-5948-9682-42416C6DBC15}" type="presOf" srcId="{09F6DBB8-7C7F-384B-BA79-822EF1992DFB}" destId="{71FC1927-B37C-7A41-B078-8851DD4405D5}" srcOrd="0" destOrd="0" presId="urn:microsoft.com/office/officeart/2005/8/layout/pyramid2"/>
    <dgm:cxn modelId="{60DB4C5B-3502-5642-8D9F-76B7DB75D9B0}" type="presOf" srcId="{DE5A3410-AFAA-8B40-B79D-94CCDAB879B8}" destId="{78843BEF-7167-404A-B479-2D839F6F34C9}" srcOrd="0" destOrd="0" presId="urn:microsoft.com/office/officeart/2005/8/layout/pyramid2"/>
    <dgm:cxn modelId="{29313D60-FCC4-6B45-89D3-E591DDB55510}" type="presOf" srcId="{3EBFC451-B10A-D142-8B77-612F38725895}" destId="{D9F20468-831A-F649-BF96-6241B986FAD8}" srcOrd="0" destOrd="0" presId="urn:microsoft.com/office/officeart/2005/8/layout/pyramid2"/>
    <dgm:cxn modelId="{C2BC516A-9816-B948-B465-B4748003BAD8}" srcId="{09F6DBB8-7C7F-384B-BA79-822EF1992DFB}" destId="{3EBFC451-B10A-D142-8B77-612F38725895}" srcOrd="1" destOrd="0" parTransId="{AE2E72BD-8D12-3F42-B2E1-82349CF3FF36}" sibTransId="{629F73CE-48F0-9E46-8CCB-B317301A30A6}"/>
    <dgm:cxn modelId="{818AB48F-5D9C-9D45-9474-8DF17BF032A1}" srcId="{09F6DBB8-7C7F-384B-BA79-822EF1992DFB}" destId="{DE5A3410-AFAA-8B40-B79D-94CCDAB879B8}" srcOrd="2" destOrd="0" parTransId="{790432D3-F0FE-224B-9148-18439C2F0117}" sibTransId="{6C304D90-B219-364F-B6CE-00E10F498C66}"/>
    <dgm:cxn modelId="{8F67A891-7446-CF4B-A468-3A0A3344393C}" type="presOf" srcId="{3F629DD7-162C-144A-A974-94D65812B3D2}" destId="{9E9F2DCF-9B13-074A-BC68-7B1E74F9D611}" srcOrd="0" destOrd="0" presId="urn:microsoft.com/office/officeart/2005/8/layout/pyramid2"/>
    <dgm:cxn modelId="{376608AA-C15F-224A-9996-FA7140F3B9D6}" srcId="{09F6DBB8-7C7F-384B-BA79-822EF1992DFB}" destId="{74572DDE-3C0D-2344-B5F8-A2EECAEB81D0}" srcOrd="0" destOrd="0" parTransId="{9766572D-4C4C-FF43-A1E7-CC48A3CB8782}" sibTransId="{393EF706-EF74-A14E-B76D-A73EB5C788FE}"/>
    <dgm:cxn modelId="{87D959D2-A16D-B147-AF56-9ECD55DD10A5}" srcId="{09F6DBB8-7C7F-384B-BA79-822EF1992DFB}" destId="{3F629DD7-162C-144A-A974-94D65812B3D2}" srcOrd="3" destOrd="0" parTransId="{B5329234-35DA-B849-9277-6A73237CD600}" sibTransId="{A0B6D490-42E3-FC4D-B630-06069001ED0E}"/>
    <dgm:cxn modelId="{105C47E4-A275-2E44-9AB0-6A4207AE56AA}" type="presOf" srcId="{74572DDE-3C0D-2344-B5F8-A2EECAEB81D0}" destId="{746A9C2F-838B-574D-A6A8-9352DBD1DC01}" srcOrd="0" destOrd="0" presId="urn:microsoft.com/office/officeart/2005/8/layout/pyramid2"/>
    <dgm:cxn modelId="{C2AC2CDE-9194-5C42-A74A-E7F303A00C86}" type="presParOf" srcId="{71FC1927-B37C-7A41-B078-8851DD4405D5}" destId="{3E5D671D-6E24-7749-AEAF-47B5829EBDB4}" srcOrd="0" destOrd="0" presId="urn:microsoft.com/office/officeart/2005/8/layout/pyramid2"/>
    <dgm:cxn modelId="{33750D76-2C39-0C46-A8EC-AAB1C3B1BDDA}" type="presParOf" srcId="{71FC1927-B37C-7A41-B078-8851DD4405D5}" destId="{BAF21F80-F6E7-134E-93CB-942DA37878E2}" srcOrd="1" destOrd="0" presId="urn:microsoft.com/office/officeart/2005/8/layout/pyramid2"/>
    <dgm:cxn modelId="{8A8EC853-95C8-1046-8B00-90C648270D4E}" type="presParOf" srcId="{BAF21F80-F6E7-134E-93CB-942DA37878E2}" destId="{746A9C2F-838B-574D-A6A8-9352DBD1DC01}" srcOrd="0" destOrd="0" presId="urn:microsoft.com/office/officeart/2005/8/layout/pyramid2"/>
    <dgm:cxn modelId="{BA3EBF28-12FB-F04A-A83F-FA3B3E66E8BC}" type="presParOf" srcId="{BAF21F80-F6E7-134E-93CB-942DA37878E2}" destId="{3288FC25-8D4F-4744-9CF4-9C65D992E2AA}" srcOrd="1" destOrd="0" presId="urn:microsoft.com/office/officeart/2005/8/layout/pyramid2"/>
    <dgm:cxn modelId="{B9298FF1-FDF0-6F46-93AE-2E002D35B0AA}" type="presParOf" srcId="{BAF21F80-F6E7-134E-93CB-942DA37878E2}" destId="{D9F20468-831A-F649-BF96-6241B986FAD8}" srcOrd="2" destOrd="0" presId="urn:microsoft.com/office/officeart/2005/8/layout/pyramid2"/>
    <dgm:cxn modelId="{8419F401-3FE4-F148-8206-34B73EF2482A}" type="presParOf" srcId="{BAF21F80-F6E7-134E-93CB-942DA37878E2}" destId="{FF92866E-FA1B-8F45-9E58-4D4E249FC234}" srcOrd="3" destOrd="0" presId="urn:microsoft.com/office/officeart/2005/8/layout/pyramid2"/>
    <dgm:cxn modelId="{BE5ACEC8-6726-5244-ADFC-3EFA01EA8392}" type="presParOf" srcId="{BAF21F80-F6E7-134E-93CB-942DA37878E2}" destId="{78843BEF-7167-404A-B479-2D839F6F34C9}" srcOrd="4" destOrd="0" presId="urn:microsoft.com/office/officeart/2005/8/layout/pyramid2"/>
    <dgm:cxn modelId="{FB15F93D-8C31-5A42-A313-08CE30D62053}" type="presParOf" srcId="{BAF21F80-F6E7-134E-93CB-942DA37878E2}" destId="{D6EA32EF-FBE8-E546-9BD0-03AF5BE890C6}" srcOrd="5" destOrd="0" presId="urn:microsoft.com/office/officeart/2005/8/layout/pyramid2"/>
    <dgm:cxn modelId="{1DE83943-5935-2241-913C-DCFECB58FD1F}" type="presParOf" srcId="{BAF21F80-F6E7-134E-93CB-942DA37878E2}" destId="{9E9F2DCF-9B13-074A-BC68-7B1E74F9D611}" srcOrd="6" destOrd="0" presId="urn:microsoft.com/office/officeart/2005/8/layout/pyramid2"/>
    <dgm:cxn modelId="{9D43668B-13A0-B54F-90E3-C6411F6866D5}" type="presParOf" srcId="{BAF21F80-F6E7-134E-93CB-942DA37878E2}" destId="{A212CA86-42A4-EE49-B42D-753A17068ED5}"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3C30EE-7897-E242-8CCB-1C8FCC9DBA05}" type="doc">
      <dgm:prSet loTypeId="urn:microsoft.com/office/officeart/2018/2/layout/IconCircleList" loCatId="icon" qsTypeId="urn:microsoft.com/office/officeart/2005/8/quickstyle/simple1" qsCatId="simple" csTypeId="urn:microsoft.com/office/officeart/2005/8/colors/accent1_2" csCatId="accent1" phldr="1"/>
      <dgm:spPr/>
    </dgm:pt>
    <dgm:pt modelId="{F6E08BB2-7666-2647-98BF-775C5977738A}">
      <dgm:prSet phldrT="[Text]"/>
      <dgm:spPr/>
      <dgm:t>
        <a:bodyPr/>
        <a:lstStyle/>
        <a:p>
          <a:pPr>
            <a:lnSpc>
              <a:spcPct val="100000"/>
            </a:lnSpc>
          </a:pPr>
          <a:r>
            <a:rPr lang="en-US"/>
            <a:t>Innovation</a:t>
          </a:r>
        </a:p>
      </dgm:t>
    </dgm:pt>
    <dgm:pt modelId="{A08D8E5B-9C08-374F-ABEA-69F433839C86}" type="parTrans" cxnId="{4149CA87-4273-8D4D-9CA8-45F0CEAF8B55}">
      <dgm:prSet/>
      <dgm:spPr/>
      <dgm:t>
        <a:bodyPr/>
        <a:lstStyle/>
        <a:p>
          <a:endParaRPr lang="en-US"/>
        </a:p>
      </dgm:t>
    </dgm:pt>
    <dgm:pt modelId="{C0A88619-6DA3-7E4A-8DA2-F643EE8B4D4D}" type="sibTrans" cxnId="{4149CA87-4273-8D4D-9CA8-45F0CEAF8B55}">
      <dgm:prSet/>
      <dgm:spPr/>
      <dgm:t>
        <a:bodyPr/>
        <a:lstStyle/>
        <a:p>
          <a:pPr>
            <a:lnSpc>
              <a:spcPct val="100000"/>
            </a:lnSpc>
          </a:pPr>
          <a:endParaRPr lang="en-US"/>
        </a:p>
      </dgm:t>
    </dgm:pt>
    <dgm:pt modelId="{843439E9-1E11-6F4D-A212-71DA35D3CC61}">
      <dgm:prSet phldrT="[Text]"/>
      <dgm:spPr/>
      <dgm:t>
        <a:bodyPr/>
        <a:lstStyle/>
        <a:p>
          <a:pPr>
            <a:lnSpc>
              <a:spcPct val="100000"/>
            </a:lnSpc>
          </a:pPr>
          <a:r>
            <a:rPr lang="en-US"/>
            <a:t>Safety</a:t>
          </a:r>
        </a:p>
      </dgm:t>
    </dgm:pt>
    <dgm:pt modelId="{37C93EF8-23AD-2C44-B976-49C1AF781EC9}" type="parTrans" cxnId="{ABC7D451-A3E1-FE41-9370-281486B0F4FA}">
      <dgm:prSet/>
      <dgm:spPr/>
      <dgm:t>
        <a:bodyPr/>
        <a:lstStyle/>
        <a:p>
          <a:endParaRPr lang="en-US"/>
        </a:p>
      </dgm:t>
    </dgm:pt>
    <dgm:pt modelId="{B19E509C-164E-9443-9962-7B4C539BF67E}" type="sibTrans" cxnId="{ABC7D451-A3E1-FE41-9370-281486B0F4FA}">
      <dgm:prSet/>
      <dgm:spPr/>
      <dgm:t>
        <a:bodyPr/>
        <a:lstStyle/>
        <a:p>
          <a:pPr>
            <a:lnSpc>
              <a:spcPct val="100000"/>
            </a:lnSpc>
          </a:pPr>
          <a:endParaRPr lang="en-US"/>
        </a:p>
      </dgm:t>
    </dgm:pt>
    <dgm:pt modelId="{C51D3F9D-89A9-C640-8BB5-1385FA1364C0}">
      <dgm:prSet phldrT="[Text]"/>
      <dgm:spPr/>
      <dgm:t>
        <a:bodyPr/>
        <a:lstStyle/>
        <a:p>
          <a:pPr>
            <a:lnSpc>
              <a:spcPct val="100000"/>
            </a:lnSpc>
          </a:pPr>
          <a:r>
            <a:rPr lang="en-US" dirty="0"/>
            <a:t>Learning</a:t>
          </a:r>
        </a:p>
      </dgm:t>
    </dgm:pt>
    <dgm:pt modelId="{69C2BE2B-8429-6949-9B13-BAFB146C5007}" type="parTrans" cxnId="{2C03FD81-0C62-264A-8D57-FFA5F0320862}">
      <dgm:prSet/>
      <dgm:spPr/>
      <dgm:t>
        <a:bodyPr/>
        <a:lstStyle/>
        <a:p>
          <a:endParaRPr lang="en-US"/>
        </a:p>
      </dgm:t>
    </dgm:pt>
    <dgm:pt modelId="{D6CC2ACA-CF97-9D49-994F-D9D2317FFC59}" type="sibTrans" cxnId="{2C03FD81-0C62-264A-8D57-FFA5F0320862}">
      <dgm:prSet/>
      <dgm:spPr/>
      <dgm:t>
        <a:bodyPr/>
        <a:lstStyle/>
        <a:p>
          <a:endParaRPr lang="en-US"/>
        </a:p>
      </dgm:t>
    </dgm:pt>
    <dgm:pt modelId="{F68FD59E-397F-4274-B0A9-A2FE88813D6F}" type="pres">
      <dgm:prSet presAssocID="{4E3C30EE-7897-E242-8CCB-1C8FCC9DBA05}" presName="root" presStyleCnt="0">
        <dgm:presLayoutVars>
          <dgm:dir/>
          <dgm:resizeHandles val="exact"/>
        </dgm:presLayoutVars>
      </dgm:prSet>
      <dgm:spPr/>
    </dgm:pt>
    <dgm:pt modelId="{FF33E846-E693-4186-81A8-97A6D4DB402C}" type="pres">
      <dgm:prSet presAssocID="{4E3C30EE-7897-E242-8CCB-1C8FCC9DBA05}" presName="container" presStyleCnt="0">
        <dgm:presLayoutVars>
          <dgm:dir/>
          <dgm:resizeHandles val="exact"/>
        </dgm:presLayoutVars>
      </dgm:prSet>
      <dgm:spPr/>
    </dgm:pt>
    <dgm:pt modelId="{2FFDDEEE-BC9F-4A23-B46F-1B94811E703A}" type="pres">
      <dgm:prSet presAssocID="{F6E08BB2-7666-2647-98BF-775C5977738A}" presName="compNode" presStyleCnt="0"/>
      <dgm:spPr/>
    </dgm:pt>
    <dgm:pt modelId="{31EEEB07-4E6E-4CFE-A76B-C9973DFAEB9E}" type="pres">
      <dgm:prSet presAssocID="{F6E08BB2-7666-2647-98BF-775C5977738A}" presName="iconBgRect" presStyleLbl="bgShp" presStyleIdx="0" presStyleCnt="3"/>
      <dgm:spPr/>
    </dgm:pt>
    <dgm:pt modelId="{EAFBD483-8946-4786-A57F-66BF72861C49}" type="pres">
      <dgm:prSet presAssocID="{F6E08BB2-7666-2647-98BF-775C5977738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uzzle Pieces"/>
        </a:ext>
      </dgm:extLst>
    </dgm:pt>
    <dgm:pt modelId="{FAFE765E-FD9A-41BE-9056-DBBF1E6FA6E0}" type="pres">
      <dgm:prSet presAssocID="{F6E08BB2-7666-2647-98BF-775C5977738A}" presName="spaceRect" presStyleCnt="0"/>
      <dgm:spPr/>
    </dgm:pt>
    <dgm:pt modelId="{78AA32BA-DC9D-4F66-8741-36F98F98048E}" type="pres">
      <dgm:prSet presAssocID="{F6E08BB2-7666-2647-98BF-775C5977738A}" presName="textRect" presStyleLbl="revTx" presStyleIdx="0" presStyleCnt="3">
        <dgm:presLayoutVars>
          <dgm:chMax val="1"/>
          <dgm:chPref val="1"/>
        </dgm:presLayoutVars>
      </dgm:prSet>
      <dgm:spPr/>
    </dgm:pt>
    <dgm:pt modelId="{D5E1090C-CD98-46C3-904A-54F47EA5BE75}" type="pres">
      <dgm:prSet presAssocID="{C0A88619-6DA3-7E4A-8DA2-F643EE8B4D4D}" presName="sibTrans" presStyleLbl="sibTrans2D1" presStyleIdx="0" presStyleCnt="0"/>
      <dgm:spPr/>
    </dgm:pt>
    <dgm:pt modelId="{8705AA35-33D0-4046-AE37-64608765D7B3}" type="pres">
      <dgm:prSet presAssocID="{843439E9-1E11-6F4D-A212-71DA35D3CC61}" presName="compNode" presStyleCnt="0"/>
      <dgm:spPr/>
    </dgm:pt>
    <dgm:pt modelId="{E19F22E2-161E-4CE5-B6CF-7B4CEA26F079}" type="pres">
      <dgm:prSet presAssocID="{843439E9-1E11-6F4D-A212-71DA35D3CC61}" presName="iconBgRect" presStyleLbl="bgShp" presStyleIdx="1" presStyleCnt="3"/>
      <dgm:spPr/>
    </dgm:pt>
    <dgm:pt modelId="{12FD97FF-7590-440E-AA14-DE327F22320D}" type="pres">
      <dgm:prSet presAssocID="{843439E9-1E11-6F4D-A212-71DA35D3CC6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otecting Hand"/>
        </a:ext>
      </dgm:extLst>
    </dgm:pt>
    <dgm:pt modelId="{ADB5FCC9-DCE1-4C3F-963D-F534BC0AB2E0}" type="pres">
      <dgm:prSet presAssocID="{843439E9-1E11-6F4D-A212-71DA35D3CC61}" presName="spaceRect" presStyleCnt="0"/>
      <dgm:spPr/>
    </dgm:pt>
    <dgm:pt modelId="{B6D7C637-BC33-4674-93A4-D1C5FA30CAEA}" type="pres">
      <dgm:prSet presAssocID="{843439E9-1E11-6F4D-A212-71DA35D3CC61}" presName="textRect" presStyleLbl="revTx" presStyleIdx="1" presStyleCnt="3">
        <dgm:presLayoutVars>
          <dgm:chMax val="1"/>
          <dgm:chPref val="1"/>
        </dgm:presLayoutVars>
      </dgm:prSet>
      <dgm:spPr/>
    </dgm:pt>
    <dgm:pt modelId="{C9516A33-02DE-45FA-BEFB-199C735821AD}" type="pres">
      <dgm:prSet presAssocID="{B19E509C-164E-9443-9962-7B4C539BF67E}" presName="sibTrans" presStyleLbl="sibTrans2D1" presStyleIdx="0" presStyleCnt="0"/>
      <dgm:spPr/>
    </dgm:pt>
    <dgm:pt modelId="{3FD7CCDA-C2A4-453D-8671-CBF3323DE4BF}" type="pres">
      <dgm:prSet presAssocID="{C51D3F9D-89A9-C640-8BB5-1385FA1364C0}" presName="compNode" presStyleCnt="0"/>
      <dgm:spPr/>
    </dgm:pt>
    <dgm:pt modelId="{6125EF40-0CB5-43B7-A488-FFE5E43FA5D1}" type="pres">
      <dgm:prSet presAssocID="{C51D3F9D-89A9-C640-8BB5-1385FA1364C0}" presName="iconBgRect" presStyleLbl="bgShp" presStyleIdx="2" presStyleCnt="3"/>
      <dgm:spPr/>
    </dgm:pt>
    <dgm:pt modelId="{354AE655-E054-4625-8FBF-5AC7081FCC03}" type="pres">
      <dgm:prSet presAssocID="{C51D3F9D-89A9-C640-8BB5-1385FA1364C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assroom"/>
        </a:ext>
      </dgm:extLst>
    </dgm:pt>
    <dgm:pt modelId="{100FFC2F-9879-4284-AFD7-1E93072B21C8}" type="pres">
      <dgm:prSet presAssocID="{C51D3F9D-89A9-C640-8BB5-1385FA1364C0}" presName="spaceRect" presStyleCnt="0"/>
      <dgm:spPr/>
    </dgm:pt>
    <dgm:pt modelId="{C5124CCD-16D0-4731-8E37-89BFE4CDCA22}" type="pres">
      <dgm:prSet presAssocID="{C51D3F9D-89A9-C640-8BB5-1385FA1364C0}" presName="textRect" presStyleLbl="revTx" presStyleIdx="2" presStyleCnt="3">
        <dgm:presLayoutVars>
          <dgm:chMax val="1"/>
          <dgm:chPref val="1"/>
        </dgm:presLayoutVars>
      </dgm:prSet>
      <dgm:spPr/>
    </dgm:pt>
  </dgm:ptLst>
  <dgm:cxnLst>
    <dgm:cxn modelId="{DEB3D313-6A83-5340-BC0B-FD305FC188FF}" type="presOf" srcId="{C51D3F9D-89A9-C640-8BB5-1385FA1364C0}" destId="{C5124CCD-16D0-4731-8E37-89BFE4CDCA22}" srcOrd="0" destOrd="0" presId="urn:microsoft.com/office/officeart/2018/2/layout/IconCircleList"/>
    <dgm:cxn modelId="{ABC7D451-A3E1-FE41-9370-281486B0F4FA}" srcId="{4E3C30EE-7897-E242-8CCB-1C8FCC9DBA05}" destId="{843439E9-1E11-6F4D-A212-71DA35D3CC61}" srcOrd="1" destOrd="0" parTransId="{37C93EF8-23AD-2C44-B976-49C1AF781EC9}" sibTransId="{B19E509C-164E-9443-9962-7B4C539BF67E}"/>
    <dgm:cxn modelId="{2C03FD81-0C62-264A-8D57-FFA5F0320862}" srcId="{4E3C30EE-7897-E242-8CCB-1C8FCC9DBA05}" destId="{C51D3F9D-89A9-C640-8BB5-1385FA1364C0}" srcOrd="2" destOrd="0" parTransId="{69C2BE2B-8429-6949-9B13-BAFB146C5007}" sibTransId="{D6CC2ACA-CF97-9D49-994F-D9D2317FFC59}"/>
    <dgm:cxn modelId="{4149CA87-4273-8D4D-9CA8-45F0CEAF8B55}" srcId="{4E3C30EE-7897-E242-8CCB-1C8FCC9DBA05}" destId="{F6E08BB2-7666-2647-98BF-775C5977738A}" srcOrd="0" destOrd="0" parTransId="{A08D8E5B-9C08-374F-ABEA-69F433839C86}" sibTransId="{C0A88619-6DA3-7E4A-8DA2-F643EE8B4D4D}"/>
    <dgm:cxn modelId="{6F8C1595-D70B-4343-8461-378CF396B3BF}" type="presOf" srcId="{B19E509C-164E-9443-9962-7B4C539BF67E}" destId="{C9516A33-02DE-45FA-BEFB-199C735821AD}" srcOrd="0" destOrd="0" presId="urn:microsoft.com/office/officeart/2018/2/layout/IconCircleList"/>
    <dgm:cxn modelId="{C08B86C7-2282-A843-98A5-9F86D0696A02}" type="presOf" srcId="{F6E08BB2-7666-2647-98BF-775C5977738A}" destId="{78AA32BA-DC9D-4F66-8741-36F98F98048E}" srcOrd="0" destOrd="0" presId="urn:microsoft.com/office/officeart/2018/2/layout/IconCircleList"/>
    <dgm:cxn modelId="{2A0415CE-7F12-9E44-91A0-991B7A58BC97}" type="presOf" srcId="{843439E9-1E11-6F4D-A212-71DA35D3CC61}" destId="{B6D7C637-BC33-4674-93A4-D1C5FA30CAEA}" srcOrd="0" destOrd="0" presId="urn:microsoft.com/office/officeart/2018/2/layout/IconCircleList"/>
    <dgm:cxn modelId="{E19D18D3-9708-414C-83CE-67371C698570}" type="presOf" srcId="{C0A88619-6DA3-7E4A-8DA2-F643EE8B4D4D}" destId="{D5E1090C-CD98-46C3-904A-54F47EA5BE75}" srcOrd="0" destOrd="0" presId="urn:microsoft.com/office/officeart/2018/2/layout/IconCircleList"/>
    <dgm:cxn modelId="{9D1829E7-1AB6-5342-BAB5-16036E59A614}" type="presOf" srcId="{4E3C30EE-7897-E242-8CCB-1C8FCC9DBA05}" destId="{F68FD59E-397F-4274-B0A9-A2FE88813D6F}" srcOrd="0" destOrd="0" presId="urn:microsoft.com/office/officeart/2018/2/layout/IconCircleList"/>
    <dgm:cxn modelId="{EB0B616E-2A35-D649-AC44-265593407269}" type="presParOf" srcId="{F68FD59E-397F-4274-B0A9-A2FE88813D6F}" destId="{FF33E846-E693-4186-81A8-97A6D4DB402C}" srcOrd="0" destOrd="0" presId="urn:microsoft.com/office/officeart/2018/2/layout/IconCircleList"/>
    <dgm:cxn modelId="{FF6DD8D6-B3C1-6043-B318-A6751CC94672}" type="presParOf" srcId="{FF33E846-E693-4186-81A8-97A6D4DB402C}" destId="{2FFDDEEE-BC9F-4A23-B46F-1B94811E703A}" srcOrd="0" destOrd="0" presId="urn:microsoft.com/office/officeart/2018/2/layout/IconCircleList"/>
    <dgm:cxn modelId="{237B92CC-6F54-EE48-909B-EBFA28FF13BA}" type="presParOf" srcId="{2FFDDEEE-BC9F-4A23-B46F-1B94811E703A}" destId="{31EEEB07-4E6E-4CFE-A76B-C9973DFAEB9E}" srcOrd="0" destOrd="0" presId="urn:microsoft.com/office/officeart/2018/2/layout/IconCircleList"/>
    <dgm:cxn modelId="{1722FA56-4AB8-884D-B916-6895A8D28B5E}" type="presParOf" srcId="{2FFDDEEE-BC9F-4A23-B46F-1B94811E703A}" destId="{EAFBD483-8946-4786-A57F-66BF72861C49}" srcOrd="1" destOrd="0" presId="urn:microsoft.com/office/officeart/2018/2/layout/IconCircleList"/>
    <dgm:cxn modelId="{9538520C-4792-3742-9674-98D805E5DA0E}" type="presParOf" srcId="{2FFDDEEE-BC9F-4A23-B46F-1B94811E703A}" destId="{FAFE765E-FD9A-41BE-9056-DBBF1E6FA6E0}" srcOrd="2" destOrd="0" presId="urn:microsoft.com/office/officeart/2018/2/layout/IconCircleList"/>
    <dgm:cxn modelId="{C95AAD28-AFF8-E548-9848-327FE1C0D324}" type="presParOf" srcId="{2FFDDEEE-BC9F-4A23-B46F-1B94811E703A}" destId="{78AA32BA-DC9D-4F66-8741-36F98F98048E}" srcOrd="3" destOrd="0" presId="urn:microsoft.com/office/officeart/2018/2/layout/IconCircleList"/>
    <dgm:cxn modelId="{DF632C8C-AEDA-1445-8F32-334428C8C1D6}" type="presParOf" srcId="{FF33E846-E693-4186-81A8-97A6D4DB402C}" destId="{D5E1090C-CD98-46C3-904A-54F47EA5BE75}" srcOrd="1" destOrd="0" presId="urn:microsoft.com/office/officeart/2018/2/layout/IconCircleList"/>
    <dgm:cxn modelId="{F4188701-3C80-3843-9787-01C67A25533D}" type="presParOf" srcId="{FF33E846-E693-4186-81A8-97A6D4DB402C}" destId="{8705AA35-33D0-4046-AE37-64608765D7B3}" srcOrd="2" destOrd="0" presId="urn:microsoft.com/office/officeart/2018/2/layout/IconCircleList"/>
    <dgm:cxn modelId="{F7E93071-4B2C-1D45-835F-94E278A3F0E7}" type="presParOf" srcId="{8705AA35-33D0-4046-AE37-64608765D7B3}" destId="{E19F22E2-161E-4CE5-B6CF-7B4CEA26F079}" srcOrd="0" destOrd="0" presId="urn:microsoft.com/office/officeart/2018/2/layout/IconCircleList"/>
    <dgm:cxn modelId="{DFFF7BEC-1C33-AF43-9B18-259A4411BBC9}" type="presParOf" srcId="{8705AA35-33D0-4046-AE37-64608765D7B3}" destId="{12FD97FF-7590-440E-AA14-DE327F22320D}" srcOrd="1" destOrd="0" presId="urn:microsoft.com/office/officeart/2018/2/layout/IconCircleList"/>
    <dgm:cxn modelId="{F876659B-8964-F249-B6DA-70733977F3D6}" type="presParOf" srcId="{8705AA35-33D0-4046-AE37-64608765D7B3}" destId="{ADB5FCC9-DCE1-4C3F-963D-F534BC0AB2E0}" srcOrd="2" destOrd="0" presId="urn:microsoft.com/office/officeart/2018/2/layout/IconCircleList"/>
    <dgm:cxn modelId="{BAB993CF-EDF9-3744-9049-33A8AA4A62E7}" type="presParOf" srcId="{8705AA35-33D0-4046-AE37-64608765D7B3}" destId="{B6D7C637-BC33-4674-93A4-D1C5FA30CAEA}" srcOrd="3" destOrd="0" presId="urn:microsoft.com/office/officeart/2018/2/layout/IconCircleList"/>
    <dgm:cxn modelId="{E76E9A7B-1066-374A-83F8-3A7D59B7B596}" type="presParOf" srcId="{FF33E846-E693-4186-81A8-97A6D4DB402C}" destId="{C9516A33-02DE-45FA-BEFB-199C735821AD}" srcOrd="3" destOrd="0" presId="urn:microsoft.com/office/officeart/2018/2/layout/IconCircleList"/>
    <dgm:cxn modelId="{24BCEA4A-B64F-3B4B-8647-D9E8B5459AB3}" type="presParOf" srcId="{FF33E846-E693-4186-81A8-97A6D4DB402C}" destId="{3FD7CCDA-C2A4-453D-8671-CBF3323DE4BF}" srcOrd="4" destOrd="0" presId="urn:microsoft.com/office/officeart/2018/2/layout/IconCircleList"/>
    <dgm:cxn modelId="{BCD7556F-B17A-2F4A-8A5E-064604F09A94}" type="presParOf" srcId="{3FD7CCDA-C2A4-453D-8671-CBF3323DE4BF}" destId="{6125EF40-0CB5-43B7-A488-FFE5E43FA5D1}" srcOrd="0" destOrd="0" presId="urn:microsoft.com/office/officeart/2018/2/layout/IconCircleList"/>
    <dgm:cxn modelId="{E8237121-618C-3A4C-9418-BF8B602D20EB}" type="presParOf" srcId="{3FD7CCDA-C2A4-453D-8671-CBF3323DE4BF}" destId="{354AE655-E054-4625-8FBF-5AC7081FCC03}" srcOrd="1" destOrd="0" presId="urn:microsoft.com/office/officeart/2018/2/layout/IconCircleList"/>
    <dgm:cxn modelId="{BBD50323-4D6B-9D44-B96A-15E5FBD6AA5B}" type="presParOf" srcId="{3FD7CCDA-C2A4-453D-8671-CBF3323DE4BF}" destId="{100FFC2F-9879-4284-AFD7-1E93072B21C8}" srcOrd="2" destOrd="0" presId="urn:microsoft.com/office/officeart/2018/2/layout/IconCircleList"/>
    <dgm:cxn modelId="{3E481908-BA27-3044-9ACD-D3D1B01120A9}" type="presParOf" srcId="{3FD7CCDA-C2A4-453D-8671-CBF3323DE4BF}" destId="{C5124CCD-16D0-4731-8E37-89BFE4CDCA22}"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70B533-1E8F-8D48-91F6-DDD6B43574F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A1AEEE5-CCFC-344C-853A-0B5634E19948}">
      <dgm:prSet phldrT="[Text]"/>
      <dgm:spPr/>
      <dgm:t>
        <a:bodyPr/>
        <a:lstStyle/>
        <a:p>
          <a:pPr>
            <a:buFont typeface="Arial" panose="020B0604020202020204" pitchFamily="34" charset="0"/>
            <a:buChar char="•"/>
          </a:pPr>
          <a:r>
            <a:rPr lang="en-US" dirty="0"/>
            <a:t>The Relationship Between Organizational Performance and Safety Outcomes</a:t>
          </a:r>
        </a:p>
      </dgm:t>
    </dgm:pt>
    <dgm:pt modelId="{E24B0A34-B442-2E4D-A94B-629BC7D0A37B}" type="parTrans" cxnId="{A3C84E0B-8154-2440-B4DF-64B4AACEF182}">
      <dgm:prSet/>
      <dgm:spPr/>
      <dgm:t>
        <a:bodyPr/>
        <a:lstStyle/>
        <a:p>
          <a:endParaRPr lang="en-US"/>
        </a:p>
      </dgm:t>
    </dgm:pt>
    <dgm:pt modelId="{A6D8B070-91ED-174C-B178-62B9172BE492}" type="sibTrans" cxnId="{A3C84E0B-8154-2440-B4DF-64B4AACEF182}">
      <dgm:prSet/>
      <dgm:spPr/>
      <dgm:t>
        <a:bodyPr/>
        <a:lstStyle/>
        <a:p>
          <a:endParaRPr lang="en-US"/>
        </a:p>
      </dgm:t>
    </dgm:pt>
    <dgm:pt modelId="{D91138CD-AF57-2542-A287-7466B9916143}">
      <dgm:prSet phldrT="[Text]"/>
      <dgm:spPr/>
      <dgm:t>
        <a:bodyPr/>
        <a:lstStyle/>
        <a:p>
          <a:pPr>
            <a:buFont typeface="Arial" panose="020B0604020202020204" pitchFamily="34" charset="0"/>
            <a:buChar char="•"/>
          </a:pPr>
          <a:r>
            <a:rPr lang="en-US"/>
            <a:t>Creating a Learning Organization</a:t>
          </a:r>
          <a:endParaRPr lang="en-US" dirty="0"/>
        </a:p>
      </dgm:t>
    </dgm:pt>
    <dgm:pt modelId="{DAD742B0-162B-3243-9D10-EF05D905D540}" type="parTrans" cxnId="{750E57A3-02ED-584A-AAFB-7483D612D547}">
      <dgm:prSet/>
      <dgm:spPr/>
      <dgm:t>
        <a:bodyPr/>
        <a:lstStyle/>
        <a:p>
          <a:endParaRPr lang="en-US"/>
        </a:p>
      </dgm:t>
    </dgm:pt>
    <dgm:pt modelId="{E7BFD2C2-68DD-2242-BA60-4AE7D2C8EAF2}" type="sibTrans" cxnId="{750E57A3-02ED-584A-AAFB-7483D612D547}">
      <dgm:prSet/>
      <dgm:spPr/>
      <dgm:t>
        <a:bodyPr/>
        <a:lstStyle/>
        <a:p>
          <a:endParaRPr lang="en-US"/>
        </a:p>
      </dgm:t>
    </dgm:pt>
    <dgm:pt modelId="{E5E3B8F0-CFCE-0D4C-B74C-8C3F5D923A3B}">
      <dgm:prSet phldrT="[Text]"/>
      <dgm:spPr/>
      <dgm:t>
        <a:bodyPr/>
        <a:lstStyle/>
        <a:p>
          <a:pPr>
            <a:buFont typeface="Arial" panose="020B0604020202020204" pitchFamily="34" charset="0"/>
            <a:buChar char="•"/>
          </a:pPr>
          <a:r>
            <a:rPr lang="en-US" dirty="0"/>
            <a:t>Adopting Human and Organizational Performance (HOP)</a:t>
          </a:r>
        </a:p>
      </dgm:t>
    </dgm:pt>
    <dgm:pt modelId="{E2AF1D24-F6D1-FC45-AFA2-03BFB42654EA}" type="parTrans" cxnId="{841D607F-CEEE-944C-BD22-ED6FE0C96B1A}">
      <dgm:prSet/>
      <dgm:spPr/>
      <dgm:t>
        <a:bodyPr/>
        <a:lstStyle/>
        <a:p>
          <a:endParaRPr lang="en-US"/>
        </a:p>
      </dgm:t>
    </dgm:pt>
    <dgm:pt modelId="{4A9F7328-A223-2C44-8B47-37ED4D7B7CF2}" type="sibTrans" cxnId="{841D607F-CEEE-944C-BD22-ED6FE0C96B1A}">
      <dgm:prSet/>
      <dgm:spPr/>
      <dgm:t>
        <a:bodyPr/>
        <a:lstStyle/>
        <a:p>
          <a:endParaRPr lang="en-US"/>
        </a:p>
      </dgm:t>
    </dgm:pt>
    <dgm:pt modelId="{365E4517-0AE1-7D42-8021-470B7AAF2198}" type="pres">
      <dgm:prSet presAssocID="{6370B533-1E8F-8D48-91F6-DDD6B43574F0}" presName="diagram" presStyleCnt="0">
        <dgm:presLayoutVars>
          <dgm:dir/>
          <dgm:resizeHandles val="exact"/>
        </dgm:presLayoutVars>
      </dgm:prSet>
      <dgm:spPr/>
    </dgm:pt>
    <dgm:pt modelId="{6F7AF041-0490-3542-B97B-58C8C00DA940}" type="pres">
      <dgm:prSet presAssocID="{2A1AEEE5-CCFC-344C-853A-0B5634E19948}" presName="node" presStyleLbl="node1" presStyleIdx="0" presStyleCnt="3">
        <dgm:presLayoutVars>
          <dgm:bulletEnabled val="1"/>
        </dgm:presLayoutVars>
      </dgm:prSet>
      <dgm:spPr/>
    </dgm:pt>
    <dgm:pt modelId="{F65EAF1B-80A0-7F40-BB43-971A59FD72E0}" type="pres">
      <dgm:prSet presAssocID="{A6D8B070-91ED-174C-B178-62B9172BE492}" presName="sibTrans" presStyleCnt="0"/>
      <dgm:spPr/>
    </dgm:pt>
    <dgm:pt modelId="{80367561-139B-C64E-9B76-03A878C3C6B7}" type="pres">
      <dgm:prSet presAssocID="{D91138CD-AF57-2542-A287-7466B9916143}" presName="node" presStyleLbl="node1" presStyleIdx="1" presStyleCnt="3">
        <dgm:presLayoutVars>
          <dgm:bulletEnabled val="1"/>
        </dgm:presLayoutVars>
      </dgm:prSet>
      <dgm:spPr/>
    </dgm:pt>
    <dgm:pt modelId="{4BE2FCF7-F518-1844-ACA5-BBB1DB3B8559}" type="pres">
      <dgm:prSet presAssocID="{E7BFD2C2-68DD-2242-BA60-4AE7D2C8EAF2}" presName="sibTrans" presStyleCnt="0"/>
      <dgm:spPr/>
    </dgm:pt>
    <dgm:pt modelId="{26E54ACC-3359-154F-BD8E-EB72BA14966D}" type="pres">
      <dgm:prSet presAssocID="{E5E3B8F0-CFCE-0D4C-B74C-8C3F5D923A3B}" presName="node" presStyleLbl="node1" presStyleIdx="2" presStyleCnt="3">
        <dgm:presLayoutVars>
          <dgm:bulletEnabled val="1"/>
        </dgm:presLayoutVars>
      </dgm:prSet>
      <dgm:spPr/>
    </dgm:pt>
  </dgm:ptLst>
  <dgm:cxnLst>
    <dgm:cxn modelId="{A3C84E0B-8154-2440-B4DF-64B4AACEF182}" srcId="{6370B533-1E8F-8D48-91F6-DDD6B43574F0}" destId="{2A1AEEE5-CCFC-344C-853A-0B5634E19948}" srcOrd="0" destOrd="0" parTransId="{E24B0A34-B442-2E4D-A94B-629BC7D0A37B}" sibTransId="{A6D8B070-91ED-174C-B178-62B9172BE492}"/>
    <dgm:cxn modelId="{0EA66213-DD47-0244-BD36-F1F7648B53E1}" type="presOf" srcId="{2A1AEEE5-CCFC-344C-853A-0B5634E19948}" destId="{6F7AF041-0490-3542-B97B-58C8C00DA940}" srcOrd="0" destOrd="0" presId="urn:microsoft.com/office/officeart/2005/8/layout/default"/>
    <dgm:cxn modelId="{95B8AB71-F0AA-EC40-A368-279E8BDE1640}" type="presOf" srcId="{D91138CD-AF57-2542-A287-7466B9916143}" destId="{80367561-139B-C64E-9B76-03A878C3C6B7}" srcOrd="0" destOrd="0" presId="urn:microsoft.com/office/officeart/2005/8/layout/default"/>
    <dgm:cxn modelId="{841D607F-CEEE-944C-BD22-ED6FE0C96B1A}" srcId="{6370B533-1E8F-8D48-91F6-DDD6B43574F0}" destId="{E5E3B8F0-CFCE-0D4C-B74C-8C3F5D923A3B}" srcOrd="2" destOrd="0" parTransId="{E2AF1D24-F6D1-FC45-AFA2-03BFB42654EA}" sibTransId="{4A9F7328-A223-2C44-8B47-37ED4D7B7CF2}"/>
    <dgm:cxn modelId="{750E57A3-02ED-584A-AAFB-7483D612D547}" srcId="{6370B533-1E8F-8D48-91F6-DDD6B43574F0}" destId="{D91138CD-AF57-2542-A287-7466B9916143}" srcOrd="1" destOrd="0" parTransId="{DAD742B0-162B-3243-9D10-EF05D905D540}" sibTransId="{E7BFD2C2-68DD-2242-BA60-4AE7D2C8EAF2}"/>
    <dgm:cxn modelId="{89BC45AD-245C-1947-95BF-0BB0B59EC4AF}" type="presOf" srcId="{6370B533-1E8F-8D48-91F6-DDD6B43574F0}" destId="{365E4517-0AE1-7D42-8021-470B7AAF2198}" srcOrd="0" destOrd="0" presId="urn:microsoft.com/office/officeart/2005/8/layout/default"/>
    <dgm:cxn modelId="{3107D4C7-ED68-B848-8FA3-E730F3007D11}" type="presOf" srcId="{E5E3B8F0-CFCE-0D4C-B74C-8C3F5D923A3B}" destId="{26E54ACC-3359-154F-BD8E-EB72BA14966D}" srcOrd="0" destOrd="0" presId="urn:microsoft.com/office/officeart/2005/8/layout/default"/>
    <dgm:cxn modelId="{5CC7F233-79BA-A448-8DBA-84F11D7A9B40}" type="presParOf" srcId="{365E4517-0AE1-7D42-8021-470B7AAF2198}" destId="{6F7AF041-0490-3542-B97B-58C8C00DA940}" srcOrd="0" destOrd="0" presId="urn:microsoft.com/office/officeart/2005/8/layout/default"/>
    <dgm:cxn modelId="{F84CE2DF-CC2D-5248-87B9-B0DE4B9C98A9}" type="presParOf" srcId="{365E4517-0AE1-7D42-8021-470B7AAF2198}" destId="{F65EAF1B-80A0-7F40-BB43-971A59FD72E0}" srcOrd="1" destOrd="0" presId="urn:microsoft.com/office/officeart/2005/8/layout/default"/>
    <dgm:cxn modelId="{388DA329-564A-074B-8B31-2B3028F0942D}" type="presParOf" srcId="{365E4517-0AE1-7D42-8021-470B7AAF2198}" destId="{80367561-139B-C64E-9B76-03A878C3C6B7}" srcOrd="2" destOrd="0" presId="urn:microsoft.com/office/officeart/2005/8/layout/default"/>
    <dgm:cxn modelId="{50BE566D-0813-3B4D-86C5-DBA0BCDB0D16}" type="presParOf" srcId="{365E4517-0AE1-7D42-8021-470B7AAF2198}" destId="{4BE2FCF7-F518-1844-ACA5-BBB1DB3B8559}" srcOrd="3" destOrd="0" presId="urn:microsoft.com/office/officeart/2005/8/layout/default"/>
    <dgm:cxn modelId="{86FB3123-4692-4A40-A4EE-92F503DF8D18}" type="presParOf" srcId="{365E4517-0AE1-7D42-8021-470B7AAF2198}" destId="{26E54ACC-3359-154F-BD8E-EB72BA14966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4B4E57-5BA7-41B8-9B4D-0D3FD393BF4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427D96B-3E6C-49FB-AF60-3DAD72D3F2D3}">
      <dgm:prSet/>
      <dgm:spPr/>
      <dgm:t>
        <a:bodyPr/>
        <a:lstStyle/>
        <a:p>
          <a:r>
            <a:rPr lang="en-US" dirty="0"/>
            <a:t>QA is foundational for performance.</a:t>
          </a:r>
        </a:p>
      </dgm:t>
    </dgm:pt>
    <dgm:pt modelId="{42D4D29A-8CBB-48AB-AD15-7A78AE65A1F3}" type="parTrans" cxnId="{6F8D9AC1-D04D-4A78-A943-BEC6BDD4F8E3}">
      <dgm:prSet/>
      <dgm:spPr/>
      <dgm:t>
        <a:bodyPr/>
        <a:lstStyle/>
        <a:p>
          <a:endParaRPr lang="en-US"/>
        </a:p>
      </dgm:t>
    </dgm:pt>
    <dgm:pt modelId="{9FE51EDB-24BF-4DAC-8282-28D7B1D68F97}" type="sibTrans" cxnId="{6F8D9AC1-D04D-4A78-A943-BEC6BDD4F8E3}">
      <dgm:prSet/>
      <dgm:spPr/>
      <dgm:t>
        <a:bodyPr/>
        <a:lstStyle/>
        <a:p>
          <a:endParaRPr lang="en-US"/>
        </a:p>
      </dgm:t>
    </dgm:pt>
    <dgm:pt modelId="{BBF874F9-9623-4569-AF65-7D74A5B32EFA}">
      <dgm:prSet/>
      <dgm:spPr/>
      <dgm:t>
        <a:bodyPr/>
        <a:lstStyle/>
        <a:p>
          <a:r>
            <a:rPr lang="en-US"/>
            <a:t>Adopt HOP for better teamwork and reduced risks.</a:t>
          </a:r>
        </a:p>
      </dgm:t>
    </dgm:pt>
    <dgm:pt modelId="{0200D511-675E-4899-A9EC-416D922F5DF5}" type="parTrans" cxnId="{C945B681-E98D-480B-AEF8-2CFA7E848316}">
      <dgm:prSet/>
      <dgm:spPr/>
      <dgm:t>
        <a:bodyPr/>
        <a:lstStyle/>
        <a:p>
          <a:endParaRPr lang="en-US"/>
        </a:p>
      </dgm:t>
    </dgm:pt>
    <dgm:pt modelId="{B5FD382B-C8C7-4793-AAC1-BC93563E0A96}" type="sibTrans" cxnId="{C945B681-E98D-480B-AEF8-2CFA7E848316}">
      <dgm:prSet/>
      <dgm:spPr/>
      <dgm:t>
        <a:bodyPr/>
        <a:lstStyle/>
        <a:p>
          <a:endParaRPr lang="en-US"/>
        </a:p>
      </dgm:t>
    </dgm:pt>
    <dgm:pt modelId="{74E9DC46-7F2E-41E3-86C8-434EA025BEFA}">
      <dgm:prSet/>
      <dgm:spPr/>
      <dgm:t>
        <a:bodyPr/>
        <a:lstStyle/>
        <a:p>
          <a:r>
            <a:rPr lang="en-US"/>
            <a:t>A learning organization drives continuous safety improvement.</a:t>
          </a:r>
        </a:p>
      </dgm:t>
    </dgm:pt>
    <dgm:pt modelId="{BF7812A6-CF3E-49C7-8674-CB57537F707C}" type="parTrans" cxnId="{90920C79-5D33-47EF-B285-796F38E65653}">
      <dgm:prSet/>
      <dgm:spPr/>
      <dgm:t>
        <a:bodyPr/>
        <a:lstStyle/>
        <a:p>
          <a:endParaRPr lang="en-US"/>
        </a:p>
      </dgm:t>
    </dgm:pt>
    <dgm:pt modelId="{9F79E3D2-383C-4E00-ACAC-6F435A97F251}" type="sibTrans" cxnId="{90920C79-5D33-47EF-B285-796F38E65653}">
      <dgm:prSet/>
      <dgm:spPr/>
      <dgm:t>
        <a:bodyPr/>
        <a:lstStyle/>
        <a:p>
          <a:endParaRPr lang="en-US"/>
        </a:p>
      </dgm:t>
    </dgm:pt>
    <dgm:pt modelId="{7061A769-5E38-744E-BAA4-3C037BE979F2}" type="pres">
      <dgm:prSet presAssocID="{5A4B4E57-5BA7-41B8-9B4D-0D3FD393BF4B}" presName="linear" presStyleCnt="0">
        <dgm:presLayoutVars>
          <dgm:animLvl val="lvl"/>
          <dgm:resizeHandles val="exact"/>
        </dgm:presLayoutVars>
      </dgm:prSet>
      <dgm:spPr/>
    </dgm:pt>
    <dgm:pt modelId="{97E426D0-DB68-964C-983B-9D3564005FB2}" type="pres">
      <dgm:prSet presAssocID="{1427D96B-3E6C-49FB-AF60-3DAD72D3F2D3}" presName="parentText" presStyleLbl="node1" presStyleIdx="0" presStyleCnt="3">
        <dgm:presLayoutVars>
          <dgm:chMax val="0"/>
          <dgm:bulletEnabled val="1"/>
        </dgm:presLayoutVars>
      </dgm:prSet>
      <dgm:spPr/>
    </dgm:pt>
    <dgm:pt modelId="{A1896F11-F8A3-5941-A7C4-CC0DE3AB9A28}" type="pres">
      <dgm:prSet presAssocID="{9FE51EDB-24BF-4DAC-8282-28D7B1D68F97}" presName="spacer" presStyleCnt="0"/>
      <dgm:spPr/>
    </dgm:pt>
    <dgm:pt modelId="{8377AE98-5E06-0441-80B3-52CEFE72DCAB}" type="pres">
      <dgm:prSet presAssocID="{BBF874F9-9623-4569-AF65-7D74A5B32EFA}" presName="parentText" presStyleLbl="node1" presStyleIdx="1" presStyleCnt="3">
        <dgm:presLayoutVars>
          <dgm:chMax val="0"/>
          <dgm:bulletEnabled val="1"/>
        </dgm:presLayoutVars>
      </dgm:prSet>
      <dgm:spPr/>
    </dgm:pt>
    <dgm:pt modelId="{B7962284-4A95-A742-86BE-AB8B71B1EA21}" type="pres">
      <dgm:prSet presAssocID="{B5FD382B-C8C7-4793-AAC1-BC93563E0A96}" presName="spacer" presStyleCnt="0"/>
      <dgm:spPr/>
    </dgm:pt>
    <dgm:pt modelId="{794195D4-3C32-6A42-A1B8-E8ED56FDAED5}" type="pres">
      <dgm:prSet presAssocID="{74E9DC46-7F2E-41E3-86C8-434EA025BEFA}" presName="parentText" presStyleLbl="node1" presStyleIdx="2" presStyleCnt="3">
        <dgm:presLayoutVars>
          <dgm:chMax val="0"/>
          <dgm:bulletEnabled val="1"/>
        </dgm:presLayoutVars>
      </dgm:prSet>
      <dgm:spPr/>
    </dgm:pt>
  </dgm:ptLst>
  <dgm:cxnLst>
    <dgm:cxn modelId="{9048E006-92C6-534D-B88F-E20CB962B5DC}" type="presOf" srcId="{74E9DC46-7F2E-41E3-86C8-434EA025BEFA}" destId="{794195D4-3C32-6A42-A1B8-E8ED56FDAED5}" srcOrd="0" destOrd="0" presId="urn:microsoft.com/office/officeart/2005/8/layout/vList2"/>
    <dgm:cxn modelId="{6A7BFC26-9502-384E-AA38-3755593FB8EC}" type="presOf" srcId="{1427D96B-3E6C-49FB-AF60-3DAD72D3F2D3}" destId="{97E426D0-DB68-964C-983B-9D3564005FB2}" srcOrd="0" destOrd="0" presId="urn:microsoft.com/office/officeart/2005/8/layout/vList2"/>
    <dgm:cxn modelId="{90920C79-5D33-47EF-B285-796F38E65653}" srcId="{5A4B4E57-5BA7-41B8-9B4D-0D3FD393BF4B}" destId="{74E9DC46-7F2E-41E3-86C8-434EA025BEFA}" srcOrd="2" destOrd="0" parTransId="{BF7812A6-CF3E-49C7-8674-CB57537F707C}" sibTransId="{9F79E3D2-383C-4E00-ACAC-6F435A97F251}"/>
    <dgm:cxn modelId="{C945B681-E98D-480B-AEF8-2CFA7E848316}" srcId="{5A4B4E57-5BA7-41B8-9B4D-0D3FD393BF4B}" destId="{BBF874F9-9623-4569-AF65-7D74A5B32EFA}" srcOrd="1" destOrd="0" parTransId="{0200D511-675E-4899-A9EC-416D922F5DF5}" sibTransId="{B5FD382B-C8C7-4793-AAC1-BC93563E0A96}"/>
    <dgm:cxn modelId="{6C8C4C86-356B-8145-A1C0-B15145154F28}" type="presOf" srcId="{5A4B4E57-5BA7-41B8-9B4D-0D3FD393BF4B}" destId="{7061A769-5E38-744E-BAA4-3C037BE979F2}" srcOrd="0" destOrd="0" presId="urn:microsoft.com/office/officeart/2005/8/layout/vList2"/>
    <dgm:cxn modelId="{FF501492-F7F6-354D-A7C8-C675FA764C02}" type="presOf" srcId="{BBF874F9-9623-4569-AF65-7D74A5B32EFA}" destId="{8377AE98-5E06-0441-80B3-52CEFE72DCAB}" srcOrd="0" destOrd="0" presId="urn:microsoft.com/office/officeart/2005/8/layout/vList2"/>
    <dgm:cxn modelId="{6F8D9AC1-D04D-4A78-A943-BEC6BDD4F8E3}" srcId="{5A4B4E57-5BA7-41B8-9B4D-0D3FD393BF4B}" destId="{1427D96B-3E6C-49FB-AF60-3DAD72D3F2D3}" srcOrd="0" destOrd="0" parTransId="{42D4D29A-8CBB-48AB-AD15-7A78AE65A1F3}" sibTransId="{9FE51EDB-24BF-4DAC-8282-28D7B1D68F97}"/>
    <dgm:cxn modelId="{463A3E8D-0700-044F-91AE-7A6B683D84CC}" type="presParOf" srcId="{7061A769-5E38-744E-BAA4-3C037BE979F2}" destId="{97E426D0-DB68-964C-983B-9D3564005FB2}" srcOrd="0" destOrd="0" presId="urn:microsoft.com/office/officeart/2005/8/layout/vList2"/>
    <dgm:cxn modelId="{767C89B3-83EA-B443-BBF8-B425F1C6EBAC}" type="presParOf" srcId="{7061A769-5E38-744E-BAA4-3C037BE979F2}" destId="{A1896F11-F8A3-5941-A7C4-CC0DE3AB9A28}" srcOrd="1" destOrd="0" presId="urn:microsoft.com/office/officeart/2005/8/layout/vList2"/>
    <dgm:cxn modelId="{3BDEA99C-10CD-B343-9306-816779A661F5}" type="presParOf" srcId="{7061A769-5E38-744E-BAA4-3C037BE979F2}" destId="{8377AE98-5E06-0441-80B3-52CEFE72DCAB}" srcOrd="2" destOrd="0" presId="urn:microsoft.com/office/officeart/2005/8/layout/vList2"/>
    <dgm:cxn modelId="{90A5B9A3-F406-4941-A578-1A089AE59989}" type="presParOf" srcId="{7061A769-5E38-744E-BAA4-3C037BE979F2}" destId="{B7962284-4A95-A742-86BE-AB8B71B1EA21}" srcOrd="3" destOrd="0" presId="urn:microsoft.com/office/officeart/2005/8/layout/vList2"/>
    <dgm:cxn modelId="{5FAF460F-E53F-CB40-BBAD-DED9F6079115}" type="presParOf" srcId="{7061A769-5E38-744E-BAA4-3C037BE979F2}" destId="{794195D4-3C32-6A42-A1B8-E8ED56FDAED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F21F3-EFD6-F249-8C12-9BD04E171EC8}">
      <dsp:nvSpPr>
        <dsp:cNvPr id="0" name=""/>
        <dsp:cNvSpPr/>
      </dsp:nvSpPr>
      <dsp:spPr>
        <a:xfrm>
          <a:off x="0" y="172010"/>
          <a:ext cx="7375161"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Safety is the foundation of performance.</a:t>
          </a:r>
        </a:p>
      </dsp:txBody>
      <dsp:txXfrm>
        <a:off x="28100" y="200110"/>
        <a:ext cx="7318961" cy="519439"/>
      </dsp:txXfrm>
    </dsp:sp>
    <dsp:sp modelId="{7225502F-2F1A-2F4F-B537-2A4EC1E4DD9F}">
      <dsp:nvSpPr>
        <dsp:cNvPr id="0" name=""/>
        <dsp:cNvSpPr/>
      </dsp:nvSpPr>
      <dsp:spPr>
        <a:xfrm>
          <a:off x="0" y="816770"/>
          <a:ext cx="7375161"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Cutting corners in safety undermines long-term success.</a:t>
          </a:r>
        </a:p>
      </dsp:txBody>
      <dsp:txXfrm>
        <a:off x="28100" y="844870"/>
        <a:ext cx="7318961" cy="519439"/>
      </dsp:txXfrm>
    </dsp:sp>
    <dsp:sp modelId="{9998C5D7-9643-1B48-B1D3-4E14807B7058}">
      <dsp:nvSpPr>
        <dsp:cNvPr id="0" name=""/>
        <dsp:cNvSpPr/>
      </dsp:nvSpPr>
      <dsp:spPr>
        <a:xfrm>
          <a:off x="0" y="1461530"/>
          <a:ext cx="7375161"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Safety enhances productivity, morale, and efficiency.</a:t>
          </a:r>
        </a:p>
      </dsp:txBody>
      <dsp:txXfrm>
        <a:off x="28100" y="1489630"/>
        <a:ext cx="7318961" cy="519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A67AA-AA53-E045-9190-9DA0E1FDE8DB}">
      <dsp:nvSpPr>
        <dsp:cNvPr id="0" name=""/>
        <dsp:cNvSpPr/>
      </dsp:nvSpPr>
      <dsp:spPr>
        <a:xfrm>
          <a:off x="1871721" y="1425148"/>
          <a:ext cx="1741847" cy="1741847"/>
        </a:xfrm>
        <a:prstGeom prst="gear9">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Safety Systems</a:t>
          </a:r>
        </a:p>
      </dsp:txBody>
      <dsp:txXfrm>
        <a:off x="2221910" y="1833167"/>
        <a:ext cx="1041469" cy="895346"/>
      </dsp:txXfrm>
    </dsp:sp>
    <dsp:sp modelId="{60B9BC71-2A1F-3149-BFBE-8E07EB8E973B}">
      <dsp:nvSpPr>
        <dsp:cNvPr id="0" name=""/>
        <dsp:cNvSpPr/>
      </dsp:nvSpPr>
      <dsp:spPr>
        <a:xfrm>
          <a:off x="858282" y="1013438"/>
          <a:ext cx="1266798" cy="1266798"/>
        </a:xfrm>
        <a:prstGeom prst="gear6">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Processes</a:t>
          </a:r>
        </a:p>
      </dsp:txBody>
      <dsp:txXfrm>
        <a:off x="1177202" y="1334286"/>
        <a:ext cx="628958" cy="625102"/>
      </dsp:txXfrm>
    </dsp:sp>
    <dsp:sp modelId="{F054381C-B7E9-0142-BA5D-250796F30896}">
      <dsp:nvSpPr>
        <dsp:cNvPr id="0" name=""/>
        <dsp:cNvSpPr/>
      </dsp:nvSpPr>
      <dsp:spPr>
        <a:xfrm rot="20700000">
          <a:off x="1567819" y="139477"/>
          <a:ext cx="1241203" cy="1241203"/>
        </a:xfrm>
        <a:prstGeom prst="gear6">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People</a:t>
          </a:r>
        </a:p>
      </dsp:txBody>
      <dsp:txXfrm rot="-20700000">
        <a:off x="1840051" y="411709"/>
        <a:ext cx="696739" cy="696739"/>
      </dsp:txXfrm>
    </dsp:sp>
    <dsp:sp modelId="{CF2F3D46-F839-954E-A036-53D8E6220BF4}">
      <dsp:nvSpPr>
        <dsp:cNvPr id="0" name=""/>
        <dsp:cNvSpPr/>
      </dsp:nvSpPr>
      <dsp:spPr>
        <a:xfrm>
          <a:off x="1726842" y="1168472"/>
          <a:ext cx="2229565" cy="2229565"/>
        </a:xfrm>
        <a:prstGeom prst="circularArrow">
          <a:avLst>
            <a:gd name="adj1" fmla="val 4688"/>
            <a:gd name="adj2" fmla="val 299029"/>
            <a:gd name="adj3" fmla="val 2485408"/>
            <a:gd name="adj4" fmla="val 15929200"/>
            <a:gd name="adj5" fmla="val 5469"/>
          </a:avLst>
        </a:prstGeom>
        <a:gradFill rotWithShape="0">
          <a:gsLst>
            <a:gs pos="0">
              <a:schemeClr val="accent6">
                <a:tint val="60000"/>
                <a:hueOff val="0"/>
                <a:satOff val="0"/>
                <a:lumOff val="0"/>
                <a:alphaOff val="0"/>
                <a:shade val="51000"/>
                <a:satMod val="130000"/>
              </a:schemeClr>
            </a:gs>
            <a:gs pos="80000">
              <a:schemeClr val="accent6">
                <a:tint val="60000"/>
                <a:hueOff val="0"/>
                <a:satOff val="0"/>
                <a:lumOff val="0"/>
                <a:alphaOff val="0"/>
                <a:shade val="93000"/>
                <a:satMod val="130000"/>
              </a:schemeClr>
            </a:gs>
            <a:gs pos="100000">
              <a:schemeClr val="accent6">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077CB32-0F84-0B40-A4F8-1A037D7BC7A6}">
      <dsp:nvSpPr>
        <dsp:cNvPr id="0" name=""/>
        <dsp:cNvSpPr/>
      </dsp:nvSpPr>
      <dsp:spPr>
        <a:xfrm>
          <a:off x="633935" y="737552"/>
          <a:ext cx="1619918" cy="1619918"/>
        </a:xfrm>
        <a:prstGeom prst="leftCircularArrow">
          <a:avLst>
            <a:gd name="adj1" fmla="val 6452"/>
            <a:gd name="adj2" fmla="val 429999"/>
            <a:gd name="adj3" fmla="val 10489124"/>
            <a:gd name="adj4" fmla="val 14837806"/>
            <a:gd name="adj5" fmla="val 7527"/>
          </a:avLst>
        </a:prstGeom>
        <a:gradFill rotWithShape="0">
          <a:gsLst>
            <a:gs pos="0">
              <a:schemeClr val="accent6">
                <a:tint val="60000"/>
                <a:hueOff val="0"/>
                <a:satOff val="0"/>
                <a:lumOff val="0"/>
                <a:alphaOff val="0"/>
                <a:shade val="51000"/>
                <a:satMod val="130000"/>
              </a:schemeClr>
            </a:gs>
            <a:gs pos="80000">
              <a:schemeClr val="accent6">
                <a:tint val="60000"/>
                <a:hueOff val="0"/>
                <a:satOff val="0"/>
                <a:lumOff val="0"/>
                <a:alphaOff val="0"/>
                <a:shade val="93000"/>
                <a:satMod val="130000"/>
              </a:schemeClr>
            </a:gs>
            <a:gs pos="100000">
              <a:schemeClr val="accent6">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DF7F43B-3BFA-5D47-8812-FB2854373863}">
      <dsp:nvSpPr>
        <dsp:cNvPr id="0" name=""/>
        <dsp:cNvSpPr/>
      </dsp:nvSpPr>
      <dsp:spPr>
        <a:xfrm>
          <a:off x="1280716" y="-127984"/>
          <a:ext cx="1746598" cy="1746598"/>
        </a:xfrm>
        <a:prstGeom prst="circularArrow">
          <a:avLst>
            <a:gd name="adj1" fmla="val 5984"/>
            <a:gd name="adj2" fmla="val 394124"/>
            <a:gd name="adj3" fmla="val 13313824"/>
            <a:gd name="adj4" fmla="val 10508221"/>
            <a:gd name="adj5" fmla="val 6981"/>
          </a:avLst>
        </a:prstGeom>
        <a:gradFill rotWithShape="0">
          <a:gsLst>
            <a:gs pos="0">
              <a:schemeClr val="accent6">
                <a:tint val="60000"/>
                <a:hueOff val="0"/>
                <a:satOff val="0"/>
                <a:lumOff val="0"/>
                <a:alphaOff val="0"/>
                <a:shade val="51000"/>
                <a:satMod val="130000"/>
              </a:schemeClr>
            </a:gs>
            <a:gs pos="80000">
              <a:schemeClr val="accent6">
                <a:tint val="60000"/>
                <a:hueOff val="0"/>
                <a:satOff val="0"/>
                <a:lumOff val="0"/>
                <a:alphaOff val="0"/>
                <a:shade val="93000"/>
                <a:satMod val="130000"/>
              </a:schemeClr>
            </a:gs>
            <a:gs pos="100000">
              <a:schemeClr val="accent6">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D671D-6E24-7749-AEAF-47B5829EBDB4}">
      <dsp:nvSpPr>
        <dsp:cNvPr id="0" name=""/>
        <dsp:cNvSpPr/>
      </dsp:nvSpPr>
      <dsp:spPr>
        <a:xfrm>
          <a:off x="-1428" y="31114"/>
          <a:ext cx="3018155" cy="242697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6A9C2F-838B-574D-A6A8-9352DBD1DC01}">
      <dsp:nvSpPr>
        <dsp:cNvPr id="0" name=""/>
        <dsp:cNvSpPr/>
      </dsp:nvSpPr>
      <dsp:spPr>
        <a:xfrm>
          <a:off x="1507648" y="249163"/>
          <a:ext cx="1617980" cy="44241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HOP Principles</a:t>
          </a:r>
        </a:p>
      </dsp:txBody>
      <dsp:txXfrm>
        <a:off x="1529245" y="270760"/>
        <a:ext cx="1574786" cy="399222"/>
      </dsp:txXfrm>
    </dsp:sp>
    <dsp:sp modelId="{D9F20468-831A-F649-BF96-6241B986FAD8}">
      <dsp:nvSpPr>
        <dsp:cNvPr id="0" name=""/>
        <dsp:cNvSpPr/>
      </dsp:nvSpPr>
      <dsp:spPr>
        <a:xfrm>
          <a:off x="1507648" y="746881"/>
          <a:ext cx="1617980" cy="44241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Administrative Defenses</a:t>
          </a:r>
        </a:p>
      </dsp:txBody>
      <dsp:txXfrm>
        <a:off x="1529245" y="768478"/>
        <a:ext cx="1574786" cy="399222"/>
      </dsp:txXfrm>
    </dsp:sp>
    <dsp:sp modelId="{78843BEF-7167-404A-B479-2D839F6F34C9}">
      <dsp:nvSpPr>
        <dsp:cNvPr id="0" name=""/>
        <dsp:cNvSpPr/>
      </dsp:nvSpPr>
      <dsp:spPr>
        <a:xfrm>
          <a:off x="1507648" y="1244600"/>
          <a:ext cx="1617980" cy="44241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Physical Defenses</a:t>
          </a:r>
        </a:p>
      </dsp:txBody>
      <dsp:txXfrm>
        <a:off x="1529245" y="1266197"/>
        <a:ext cx="1574786" cy="399222"/>
      </dsp:txXfrm>
    </dsp:sp>
    <dsp:sp modelId="{9E9F2DCF-9B13-074A-BC68-7B1E74F9D611}">
      <dsp:nvSpPr>
        <dsp:cNvPr id="0" name=""/>
        <dsp:cNvSpPr/>
      </dsp:nvSpPr>
      <dsp:spPr>
        <a:xfrm>
          <a:off x="1507648" y="1742318"/>
          <a:ext cx="1617980" cy="44241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Resilient Organization</a:t>
          </a:r>
        </a:p>
      </dsp:txBody>
      <dsp:txXfrm>
        <a:off x="1529245" y="1763915"/>
        <a:ext cx="1574786" cy="3992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EEB07-4E6E-4CFE-A76B-C9973DFAEB9E}">
      <dsp:nvSpPr>
        <dsp:cNvPr id="0" name=""/>
        <dsp:cNvSpPr/>
      </dsp:nvSpPr>
      <dsp:spPr>
        <a:xfrm>
          <a:off x="1351" y="1283898"/>
          <a:ext cx="525656" cy="52565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BD483-8946-4786-A57F-66BF72861C49}">
      <dsp:nvSpPr>
        <dsp:cNvPr id="0" name=""/>
        <dsp:cNvSpPr/>
      </dsp:nvSpPr>
      <dsp:spPr>
        <a:xfrm>
          <a:off x="111739" y="1394286"/>
          <a:ext cx="304880" cy="3048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AA32BA-DC9D-4F66-8741-36F98F98048E}">
      <dsp:nvSpPr>
        <dsp:cNvPr id="0" name=""/>
        <dsp:cNvSpPr/>
      </dsp:nvSpPr>
      <dsp:spPr>
        <a:xfrm>
          <a:off x="639648" y="1283898"/>
          <a:ext cx="1239046" cy="525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a:t>Innovation</a:t>
          </a:r>
        </a:p>
      </dsp:txBody>
      <dsp:txXfrm>
        <a:off x="639648" y="1283898"/>
        <a:ext cx="1239046" cy="525656"/>
      </dsp:txXfrm>
    </dsp:sp>
    <dsp:sp modelId="{E19F22E2-161E-4CE5-B6CF-7B4CEA26F079}">
      <dsp:nvSpPr>
        <dsp:cNvPr id="0" name=""/>
        <dsp:cNvSpPr/>
      </dsp:nvSpPr>
      <dsp:spPr>
        <a:xfrm>
          <a:off x="2094589" y="1283898"/>
          <a:ext cx="525656" cy="52565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FD97FF-7590-440E-AA14-DE327F22320D}">
      <dsp:nvSpPr>
        <dsp:cNvPr id="0" name=""/>
        <dsp:cNvSpPr/>
      </dsp:nvSpPr>
      <dsp:spPr>
        <a:xfrm>
          <a:off x="2204977" y="1394286"/>
          <a:ext cx="304880" cy="3048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D7C637-BC33-4674-93A4-D1C5FA30CAEA}">
      <dsp:nvSpPr>
        <dsp:cNvPr id="0" name=""/>
        <dsp:cNvSpPr/>
      </dsp:nvSpPr>
      <dsp:spPr>
        <a:xfrm>
          <a:off x="2732886" y="1283898"/>
          <a:ext cx="1239046" cy="525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a:t>Safety</a:t>
          </a:r>
        </a:p>
      </dsp:txBody>
      <dsp:txXfrm>
        <a:off x="2732886" y="1283898"/>
        <a:ext cx="1239046" cy="525656"/>
      </dsp:txXfrm>
    </dsp:sp>
    <dsp:sp modelId="{6125EF40-0CB5-43B7-A488-FFE5E43FA5D1}">
      <dsp:nvSpPr>
        <dsp:cNvPr id="0" name=""/>
        <dsp:cNvSpPr/>
      </dsp:nvSpPr>
      <dsp:spPr>
        <a:xfrm>
          <a:off x="1351" y="2036885"/>
          <a:ext cx="525656" cy="52565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4AE655-E054-4625-8FBF-5AC7081FCC03}">
      <dsp:nvSpPr>
        <dsp:cNvPr id="0" name=""/>
        <dsp:cNvSpPr/>
      </dsp:nvSpPr>
      <dsp:spPr>
        <a:xfrm>
          <a:off x="111739" y="2147273"/>
          <a:ext cx="304880" cy="3048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124CCD-16D0-4731-8E37-89BFE4CDCA22}">
      <dsp:nvSpPr>
        <dsp:cNvPr id="0" name=""/>
        <dsp:cNvSpPr/>
      </dsp:nvSpPr>
      <dsp:spPr>
        <a:xfrm>
          <a:off x="639648" y="2036885"/>
          <a:ext cx="1239046" cy="525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dirty="0"/>
            <a:t>Learning</a:t>
          </a:r>
        </a:p>
      </dsp:txBody>
      <dsp:txXfrm>
        <a:off x="639648" y="2036885"/>
        <a:ext cx="1239046" cy="5256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AF041-0490-3542-B97B-58C8C00DA940}">
      <dsp:nvSpPr>
        <dsp:cNvPr id="0" name=""/>
        <dsp:cNvSpPr/>
      </dsp:nvSpPr>
      <dsp:spPr>
        <a:xfrm>
          <a:off x="0" y="625792"/>
          <a:ext cx="2371724" cy="14230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kern="1200" dirty="0"/>
            <a:t>The Relationship Between Organizational Performance and Safety Outcomes</a:t>
          </a:r>
        </a:p>
      </dsp:txBody>
      <dsp:txXfrm>
        <a:off x="0" y="625792"/>
        <a:ext cx="2371724" cy="1423034"/>
      </dsp:txXfrm>
    </dsp:sp>
    <dsp:sp modelId="{80367561-139B-C64E-9B76-03A878C3C6B7}">
      <dsp:nvSpPr>
        <dsp:cNvPr id="0" name=""/>
        <dsp:cNvSpPr/>
      </dsp:nvSpPr>
      <dsp:spPr>
        <a:xfrm>
          <a:off x="2608897" y="625792"/>
          <a:ext cx="2371724" cy="1423034"/>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kern="1200"/>
            <a:t>Creating a Learning Organization</a:t>
          </a:r>
          <a:endParaRPr lang="en-US" sz="1800" kern="1200" dirty="0"/>
        </a:p>
      </dsp:txBody>
      <dsp:txXfrm>
        <a:off x="2608897" y="625792"/>
        <a:ext cx="2371724" cy="1423034"/>
      </dsp:txXfrm>
    </dsp:sp>
    <dsp:sp modelId="{26E54ACC-3359-154F-BD8E-EB72BA14966D}">
      <dsp:nvSpPr>
        <dsp:cNvPr id="0" name=""/>
        <dsp:cNvSpPr/>
      </dsp:nvSpPr>
      <dsp:spPr>
        <a:xfrm>
          <a:off x="5217794" y="625792"/>
          <a:ext cx="2371724" cy="1423034"/>
        </a:xfrm>
        <a:prstGeom prst="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kern="1200" dirty="0"/>
            <a:t>Adopting Human and Organizational Performance (HOP)</a:t>
          </a:r>
        </a:p>
      </dsp:txBody>
      <dsp:txXfrm>
        <a:off x="5217794" y="625792"/>
        <a:ext cx="2371724" cy="14230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426D0-DB68-964C-983B-9D3564005FB2}">
      <dsp:nvSpPr>
        <dsp:cNvPr id="0" name=""/>
        <dsp:cNvSpPr/>
      </dsp:nvSpPr>
      <dsp:spPr>
        <a:xfrm>
          <a:off x="0" y="585387"/>
          <a:ext cx="3979563" cy="875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QA is foundational for performance.</a:t>
          </a:r>
        </a:p>
      </dsp:txBody>
      <dsp:txXfrm>
        <a:off x="42722" y="628109"/>
        <a:ext cx="3894119" cy="789716"/>
      </dsp:txXfrm>
    </dsp:sp>
    <dsp:sp modelId="{8377AE98-5E06-0441-80B3-52CEFE72DCAB}">
      <dsp:nvSpPr>
        <dsp:cNvPr id="0" name=""/>
        <dsp:cNvSpPr/>
      </dsp:nvSpPr>
      <dsp:spPr>
        <a:xfrm>
          <a:off x="0" y="1523907"/>
          <a:ext cx="3979563" cy="875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Adopt HOP for better teamwork and reduced risks.</a:t>
          </a:r>
        </a:p>
      </dsp:txBody>
      <dsp:txXfrm>
        <a:off x="42722" y="1566629"/>
        <a:ext cx="3894119" cy="789716"/>
      </dsp:txXfrm>
    </dsp:sp>
    <dsp:sp modelId="{794195D4-3C32-6A42-A1B8-E8ED56FDAED5}">
      <dsp:nvSpPr>
        <dsp:cNvPr id="0" name=""/>
        <dsp:cNvSpPr/>
      </dsp:nvSpPr>
      <dsp:spPr>
        <a:xfrm>
          <a:off x="0" y="2462428"/>
          <a:ext cx="3979563" cy="875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 learning organization drives continuous safety improvement.</a:t>
          </a:r>
        </a:p>
      </dsp:txBody>
      <dsp:txXfrm>
        <a:off x="42722" y="2505150"/>
        <a:ext cx="3894119" cy="7897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E6F690-2ED2-1D49-9D90-C657BF8D0456}" type="datetimeFigureOut">
              <a:rPr lang="en-US" smtClean="0"/>
              <a:t>10/24/2024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2B193-76AB-5C4C-A1A9-CADA6AA6FDF1}" type="slidenum">
              <a:rPr lang="en-US" smtClean="0"/>
              <a:t>‹#›</a:t>
            </a:fld>
            <a:endParaRPr lang="en-US"/>
          </a:p>
        </p:txBody>
      </p:sp>
    </p:spTree>
    <p:extLst>
      <p:ext uri="{BB962C8B-B14F-4D97-AF65-F5344CB8AC3E}">
        <p14:creationId xmlns:p14="http://schemas.microsoft.com/office/powerpoint/2010/main" val="36818799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7C8D29-E772-4CB9-BCE6-12EAB8A36289}" type="slidenum">
              <a:rPr lang="en-US" smtClean="0"/>
              <a:t>2</a:t>
            </a:fld>
            <a:endParaRPr lang="en-US"/>
          </a:p>
        </p:txBody>
      </p:sp>
    </p:spTree>
    <p:extLst>
      <p:ext uri="{BB962C8B-B14F-4D97-AF65-F5344CB8AC3E}">
        <p14:creationId xmlns:p14="http://schemas.microsoft.com/office/powerpoint/2010/main" val="132667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solidFill>
              </a:rPr>
              <a:t>The Relationship Between Organizational Performance and Safety Outcomes</a:t>
            </a:r>
          </a:p>
          <a:p>
            <a:endParaRPr lang="en-US" dirty="0"/>
          </a:p>
        </p:txBody>
      </p:sp>
      <p:sp>
        <p:nvSpPr>
          <p:cNvPr id="4" name="Slide Number Placeholder 3"/>
          <p:cNvSpPr>
            <a:spLocks noGrp="1"/>
          </p:cNvSpPr>
          <p:nvPr>
            <p:ph type="sldNum" sz="quarter" idx="5"/>
          </p:nvPr>
        </p:nvSpPr>
        <p:spPr/>
        <p:txBody>
          <a:bodyPr/>
          <a:lstStyle/>
          <a:p>
            <a:fld id="{3C6995EF-6822-7A45-9189-210BC41EB72A}" type="slidenum">
              <a:rPr lang="en-US" smtClean="0"/>
              <a:t>6</a:t>
            </a:fld>
            <a:endParaRPr lang="en-US"/>
          </a:p>
        </p:txBody>
      </p:sp>
    </p:spTree>
    <p:extLst>
      <p:ext uri="{BB962C8B-B14F-4D97-AF65-F5344CB8AC3E}">
        <p14:creationId xmlns:p14="http://schemas.microsoft.com/office/powerpoint/2010/main" val="404423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solidFill>
              </a:rPr>
              <a:t>Adopting Human and Organizational Performance (HOP)</a:t>
            </a:r>
          </a:p>
          <a:p>
            <a:endParaRPr lang="en-US" dirty="0"/>
          </a:p>
        </p:txBody>
      </p:sp>
      <p:sp>
        <p:nvSpPr>
          <p:cNvPr id="4" name="Slide Number Placeholder 3"/>
          <p:cNvSpPr>
            <a:spLocks noGrp="1"/>
          </p:cNvSpPr>
          <p:nvPr>
            <p:ph type="sldNum" sz="quarter" idx="5"/>
          </p:nvPr>
        </p:nvSpPr>
        <p:spPr/>
        <p:txBody>
          <a:bodyPr/>
          <a:lstStyle/>
          <a:p>
            <a:fld id="{3C6995EF-6822-7A45-9189-210BC41EB72A}" type="slidenum">
              <a:rPr lang="en-US" smtClean="0"/>
              <a:t>7</a:t>
            </a:fld>
            <a:endParaRPr lang="en-US"/>
          </a:p>
        </p:txBody>
      </p:sp>
    </p:spTree>
    <p:extLst>
      <p:ext uri="{BB962C8B-B14F-4D97-AF65-F5344CB8AC3E}">
        <p14:creationId xmlns:p14="http://schemas.microsoft.com/office/powerpoint/2010/main" val="64650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Reason: A "Swiss Cheese" model showing how weaknesses in defenses can align, leading to failures.</a:t>
            </a:r>
            <a:endParaRPr lang="en-US" dirty="0"/>
          </a:p>
        </p:txBody>
      </p:sp>
      <p:sp>
        <p:nvSpPr>
          <p:cNvPr id="4" name="Slide Number Placeholder 3"/>
          <p:cNvSpPr>
            <a:spLocks noGrp="1"/>
          </p:cNvSpPr>
          <p:nvPr>
            <p:ph type="sldNum" sz="quarter" idx="5"/>
          </p:nvPr>
        </p:nvSpPr>
        <p:spPr/>
        <p:txBody>
          <a:bodyPr/>
          <a:lstStyle/>
          <a:p>
            <a:fld id="{CE22B193-76AB-5C4C-A1A9-CADA6AA6FDF1}" type="slidenum">
              <a:rPr lang="en-US" smtClean="0"/>
              <a:t>13</a:t>
            </a:fld>
            <a:endParaRPr lang="en-US"/>
          </a:p>
        </p:txBody>
      </p:sp>
    </p:spTree>
    <p:extLst>
      <p:ext uri="{BB962C8B-B14F-4D97-AF65-F5344CB8AC3E}">
        <p14:creationId xmlns:p14="http://schemas.microsoft.com/office/powerpoint/2010/main" val="3657693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22B193-76AB-5C4C-A1A9-CADA6AA6FDF1}" type="slidenum">
              <a:rPr lang="en-US" smtClean="0"/>
              <a:t>14</a:t>
            </a:fld>
            <a:endParaRPr lang="en-US"/>
          </a:p>
        </p:txBody>
      </p:sp>
    </p:spTree>
    <p:extLst>
      <p:ext uri="{BB962C8B-B14F-4D97-AF65-F5344CB8AC3E}">
        <p14:creationId xmlns:p14="http://schemas.microsoft.com/office/powerpoint/2010/main" val="278127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solidFill>
              </a:rPr>
              <a:t>Creating a Learning Organization</a:t>
            </a:r>
          </a:p>
          <a:p>
            <a:endParaRPr lang="en-US" dirty="0"/>
          </a:p>
        </p:txBody>
      </p:sp>
      <p:sp>
        <p:nvSpPr>
          <p:cNvPr id="4" name="Slide Number Placeholder 3"/>
          <p:cNvSpPr>
            <a:spLocks noGrp="1"/>
          </p:cNvSpPr>
          <p:nvPr>
            <p:ph type="sldNum" sz="quarter" idx="5"/>
          </p:nvPr>
        </p:nvSpPr>
        <p:spPr/>
        <p:txBody>
          <a:bodyPr/>
          <a:lstStyle/>
          <a:p>
            <a:fld id="{3C6995EF-6822-7A45-9189-210BC41EB72A}" type="slidenum">
              <a:rPr lang="en-US" smtClean="0"/>
              <a:t>17</a:t>
            </a:fld>
            <a:endParaRPr lang="en-US"/>
          </a:p>
        </p:txBody>
      </p:sp>
    </p:spTree>
    <p:extLst>
      <p:ext uri="{BB962C8B-B14F-4D97-AF65-F5344CB8AC3E}">
        <p14:creationId xmlns:p14="http://schemas.microsoft.com/office/powerpoint/2010/main" val="2414398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solidFill>
              </a:rPr>
              <a:t>Core Themes</a:t>
            </a:r>
          </a:p>
          <a:p>
            <a:endParaRPr lang="en-US" dirty="0"/>
          </a:p>
        </p:txBody>
      </p:sp>
      <p:sp>
        <p:nvSpPr>
          <p:cNvPr id="4" name="Slide Number Placeholder 3"/>
          <p:cNvSpPr>
            <a:spLocks noGrp="1"/>
          </p:cNvSpPr>
          <p:nvPr>
            <p:ph type="sldNum" sz="quarter" idx="5"/>
          </p:nvPr>
        </p:nvSpPr>
        <p:spPr/>
        <p:txBody>
          <a:bodyPr/>
          <a:lstStyle/>
          <a:p>
            <a:fld id="{3C6995EF-6822-7A45-9189-210BC41EB72A}" type="slidenum">
              <a:rPr lang="en-US" smtClean="0"/>
              <a:t>18</a:t>
            </a:fld>
            <a:endParaRPr lang="en-US"/>
          </a:p>
        </p:txBody>
      </p:sp>
    </p:spTree>
    <p:extLst>
      <p:ext uri="{BB962C8B-B14F-4D97-AF65-F5344CB8AC3E}">
        <p14:creationId xmlns:p14="http://schemas.microsoft.com/office/powerpoint/2010/main" val="226516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solidFill>
              </a:rPr>
              <a:t>Key Takeaways</a:t>
            </a:r>
          </a:p>
          <a:p>
            <a:endParaRPr lang="en-US" dirty="0"/>
          </a:p>
        </p:txBody>
      </p:sp>
      <p:sp>
        <p:nvSpPr>
          <p:cNvPr id="4" name="Slide Number Placeholder 3"/>
          <p:cNvSpPr>
            <a:spLocks noGrp="1"/>
          </p:cNvSpPr>
          <p:nvPr>
            <p:ph type="sldNum" sz="quarter" idx="5"/>
          </p:nvPr>
        </p:nvSpPr>
        <p:spPr/>
        <p:txBody>
          <a:bodyPr/>
          <a:lstStyle/>
          <a:p>
            <a:fld id="{3C6995EF-6822-7A45-9189-210BC41EB72A}" type="slidenum">
              <a:rPr lang="en-US" smtClean="0"/>
              <a:t>19</a:t>
            </a:fld>
            <a:endParaRPr lang="en-US"/>
          </a:p>
        </p:txBody>
      </p:sp>
    </p:spTree>
    <p:extLst>
      <p:ext uri="{BB962C8B-B14F-4D97-AF65-F5344CB8AC3E}">
        <p14:creationId xmlns:p14="http://schemas.microsoft.com/office/powerpoint/2010/main" val="2701533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1597819"/>
            <a:ext cx="8382000" cy="1102519"/>
          </a:xfrm>
        </p:spPr>
        <p:txBody>
          <a:bodyPr/>
          <a:lstStyle>
            <a:lvl1pPr>
              <a:defRPr/>
            </a:lvl1pPr>
          </a:lstStyle>
          <a:p>
            <a:r>
              <a:rPr lang="en-US"/>
              <a:t>Title</a:t>
            </a:r>
          </a:p>
        </p:txBody>
      </p:sp>
      <p:sp>
        <p:nvSpPr>
          <p:cNvPr id="3" name="Subtitle 2"/>
          <p:cNvSpPr>
            <a:spLocks noGrp="1"/>
          </p:cNvSpPr>
          <p:nvPr>
            <p:ph type="subTitle" idx="1" hasCustomPrompt="1"/>
          </p:nvPr>
        </p:nvSpPr>
        <p:spPr>
          <a:xfrm>
            <a:off x="6617970" y="3200400"/>
            <a:ext cx="2297430" cy="857250"/>
          </a:xfrm>
        </p:spPr>
        <p:txBody>
          <a:bodyPr>
            <a:normAutofit/>
          </a:bodyPr>
          <a:lstStyle>
            <a:lvl1pPr marL="0" indent="0" algn="l">
              <a:buNone/>
              <a:defRPr sz="1800" baseline="0">
                <a:solidFill>
                  <a:schemeClr val="tx1">
                    <a:tint val="75000"/>
                  </a:schemeClr>
                </a:solidFill>
                <a:latin typeface="Franklin Gothic Medium" panose="020B06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 </a:t>
            </a:r>
          </a:p>
          <a:p>
            <a:r>
              <a:rPr lang="en-US"/>
              <a:t>Title </a:t>
            </a:r>
          </a:p>
          <a:p>
            <a:r>
              <a:rPr lang="en-US"/>
              <a:t>Date</a:t>
            </a:r>
          </a:p>
        </p:txBody>
      </p:sp>
      <p:sp>
        <p:nvSpPr>
          <p:cNvPr id="8" name="Rectangle 4"/>
          <p:cNvSpPr>
            <a:spLocks noChangeArrowheads="1"/>
          </p:cNvSpPr>
          <p:nvPr userDrawn="1"/>
        </p:nvSpPr>
        <p:spPr bwMode="auto">
          <a:xfrm>
            <a:off x="152400" y="171450"/>
            <a:ext cx="8839200" cy="4800600"/>
          </a:xfrm>
          <a:prstGeom prst="rect">
            <a:avLst/>
          </a:prstGeom>
          <a:noFill/>
          <a:ln w="57150">
            <a:solidFill>
              <a:srgbClr val="00206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0" name="Picture 47" descr="DOE Color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285750"/>
            <a:ext cx="7620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24151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52601" y="414178"/>
            <a:ext cx="6991350" cy="491729"/>
          </a:xfrm>
        </p:spPr>
        <p:txBody>
          <a:bodyPr/>
          <a:lstStyle>
            <a:lvl1pPr>
              <a:defRPr>
                <a:solidFill>
                  <a:srgbClr val="002060"/>
                </a:solidFill>
              </a:defRPr>
            </a:lvl1pPr>
          </a:lstStyle>
          <a:p>
            <a:r>
              <a:rPr lang="en-US"/>
              <a:t>Title</a:t>
            </a:r>
          </a:p>
        </p:txBody>
      </p:sp>
      <p:sp>
        <p:nvSpPr>
          <p:cNvPr id="3" name="Content Placeholder 2"/>
          <p:cNvSpPr>
            <a:spLocks noGrp="1"/>
          </p:cNvSpPr>
          <p:nvPr>
            <p:ph idx="1"/>
          </p:nvPr>
        </p:nvSpPr>
        <p:spPr>
          <a:xfrm>
            <a:off x="609600" y="1543051"/>
            <a:ext cx="79248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52400" y="4698207"/>
            <a:ext cx="1428750" cy="273844"/>
          </a:xfrm>
        </p:spPr>
        <p:txBody>
          <a:bodyPr/>
          <a:lstStyle/>
          <a:p>
            <a:fld id="{8A870E82-CC16-47AE-89E0-C196F3D715CD}" type="datetimeFigureOut">
              <a:rPr lang="en-US" smtClean="0"/>
              <a:t>10/24/2024</a:t>
            </a:fld>
            <a:endParaRPr lang="en-US"/>
          </a:p>
        </p:txBody>
      </p:sp>
      <p:sp>
        <p:nvSpPr>
          <p:cNvPr id="6" name="Slide Number Placeholder 5"/>
          <p:cNvSpPr>
            <a:spLocks noGrp="1"/>
          </p:cNvSpPr>
          <p:nvPr>
            <p:ph type="sldNum" sz="quarter" idx="12"/>
          </p:nvPr>
        </p:nvSpPr>
        <p:spPr>
          <a:xfrm>
            <a:off x="8034338" y="4687491"/>
            <a:ext cx="957262" cy="273844"/>
          </a:xfrm>
        </p:spPr>
        <p:txBody>
          <a:bodyPr/>
          <a:lstStyle/>
          <a:p>
            <a:fld id="{421D647E-58E0-4ADB-9FE9-6A9683F2C6B9}" type="slidenum">
              <a:rPr lang="en-US" smtClean="0"/>
              <a:t>‹#›</a:t>
            </a:fld>
            <a:endParaRPr lang="en-US"/>
          </a:p>
        </p:txBody>
      </p:sp>
      <p:sp>
        <p:nvSpPr>
          <p:cNvPr id="7" name="Rectangle 4"/>
          <p:cNvSpPr>
            <a:spLocks noChangeArrowheads="1"/>
          </p:cNvSpPr>
          <p:nvPr userDrawn="1"/>
        </p:nvSpPr>
        <p:spPr bwMode="auto">
          <a:xfrm>
            <a:off x="152400" y="133350"/>
            <a:ext cx="8839200" cy="4838700"/>
          </a:xfrm>
          <a:prstGeom prst="rect">
            <a:avLst/>
          </a:prstGeom>
          <a:noFill/>
          <a:ln w="57150">
            <a:solidFill>
              <a:srgbClr val="00206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3607487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A870E82-CC16-47AE-89E0-C196F3D715CD}" type="datetimeFigureOut">
              <a:rPr lang="en-US" smtClean="0"/>
              <a:t>10/24/2024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21D647E-58E0-4ADB-9FE9-6A9683F2C6B9}" type="slidenum">
              <a:rPr lang="en-US" smtClean="0"/>
              <a:t>‹#›</a:t>
            </a:fld>
            <a:endParaRPr lang="en-US"/>
          </a:p>
        </p:txBody>
      </p:sp>
    </p:spTree>
    <p:extLst>
      <p:ext uri="{BB962C8B-B14F-4D97-AF65-F5344CB8AC3E}">
        <p14:creationId xmlns:p14="http://schemas.microsoft.com/office/powerpoint/2010/main" val="14174275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1581150"/>
            <a:ext cx="8534400" cy="1564004"/>
          </a:xfrm>
        </p:spPr>
        <p:txBody>
          <a:bodyPr>
            <a:normAutofit/>
          </a:bodyPr>
          <a:lstStyle/>
          <a:p>
            <a:r>
              <a:rPr lang="en-US" dirty="0"/>
              <a:t>HOP &amp; QA</a:t>
            </a:r>
          </a:p>
        </p:txBody>
      </p:sp>
      <p:sp>
        <p:nvSpPr>
          <p:cNvPr id="4" name="Subtitle 3"/>
          <p:cNvSpPr>
            <a:spLocks noGrp="1"/>
          </p:cNvSpPr>
          <p:nvPr>
            <p:ph type="subTitle" idx="1"/>
          </p:nvPr>
        </p:nvSpPr>
        <p:spPr>
          <a:xfrm>
            <a:off x="7162800" y="3920683"/>
            <a:ext cx="1905000" cy="403667"/>
          </a:xfrm>
        </p:spPr>
        <p:txBody>
          <a:bodyPr>
            <a:normAutofit fontScale="55000" lnSpcReduction="20000"/>
          </a:bodyPr>
          <a:lstStyle/>
          <a:p>
            <a:r>
              <a:rPr lang="en-US" dirty="0"/>
              <a:t>Rizwan Shah</a:t>
            </a:r>
          </a:p>
          <a:p>
            <a:r>
              <a:rPr lang="en-US" dirty="0"/>
              <a:t>Organizational Culture Advisor</a:t>
            </a:r>
          </a:p>
        </p:txBody>
      </p:sp>
    </p:spTree>
    <p:extLst>
      <p:ext uri="{BB962C8B-B14F-4D97-AF65-F5344CB8AC3E}">
        <p14:creationId xmlns:p14="http://schemas.microsoft.com/office/powerpoint/2010/main" val="102016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86012-37FA-4449-1274-50FBDBF929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E86D5C-C442-8C88-FC93-B3B1BE8574A9}"/>
              </a:ext>
            </a:extLst>
          </p:cNvPr>
          <p:cNvSpPr>
            <a:spLocks noGrp="1"/>
          </p:cNvSpPr>
          <p:nvPr>
            <p:ph type="title"/>
          </p:nvPr>
        </p:nvSpPr>
        <p:spPr>
          <a:xfrm>
            <a:off x="1295400" y="414178"/>
            <a:ext cx="7448551" cy="491729"/>
          </a:xfrm>
        </p:spPr>
        <p:txBody>
          <a:bodyPr>
            <a:noAutofit/>
          </a:bodyPr>
          <a:lstStyle/>
          <a:p>
            <a:pPr algn="l"/>
            <a:r>
              <a:rPr lang="en-US" sz="3200" kern="0" dirty="0">
                <a:effectLst/>
                <a:latin typeface="Calibri" panose="020F0502020204030204" pitchFamily="34" charset="0"/>
                <a:ea typeface="Calibri" panose="020F0502020204030204" pitchFamily="34" charset="0"/>
                <a:cs typeface="Calibri" panose="020F0502020204030204" pitchFamily="34" charset="0"/>
              </a:rPr>
              <a:t>Fundamental Principles of HOP (1 &amp; 2)</a:t>
            </a:r>
            <a:endParaRPr lang="en-US" sz="3200" dirty="0"/>
          </a:p>
        </p:txBody>
      </p:sp>
      <p:sp>
        <p:nvSpPr>
          <p:cNvPr id="3" name="Content Placeholder 2">
            <a:extLst>
              <a:ext uri="{FF2B5EF4-FFF2-40B4-BE49-F238E27FC236}">
                <a16:creationId xmlns:a16="http://schemas.microsoft.com/office/drawing/2014/main" id="{055EC564-4685-30FB-B669-C525F8E46F56}"/>
              </a:ext>
            </a:extLst>
          </p:cNvPr>
          <p:cNvSpPr>
            <a:spLocks noGrp="1"/>
          </p:cNvSpPr>
          <p:nvPr>
            <p:ph idx="1"/>
          </p:nvPr>
        </p:nvSpPr>
        <p:spPr>
          <a:xfrm>
            <a:off x="381001" y="1051321"/>
            <a:ext cx="8362950" cy="3086099"/>
          </a:xfrm>
        </p:spPr>
        <p:txBody>
          <a:bodyPr>
            <a:noAutofit/>
          </a:bodyPr>
          <a:lstStyle/>
          <a:p>
            <a:pPr marL="0" marR="0" indent="0">
              <a:lnSpc>
                <a:spcPct val="107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1. Systems Thinking: Viewing the organization as a complex system with interconnected components and understanding how changes in one part can impact the overall performance. By adopting a systems-thinking perspective, HOP aims to identify potential weaknesses, dependencies, and interactions that can impact performance.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2. Learning Culture: HOP promotes continuous learning and improvement. It encourages organizations to view errors and incidents as opportunities. It emphasizes open communication, information sharing, feedback mechanisms, and organizational learning from successes and failures. It promotes a culture where individuals are encouraged to share ideas and best practices and report errors and near-misses without fear of punishment, enabling organizations to learn from mistakes and improve.</a:t>
            </a:r>
            <a:endParaRPr lang="en-US" sz="1800" dirty="0"/>
          </a:p>
        </p:txBody>
      </p:sp>
    </p:spTree>
    <p:extLst>
      <p:ext uri="{BB962C8B-B14F-4D97-AF65-F5344CB8AC3E}">
        <p14:creationId xmlns:p14="http://schemas.microsoft.com/office/powerpoint/2010/main" val="1867671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647A-710C-2B93-5EFC-25E199A22DF0}"/>
              </a:ext>
            </a:extLst>
          </p:cNvPr>
          <p:cNvSpPr>
            <a:spLocks noGrp="1"/>
          </p:cNvSpPr>
          <p:nvPr>
            <p:ph type="title"/>
          </p:nvPr>
        </p:nvSpPr>
        <p:spPr>
          <a:xfrm>
            <a:off x="1295400" y="414178"/>
            <a:ext cx="7448551" cy="491729"/>
          </a:xfrm>
        </p:spPr>
        <p:txBody>
          <a:bodyPr>
            <a:noAutofit/>
          </a:bodyPr>
          <a:lstStyle/>
          <a:p>
            <a:pPr algn="l"/>
            <a:r>
              <a:rPr lang="en-US" sz="3200" kern="0" dirty="0">
                <a:effectLst/>
                <a:latin typeface="Calibri" panose="020F0502020204030204" pitchFamily="34" charset="0"/>
                <a:ea typeface="Calibri" panose="020F0502020204030204" pitchFamily="34" charset="0"/>
                <a:cs typeface="Calibri" panose="020F0502020204030204" pitchFamily="34" charset="0"/>
              </a:rPr>
              <a:t>Fundamental Principles of HOP (3 &amp; 4)</a:t>
            </a:r>
            <a:endParaRPr lang="en-US" sz="3200" dirty="0"/>
          </a:p>
        </p:txBody>
      </p:sp>
      <p:sp>
        <p:nvSpPr>
          <p:cNvPr id="3" name="Content Placeholder 2">
            <a:extLst>
              <a:ext uri="{FF2B5EF4-FFF2-40B4-BE49-F238E27FC236}">
                <a16:creationId xmlns:a16="http://schemas.microsoft.com/office/drawing/2014/main" id="{93418C34-9B39-CE69-4961-326E54379A84}"/>
              </a:ext>
            </a:extLst>
          </p:cNvPr>
          <p:cNvSpPr>
            <a:spLocks noGrp="1"/>
          </p:cNvSpPr>
          <p:nvPr>
            <p:ph idx="1"/>
          </p:nvPr>
        </p:nvSpPr>
        <p:spPr>
          <a:xfrm>
            <a:off x="457200" y="1051321"/>
            <a:ext cx="8077200" cy="3086099"/>
          </a:xfrm>
        </p:spPr>
        <p:txBody>
          <a:bodyPr>
            <a:noAutofit/>
          </a:bodyPr>
          <a:lstStyle/>
          <a:p>
            <a:pPr marL="0" marR="0" indent="0">
              <a:lnSpc>
                <a:spcPct val="107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3. Risk Management: HOP focuses on error prevention through the understanding of risk rather than solely on error detection and correction. It seeks to identify and address the underlying factors contributing to errors or failures. This can involve proactive measures such as risk assessment, human factors engineering, training and competency development, and designing resilient systems and processes.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4. Resilience Engineering: Focusing on building organizational resilience by anticipating and adapting to changing conditions, managing risks, and effectively responding to disruptions.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250" dirty="0"/>
          </a:p>
        </p:txBody>
      </p:sp>
    </p:spTree>
    <p:extLst>
      <p:ext uri="{BB962C8B-B14F-4D97-AF65-F5344CB8AC3E}">
        <p14:creationId xmlns:p14="http://schemas.microsoft.com/office/powerpoint/2010/main" val="1045878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28F4B-E6EC-1392-82C0-EF3DD9D020B4}"/>
              </a:ext>
            </a:extLst>
          </p:cNvPr>
          <p:cNvSpPr>
            <a:spLocks noGrp="1"/>
          </p:cNvSpPr>
          <p:nvPr>
            <p:ph type="title"/>
          </p:nvPr>
        </p:nvSpPr>
        <p:spPr>
          <a:xfrm>
            <a:off x="1295400" y="414178"/>
            <a:ext cx="7448551" cy="491729"/>
          </a:xfrm>
        </p:spPr>
        <p:txBody>
          <a:bodyPr>
            <a:noAutofit/>
          </a:bodyPr>
          <a:lstStyle/>
          <a:p>
            <a:pPr algn="l"/>
            <a:r>
              <a:rPr lang="en-US" sz="3200" dirty="0"/>
              <a:t>The Intersection of HOP and Defenses</a:t>
            </a:r>
          </a:p>
        </p:txBody>
      </p:sp>
      <p:sp>
        <p:nvSpPr>
          <p:cNvPr id="3" name="Content Placeholder 2">
            <a:extLst>
              <a:ext uri="{FF2B5EF4-FFF2-40B4-BE49-F238E27FC236}">
                <a16:creationId xmlns:a16="http://schemas.microsoft.com/office/drawing/2014/main" id="{2BCC886B-DF96-11A9-8887-91C84B69D357}"/>
              </a:ext>
            </a:extLst>
          </p:cNvPr>
          <p:cNvSpPr>
            <a:spLocks noGrp="1"/>
          </p:cNvSpPr>
          <p:nvPr>
            <p:ph idx="1"/>
          </p:nvPr>
        </p:nvSpPr>
        <p:spPr>
          <a:xfrm>
            <a:off x="609600" y="1038820"/>
            <a:ext cx="7924800" cy="3437929"/>
          </a:xfrm>
        </p:spPr>
        <p:txBody>
          <a:bodyPr>
            <a:noAutofit/>
          </a:bodyPr>
          <a:lstStyle/>
          <a:p>
            <a:pPr>
              <a:buFont typeface="Arial" panose="020B0604020202020204" pitchFamily="34" charset="0"/>
              <a:buChar char="•"/>
            </a:pPr>
            <a:r>
              <a:rPr lang="en-US" sz="1800" dirty="0"/>
              <a:t>HOP focuses on understanding and influencing human behaviors within systems to strengthen defenses.</a:t>
            </a:r>
          </a:p>
          <a:p>
            <a:pPr>
              <a:buFont typeface="Arial" panose="020B0604020202020204" pitchFamily="34" charset="0"/>
              <a:buChar char="•"/>
            </a:pPr>
            <a:r>
              <a:rPr lang="en-US" sz="1800" dirty="0"/>
              <a:t>Human errors are inevitable, but defenses can be designed to catch or mitigate the impact of those errors.</a:t>
            </a:r>
          </a:p>
          <a:p>
            <a:pPr>
              <a:buFont typeface="Arial" panose="020B0604020202020204" pitchFamily="34" charset="0"/>
              <a:buChar char="•"/>
            </a:pPr>
            <a:r>
              <a:rPr lang="en-US" sz="1800" dirty="0"/>
              <a:t>Organizational performance improves when defense mechanisms are adaptable to human variability rather than rigidly procedural.</a:t>
            </a:r>
          </a:p>
          <a:p>
            <a:pPr>
              <a:buFont typeface="Arial" panose="020B0604020202020204" pitchFamily="34" charset="0"/>
              <a:buChar char="•"/>
            </a:pPr>
            <a:endParaRPr lang="en-US" sz="1800" dirty="0"/>
          </a:p>
          <a:p>
            <a:pPr marL="0" indent="0">
              <a:buNone/>
            </a:pPr>
            <a:endParaRPr lang="en-US" sz="1800" dirty="0"/>
          </a:p>
          <a:p>
            <a:pPr marL="0" indent="0">
              <a:buNone/>
            </a:pPr>
            <a:endParaRPr lang="en-US" sz="1800" dirty="0"/>
          </a:p>
          <a:p>
            <a:pPr marL="0" indent="0">
              <a:buNone/>
            </a:pPr>
            <a:endParaRPr lang="en-US" sz="1800" dirty="0"/>
          </a:p>
        </p:txBody>
      </p:sp>
      <p:sp>
        <p:nvSpPr>
          <p:cNvPr id="8" name="TextBox 7">
            <a:extLst>
              <a:ext uri="{FF2B5EF4-FFF2-40B4-BE49-F238E27FC236}">
                <a16:creationId xmlns:a16="http://schemas.microsoft.com/office/drawing/2014/main" id="{0DE479F4-E3DD-D0CA-757D-A0DBDEF4FC50}"/>
              </a:ext>
            </a:extLst>
          </p:cNvPr>
          <p:cNvSpPr txBox="1"/>
          <p:nvPr/>
        </p:nvSpPr>
        <p:spPr>
          <a:xfrm>
            <a:off x="380999" y="2952750"/>
            <a:ext cx="8362951" cy="1200329"/>
          </a:xfrm>
          <a:prstGeom prst="rect">
            <a:avLst/>
          </a:prstGeom>
          <a:noFill/>
        </p:spPr>
        <p:txBody>
          <a:bodyPr wrap="square">
            <a:spAutoFit/>
          </a:bodyPr>
          <a:lstStyle/>
          <a:p>
            <a:r>
              <a:rPr lang="en-US" dirty="0"/>
              <a:t>Management support for </a:t>
            </a:r>
            <a:r>
              <a:rPr lang="en-US" dirty="0">
                <a:highlight>
                  <a:srgbClr val="FFFF00"/>
                </a:highlight>
              </a:rPr>
              <a:t>planning, organization, resources, direction, and control </a:t>
            </a:r>
            <a:r>
              <a:rPr lang="en-US" dirty="0"/>
              <a:t>is essential to quality assurance (QA)</a:t>
            </a:r>
          </a:p>
          <a:p>
            <a:r>
              <a:rPr lang="en-US" dirty="0"/>
              <a:t>Performance and quality improvement require thorough, </a:t>
            </a:r>
            <a:r>
              <a:rPr lang="en-US" dirty="0">
                <a:highlight>
                  <a:srgbClr val="FFFF00"/>
                </a:highlight>
              </a:rPr>
              <a:t>rigorous assessments and effective corrective actions</a:t>
            </a:r>
          </a:p>
        </p:txBody>
      </p:sp>
      <p:sp>
        <p:nvSpPr>
          <p:cNvPr id="9" name="TextBox 8">
            <a:extLst>
              <a:ext uri="{FF2B5EF4-FFF2-40B4-BE49-F238E27FC236}">
                <a16:creationId xmlns:a16="http://schemas.microsoft.com/office/drawing/2014/main" id="{11555488-05F4-0C6B-624A-58A789C714E1}"/>
              </a:ext>
            </a:extLst>
          </p:cNvPr>
          <p:cNvSpPr txBox="1"/>
          <p:nvPr/>
        </p:nvSpPr>
        <p:spPr>
          <a:xfrm>
            <a:off x="639565" y="4287619"/>
            <a:ext cx="8123435" cy="646331"/>
          </a:xfrm>
          <a:prstGeom prst="rect">
            <a:avLst/>
          </a:prstGeom>
          <a:noFill/>
        </p:spPr>
        <p:txBody>
          <a:bodyPr wrap="square">
            <a:spAutoFit/>
          </a:bodyPr>
          <a:lstStyle/>
          <a:p>
            <a:pPr marL="0" indent="0" algn="ctr">
              <a:buNone/>
            </a:pPr>
            <a:r>
              <a:rPr lang="en-US" sz="1800" b="1" dirty="0">
                <a:solidFill>
                  <a:srgbClr val="FF0000"/>
                </a:solidFill>
              </a:rPr>
              <a:t>Proactive problem-solving and open communication in teams can strengthen administrative defenses.</a:t>
            </a:r>
          </a:p>
        </p:txBody>
      </p:sp>
    </p:spTree>
    <p:extLst>
      <p:ext uri="{BB962C8B-B14F-4D97-AF65-F5344CB8AC3E}">
        <p14:creationId xmlns:p14="http://schemas.microsoft.com/office/powerpoint/2010/main" val="38210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15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20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17" dur="59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randombar(horizontal)">
                                      <p:cBhvr>
                                        <p:cTn id="22" dur="10000"/>
                                        <p:tgtEl>
                                          <p:spTgt spid="9">
                                            <p:txEl>
                                              <p:pRg st="0" end="0"/>
                                            </p:txEl>
                                          </p:spTgt>
                                        </p:tgtEl>
                                      </p:cBhvr>
                                    </p:animEffect>
                                  </p:childTnLst>
                                </p:cTn>
                              </p:par>
                            </p:childTnLst>
                          </p:cTn>
                        </p:par>
                        <p:par>
                          <p:cTn id="23" fill="hold">
                            <p:stCondLst>
                              <p:cond delay="10000"/>
                            </p:stCondLst>
                            <p:childTnLst>
                              <p:par>
                                <p:cTn id="24" presetID="14" presetClass="entr" presetSubtype="10" fill="hold" grpId="1" nodeType="after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randombar(horizontal)">
                                      <p:cBhvr>
                                        <p:cTn id="26" dur="20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build="allAtOnce"/>
      <p:bldP spid="9"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56B06-EA6A-1802-1035-4EF33DB4B7CA}"/>
              </a:ext>
            </a:extLst>
          </p:cNvPr>
          <p:cNvSpPr>
            <a:spLocks noGrp="1"/>
          </p:cNvSpPr>
          <p:nvPr>
            <p:ph type="title"/>
          </p:nvPr>
        </p:nvSpPr>
        <p:spPr>
          <a:xfrm>
            <a:off x="1295400" y="414178"/>
            <a:ext cx="7448551" cy="491729"/>
          </a:xfrm>
        </p:spPr>
        <p:txBody>
          <a:bodyPr>
            <a:noAutofit/>
          </a:bodyPr>
          <a:lstStyle/>
          <a:p>
            <a:pPr algn="l"/>
            <a:r>
              <a:rPr lang="en-US" sz="3200"/>
              <a:t>What Are Defenses in Quality Assurance?</a:t>
            </a:r>
            <a:endParaRPr lang="en-US" sz="3200" dirty="0"/>
          </a:p>
        </p:txBody>
      </p:sp>
      <p:sp>
        <p:nvSpPr>
          <p:cNvPr id="3" name="Content Placeholder 2">
            <a:extLst>
              <a:ext uri="{FF2B5EF4-FFF2-40B4-BE49-F238E27FC236}">
                <a16:creationId xmlns:a16="http://schemas.microsoft.com/office/drawing/2014/main" id="{7D44EC73-20AA-5FB6-D2F9-ED4ABF1E0191}"/>
              </a:ext>
            </a:extLst>
          </p:cNvPr>
          <p:cNvSpPr>
            <a:spLocks noGrp="1"/>
          </p:cNvSpPr>
          <p:nvPr>
            <p:ph idx="1"/>
          </p:nvPr>
        </p:nvSpPr>
        <p:spPr>
          <a:xfrm>
            <a:off x="609600" y="1543051"/>
            <a:ext cx="4876800" cy="2171700"/>
          </a:xfrm>
        </p:spPr>
        <p:txBody>
          <a:bodyPr>
            <a:noAutofit/>
          </a:bodyPr>
          <a:lstStyle/>
          <a:p>
            <a:pPr>
              <a:buFont typeface="Arial" panose="020B0604020202020204" pitchFamily="34" charset="0"/>
              <a:buChar char="•"/>
            </a:pPr>
            <a:r>
              <a:rPr lang="en-US" sz="1800" dirty="0"/>
              <a:t>Defenses refer to barriers, safeguards, and controls designed to prevent errors or mitigate consequences when they occur.</a:t>
            </a:r>
          </a:p>
          <a:p>
            <a:pPr>
              <a:buFont typeface="Arial" panose="020B0604020202020204" pitchFamily="34" charset="0"/>
              <a:buChar char="•"/>
            </a:pPr>
            <a:r>
              <a:rPr lang="en-US" sz="1800" dirty="0"/>
              <a:t>Layers of defenses (e.g., physical barriers, administrative procedures) are essential to system resilience.</a:t>
            </a:r>
          </a:p>
          <a:p>
            <a:pPr>
              <a:buFont typeface="Arial" panose="020B0604020202020204" pitchFamily="34" charset="0"/>
              <a:buChar char="•"/>
            </a:pPr>
            <a:r>
              <a:rPr lang="en-US" sz="1800" dirty="0"/>
              <a:t>Quality assurance policies aim to maintain and strengthen these defenses over time.</a:t>
            </a:r>
          </a:p>
        </p:txBody>
      </p:sp>
      <p:pic>
        <p:nvPicPr>
          <p:cNvPr id="1026" name="Picture 2">
            <a:extLst>
              <a:ext uri="{FF2B5EF4-FFF2-40B4-BE49-F238E27FC236}">
                <a16:creationId xmlns:a16="http://schemas.microsoft.com/office/drawing/2014/main" id="{FEDB70DB-1715-5338-E4E8-88C6F97F98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2362200"/>
            <a:ext cx="3464719"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774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77610-E51A-FD6B-1B67-959C3220B1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41DF13-1727-B7AD-6769-B1BA78287568}"/>
              </a:ext>
            </a:extLst>
          </p:cNvPr>
          <p:cNvSpPr>
            <a:spLocks noGrp="1"/>
          </p:cNvSpPr>
          <p:nvPr>
            <p:ph type="title"/>
          </p:nvPr>
        </p:nvSpPr>
        <p:spPr>
          <a:xfrm>
            <a:off x="1295400" y="414178"/>
            <a:ext cx="7448551" cy="491729"/>
          </a:xfrm>
        </p:spPr>
        <p:txBody>
          <a:bodyPr>
            <a:noAutofit/>
          </a:bodyPr>
          <a:lstStyle/>
          <a:p>
            <a:pPr algn="l"/>
            <a:r>
              <a:rPr lang="en-US" sz="3200" dirty="0"/>
              <a:t>Strengthening Defenses with HOP Principles</a:t>
            </a:r>
          </a:p>
        </p:txBody>
      </p:sp>
      <p:sp>
        <p:nvSpPr>
          <p:cNvPr id="3" name="Content Placeholder 2">
            <a:extLst>
              <a:ext uri="{FF2B5EF4-FFF2-40B4-BE49-F238E27FC236}">
                <a16:creationId xmlns:a16="http://schemas.microsoft.com/office/drawing/2014/main" id="{1276CB91-0CCA-9C54-E0BF-21CC53814874}"/>
              </a:ext>
            </a:extLst>
          </p:cNvPr>
          <p:cNvSpPr>
            <a:spLocks noGrp="1"/>
          </p:cNvSpPr>
          <p:nvPr>
            <p:ph idx="1"/>
          </p:nvPr>
        </p:nvSpPr>
        <p:spPr>
          <a:xfrm>
            <a:off x="609600" y="1543050"/>
            <a:ext cx="5943600" cy="2933699"/>
          </a:xfrm>
        </p:spPr>
        <p:txBody>
          <a:bodyPr>
            <a:normAutofit/>
          </a:bodyPr>
          <a:lstStyle/>
          <a:p>
            <a:pPr>
              <a:buFont typeface="Arial" panose="020B0604020202020204" pitchFamily="34" charset="0"/>
              <a:buChar char="•"/>
            </a:pPr>
            <a:r>
              <a:rPr lang="en-US" sz="1800" dirty="0"/>
              <a:t>Use HOP to identify “error traps” where defenses might fail due to human factors (e.g., fatigue, stress, cognitive overload).</a:t>
            </a:r>
          </a:p>
          <a:p>
            <a:pPr>
              <a:buFont typeface="Arial" panose="020B0604020202020204" pitchFamily="34" charset="0"/>
              <a:buChar char="•"/>
            </a:pPr>
            <a:r>
              <a:rPr lang="en-US" sz="1800" dirty="0"/>
              <a:t>Foster a culture of learning from near misses and incidents to enhance defenses over time.</a:t>
            </a:r>
          </a:p>
          <a:p>
            <a:pPr>
              <a:buFont typeface="Arial" panose="020B0604020202020204" pitchFamily="34" charset="0"/>
              <a:buChar char="•"/>
            </a:pPr>
            <a:r>
              <a:rPr lang="en-US" sz="1800" dirty="0"/>
              <a:t>Engage workers at all levels in identifying system vulnerabilities and proposing solutions.</a:t>
            </a:r>
          </a:p>
          <a:p>
            <a:pPr>
              <a:buFont typeface="Arial" panose="020B0604020202020204" pitchFamily="34" charset="0"/>
              <a:buChar char="•"/>
            </a:pPr>
            <a:r>
              <a:rPr lang="en-US" sz="1800" dirty="0"/>
              <a:t>Use defenses as opportunities to build trust and collaboration between teams.</a:t>
            </a:r>
          </a:p>
        </p:txBody>
      </p:sp>
      <p:graphicFrame>
        <p:nvGraphicFramePr>
          <p:cNvPr id="4" name="Diagram 3">
            <a:extLst>
              <a:ext uri="{FF2B5EF4-FFF2-40B4-BE49-F238E27FC236}">
                <a16:creationId xmlns:a16="http://schemas.microsoft.com/office/drawing/2014/main" id="{0FC94721-8EAB-29AB-1606-7E5CDDFF4209}"/>
              </a:ext>
            </a:extLst>
          </p:cNvPr>
          <p:cNvGraphicFramePr/>
          <p:nvPr>
            <p:extLst>
              <p:ext uri="{D42A27DB-BD31-4B8C-83A1-F6EECF244321}">
                <p14:modId xmlns:p14="http://schemas.microsoft.com/office/powerpoint/2010/main" val="2372349046"/>
              </p:ext>
            </p:extLst>
          </p:nvPr>
        </p:nvGraphicFramePr>
        <p:xfrm>
          <a:off x="5715000" y="2343150"/>
          <a:ext cx="3124200" cy="248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218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330A0-C5CA-5BB8-1CE9-073FCE9C1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3B51BC-32A2-0072-08E7-29B48AC792C0}"/>
              </a:ext>
            </a:extLst>
          </p:cNvPr>
          <p:cNvSpPr>
            <a:spLocks noGrp="1"/>
          </p:cNvSpPr>
          <p:nvPr>
            <p:ph type="title"/>
          </p:nvPr>
        </p:nvSpPr>
        <p:spPr>
          <a:xfrm>
            <a:off x="1295400" y="414178"/>
            <a:ext cx="7448551" cy="938372"/>
          </a:xfrm>
        </p:spPr>
        <p:txBody>
          <a:bodyPr>
            <a:noAutofit/>
          </a:bodyPr>
          <a:lstStyle/>
          <a:p>
            <a:pPr algn="l"/>
            <a:r>
              <a:rPr lang="en-US" sz="3200" dirty="0"/>
              <a:t>Moving Forward: Embedding HOP in Quality Assurance Practices</a:t>
            </a:r>
          </a:p>
        </p:txBody>
      </p:sp>
      <p:sp>
        <p:nvSpPr>
          <p:cNvPr id="3" name="Content Placeholder 2">
            <a:extLst>
              <a:ext uri="{FF2B5EF4-FFF2-40B4-BE49-F238E27FC236}">
                <a16:creationId xmlns:a16="http://schemas.microsoft.com/office/drawing/2014/main" id="{3593352E-891D-490B-D865-79D07845BC50}"/>
              </a:ext>
            </a:extLst>
          </p:cNvPr>
          <p:cNvSpPr>
            <a:spLocks noGrp="1"/>
          </p:cNvSpPr>
          <p:nvPr>
            <p:ph idx="1"/>
          </p:nvPr>
        </p:nvSpPr>
        <p:spPr>
          <a:xfrm>
            <a:off x="609600" y="1543050"/>
            <a:ext cx="7924800" cy="2933699"/>
          </a:xfrm>
        </p:spPr>
        <p:txBody>
          <a:bodyPr>
            <a:noAutofit/>
          </a:bodyPr>
          <a:lstStyle/>
          <a:p>
            <a:pPr>
              <a:buFont typeface="Arial" panose="020B0604020202020204" pitchFamily="34" charset="0"/>
              <a:buChar char="•"/>
            </a:pPr>
            <a:r>
              <a:rPr lang="en-US" sz="1800" dirty="0"/>
              <a:t>Integrate HOP concepts into existing quality assurance policies to make them more human-centered and adaptable.</a:t>
            </a:r>
          </a:p>
          <a:p>
            <a:pPr>
              <a:buFont typeface="Arial" panose="020B0604020202020204" pitchFamily="34" charset="0"/>
              <a:buChar char="•"/>
            </a:pPr>
            <a:r>
              <a:rPr lang="en-US" sz="1800" dirty="0"/>
              <a:t>Focus on continual learning, systems thinking, and feedback loops to enhance defense effectiveness.</a:t>
            </a:r>
          </a:p>
          <a:p>
            <a:pPr>
              <a:buFont typeface="Arial" panose="020B0604020202020204" pitchFamily="34" charset="0"/>
              <a:buChar char="•"/>
            </a:pPr>
            <a:r>
              <a:rPr lang="en-US" sz="1800" dirty="0"/>
              <a:t>Encourage leadership to adopt HOP as part of the organizational culture for long-term improvement.</a:t>
            </a:r>
          </a:p>
          <a:p>
            <a:pPr marL="0" indent="0">
              <a:buNone/>
            </a:pPr>
            <a:endParaRPr lang="en-US" sz="1800" i="1" dirty="0"/>
          </a:p>
          <a:p>
            <a:pPr marL="0" indent="0">
              <a:buNone/>
            </a:pPr>
            <a:r>
              <a:rPr lang="en-US" sz="1800" i="1" dirty="0"/>
              <a:t>…a system where humans are the key to success, the defenses must evolve to protect both performance and people.</a:t>
            </a:r>
            <a:endParaRPr lang="en-US" sz="1800" dirty="0"/>
          </a:p>
        </p:txBody>
      </p:sp>
    </p:spTree>
    <p:extLst>
      <p:ext uri="{BB962C8B-B14F-4D97-AF65-F5344CB8AC3E}">
        <p14:creationId xmlns:p14="http://schemas.microsoft.com/office/powerpoint/2010/main" val="2545463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6A2EA-3786-043A-D0BB-92A908717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263FD4-D3E9-8A78-062B-271CD016D549}"/>
              </a:ext>
            </a:extLst>
          </p:cNvPr>
          <p:cNvSpPr>
            <a:spLocks noGrp="1"/>
          </p:cNvSpPr>
          <p:nvPr>
            <p:ph type="title"/>
          </p:nvPr>
        </p:nvSpPr>
        <p:spPr>
          <a:xfrm>
            <a:off x="1295400" y="414178"/>
            <a:ext cx="7448551" cy="491729"/>
          </a:xfrm>
        </p:spPr>
        <p:txBody>
          <a:bodyPr>
            <a:noAutofit/>
          </a:bodyPr>
          <a:lstStyle/>
          <a:p>
            <a:pPr algn="l"/>
            <a:r>
              <a:rPr lang="en-US" sz="3200" dirty="0"/>
              <a:t>Learning Organization</a:t>
            </a:r>
          </a:p>
        </p:txBody>
      </p:sp>
      <p:sp>
        <p:nvSpPr>
          <p:cNvPr id="3" name="Content Placeholder 2">
            <a:extLst>
              <a:ext uri="{FF2B5EF4-FFF2-40B4-BE49-F238E27FC236}">
                <a16:creationId xmlns:a16="http://schemas.microsoft.com/office/drawing/2014/main" id="{E135E567-D095-A673-336C-FF8848DF061C}"/>
              </a:ext>
            </a:extLst>
          </p:cNvPr>
          <p:cNvSpPr>
            <a:spLocks noGrp="1"/>
          </p:cNvSpPr>
          <p:nvPr>
            <p:ph idx="1"/>
          </p:nvPr>
        </p:nvSpPr>
        <p:spPr>
          <a:xfrm>
            <a:off x="609600" y="1543050"/>
            <a:ext cx="7924800" cy="2933699"/>
          </a:xfrm>
        </p:spPr>
        <p:txBody>
          <a:bodyPr>
            <a:normAutofit/>
          </a:bodyPr>
          <a:lstStyle/>
          <a:p>
            <a:r>
              <a:rPr lang="en-US" sz="1800" dirty="0"/>
              <a:t>prioritizes the continuous learning and development of its members</a:t>
            </a:r>
          </a:p>
          <a:p>
            <a:r>
              <a:rPr lang="en-US" sz="1800" dirty="0"/>
              <a:t>fostering an environment where innovation and improvement are integral to its culture</a:t>
            </a:r>
          </a:p>
          <a:p>
            <a:r>
              <a:rPr lang="en-US" sz="1800" dirty="0"/>
              <a:t>Peter Senge popularized the concept in his book, The Fifth Discipline. </a:t>
            </a:r>
          </a:p>
          <a:p>
            <a:pPr marL="0" indent="0">
              <a:buNone/>
            </a:pPr>
            <a:r>
              <a:rPr lang="en-US" sz="1800" dirty="0"/>
              <a:t>	learning is embraced as a core component of daily activities, not just in 	response to specific problems.</a:t>
            </a:r>
          </a:p>
          <a:p>
            <a:pPr marL="0" indent="0">
              <a:buNone/>
            </a:pPr>
            <a:r>
              <a:rPr lang="en-US" sz="1800" b="0" i="0" dirty="0">
                <a:effectLst/>
                <a:highlight>
                  <a:srgbClr val="FFFFFF"/>
                </a:highlight>
              </a:rPr>
              <a:t>	using the systems thinking method in order to convert companies into 	organizations that learn to create results that matter as an 	organization.</a:t>
            </a:r>
            <a:endParaRPr lang="en-US" sz="1800" dirty="0"/>
          </a:p>
        </p:txBody>
      </p:sp>
    </p:spTree>
    <p:extLst>
      <p:ext uri="{BB962C8B-B14F-4D97-AF65-F5344CB8AC3E}">
        <p14:creationId xmlns:p14="http://schemas.microsoft.com/office/powerpoint/2010/main" val="296335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0316-E953-8F38-6C54-023FFCBDF218}"/>
              </a:ext>
            </a:extLst>
          </p:cNvPr>
          <p:cNvSpPr>
            <a:spLocks noGrp="1"/>
          </p:cNvSpPr>
          <p:nvPr>
            <p:ph type="title"/>
          </p:nvPr>
        </p:nvSpPr>
        <p:spPr>
          <a:xfrm>
            <a:off x="492535" y="979338"/>
            <a:ext cx="7375161" cy="800102"/>
          </a:xfrm>
        </p:spPr>
        <p:txBody>
          <a:bodyPr anchor="b">
            <a:noAutofit/>
          </a:bodyPr>
          <a:lstStyle/>
          <a:p>
            <a:r>
              <a:rPr lang="en-US" sz="3000" dirty="0">
                <a:solidFill>
                  <a:schemeClr val="tx2"/>
                </a:solidFill>
              </a:rPr>
              <a:t>Why Learning Matters</a:t>
            </a:r>
            <a:br>
              <a:rPr lang="en-US" sz="3000" dirty="0">
                <a:solidFill>
                  <a:schemeClr val="tx2"/>
                </a:solidFill>
              </a:rPr>
            </a:br>
            <a:endParaRPr lang="en-US" sz="3000" dirty="0">
              <a:solidFill>
                <a:schemeClr val="tx2"/>
              </a:solidFill>
            </a:endParaRPr>
          </a:p>
        </p:txBody>
      </p:sp>
      <p:sp>
        <p:nvSpPr>
          <p:cNvPr id="3" name="Content Placeholder 2">
            <a:extLst>
              <a:ext uri="{FF2B5EF4-FFF2-40B4-BE49-F238E27FC236}">
                <a16:creationId xmlns:a16="http://schemas.microsoft.com/office/drawing/2014/main" id="{2E4D2248-BB00-B421-1D31-96DFB6394D2E}"/>
              </a:ext>
            </a:extLst>
          </p:cNvPr>
          <p:cNvSpPr>
            <a:spLocks noGrp="1"/>
          </p:cNvSpPr>
          <p:nvPr>
            <p:ph idx="1"/>
          </p:nvPr>
        </p:nvSpPr>
        <p:spPr>
          <a:xfrm>
            <a:off x="206830" y="2142175"/>
            <a:ext cx="4223656" cy="2209181"/>
          </a:xfrm>
        </p:spPr>
        <p:txBody>
          <a:bodyPr anchor="ctr">
            <a:normAutofit fontScale="70000" lnSpcReduction="20000"/>
          </a:bodyPr>
          <a:lstStyle/>
          <a:p>
            <a:pPr marL="557213" lvl="1" indent="-214313">
              <a:buFont typeface="Arial" panose="020B0604020202020204" pitchFamily="34" charset="0"/>
              <a:buChar char="•"/>
            </a:pPr>
            <a:r>
              <a:rPr lang="en-US" dirty="0">
                <a:solidFill>
                  <a:schemeClr val="tx2"/>
                </a:solidFill>
              </a:rPr>
              <a:t>Continuous learning leads to safety innovation.</a:t>
            </a:r>
          </a:p>
          <a:p>
            <a:pPr marL="557213" lvl="1" indent="-214313">
              <a:buFont typeface="Arial" panose="020B0604020202020204" pitchFamily="34" charset="0"/>
              <a:buChar char="•"/>
            </a:pPr>
            <a:endParaRPr lang="en-US" dirty="0">
              <a:solidFill>
                <a:schemeClr val="tx2"/>
              </a:solidFill>
            </a:endParaRPr>
          </a:p>
          <a:p>
            <a:pPr marL="557213" lvl="1" indent="-214313">
              <a:buFont typeface="Arial" panose="020B0604020202020204" pitchFamily="34" charset="0"/>
              <a:buChar char="•"/>
            </a:pPr>
            <a:r>
              <a:rPr lang="en-US" dirty="0">
                <a:solidFill>
                  <a:schemeClr val="tx2"/>
                </a:solidFill>
              </a:rPr>
              <a:t>Mistakes are opportunities to grow.</a:t>
            </a:r>
          </a:p>
          <a:p>
            <a:pPr marL="557213" lvl="1" indent="-214313">
              <a:buFont typeface="Arial" panose="020B0604020202020204" pitchFamily="34" charset="0"/>
              <a:buChar char="•"/>
            </a:pPr>
            <a:endParaRPr lang="en-US" dirty="0">
              <a:solidFill>
                <a:schemeClr val="tx2"/>
              </a:solidFill>
            </a:endParaRPr>
          </a:p>
          <a:p>
            <a:pPr marL="557213" lvl="1" indent="-214313">
              <a:buFont typeface="Arial" panose="020B0604020202020204" pitchFamily="34" charset="0"/>
              <a:buChar char="•"/>
            </a:pPr>
            <a:r>
              <a:rPr lang="en-US" kern="0" dirty="0">
                <a:ea typeface="Aptos" panose="020B0004020202020204" pitchFamily="34" charset="0"/>
                <a:cs typeface="Calibri" panose="020F0502020204030204" pitchFamily="34" charset="0"/>
              </a:rPr>
              <a:t>P</a:t>
            </a:r>
            <a:r>
              <a:rPr lang="en-US" sz="1800" kern="0" dirty="0">
                <a:ea typeface="Aptos" panose="020B0004020202020204" pitchFamily="34" charset="0"/>
                <a:cs typeface="Calibri" panose="020F0502020204030204" pitchFamily="34" charset="0"/>
              </a:rPr>
              <a:t>eople are continually learning how to learn together.</a:t>
            </a:r>
            <a:endParaRPr lang="en-US" sz="1800" dirty="0">
              <a:solidFill>
                <a:schemeClr val="tx2"/>
              </a:solidFill>
            </a:endParaRPr>
          </a:p>
        </p:txBody>
      </p:sp>
      <p:graphicFrame>
        <p:nvGraphicFramePr>
          <p:cNvPr id="4" name="Diagram 3">
            <a:extLst>
              <a:ext uri="{FF2B5EF4-FFF2-40B4-BE49-F238E27FC236}">
                <a16:creationId xmlns:a16="http://schemas.microsoft.com/office/drawing/2014/main" id="{74CA956C-B03E-5C39-C5B3-42C4169DE7C4}"/>
              </a:ext>
            </a:extLst>
          </p:cNvPr>
          <p:cNvGraphicFramePr/>
          <p:nvPr/>
        </p:nvGraphicFramePr>
        <p:xfrm>
          <a:off x="4963886" y="1132115"/>
          <a:ext cx="3973285" cy="3846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4519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13F81-D460-3CC6-7422-6CAB2CD1786F}"/>
              </a:ext>
            </a:extLst>
          </p:cNvPr>
          <p:cNvSpPr>
            <a:spLocks noGrp="1"/>
          </p:cNvSpPr>
          <p:nvPr>
            <p:ph type="title"/>
          </p:nvPr>
        </p:nvSpPr>
        <p:spPr>
          <a:xfrm>
            <a:off x="603504" y="911801"/>
            <a:ext cx="7934706" cy="891540"/>
          </a:xfrm>
        </p:spPr>
        <p:txBody>
          <a:bodyPr>
            <a:noAutofit/>
          </a:bodyPr>
          <a:lstStyle/>
          <a:p>
            <a:r>
              <a:rPr lang="en-US" sz="3000" dirty="0">
                <a:solidFill>
                  <a:schemeClr val="tx2"/>
                </a:solidFill>
              </a:rPr>
              <a:t>Three Core Themes</a:t>
            </a:r>
            <a:br>
              <a:rPr lang="en-US" sz="3000" dirty="0">
                <a:solidFill>
                  <a:schemeClr val="tx2"/>
                </a:solidFill>
              </a:rPr>
            </a:br>
            <a:endParaRPr lang="en-US" sz="3000" dirty="0">
              <a:solidFill>
                <a:schemeClr val="tx2"/>
              </a:solidFill>
            </a:endParaRPr>
          </a:p>
        </p:txBody>
      </p:sp>
      <p:graphicFrame>
        <p:nvGraphicFramePr>
          <p:cNvPr id="6" name="Diagram 5">
            <a:extLst>
              <a:ext uri="{FF2B5EF4-FFF2-40B4-BE49-F238E27FC236}">
                <a16:creationId xmlns:a16="http://schemas.microsoft.com/office/drawing/2014/main" id="{66A6FB5E-0BE4-2A86-187E-B4C734510FF9}"/>
              </a:ext>
            </a:extLst>
          </p:cNvPr>
          <p:cNvGraphicFramePr/>
          <p:nvPr/>
        </p:nvGraphicFramePr>
        <p:xfrm>
          <a:off x="776097" y="1577807"/>
          <a:ext cx="7589520" cy="26746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3855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FC32F-FED8-C08C-1603-00ED31343C1E}"/>
              </a:ext>
            </a:extLst>
          </p:cNvPr>
          <p:cNvSpPr>
            <a:spLocks noGrp="1"/>
          </p:cNvSpPr>
          <p:nvPr>
            <p:ph type="title"/>
          </p:nvPr>
        </p:nvSpPr>
        <p:spPr>
          <a:xfrm>
            <a:off x="603504" y="1540231"/>
            <a:ext cx="2751871" cy="2070074"/>
          </a:xfrm>
        </p:spPr>
        <p:txBody>
          <a:bodyPr>
            <a:normAutofit/>
          </a:bodyPr>
          <a:lstStyle/>
          <a:p>
            <a:r>
              <a:rPr lang="en-US" sz="3000" dirty="0">
                <a:solidFill>
                  <a:schemeClr val="tx2"/>
                </a:solidFill>
              </a:rPr>
              <a:t>Key Takeaways from Today</a:t>
            </a:r>
          </a:p>
        </p:txBody>
      </p:sp>
      <p:graphicFrame>
        <p:nvGraphicFramePr>
          <p:cNvPr id="50" name="Content Placeholder 2">
            <a:extLst>
              <a:ext uri="{FF2B5EF4-FFF2-40B4-BE49-F238E27FC236}">
                <a16:creationId xmlns:a16="http://schemas.microsoft.com/office/drawing/2014/main" id="{E1D0427B-8829-09F6-DF7E-1F4DB81840AF}"/>
              </a:ext>
            </a:extLst>
          </p:cNvPr>
          <p:cNvGraphicFramePr>
            <a:graphicFrameLocks noGrp="1"/>
          </p:cNvGraphicFramePr>
          <p:nvPr>
            <p:ph idx="1"/>
            <p:extLst>
              <p:ext uri="{D42A27DB-BD31-4B8C-83A1-F6EECF244321}">
                <p14:modId xmlns:p14="http://schemas.microsoft.com/office/powerpoint/2010/main" val="366336193"/>
              </p:ext>
            </p:extLst>
          </p:nvPr>
        </p:nvGraphicFramePr>
        <p:xfrm>
          <a:off x="4567931" y="601399"/>
          <a:ext cx="3979563" cy="3922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3235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61950"/>
            <a:ext cx="2286000" cy="491729"/>
          </a:xfrm>
        </p:spPr>
        <p:txBody>
          <a:bodyPr>
            <a:normAutofit fontScale="90000"/>
          </a:bodyPr>
          <a:lstStyle/>
          <a:p>
            <a:r>
              <a:rPr lang="en-US" dirty="0">
                <a:solidFill>
                  <a:schemeClr val="tx1"/>
                </a:solidFill>
              </a:rPr>
              <a:t>Agenda</a:t>
            </a:r>
          </a:p>
        </p:txBody>
      </p:sp>
      <p:sp>
        <p:nvSpPr>
          <p:cNvPr id="3" name="Content Placeholder 2"/>
          <p:cNvSpPr>
            <a:spLocks noGrp="1"/>
          </p:cNvSpPr>
          <p:nvPr>
            <p:ph sz="quarter" idx="1"/>
          </p:nvPr>
        </p:nvSpPr>
        <p:spPr>
          <a:xfrm>
            <a:off x="609600" y="1543050"/>
            <a:ext cx="7924800" cy="2628900"/>
          </a:xfrm>
        </p:spPr>
        <p:txBody>
          <a:bodyPr>
            <a:normAutofit/>
          </a:bodyPr>
          <a:lstStyle/>
          <a:p>
            <a:r>
              <a:rPr lang="en-US" dirty="0"/>
              <a:t>Goals</a:t>
            </a:r>
          </a:p>
          <a:p>
            <a:r>
              <a:rPr lang="en-US" dirty="0"/>
              <a:t>Handbooks</a:t>
            </a:r>
          </a:p>
          <a:p>
            <a:r>
              <a:rPr lang="en-US" dirty="0"/>
              <a:t>HOP Defined</a:t>
            </a:r>
          </a:p>
          <a:p>
            <a:r>
              <a:rPr lang="en-US" dirty="0"/>
              <a:t>Messaging</a:t>
            </a:r>
          </a:p>
          <a:p>
            <a:pPr marL="0" indent="0">
              <a:buNone/>
            </a:pPr>
            <a:endParaRPr lang="en-US" dirty="0"/>
          </a:p>
        </p:txBody>
      </p:sp>
      <p:pic>
        <p:nvPicPr>
          <p:cNvPr id="5" name="Picture 4" descr="Hourglass and a calendar">
            <a:extLst>
              <a:ext uri="{FF2B5EF4-FFF2-40B4-BE49-F238E27FC236}">
                <a16:creationId xmlns:a16="http://schemas.microsoft.com/office/drawing/2014/main" id="{5B3BD502-D866-4E4A-8602-54661C26057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9886"/>
          <a:stretch/>
        </p:blipFill>
        <p:spPr>
          <a:xfrm>
            <a:off x="5715002" y="514350"/>
            <a:ext cx="2877341" cy="384644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38350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27E7-69EB-4D94-84D2-E1F5C6CE18E6}"/>
              </a:ext>
            </a:extLst>
          </p:cNvPr>
          <p:cNvSpPr>
            <a:spLocks noGrp="1"/>
          </p:cNvSpPr>
          <p:nvPr>
            <p:ph type="title"/>
          </p:nvPr>
        </p:nvSpPr>
        <p:spPr>
          <a:xfrm>
            <a:off x="1371599" y="361950"/>
            <a:ext cx="6696075" cy="491729"/>
          </a:xfrm>
        </p:spPr>
        <p:txBody>
          <a:bodyPr>
            <a:noAutofit/>
          </a:bodyPr>
          <a:lstStyle/>
          <a:p>
            <a:pPr algn="l"/>
            <a:r>
              <a:rPr lang="en-US" sz="3200" dirty="0"/>
              <a:t>Outcomes</a:t>
            </a:r>
          </a:p>
        </p:txBody>
      </p:sp>
      <p:sp>
        <p:nvSpPr>
          <p:cNvPr id="3" name="Content Placeholder 2">
            <a:extLst>
              <a:ext uri="{FF2B5EF4-FFF2-40B4-BE49-F238E27FC236}">
                <a16:creationId xmlns:a16="http://schemas.microsoft.com/office/drawing/2014/main" id="{FECA8ABB-00DC-4143-B9F6-0C42A385A23A}"/>
              </a:ext>
            </a:extLst>
          </p:cNvPr>
          <p:cNvSpPr>
            <a:spLocks noGrp="1"/>
          </p:cNvSpPr>
          <p:nvPr>
            <p:ph idx="1"/>
          </p:nvPr>
        </p:nvSpPr>
        <p:spPr>
          <a:xfrm>
            <a:off x="609600" y="849869"/>
            <a:ext cx="7924800" cy="3009899"/>
          </a:xfrm>
        </p:spPr>
        <p:txBody>
          <a:bodyPr>
            <a:normAutofit/>
          </a:bodyPr>
          <a:lstStyle/>
          <a:p>
            <a:endParaRPr lang="en-US" dirty="0"/>
          </a:p>
          <a:p>
            <a:pPr marL="742950" marR="585470" indent="-285750">
              <a:lnSpc>
                <a:spcPct val="107000"/>
              </a:lnSpc>
              <a:spcBef>
                <a:spcPts val="0"/>
              </a:spcBef>
              <a:spcAft>
                <a:spcPts val="195"/>
              </a:spcAft>
            </a:pPr>
            <a:r>
              <a:rPr lang="en-US" sz="1800" dirty="0">
                <a:solidFill>
                  <a:srgbClr val="002060"/>
                </a:solidFill>
                <a:effectLst/>
                <a:ea typeface="Times New Roman" panose="02020603050405020304" pitchFamily="18" charset="0"/>
              </a:rPr>
              <a:t>These updates will help expand the scope of the Department's HPI programs by encompassing Human and Organizational Performance (HOP).  </a:t>
            </a:r>
          </a:p>
          <a:p>
            <a:pPr marL="742950" marR="585470" indent="-285750">
              <a:lnSpc>
                <a:spcPct val="107000"/>
              </a:lnSpc>
              <a:spcBef>
                <a:spcPts val="0"/>
              </a:spcBef>
              <a:spcAft>
                <a:spcPts val="195"/>
              </a:spcAft>
            </a:pPr>
            <a:r>
              <a:rPr lang="en-US" sz="1800" dirty="0">
                <a:solidFill>
                  <a:srgbClr val="002060"/>
                </a:solidFill>
                <a:effectLst/>
                <a:ea typeface="Times New Roman" panose="02020603050405020304" pitchFamily="18" charset="0"/>
              </a:rPr>
              <a:t>The Handbooks will form the foundation of HOP courses that will be created to assist individuals, work teams, and management with incorporating organizational factors, job-site conditions, individual behavior, and results into systems thinking to create a new perspective on improving performance and reliability. </a:t>
            </a:r>
          </a:p>
        </p:txBody>
      </p:sp>
    </p:spTree>
    <p:extLst>
      <p:ext uri="{BB962C8B-B14F-4D97-AF65-F5344CB8AC3E}">
        <p14:creationId xmlns:p14="http://schemas.microsoft.com/office/powerpoint/2010/main" val="3829001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96617-02E0-89D9-0F58-AF085B54AE68}"/>
              </a:ext>
            </a:extLst>
          </p:cNvPr>
          <p:cNvSpPr>
            <a:spLocks noGrp="1"/>
          </p:cNvSpPr>
          <p:nvPr>
            <p:ph idx="1"/>
          </p:nvPr>
        </p:nvSpPr>
        <p:spPr/>
        <p:txBody>
          <a:bodyPr/>
          <a:lstStyle/>
          <a:p>
            <a:pPr marL="0" indent="0" algn="ctr">
              <a:buNone/>
            </a:pPr>
            <a:r>
              <a:rPr lang="en-US" dirty="0"/>
              <a:t>Questions?</a:t>
            </a:r>
          </a:p>
        </p:txBody>
      </p:sp>
      <p:sp>
        <p:nvSpPr>
          <p:cNvPr id="5" name="Title 4">
            <a:extLst>
              <a:ext uri="{FF2B5EF4-FFF2-40B4-BE49-F238E27FC236}">
                <a16:creationId xmlns:a16="http://schemas.microsoft.com/office/drawing/2014/main" id="{EA0819B4-EB28-5D9B-5730-FA5174093633}"/>
              </a:ext>
            </a:extLst>
          </p:cNvPr>
          <p:cNvSpPr>
            <a:spLocks noGrp="1"/>
          </p:cNvSpPr>
          <p:nvPr>
            <p:ph type="title"/>
          </p:nvPr>
        </p:nvSpPr>
        <p:spPr/>
        <p:txBody>
          <a:bodyPr>
            <a:normAutofit fontScale="90000"/>
          </a:bodyPr>
          <a:lstStyle/>
          <a:p>
            <a:endParaRPr lang="en-US"/>
          </a:p>
        </p:txBody>
      </p:sp>
    </p:spTree>
    <p:extLst>
      <p:ext uri="{BB962C8B-B14F-4D97-AF65-F5344CB8AC3E}">
        <p14:creationId xmlns:p14="http://schemas.microsoft.com/office/powerpoint/2010/main" val="275377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482AB-1C1A-F64C-02B8-061814D0B8AC}"/>
              </a:ext>
            </a:extLst>
          </p:cNvPr>
          <p:cNvSpPr>
            <a:spLocks noGrp="1"/>
          </p:cNvSpPr>
          <p:nvPr>
            <p:ph type="title"/>
          </p:nvPr>
        </p:nvSpPr>
        <p:spPr>
          <a:xfrm>
            <a:off x="1295400" y="414178"/>
            <a:ext cx="7448551" cy="491729"/>
          </a:xfrm>
        </p:spPr>
        <p:txBody>
          <a:bodyPr>
            <a:noAutofit/>
          </a:bodyPr>
          <a:lstStyle/>
          <a:p>
            <a:pPr algn="l"/>
            <a:r>
              <a:rPr lang="en-US" sz="3200" dirty="0"/>
              <a:t>Goals</a:t>
            </a:r>
          </a:p>
        </p:txBody>
      </p:sp>
      <p:sp>
        <p:nvSpPr>
          <p:cNvPr id="3" name="Content Placeholder 2">
            <a:extLst>
              <a:ext uri="{FF2B5EF4-FFF2-40B4-BE49-F238E27FC236}">
                <a16:creationId xmlns:a16="http://schemas.microsoft.com/office/drawing/2014/main" id="{F9F5B5CC-B638-70E5-3C17-F03C9D115205}"/>
              </a:ext>
            </a:extLst>
          </p:cNvPr>
          <p:cNvSpPr>
            <a:spLocks noGrp="1"/>
          </p:cNvSpPr>
          <p:nvPr>
            <p:ph idx="1"/>
          </p:nvPr>
        </p:nvSpPr>
        <p:spPr/>
        <p:txBody>
          <a:bodyPr>
            <a:noAutofit/>
          </a:bodyPr>
          <a:lstStyle/>
          <a:p>
            <a:r>
              <a:rPr lang="en-US" sz="2000" b="0" i="0" dirty="0">
                <a:solidFill>
                  <a:srgbClr val="0D0D0D"/>
                </a:solidFill>
                <a:effectLst/>
                <a:highlight>
                  <a:srgbClr val="FFFFFF"/>
                </a:highlight>
              </a:rPr>
              <a:t>adapt to change and to anticipate and drive change</a:t>
            </a:r>
          </a:p>
          <a:p>
            <a:r>
              <a:rPr lang="en-US" sz="2000" b="0" i="0" dirty="0">
                <a:solidFill>
                  <a:srgbClr val="0D0D0D"/>
                </a:solidFill>
                <a:effectLst/>
                <a:highlight>
                  <a:srgbClr val="FFFFFF"/>
                </a:highlight>
              </a:rPr>
              <a:t>creating a resilient and agile organization</a:t>
            </a:r>
          </a:p>
          <a:p>
            <a:r>
              <a:rPr lang="en-US" sz="2000" b="0" i="0" dirty="0">
                <a:solidFill>
                  <a:srgbClr val="0D0D0D"/>
                </a:solidFill>
                <a:effectLst/>
                <a:highlight>
                  <a:srgbClr val="FFFFFF"/>
                </a:highlight>
              </a:rPr>
              <a:t>transform how individuals think</a:t>
            </a:r>
          </a:p>
          <a:p>
            <a:r>
              <a:rPr lang="en-US" sz="2000" b="0" i="0" dirty="0">
                <a:solidFill>
                  <a:srgbClr val="0D0D0D"/>
                </a:solidFill>
                <a:effectLst/>
                <a:highlight>
                  <a:srgbClr val="FFFFFF"/>
                </a:highlight>
              </a:rPr>
              <a:t>enhance the collective mindset </a:t>
            </a:r>
          </a:p>
          <a:p>
            <a:r>
              <a:rPr lang="en-US" sz="2000" b="0" i="0" dirty="0">
                <a:solidFill>
                  <a:srgbClr val="0D0D0D"/>
                </a:solidFill>
                <a:effectLst/>
                <a:highlight>
                  <a:srgbClr val="FFFFFF"/>
                </a:highlight>
              </a:rPr>
              <a:t>cultivate openness to new ideas and collaboration</a:t>
            </a:r>
          </a:p>
          <a:p>
            <a:endParaRPr lang="en-US" sz="2000" dirty="0">
              <a:solidFill>
                <a:srgbClr val="0D0D0D"/>
              </a:solidFill>
              <a:highlight>
                <a:srgbClr val="FFFFFF"/>
              </a:highlight>
            </a:endParaRPr>
          </a:p>
          <a:p>
            <a:pPr marL="0" indent="0">
              <a:buNone/>
            </a:pPr>
            <a:r>
              <a:rPr lang="en-US" sz="2000" b="0" i="0" dirty="0">
                <a:solidFill>
                  <a:srgbClr val="0D0D0D"/>
                </a:solidFill>
                <a:effectLst/>
                <a:highlight>
                  <a:srgbClr val="FFFFFF"/>
                </a:highlight>
              </a:rPr>
              <a:t>This approach helps organizations to not only survive but thrive in an increasingly complex and dynamic business environment.</a:t>
            </a:r>
            <a:endParaRPr lang="en-US" sz="2000" dirty="0"/>
          </a:p>
        </p:txBody>
      </p:sp>
    </p:spTree>
    <p:extLst>
      <p:ext uri="{BB962C8B-B14F-4D97-AF65-F5344CB8AC3E}">
        <p14:creationId xmlns:p14="http://schemas.microsoft.com/office/powerpoint/2010/main" val="377631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3CA53-3D65-9E7A-ADB2-553EE3B524A5}"/>
              </a:ext>
            </a:extLst>
          </p:cNvPr>
          <p:cNvSpPr>
            <a:spLocks noGrp="1"/>
          </p:cNvSpPr>
          <p:nvPr>
            <p:ph type="title"/>
          </p:nvPr>
        </p:nvSpPr>
        <p:spPr>
          <a:xfrm>
            <a:off x="1295400" y="414178"/>
            <a:ext cx="7448551" cy="491729"/>
          </a:xfrm>
        </p:spPr>
        <p:txBody>
          <a:bodyPr>
            <a:noAutofit/>
          </a:bodyPr>
          <a:lstStyle/>
          <a:p>
            <a:pPr algn="l"/>
            <a:r>
              <a:rPr lang="en-US" sz="3200" dirty="0">
                <a:solidFill>
                  <a:srgbClr val="002060"/>
                </a:solidFill>
                <a:effectLst/>
                <a:ea typeface="Times New Roman" panose="02020603050405020304" pitchFamily="18" charset="0"/>
              </a:rPr>
              <a:t>DOE-HDBK-1028-2009</a:t>
            </a:r>
            <a:endParaRPr lang="en-US" sz="3200" dirty="0"/>
          </a:p>
        </p:txBody>
      </p:sp>
      <p:sp>
        <p:nvSpPr>
          <p:cNvPr id="3" name="Content Placeholder 2">
            <a:extLst>
              <a:ext uri="{FF2B5EF4-FFF2-40B4-BE49-F238E27FC236}">
                <a16:creationId xmlns:a16="http://schemas.microsoft.com/office/drawing/2014/main" id="{4EF0F917-32DE-B7ED-4B42-89EDD11DD68A}"/>
              </a:ext>
            </a:extLst>
          </p:cNvPr>
          <p:cNvSpPr>
            <a:spLocks noGrp="1"/>
          </p:cNvSpPr>
          <p:nvPr>
            <p:ph idx="1"/>
          </p:nvPr>
        </p:nvSpPr>
        <p:spPr>
          <a:xfrm>
            <a:off x="783292" y="1104900"/>
            <a:ext cx="7924800" cy="2933699"/>
          </a:xfrm>
        </p:spPr>
        <p:txBody>
          <a:bodyPr>
            <a:noAutofit/>
          </a:bodyPr>
          <a:lstStyle/>
          <a:p>
            <a:pPr marL="0" indent="0">
              <a:buNone/>
            </a:pPr>
            <a:r>
              <a:rPr lang="en-US" sz="1800" dirty="0">
                <a:solidFill>
                  <a:srgbClr val="002060"/>
                </a:solidFill>
                <a:effectLst/>
                <a:ea typeface="Times New Roman" panose="02020603050405020304" pitchFamily="18" charset="0"/>
              </a:rPr>
              <a:t>Human Performance Improvement Handbook Volume 1: Concepts and Principles Human Performance Improvement Handbook Volume 2:  Human Performance Tools for Individuals, Work Teams, and Management (Written in June 2009)</a:t>
            </a:r>
          </a:p>
          <a:p>
            <a:pPr marL="0" indent="0">
              <a:buNone/>
            </a:pPr>
            <a:endParaRPr lang="en-US" sz="1800" dirty="0">
              <a:solidFill>
                <a:srgbClr val="002060"/>
              </a:solidFill>
              <a:effectLst/>
              <a:ea typeface="Times New Roman" panose="02020603050405020304" pitchFamily="18" charset="0"/>
            </a:endParaRPr>
          </a:p>
          <a:p>
            <a:pPr marL="0" indent="0">
              <a:buNone/>
            </a:pPr>
            <a:r>
              <a:rPr lang="en-US" sz="1800" dirty="0">
                <a:solidFill>
                  <a:srgbClr val="002060"/>
                </a:solidFill>
                <a:effectLst/>
                <a:ea typeface="Times New Roman" panose="02020603050405020304" pitchFamily="18" charset="0"/>
              </a:rPr>
              <a:t>They have become the core reference documents for many users both within and outside the DOE complex. </a:t>
            </a:r>
          </a:p>
          <a:p>
            <a:pPr lvl="1"/>
            <a:r>
              <a:rPr lang="en-US" sz="1800" dirty="0">
                <a:solidFill>
                  <a:srgbClr val="002060"/>
                </a:solidFill>
                <a:effectLst/>
                <a:ea typeface="Times New Roman" panose="02020603050405020304" pitchFamily="18" charset="0"/>
              </a:rPr>
              <a:t>Department of Transportation</a:t>
            </a:r>
          </a:p>
          <a:p>
            <a:pPr lvl="1"/>
            <a:r>
              <a:rPr lang="en-US" sz="1800" dirty="0">
                <a:solidFill>
                  <a:srgbClr val="002060"/>
                </a:solidFill>
                <a:effectLst/>
                <a:ea typeface="Times New Roman" panose="02020603050405020304" pitchFamily="18" charset="0"/>
              </a:rPr>
              <a:t>Institute of Nuclear Power Operations</a:t>
            </a:r>
          </a:p>
          <a:p>
            <a:pPr lvl="1"/>
            <a:r>
              <a:rPr lang="en-US" sz="1800" dirty="0">
                <a:solidFill>
                  <a:srgbClr val="002060"/>
                </a:solidFill>
                <a:effectLst/>
                <a:ea typeface="Times New Roman" panose="02020603050405020304" pitchFamily="18" charset="0"/>
              </a:rPr>
              <a:t>nuclear power generation plants</a:t>
            </a:r>
          </a:p>
          <a:p>
            <a:pPr lvl="1"/>
            <a:r>
              <a:rPr lang="en-US" sz="1800" dirty="0">
                <a:solidFill>
                  <a:srgbClr val="002060"/>
                </a:solidFill>
                <a:effectLst/>
                <a:ea typeface="Times New Roman" panose="02020603050405020304" pitchFamily="18" charset="0"/>
              </a:rPr>
              <a:t>power distribution grid utilities</a:t>
            </a:r>
          </a:p>
          <a:p>
            <a:pPr lvl="1"/>
            <a:r>
              <a:rPr lang="en-US" sz="1800" dirty="0">
                <a:solidFill>
                  <a:srgbClr val="002060"/>
                </a:solidFill>
                <a:effectLst/>
                <a:ea typeface="Times New Roman" panose="02020603050405020304" pitchFamily="18" charset="0"/>
              </a:rPr>
              <a:t>medical provider organizations to name a few.</a:t>
            </a:r>
          </a:p>
          <a:p>
            <a:endParaRPr lang="en-US" sz="1800" dirty="0"/>
          </a:p>
        </p:txBody>
      </p:sp>
    </p:spTree>
    <p:extLst>
      <p:ext uri="{BB962C8B-B14F-4D97-AF65-F5344CB8AC3E}">
        <p14:creationId xmlns:p14="http://schemas.microsoft.com/office/powerpoint/2010/main" val="424031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E3B8A-9104-68FE-09A8-44E4E708D3B1}"/>
              </a:ext>
            </a:extLst>
          </p:cNvPr>
          <p:cNvSpPr>
            <a:spLocks noGrp="1"/>
          </p:cNvSpPr>
          <p:nvPr>
            <p:ph type="title"/>
          </p:nvPr>
        </p:nvSpPr>
        <p:spPr>
          <a:xfrm>
            <a:off x="1295400" y="414178"/>
            <a:ext cx="7448551" cy="491729"/>
          </a:xfrm>
        </p:spPr>
        <p:txBody>
          <a:bodyPr>
            <a:noAutofit/>
          </a:bodyPr>
          <a:lstStyle/>
          <a:p>
            <a:pPr algn="l"/>
            <a:r>
              <a:rPr lang="en-US" sz="3200" dirty="0"/>
              <a:t>Informed Change</a:t>
            </a:r>
          </a:p>
        </p:txBody>
      </p:sp>
      <p:sp>
        <p:nvSpPr>
          <p:cNvPr id="3" name="Content Placeholder 2">
            <a:extLst>
              <a:ext uri="{FF2B5EF4-FFF2-40B4-BE49-F238E27FC236}">
                <a16:creationId xmlns:a16="http://schemas.microsoft.com/office/drawing/2014/main" id="{76FF6400-2BB7-F2F8-9B0F-BD59C84DC7F1}"/>
              </a:ext>
            </a:extLst>
          </p:cNvPr>
          <p:cNvSpPr>
            <a:spLocks noGrp="1"/>
          </p:cNvSpPr>
          <p:nvPr>
            <p:ph idx="1"/>
          </p:nvPr>
        </p:nvSpPr>
        <p:spPr>
          <a:xfrm>
            <a:off x="609600" y="1104900"/>
            <a:ext cx="7924800" cy="2933699"/>
          </a:xfrm>
        </p:spPr>
        <p:txBody>
          <a:bodyPr>
            <a:noAutofit/>
          </a:bodyPr>
          <a:lstStyle/>
          <a:p>
            <a:pPr marL="0" indent="0">
              <a:buNone/>
            </a:pPr>
            <a:r>
              <a:rPr lang="en-US" sz="1400" dirty="0">
                <a:solidFill>
                  <a:srgbClr val="002060"/>
                </a:solidFill>
                <a:effectLst/>
                <a:ea typeface="Times New Roman" panose="02020603050405020304" pitchFamily="18" charset="0"/>
              </a:rPr>
              <a:t>Since these Handbooks were issued the science and methodology in Human Performance Improvement have changed significantly.  </a:t>
            </a:r>
          </a:p>
          <a:p>
            <a:pPr marL="0" indent="0">
              <a:buNone/>
            </a:pPr>
            <a:endParaRPr lang="en-US" sz="1400" dirty="0">
              <a:solidFill>
                <a:srgbClr val="002060"/>
              </a:solidFill>
              <a:ea typeface="Times New Roman" panose="02020603050405020304" pitchFamily="18" charset="0"/>
            </a:endParaRPr>
          </a:p>
          <a:p>
            <a:pPr marL="0" indent="0">
              <a:buNone/>
            </a:pPr>
            <a:r>
              <a:rPr lang="en-US" sz="1400" dirty="0">
                <a:solidFill>
                  <a:srgbClr val="002060"/>
                </a:solidFill>
                <a:ea typeface="Times New Roman" panose="02020603050405020304" pitchFamily="18" charset="0"/>
              </a:rPr>
              <a:t>A</a:t>
            </a:r>
            <a:r>
              <a:rPr lang="en-US" sz="1400" dirty="0">
                <a:solidFill>
                  <a:srgbClr val="002060"/>
                </a:solidFill>
                <a:effectLst/>
                <a:ea typeface="Times New Roman" panose="02020603050405020304" pitchFamily="18" charset="0"/>
              </a:rPr>
              <a:t>n evolutionary change in the way we view safety, to a concept now called “Safety 2.”  </a:t>
            </a:r>
          </a:p>
          <a:p>
            <a:pPr marL="0" indent="0">
              <a:buNone/>
            </a:pPr>
            <a:endParaRPr lang="en-US" sz="1400" dirty="0">
              <a:solidFill>
                <a:srgbClr val="002060"/>
              </a:solidFill>
              <a:effectLst/>
              <a:ea typeface="Times New Roman" panose="02020603050405020304" pitchFamily="18" charset="0"/>
            </a:endParaRPr>
          </a:p>
          <a:p>
            <a:pPr marL="0" indent="0">
              <a:buNone/>
            </a:pPr>
            <a:r>
              <a:rPr lang="en-US" sz="1400" dirty="0">
                <a:solidFill>
                  <a:srgbClr val="002060"/>
                </a:solidFill>
                <a:effectLst/>
                <a:ea typeface="Times New Roman" panose="02020603050405020304" pitchFamily="18" charset="0"/>
              </a:rPr>
              <a:t>Safety-1	</a:t>
            </a:r>
            <a:r>
              <a:rPr lang="en-US" sz="1400" dirty="0">
                <a:solidFill>
                  <a:srgbClr val="002060"/>
                </a:solidFill>
                <a:ea typeface="Times New Roman" panose="02020603050405020304" pitchFamily="18" charset="0"/>
              </a:rPr>
              <a:t>D</a:t>
            </a:r>
            <a:r>
              <a:rPr lang="en-US" sz="1400" dirty="0">
                <a:solidFill>
                  <a:srgbClr val="002060"/>
                </a:solidFill>
                <a:effectLst/>
                <a:ea typeface="Times New Roman" panose="02020603050405020304" pitchFamily="18" charset="0"/>
              </a:rPr>
              <a:t>efined by the absence of accidents and incidents.  </a:t>
            </a:r>
          </a:p>
          <a:p>
            <a:pPr marL="0" indent="0">
              <a:buNone/>
            </a:pPr>
            <a:r>
              <a:rPr lang="en-US" sz="1400" dirty="0">
                <a:solidFill>
                  <a:srgbClr val="002060"/>
                </a:solidFill>
                <a:ea typeface="Times New Roman" panose="02020603050405020304" pitchFamily="18" charset="0"/>
              </a:rPr>
              <a:t>	</a:t>
            </a:r>
            <a:r>
              <a:rPr lang="en-US" sz="1400" dirty="0">
                <a:solidFill>
                  <a:srgbClr val="002060"/>
                </a:solidFill>
                <a:effectLst/>
                <a:ea typeface="Times New Roman" panose="02020603050405020304" pitchFamily="18" charset="0"/>
              </a:rPr>
              <a:t>Consequently, safety management has usually been on unsafe system operation rather than 	on safe operation. </a:t>
            </a:r>
          </a:p>
          <a:p>
            <a:pPr marL="0" indent="0">
              <a:buNone/>
            </a:pPr>
            <a:endParaRPr lang="en-US" sz="1400" dirty="0">
              <a:solidFill>
                <a:srgbClr val="002060"/>
              </a:solidFill>
              <a:ea typeface="Times New Roman" panose="02020603050405020304" pitchFamily="18" charset="0"/>
            </a:endParaRPr>
          </a:p>
          <a:p>
            <a:pPr marL="0" indent="0">
              <a:buNone/>
            </a:pPr>
            <a:r>
              <a:rPr lang="en-US" sz="1400" dirty="0">
                <a:solidFill>
                  <a:srgbClr val="002060"/>
                </a:solidFill>
                <a:effectLst/>
                <a:ea typeface="Times New Roman" panose="02020603050405020304" pitchFamily="18" charset="0"/>
              </a:rPr>
              <a:t>Safety-2 </a:t>
            </a:r>
            <a:r>
              <a:rPr lang="en-US" sz="1400" dirty="0">
                <a:solidFill>
                  <a:srgbClr val="002060"/>
                </a:solidFill>
                <a:ea typeface="Times New Roman" panose="02020603050405020304" pitchFamily="18" charset="0"/>
              </a:rPr>
              <a:t>	D</a:t>
            </a:r>
            <a:r>
              <a:rPr lang="en-US" sz="1400" dirty="0">
                <a:solidFill>
                  <a:srgbClr val="002060"/>
                </a:solidFill>
                <a:effectLst/>
                <a:ea typeface="Times New Roman" panose="02020603050405020304" pitchFamily="18" charset="0"/>
              </a:rPr>
              <a:t>efines safety as the ability to succeed under changing conditions.  </a:t>
            </a:r>
            <a:endParaRPr lang="en-US" sz="1400" dirty="0">
              <a:solidFill>
                <a:srgbClr val="002060"/>
              </a:solidFill>
              <a:ea typeface="Times New Roman" panose="02020603050405020304" pitchFamily="18" charset="0"/>
            </a:endParaRPr>
          </a:p>
          <a:p>
            <a:pPr marL="0" indent="0">
              <a:buNone/>
            </a:pPr>
            <a:r>
              <a:rPr lang="en-US" sz="1400" dirty="0">
                <a:solidFill>
                  <a:srgbClr val="002060"/>
                </a:solidFill>
                <a:effectLst/>
                <a:ea typeface="Times New Roman" panose="02020603050405020304" pitchFamily="18" charset="0"/>
              </a:rPr>
              <a:t>	It incorporates resilience into day-to-day operations where focusing on the system and what it 	does well informs its safety performance.  </a:t>
            </a:r>
          </a:p>
          <a:p>
            <a:pPr marL="0" indent="0">
              <a:buNone/>
            </a:pPr>
            <a:r>
              <a:rPr lang="en-US" sz="1400" dirty="0">
                <a:solidFill>
                  <a:srgbClr val="002060"/>
                </a:solidFill>
                <a:ea typeface="Times New Roman" panose="02020603050405020304" pitchFamily="18" charset="0"/>
              </a:rPr>
              <a:t>	</a:t>
            </a:r>
            <a:r>
              <a:rPr lang="en-US" sz="1400" dirty="0">
                <a:solidFill>
                  <a:srgbClr val="002060"/>
                </a:solidFill>
                <a:effectLst/>
                <a:ea typeface="Times New Roman" panose="02020603050405020304" pitchFamily="18" charset="0"/>
              </a:rPr>
              <a:t>Neuroscience has also yielded more revolutionary insights into the functions of the human 	brain that would be reflected in the updated Handbooks.</a:t>
            </a:r>
          </a:p>
        </p:txBody>
      </p:sp>
    </p:spTree>
    <p:extLst>
      <p:ext uri="{BB962C8B-B14F-4D97-AF65-F5344CB8AC3E}">
        <p14:creationId xmlns:p14="http://schemas.microsoft.com/office/powerpoint/2010/main" val="3023358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CCDE-2152-6360-8157-CD9A2F732F7C}"/>
              </a:ext>
            </a:extLst>
          </p:cNvPr>
          <p:cNvSpPr>
            <a:spLocks noGrp="1"/>
          </p:cNvSpPr>
          <p:nvPr>
            <p:ph type="title"/>
          </p:nvPr>
        </p:nvSpPr>
        <p:spPr>
          <a:xfrm>
            <a:off x="884420" y="1316305"/>
            <a:ext cx="7375161" cy="800102"/>
          </a:xfrm>
        </p:spPr>
        <p:txBody>
          <a:bodyPr anchor="b">
            <a:normAutofit fontScale="90000"/>
          </a:bodyPr>
          <a:lstStyle/>
          <a:p>
            <a:r>
              <a:rPr lang="en-US" sz="2700" dirty="0">
                <a:solidFill>
                  <a:schemeClr val="tx2"/>
                </a:solidFill>
              </a:rPr>
              <a:t>Performance and Safety: A Vital Connection</a:t>
            </a:r>
            <a:br>
              <a:rPr lang="en-US" sz="2700" dirty="0">
                <a:solidFill>
                  <a:schemeClr val="tx2"/>
                </a:solidFill>
              </a:rPr>
            </a:br>
            <a:endParaRPr lang="en-US" sz="2700" dirty="0">
              <a:solidFill>
                <a:schemeClr val="tx2"/>
              </a:solidFill>
            </a:endParaRPr>
          </a:p>
        </p:txBody>
      </p:sp>
      <p:graphicFrame>
        <p:nvGraphicFramePr>
          <p:cNvPr id="64" name="Content Placeholder 2">
            <a:extLst>
              <a:ext uri="{FF2B5EF4-FFF2-40B4-BE49-F238E27FC236}">
                <a16:creationId xmlns:a16="http://schemas.microsoft.com/office/drawing/2014/main" id="{158CD98C-FC5E-49C7-30FE-D4374A48C191}"/>
              </a:ext>
            </a:extLst>
          </p:cNvPr>
          <p:cNvGraphicFramePr>
            <a:graphicFrameLocks noGrp="1"/>
          </p:cNvGraphicFramePr>
          <p:nvPr>
            <p:ph idx="1"/>
          </p:nvPr>
        </p:nvGraphicFramePr>
        <p:xfrm>
          <a:off x="884420" y="2286994"/>
          <a:ext cx="7375161" cy="22091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4422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5F73-45C9-BB84-7446-8E499FBA67F1}"/>
              </a:ext>
            </a:extLst>
          </p:cNvPr>
          <p:cNvSpPr>
            <a:spLocks noGrp="1"/>
          </p:cNvSpPr>
          <p:nvPr>
            <p:ph type="title"/>
          </p:nvPr>
        </p:nvSpPr>
        <p:spPr>
          <a:xfrm>
            <a:off x="603504" y="602217"/>
            <a:ext cx="3574748" cy="1090538"/>
          </a:xfrm>
        </p:spPr>
        <p:txBody>
          <a:bodyPr>
            <a:normAutofit/>
          </a:bodyPr>
          <a:lstStyle/>
          <a:p>
            <a:r>
              <a:rPr lang="en-US" sz="3000" dirty="0">
                <a:solidFill>
                  <a:schemeClr val="tx2"/>
                </a:solidFill>
              </a:rPr>
              <a:t>What is HOP?</a:t>
            </a:r>
            <a:br>
              <a:rPr lang="en-US" sz="3000" dirty="0">
                <a:solidFill>
                  <a:schemeClr val="tx2"/>
                </a:solidFill>
              </a:rPr>
            </a:br>
            <a:endParaRPr lang="en-US" sz="3000" dirty="0">
              <a:solidFill>
                <a:schemeClr val="tx2"/>
              </a:solidFill>
            </a:endParaRPr>
          </a:p>
        </p:txBody>
      </p:sp>
      <p:sp>
        <p:nvSpPr>
          <p:cNvPr id="3" name="Content Placeholder 2">
            <a:extLst>
              <a:ext uri="{FF2B5EF4-FFF2-40B4-BE49-F238E27FC236}">
                <a16:creationId xmlns:a16="http://schemas.microsoft.com/office/drawing/2014/main" id="{7FA2A972-AD1E-7681-9097-C83A4673C80C}"/>
              </a:ext>
            </a:extLst>
          </p:cNvPr>
          <p:cNvSpPr>
            <a:spLocks noGrp="1"/>
          </p:cNvSpPr>
          <p:nvPr>
            <p:ph idx="1"/>
          </p:nvPr>
        </p:nvSpPr>
        <p:spPr>
          <a:xfrm>
            <a:off x="302807" y="1519178"/>
            <a:ext cx="4060873" cy="2708862"/>
          </a:xfrm>
        </p:spPr>
        <p:txBody>
          <a:bodyPr>
            <a:normAutofit fontScale="62500" lnSpcReduction="20000"/>
          </a:bodyPr>
          <a:lstStyle/>
          <a:p>
            <a:pPr marL="557213" lvl="1" indent="-214313">
              <a:buFont typeface="Arial" panose="020B0604020202020204" pitchFamily="34" charset="0"/>
              <a:buChar char="•"/>
            </a:pPr>
            <a:r>
              <a:rPr lang="en-US" dirty="0">
                <a:solidFill>
                  <a:schemeClr val="tx2"/>
                </a:solidFill>
              </a:rPr>
              <a:t>Shifts focus from blaming individuals to understanding systems.</a:t>
            </a:r>
          </a:p>
          <a:p>
            <a:pPr marL="557213" lvl="1" indent="-214313">
              <a:buFont typeface="Arial" panose="020B0604020202020204" pitchFamily="34" charset="0"/>
              <a:buChar char="•"/>
            </a:pPr>
            <a:endParaRPr lang="en-US" dirty="0">
              <a:solidFill>
                <a:schemeClr val="tx2"/>
              </a:solidFill>
            </a:endParaRPr>
          </a:p>
          <a:p>
            <a:pPr marL="557213" lvl="1" indent="-214313">
              <a:buFont typeface="Arial" panose="020B0604020202020204" pitchFamily="34" charset="0"/>
              <a:buChar char="•"/>
            </a:pPr>
            <a:r>
              <a:rPr lang="en-US" dirty="0">
                <a:solidFill>
                  <a:schemeClr val="tx2"/>
                </a:solidFill>
              </a:rPr>
              <a:t>Encourages speaking up about risks.</a:t>
            </a:r>
          </a:p>
          <a:p>
            <a:pPr marL="557213" lvl="1" indent="-214313">
              <a:buFont typeface="Arial" panose="020B0604020202020204" pitchFamily="34" charset="0"/>
              <a:buChar char="•"/>
            </a:pPr>
            <a:endParaRPr lang="en-US" dirty="0">
              <a:solidFill>
                <a:schemeClr val="tx2"/>
              </a:solidFill>
            </a:endParaRPr>
          </a:p>
          <a:p>
            <a:pPr marL="557213" lvl="1" indent="-214313">
              <a:buFont typeface="Arial" panose="020B0604020202020204" pitchFamily="34" charset="0"/>
              <a:buChar char="•"/>
            </a:pPr>
            <a:r>
              <a:rPr lang="en-US" dirty="0">
                <a:solidFill>
                  <a:schemeClr val="tx2"/>
                </a:solidFill>
              </a:rPr>
              <a:t>A culture of shared responsibility, building trust and resilience.</a:t>
            </a:r>
          </a:p>
          <a:p>
            <a:pPr marL="0" indent="0">
              <a:buNone/>
            </a:pPr>
            <a:endParaRPr lang="en-US" sz="1800" dirty="0">
              <a:solidFill>
                <a:schemeClr val="tx2"/>
              </a:solidFill>
            </a:endParaRPr>
          </a:p>
        </p:txBody>
      </p:sp>
      <p:graphicFrame>
        <p:nvGraphicFramePr>
          <p:cNvPr id="4" name="Diagram 3">
            <a:extLst>
              <a:ext uri="{FF2B5EF4-FFF2-40B4-BE49-F238E27FC236}">
                <a16:creationId xmlns:a16="http://schemas.microsoft.com/office/drawing/2014/main" id="{9D2FBF63-A6A6-4E46-3ECF-9E39B5ED5DEA}"/>
              </a:ext>
            </a:extLst>
          </p:cNvPr>
          <p:cNvGraphicFramePr/>
          <p:nvPr/>
        </p:nvGraphicFramePr>
        <p:xfrm>
          <a:off x="4781527" y="988252"/>
          <a:ext cx="4060143" cy="3166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5859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BD6E5-7785-3BE4-1E68-D8DE417605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E092FA-0FD3-CBDF-3D46-260830FF895F}"/>
              </a:ext>
            </a:extLst>
          </p:cNvPr>
          <p:cNvSpPr>
            <a:spLocks noGrp="1"/>
          </p:cNvSpPr>
          <p:nvPr>
            <p:ph type="title"/>
          </p:nvPr>
        </p:nvSpPr>
        <p:spPr>
          <a:xfrm>
            <a:off x="1371600" y="414178"/>
            <a:ext cx="7372351" cy="491729"/>
          </a:xfrm>
        </p:spPr>
        <p:txBody>
          <a:bodyPr>
            <a:noAutofit/>
          </a:bodyPr>
          <a:lstStyle/>
          <a:p>
            <a:pPr algn="l"/>
            <a:r>
              <a:rPr lang="en-US" sz="3200" dirty="0"/>
              <a:t>HOP Defined</a:t>
            </a:r>
          </a:p>
        </p:txBody>
      </p:sp>
      <p:sp>
        <p:nvSpPr>
          <p:cNvPr id="3" name="Content Placeholder 2">
            <a:extLst>
              <a:ext uri="{FF2B5EF4-FFF2-40B4-BE49-F238E27FC236}">
                <a16:creationId xmlns:a16="http://schemas.microsoft.com/office/drawing/2014/main" id="{8BE6B6E5-6FB7-19F0-ED6D-261FFE566DF5}"/>
              </a:ext>
            </a:extLst>
          </p:cNvPr>
          <p:cNvSpPr>
            <a:spLocks noGrp="1"/>
          </p:cNvSpPr>
          <p:nvPr>
            <p:ph idx="1"/>
          </p:nvPr>
        </p:nvSpPr>
        <p:spPr>
          <a:xfrm>
            <a:off x="609600" y="1200150"/>
            <a:ext cx="7924800" cy="3352800"/>
          </a:xfrm>
        </p:spPr>
        <p:txBody>
          <a:bodyPr>
            <a:normAutofit/>
          </a:bodyPr>
          <a:lstStyle/>
          <a:p>
            <a:pPr marL="0" marR="0" indent="0">
              <a:lnSpc>
                <a:spcPct val="107000"/>
              </a:lnSpc>
              <a:spcBef>
                <a:spcPts val="0"/>
              </a:spcBef>
              <a:spcAft>
                <a:spcPts val="0"/>
              </a:spcAft>
              <a:buNone/>
            </a:pPr>
            <a:r>
              <a:rPr lang="en-US" sz="2300" kern="0" dirty="0">
                <a:effectLst/>
                <a:latin typeface="Calibri" panose="020F0502020204030204" pitchFamily="34" charset="0"/>
                <a:ea typeface="Calibri" panose="020F0502020204030204" pitchFamily="34" charset="0"/>
                <a:cs typeface="Calibri" panose="020F0502020204030204" pitchFamily="34" charset="0"/>
              </a:rPr>
              <a:t>Human and Organizational Performance (HOP) is a framework that focuses on optimizing the performance of individuals and organizations in complex and high-risk environments. It involves understanding the interactions between humans, technology, processes, and organizational systems to enhance overall performance and safety outcomes.</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5333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7A4F2-6199-431A-EAFC-E3B702727AF2}"/>
              </a:ext>
            </a:extLst>
          </p:cNvPr>
          <p:cNvSpPr>
            <a:spLocks noGrp="1"/>
          </p:cNvSpPr>
          <p:nvPr>
            <p:ph type="title"/>
          </p:nvPr>
        </p:nvSpPr>
        <p:spPr>
          <a:xfrm>
            <a:off x="1371600" y="414178"/>
            <a:ext cx="7372351" cy="491729"/>
          </a:xfrm>
        </p:spPr>
        <p:txBody>
          <a:bodyPr>
            <a:noAutofit/>
          </a:bodyPr>
          <a:lstStyle/>
          <a:p>
            <a:pPr algn="l"/>
            <a:r>
              <a:rPr lang="en-US" sz="3200" dirty="0"/>
              <a:t>HOP Defined (Human and Organizational)</a:t>
            </a:r>
          </a:p>
        </p:txBody>
      </p:sp>
      <p:sp>
        <p:nvSpPr>
          <p:cNvPr id="3" name="Content Placeholder 2">
            <a:extLst>
              <a:ext uri="{FF2B5EF4-FFF2-40B4-BE49-F238E27FC236}">
                <a16:creationId xmlns:a16="http://schemas.microsoft.com/office/drawing/2014/main" id="{7C3A2EDA-DF71-706B-D14C-E300D8B64A32}"/>
              </a:ext>
            </a:extLst>
          </p:cNvPr>
          <p:cNvSpPr>
            <a:spLocks noGrp="1"/>
          </p:cNvSpPr>
          <p:nvPr>
            <p:ph idx="1"/>
          </p:nvPr>
        </p:nvSpPr>
        <p:spPr>
          <a:xfrm>
            <a:off x="609600" y="1200150"/>
            <a:ext cx="7924800" cy="3352800"/>
          </a:xfrm>
        </p:spPr>
        <p:txBody>
          <a:bodyPr>
            <a:normAutofit fontScale="85000" lnSpcReduction="20000"/>
          </a:bodyPr>
          <a:lstStyle/>
          <a:p>
            <a:pPr marL="400050" lvl="1" indent="0">
              <a:lnSpc>
                <a:spcPct val="107000"/>
              </a:lnSpc>
              <a:spcBef>
                <a:spcPts val="0"/>
              </a:spcBef>
              <a:buNone/>
            </a:pPr>
            <a:r>
              <a:rPr lang="en-US" sz="2000" kern="0" dirty="0">
                <a:effectLst/>
                <a:latin typeface="Calibri" panose="020F0502020204030204" pitchFamily="34" charset="0"/>
                <a:ea typeface="Calibri" panose="020F0502020204030204" pitchFamily="34" charset="0"/>
                <a:cs typeface="Calibri" panose="020F0502020204030204" pitchFamily="34" charset="0"/>
              </a:rPr>
              <a:t>-- Human Performance: Human performance refers to the abilities, skills, knowledge, and behaviors of individuals within an organization. It encompasses decision-making, problem-solving, communication, teamwork, situational awareness, and physical and mental capabilities. Human performance ensures that individuals carry out their tasks and responsibilities effectively while maintaining safety and productivity.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0">
              <a:lnSpc>
                <a:spcPct val="107000"/>
              </a:lnSpc>
              <a:spcBef>
                <a:spcPts val="0"/>
              </a:spcBef>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0">
              <a:lnSpc>
                <a:spcPct val="107000"/>
              </a:lnSpc>
              <a:spcBef>
                <a:spcPts val="0"/>
              </a:spcBef>
              <a:buNone/>
            </a:pPr>
            <a:r>
              <a:rPr lang="en-US" sz="2000" kern="0" dirty="0">
                <a:effectLst/>
                <a:latin typeface="Calibri" panose="020F0502020204030204" pitchFamily="34" charset="0"/>
                <a:ea typeface="Calibri" panose="020F0502020204030204" pitchFamily="34" charset="0"/>
                <a:cs typeface="Calibri" panose="020F0502020204030204" pitchFamily="34" charset="0"/>
              </a:rPr>
              <a:t>-- Organizational Performance: Organizational performance refers to the effectiveness and efficiency with which an organization achieves its goals and objectives. It involves assessing and improving various aspects of an organization, including its culture, leadership, management systems, processes, and structures. Organizational performance is closely linked to the performance of individuals within the organization and how they work together as a team.</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14003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2888</TotalTime>
  <Words>1369</Words>
  <Application>Microsoft Office PowerPoint</Application>
  <PresentationFormat>On-screen Show (16:9)</PresentationFormat>
  <Paragraphs>133</Paragraphs>
  <Slides>21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Aptos</vt:lpstr>
      <vt:lpstr>Arial</vt:lpstr>
      <vt:lpstr>Calibri</vt:lpstr>
      <vt:lpstr>Franklin Gothic Medium</vt:lpstr>
      <vt:lpstr>Times New Roman</vt:lpstr>
      <vt:lpstr>Office Theme</vt:lpstr>
      <vt:lpstr>HOP &amp; QA</vt:lpstr>
      <vt:lpstr>Agenda</vt:lpstr>
      <vt:lpstr>Goals</vt:lpstr>
      <vt:lpstr>DOE-HDBK-1028-2009</vt:lpstr>
      <vt:lpstr>Informed Change</vt:lpstr>
      <vt:lpstr>Performance and Safety: A Vital Connection </vt:lpstr>
      <vt:lpstr>What is HOP? </vt:lpstr>
      <vt:lpstr>HOP Defined</vt:lpstr>
      <vt:lpstr>HOP Defined (Human and Organizational)</vt:lpstr>
      <vt:lpstr>Fundamental Principles of HOP (1 &amp; 2)</vt:lpstr>
      <vt:lpstr>Fundamental Principles of HOP (3 &amp; 4)</vt:lpstr>
      <vt:lpstr>The Intersection of HOP and Defenses</vt:lpstr>
      <vt:lpstr>What Are Defenses in Quality Assurance?</vt:lpstr>
      <vt:lpstr>Strengthening Defenses with HOP Principles</vt:lpstr>
      <vt:lpstr>Moving Forward: Embedding HOP in Quality Assurance Practices</vt:lpstr>
      <vt:lpstr>Learning Organization</vt:lpstr>
      <vt:lpstr>Why Learning Matters </vt:lpstr>
      <vt:lpstr>Three Core Themes </vt:lpstr>
      <vt:lpstr>Key Takeaways from Today</vt:lpstr>
      <vt:lpstr>Outcomes</vt:lpstr>
      <vt:lpstr>PowerPoint Presentation</vt:lpstr>
    </vt:vector>
  </TitlesOfParts>
  <Manager/>
  <Company>U.S. Department of Energy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HPI to HOP update</dc:title>
  <dc:subject/>
  <dc:creator>Rizwan Shah</dc:creator>
  <cp:keywords/>
  <dc:description>rizwan.shah@hq.doe.gov</dc:description>
  <cp:lastModifiedBy>Verderber, John J</cp:lastModifiedBy>
  <cp:revision>160</cp:revision>
  <dcterms:created xsi:type="dcterms:W3CDTF">2014-06-16T14:14:15Z</dcterms:created>
  <dcterms:modified xsi:type="dcterms:W3CDTF">2024-10-24T15:35:46Z</dcterms:modified>
  <cp:category/>
</cp:coreProperties>
</file>