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1" r:id="rId16"/>
    <p:sldId id="269" r:id="rId17"/>
    <p:sldId id="270" r:id="rId18"/>
  </p:sldIdLst>
  <p:sldSz cx="9144000" cy="5715000" type="screen16x1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kinson, Robert E. [US-US]" initials="WRE[" lastIdx="10" clrIdx="0">
    <p:extLst>
      <p:ext uri="{19B8F6BF-5375-455C-9EA6-DF929625EA0E}">
        <p15:presenceInfo xmlns:p15="http://schemas.microsoft.com/office/powerpoint/2012/main" userId="S-1-5-21-727274380-931424960-1827182208-1440615" providerId="AD"/>
      </p:ext>
    </p:extLst>
  </p:cmAuthor>
  <p:cmAuthor id="2" name="Kelley, Debra A (Debbie)" initials="KDA(" lastIdx="8" clrIdx="1">
    <p:extLst>
      <p:ext uri="{19B8F6BF-5375-455C-9EA6-DF929625EA0E}">
        <p15:presenceInfo xmlns:p15="http://schemas.microsoft.com/office/powerpoint/2012/main" userId="S-1-5-21-2109546190-1799621885-1573980499-41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477"/>
    <a:srgbClr val="7EC234"/>
    <a:srgbClr val="02725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E7E49D-0889-41B5-BC2D-247E9D2B2318}" v="1" dt="2026-04-27T23:26:20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3" autoAdjust="0"/>
    <p:restoredTop sz="91974" autoAdjust="0"/>
  </p:normalViewPr>
  <p:slideViewPr>
    <p:cSldViewPr snapToGrid="0" showGuides="1">
      <p:cViewPr varScale="1">
        <p:scale>
          <a:sx n="126" d="100"/>
          <a:sy n="126" d="100"/>
        </p:scale>
        <p:origin x="168" y="330"/>
      </p:cViewPr>
      <p:guideLst>
        <p:guide orient="horz" pos="180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ckle, Matthew W" userId="855ec27e-1b8b-4987-810d-60a7fb14118f" providerId="ADAL" clId="{B2073899-5EAD-4452-B59A-1C12AD061CBB}"/>
    <pc:docChg chg="custSel modSld">
      <pc:chgData name="Fickle, Matthew W" userId="855ec27e-1b8b-4987-810d-60a7fb14118f" providerId="ADAL" clId="{B2073899-5EAD-4452-B59A-1C12AD061CBB}" dt="2026-04-28T12:45:57.452" v="19" actId="1076"/>
      <pc:docMkLst>
        <pc:docMk/>
      </pc:docMkLst>
      <pc:sldChg chg="addSp delSp modSp mod">
        <pc:chgData name="Fickle, Matthew W" userId="855ec27e-1b8b-4987-810d-60a7fb14118f" providerId="ADAL" clId="{B2073899-5EAD-4452-B59A-1C12AD061CBB}" dt="2026-04-28T12:42:56.238" v="10" actId="1076"/>
        <pc:sldMkLst>
          <pc:docMk/>
          <pc:sldMk cId="10343342" sldId="259"/>
        </pc:sldMkLst>
        <pc:spChg chg="add del mod">
          <ac:chgData name="Fickle, Matthew W" userId="855ec27e-1b8b-4987-810d-60a7fb14118f" providerId="ADAL" clId="{B2073899-5EAD-4452-B59A-1C12AD061CBB}" dt="2026-04-28T12:42:43.209" v="9" actId="22"/>
          <ac:spMkLst>
            <pc:docMk/>
            <pc:sldMk cId="10343342" sldId="259"/>
            <ac:spMk id="6" creationId="{B502F20C-BFD1-F57B-FAD6-633A539754CE}"/>
          </ac:spMkLst>
        </pc:spChg>
        <pc:picChg chg="del">
          <ac:chgData name="Fickle, Matthew W" userId="855ec27e-1b8b-4987-810d-60a7fb14118f" providerId="ADAL" clId="{B2073899-5EAD-4452-B59A-1C12AD061CBB}" dt="2026-04-28T12:42:40.090" v="8" actId="478"/>
          <ac:picMkLst>
            <pc:docMk/>
            <pc:sldMk cId="10343342" sldId="259"/>
            <ac:picMk id="5" creationId="{C2392962-12F7-05F2-E426-8C4CF3F8DDD5}"/>
          </ac:picMkLst>
        </pc:picChg>
        <pc:picChg chg="add mod ord">
          <ac:chgData name="Fickle, Matthew W" userId="855ec27e-1b8b-4987-810d-60a7fb14118f" providerId="ADAL" clId="{B2073899-5EAD-4452-B59A-1C12AD061CBB}" dt="2026-04-28T12:42:56.238" v="10" actId="1076"/>
          <ac:picMkLst>
            <pc:docMk/>
            <pc:sldMk cId="10343342" sldId="259"/>
            <ac:picMk id="8" creationId="{852A1FE2-600F-434D-A20D-CCE9FBB7F7BB}"/>
          </ac:picMkLst>
        </pc:picChg>
      </pc:sldChg>
      <pc:sldChg chg="addSp delSp modSp mod">
        <pc:chgData name="Fickle, Matthew W" userId="855ec27e-1b8b-4987-810d-60a7fb14118f" providerId="ADAL" clId="{B2073899-5EAD-4452-B59A-1C12AD061CBB}" dt="2026-04-27T23:26:38.944" v="7" actId="1076"/>
        <pc:sldMkLst>
          <pc:docMk/>
          <pc:sldMk cId="4196713596" sldId="263"/>
        </pc:sldMkLst>
        <pc:spChg chg="add mod">
          <ac:chgData name="Fickle, Matthew W" userId="855ec27e-1b8b-4987-810d-60a7fb14118f" providerId="ADAL" clId="{B2073899-5EAD-4452-B59A-1C12AD061CBB}" dt="2026-04-27T23:19:36.252" v="4" actId="208"/>
          <ac:spMkLst>
            <pc:docMk/>
            <pc:sldMk cId="4196713596" sldId="263"/>
            <ac:spMk id="2" creationId="{48DAF593-080B-9E72-E023-84592D572FB6}"/>
          </ac:spMkLst>
        </pc:spChg>
        <pc:spChg chg="add mod">
          <ac:chgData name="Fickle, Matthew W" userId="855ec27e-1b8b-4987-810d-60a7fb14118f" providerId="ADAL" clId="{B2073899-5EAD-4452-B59A-1C12AD061CBB}" dt="2026-04-27T23:26:38.944" v="7" actId="1076"/>
          <ac:spMkLst>
            <pc:docMk/>
            <pc:sldMk cId="4196713596" sldId="263"/>
            <ac:spMk id="4" creationId="{45074AB5-41E0-2C9E-8FF3-B0F4FBF75472}"/>
          </ac:spMkLst>
        </pc:spChg>
        <pc:picChg chg="del mod">
          <ac:chgData name="Fickle, Matthew W" userId="855ec27e-1b8b-4987-810d-60a7fb14118f" providerId="ADAL" clId="{B2073899-5EAD-4452-B59A-1C12AD061CBB}" dt="2026-04-27T23:26:10.195" v="5" actId="21"/>
          <ac:picMkLst>
            <pc:docMk/>
            <pc:sldMk cId="4196713596" sldId="263"/>
            <ac:picMk id="7" creationId="{4CC6C01C-910D-5846-FDBC-8BE013A9E0EB}"/>
          </ac:picMkLst>
        </pc:picChg>
      </pc:sldChg>
      <pc:sldChg chg="addSp delSp modSp mod">
        <pc:chgData name="Fickle, Matthew W" userId="855ec27e-1b8b-4987-810d-60a7fb14118f" providerId="ADAL" clId="{B2073899-5EAD-4452-B59A-1C12AD061CBB}" dt="2026-04-28T12:45:57.452" v="19" actId="1076"/>
        <pc:sldMkLst>
          <pc:docMk/>
          <pc:sldMk cId="2695601769" sldId="269"/>
        </pc:sldMkLst>
        <pc:picChg chg="del">
          <ac:chgData name="Fickle, Matthew W" userId="855ec27e-1b8b-4987-810d-60a7fb14118f" providerId="ADAL" clId="{B2073899-5EAD-4452-B59A-1C12AD061CBB}" dt="2026-04-28T12:44:14.485" v="11" actId="478"/>
          <ac:picMkLst>
            <pc:docMk/>
            <pc:sldMk cId="2695601769" sldId="269"/>
            <ac:picMk id="4" creationId="{DFB4C24A-7DFC-FE25-125E-14FB85492AC3}"/>
          </ac:picMkLst>
        </pc:picChg>
        <pc:picChg chg="add del mod">
          <ac:chgData name="Fickle, Matthew W" userId="855ec27e-1b8b-4987-810d-60a7fb14118f" providerId="ADAL" clId="{B2073899-5EAD-4452-B59A-1C12AD061CBB}" dt="2026-04-28T12:45:25.924" v="16" actId="478"/>
          <ac:picMkLst>
            <pc:docMk/>
            <pc:sldMk cId="2695601769" sldId="269"/>
            <ac:picMk id="6" creationId="{95ACF2DF-EBAC-0FE7-C9B5-30D129BC6A48}"/>
          </ac:picMkLst>
        </pc:picChg>
        <pc:picChg chg="add mod">
          <ac:chgData name="Fickle, Matthew W" userId="855ec27e-1b8b-4987-810d-60a7fb14118f" providerId="ADAL" clId="{B2073899-5EAD-4452-B59A-1C12AD061CBB}" dt="2026-04-28T12:45:57.452" v="19" actId="1076"/>
          <ac:picMkLst>
            <pc:docMk/>
            <pc:sldMk cId="2695601769" sldId="269"/>
            <ac:picMk id="8" creationId="{83ADE259-4728-0783-50C0-4E62B1BD6D4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8BE3B-D743-4E5E-990C-94513A68971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40725-C72F-46A5-A161-8C494CE8D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8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BC5B88-60F1-4410-9570-8B9B5AA893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1162050"/>
            <a:ext cx="50165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082B74-A5A2-4D0D-988A-79324C0F0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1pPr>
    <a:lvl2pPr marL="525379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2pPr>
    <a:lvl3pPr marL="1050757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3pPr>
    <a:lvl4pPr marL="1576136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4pPr>
    <a:lvl5pPr marL="2101515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5pPr>
    <a:lvl6pPr marL="2626894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6pPr>
    <a:lvl7pPr marL="3152272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7pPr>
    <a:lvl8pPr marL="3677651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8pPr>
    <a:lvl9pPr marL="4203030" algn="l" defTabSz="1050757" rtl="0" eaLnBrk="1" latinLnBrk="0" hangingPunct="1">
      <a:defRPr sz="13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6C70-8AA1-4FA5-BED6-F39F7A6243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01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082B74-A5A2-4D0D-988A-79324C0F05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28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 a technical justification field within both the interim and final disposition steps to be filled out by the DA/TA.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082B74-A5A2-4D0D-988A-79324C0F05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3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0511-7084-46B5-A548-E6E10B490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880" y="1933841"/>
            <a:ext cx="4864895" cy="1193159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D9FDC-8041-47C0-B253-F7FCE31596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65371" y="4052094"/>
            <a:ext cx="1523860" cy="304271"/>
          </a:xfrm>
        </p:spPr>
        <p:txBody>
          <a:bodyPr/>
          <a:lstStyle>
            <a:lvl1pPr>
              <a:defRPr sz="1200"/>
            </a:lvl1pPr>
          </a:lstStyle>
          <a:p>
            <a:fld id="{45AC29CC-F066-4BFF-ABDE-94193E41B580}" type="datetime4">
              <a:rPr lang="en-US" smtClean="0"/>
              <a:pPr/>
              <a:t>April 27,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CDE30-D89E-42FD-BB5E-FF24A05D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35CEC-855C-4FF0-8FB3-8DC9CC76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2EC4-1DF1-4263-A2AD-CC533E636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F385B57-1D77-45D5-9A14-2D9C0A952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5373" y="3127000"/>
            <a:ext cx="4672739" cy="917183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685783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56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34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13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891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6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48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2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2" name="Picture 11" descr="Chart, pie chart&#10;&#10;Description automatically generated">
            <a:extLst>
              <a:ext uri="{FF2B5EF4-FFF2-40B4-BE49-F238E27FC236}">
                <a16:creationId xmlns:a16="http://schemas.microsoft.com/office/drawing/2014/main" id="{E0C7FBDA-5C20-4868-96E7-B1ADC3AFAD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13"/>
          <a:stretch/>
        </p:blipFill>
        <p:spPr>
          <a:xfrm>
            <a:off x="0" y="1399990"/>
            <a:ext cx="3465079" cy="29312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D2C96C-428F-47AC-BBBD-66DC799D29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30" y="2109175"/>
            <a:ext cx="1540099" cy="540240"/>
          </a:xfrm>
          <a:prstGeom prst="rect">
            <a:avLst/>
          </a:prstGeom>
        </p:spPr>
      </p:pic>
      <p:pic>
        <p:nvPicPr>
          <p:cNvPr id="13" name="Picture 12" descr="A picture containing icon&#10;&#10;AI-generated content may be incorrect.">
            <a:extLst>
              <a:ext uri="{FF2B5EF4-FFF2-40B4-BE49-F238E27FC236}">
                <a16:creationId xmlns:a16="http://schemas.microsoft.com/office/drawing/2014/main" id="{CFF56FFC-08EC-C053-4F19-7D67FED9615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191" y="5287807"/>
            <a:ext cx="1264257" cy="36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467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39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3384" y="1896626"/>
            <a:ext cx="5267203" cy="124315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3384" y="3314172"/>
            <a:ext cx="5267204" cy="96665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6CEC-B280-4A0D-BA7B-1617F5614C75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Chart, pie chart&#10;&#10;Description automatically generated">
            <a:extLst>
              <a:ext uri="{FF2B5EF4-FFF2-40B4-BE49-F238E27FC236}">
                <a16:creationId xmlns:a16="http://schemas.microsoft.com/office/drawing/2014/main" id="{F6F200E9-47D9-4D29-AFAB-7CB35BA7D3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43" t="-5659" r="-1561" b="5659"/>
          <a:stretch/>
        </p:blipFill>
        <p:spPr>
          <a:xfrm>
            <a:off x="0" y="1599178"/>
            <a:ext cx="3402277" cy="21164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19C9A3-EFDF-4655-8635-45BEC2B3C3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391" y="133056"/>
            <a:ext cx="1745194" cy="731598"/>
          </a:xfrm>
          <a:prstGeom prst="rect">
            <a:avLst/>
          </a:prstGeom>
        </p:spPr>
      </p:pic>
      <p:pic>
        <p:nvPicPr>
          <p:cNvPr id="7" name="Picture 6" descr="A picture containing icon&#10;&#10;AI-generated content may be incorrect.">
            <a:extLst>
              <a:ext uri="{FF2B5EF4-FFF2-40B4-BE49-F238E27FC236}">
                <a16:creationId xmlns:a16="http://schemas.microsoft.com/office/drawing/2014/main" id="{679C6C0F-742A-F5DE-97A4-B041052B368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191" y="5287807"/>
            <a:ext cx="1264257" cy="36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3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D16B0-BDD5-444D-8663-12FFA23EB0BA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85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570" y="-37235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93EA-2923-4C9D-8851-5EAF32885877}" type="datetime1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2EC4-1DF1-4263-A2AD-CC533E6368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6505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C00-FEE8-49B7-BD97-128E1A79B627}" type="datetime1">
              <a:rPr lang="en-US" smtClean="0"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96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A57B-8821-48E7-87A7-5F6DA8D4986D}" type="datetime1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8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9DAD-2518-4A6F-B0C1-12BF6CC426D8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8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93EA-2923-4C9D-8851-5EAF32885877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2EC4-1DF1-4263-A2AD-CC533E6368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095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6240" y="129106"/>
            <a:ext cx="6044454" cy="75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D93EA-2923-4C9D-8851-5EAF32885877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2EC4-1DF1-4263-A2AD-CC533E6368E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A4D214-DCF6-4143-8217-EDAE0B20FDE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391" y="133056"/>
            <a:ext cx="1745194" cy="731598"/>
          </a:xfrm>
          <a:prstGeom prst="rect">
            <a:avLst/>
          </a:prstGeom>
        </p:spPr>
      </p:pic>
      <p:pic>
        <p:nvPicPr>
          <p:cNvPr id="9" name="Picture 8" descr="Chart, pie chart&#10;&#10;Description automatically generated">
            <a:extLst>
              <a:ext uri="{FF2B5EF4-FFF2-40B4-BE49-F238E27FC236}">
                <a16:creationId xmlns:a16="http://schemas.microsoft.com/office/drawing/2014/main" id="{E6D22A3C-0357-49CD-AE95-18EF1AB7F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20"/>
          <a:stretch/>
        </p:blipFill>
        <p:spPr>
          <a:xfrm>
            <a:off x="-1" y="113770"/>
            <a:ext cx="1584613" cy="770938"/>
          </a:xfrm>
          <a:prstGeom prst="rect">
            <a:avLst/>
          </a:prstGeom>
        </p:spPr>
      </p:pic>
      <p:pic>
        <p:nvPicPr>
          <p:cNvPr id="10" name="Picture 9" descr="A picture containing icon&#10;&#10;AI-generated content may be incorrect.">
            <a:extLst>
              <a:ext uri="{FF2B5EF4-FFF2-40B4-BE49-F238E27FC236}">
                <a16:creationId xmlns:a16="http://schemas.microsoft.com/office/drawing/2014/main" id="{B6DE00E3-8AA6-71B0-6831-EEB5E7934E6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191" y="5287807"/>
            <a:ext cx="1264257" cy="36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4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408" userDrawn="1">
          <p15:clr>
            <a:srgbClr val="F26B43"/>
          </p15:clr>
        </p15:guide>
        <p15:guide id="4" pos="10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C5B69-56FB-4651-A71B-891B7BBD1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4371" y="1883138"/>
            <a:ext cx="4850404" cy="1243862"/>
          </a:xfrm>
        </p:spPr>
        <p:txBody>
          <a:bodyPr/>
          <a:lstStyle/>
          <a:p>
            <a:pPr algn="r"/>
            <a:br>
              <a:rPr lang="en-US" dirty="0">
                <a:ea typeface="+mj-lt"/>
                <a:cs typeface="+mj-lt"/>
              </a:rPr>
            </a:br>
            <a:r>
              <a:rPr lang="en-US" dirty="0">
                <a:solidFill>
                  <a:schemeClr val="accent1"/>
                </a:solidFill>
                <a:ea typeface="+mj-lt"/>
                <a:cs typeface="+mj-lt"/>
              </a:rPr>
              <a:t>Electronic Nonconformance Report (NCR) Process</a:t>
            </a: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2EC4-1DF1-4263-A2AD-CC533E6368E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5B9BF-BE41-4F79-8D20-1798358F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4371" y="3657600"/>
            <a:ext cx="5350979" cy="76259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              </a:t>
            </a:r>
          </a:p>
          <a:p>
            <a:pPr algn="r"/>
            <a:r>
              <a:rPr lang="en-US" sz="1800" dirty="0">
                <a:solidFill>
                  <a:schemeClr val="accent3"/>
                </a:solidFill>
              </a:rPr>
              <a:t>EFCOG 2026 Spring session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3854" y="-1318768"/>
            <a:ext cx="4303844" cy="71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7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3C29C-9AB9-5945-AB0A-8E6F8A807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BA09C-BE27-1768-A03F-A03239CFC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S/CI (Suspect/Counterfeit Items) Focus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14DB14-ACCE-B441-7AD7-AC03EDAA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16F7C2-E0EE-203F-9515-486980C76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48" y="1043783"/>
            <a:ext cx="8772904" cy="36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40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8F1C1-22E1-3093-9DA8-72B2A8096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61169" y="1388582"/>
            <a:ext cx="2778124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C89DD-F46F-41EF-54F0-D879F9CA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89" y="1639388"/>
            <a:ext cx="2110811" cy="2122714"/>
          </a:xfrm>
          <a:noFill/>
        </p:spPr>
        <p:txBody>
          <a:bodyPr anchor="ctr">
            <a:normAutofit fontScale="90000"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Use of iCAS for NCR Tracking &amp; Management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6D4480-5394-996E-B986-C88664ABB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987" y="777820"/>
            <a:ext cx="5085525" cy="415741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B0F42-BC0B-2F24-AEA9-B324842B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5296958"/>
            <a:ext cx="385761" cy="30427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567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D3A38-1F58-A152-3C9F-DAA45226B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9F29-FB4C-D459-E15E-757CC8D2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Summary/Best Practices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474C98-3C9B-905C-8214-88FD9A45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FFE166-122E-7878-A6B7-74CEE909B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3" y="1110844"/>
            <a:ext cx="9108213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026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455DB-68B8-5102-65A4-1251A8B81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9429-D18C-9DE2-1833-DCDE1DEE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Resources &amp; References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FE6876-A5F5-5886-C646-3C71D70D8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ADE259-4728-0783-50C0-4E62B1BD6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25" y="1110844"/>
            <a:ext cx="8934083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0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6598D-8416-26D0-9E1E-2AA169F54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7BD0DB-EA1B-88D9-E17D-EABFEC773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2EABB4-8DF4-20B3-74E3-B5FFE6EDDA08}"/>
              </a:ext>
            </a:extLst>
          </p:cNvPr>
          <p:cNvSpPr txBox="1"/>
          <p:nvPr/>
        </p:nvSpPr>
        <p:spPr>
          <a:xfrm>
            <a:off x="843897" y="1334006"/>
            <a:ext cx="74562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chemeClr val="accent1"/>
                </a:solidFill>
              </a:rPr>
              <a:t>Thank you for attending!</a:t>
            </a:r>
          </a:p>
        </p:txBody>
      </p:sp>
    </p:spTree>
    <p:extLst>
      <p:ext uri="{BB962C8B-B14F-4D97-AF65-F5344CB8AC3E}">
        <p14:creationId xmlns:p14="http://schemas.microsoft.com/office/powerpoint/2010/main" val="225119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A89E03-268E-BAFB-16BD-96E2617FCD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57290" y="1039856"/>
            <a:ext cx="4429419" cy="413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71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76D97-20F8-5D6C-D781-CAF94BA80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460FF-6487-0ADF-1F21-E6DC55F62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52A1FE2-600F-434D-A20D-CCE9FBB7F7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470614"/>
            <a:ext cx="7886700" cy="324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35FB58-E41B-E413-9EB3-06EC1998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AEF3A-BA6E-0282-D3DE-A0748514F0F9}"/>
              </a:ext>
            </a:extLst>
          </p:cNvPr>
          <p:cNvSpPr txBox="1"/>
          <p:nvPr/>
        </p:nvSpPr>
        <p:spPr>
          <a:xfrm>
            <a:off x="4171950" y="2406928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 ASME-NQA-1: 2008 a nonconformance is: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deficiency in characteristic, documentation, or procedure that renders the quality of an item or activity unacceptable or indeterminate.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5FFEB55-AFF0-07D7-D06A-A073C10EE513}"/>
              </a:ext>
            </a:extLst>
          </p:cNvPr>
          <p:cNvSpPr/>
          <p:nvPr/>
        </p:nvSpPr>
        <p:spPr>
          <a:xfrm>
            <a:off x="400050" y="1109994"/>
            <a:ext cx="3573744" cy="21459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What does the term nonconformance mean?</a:t>
            </a:r>
          </a:p>
        </p:txBody>
      </p:sp>
    </p:spTree>
    <p:extLst>
      <p:ext uri="{BB962C8B-B14F-4D97-AF65-F5344CB8AC3E}">
        <p14:creationId xmlns:p14="http://schemas.microsoft.com/office/powerpoint/2010/main" val="250646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C76C5-7C54-7579-5B7F-871E9467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CCD51-87D8-5EE0-DEAD-2A68572B9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Why use an electronic NCR process?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8BA6D5-D978-4556-A1DF-2131BFAC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639AC8-FA0B-0B2F-AB63-9EC9557A2A19}"/>
              </a:ext>
            </a:extLst>
          </p:cNvPr>
          <p:cNvSpPr txBox="1"/>
          <p:nvPr/>
        </p:nvSpPr>
        <p:spPr>
          <a:xfrm>
            <a:off x="2286000" y="1356083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20A33D-286B-E2B5-4A0D-DB25EE8FF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7729" y="706273"/>
            <a:ext cx="5407621" cy="459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46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46873-67A8-AC58-018B-E62AF0DCF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7AA2E1-B647-B370-12A0-DB3E1378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Flowchart: Delay 5">
            <a:extLst>
              <a:ext uri="{FF2B5EF4-FFF2-40B4-BE49-F238E27FC236}">
                <a16:creationId xmlns:a16="http://schemas.microsoft.com/office/drawing/2014/main" id="{DDED7727-22F2-8F74-EA4F-68E2E51CD7B4}"/>
              </a:ext>
            </a:extLst>
          </p:cNvPr>
          <p:cNvSpPr/>
          <p:nvPr/>
        </p:nvSpPr>
        <p:spPr>
          <a:xfrm>
            <a:off x="0" y="1214206"/>
            <a:ext cx="3367043" cy="4082753"/>
          </a:xfrm>
          <a:prstGeom prst="flowChartDelay">
            <a:avLst/>
          </a:prstGeom>
          <a:solidFill>
            <a:srgbClr val="23647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/>
              <a:t>iCAS (Integrated Contractor Assurance System)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DAF593-080B-9E72-E023-84592D572FB6}"/>
              </a:ext>
            </a:extLst>
          </p:cNvPr>
          <p:cNvSpPr/>
          <p:nvPr/>
        </p:nvSpPr>
        <p:spPr>
          <a:xfrm>
            <a:off x="3719072" y="2220686"/>
            <a:ext cx="1529123" cy="307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45074AB5-41E0-2C9E-8FF3-B0F4FBF75472}"/>
              </a:ext>
            </a:extLst>
          </p:cNvPr>
          <p:cNvSpPr txBox="1">
            <a:spLocks/>
          </p:cNvSpPr>
          <p:nvPr/>
        </p:nvSpPr>
        <p:spPr>
          <a:xfrm>
            <a:off x="3457300" y="928240"/>
            <a:ext cx="5755409" cy="465468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iCAS-NCR</a:t>
            </a:r>
            <a:r>
              <a:rPr lang="en-US" dirty="0"/>
              <a:t>: HMIS’ System for Managing Nonconformances</a:t>
            </a:r>
          </a:p>
          <a:p>
            <a:pPr lvl="1"/>
            <a:r>
              <a:rPr lang="en-US" dirty="0"/>
              <a:t>Initiation, validation, disposition, concurrence, closure</a:t>
            </a:r>
          </a:p>
          <a:p>
            <a:pPr lvl="1"/>
            <a:r>
              <a:rPr lang="en-US" dirty="0"/>
              <a:t>Automated role notifications (DA, QA, S/CI, ASME POC, PAAA, USQ, etc.)</a:t>
            </a:r>
          </a:p>
          <a:p>
            <a:pPr lvl="1"/>
            <a:r>
              <a:rPr lang="en-US" dirty="0"/>
              <a:t>Supports records retention process</a:t>
            </a:r>
          </a:p>
        </p:txBody>
      </p:sp>
    </p:spTree>
    <p:extLst>
      <p:ext uri="{BB962C8B-B14F-4D97-AF65-F5344CB8AC3E}">
        <p14:creationId xmlns:p14="http://schemas.microsoft.com/office/powerpoint/2010/main" val="4196713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B85DB-60E2-A973-7DA8-E6FBF8D3B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334684-52A7-BE84-45F0-1E45AA24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2DC670-5002-6DC5-CD05-A62A14A93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286" y="1202058"/>
            <a:ext cx="4191192" cy="348958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3BF199E-BE02-4758-21B9-F2437B14BCD9}"/>
              </a:ext>
            </a:extLst>
          </p:cNvPr>
          <p:cNvSpPr txBox="1">
            <a:spLocks/>
          </p:cNvSpPr>
          <p:nvPr/>
        </p:nvSpPr>
        <p:spPr>
          <a:xfrm>
            <a:off x="85458" y="884707"/>
            <a:ext cx="4430473" cy="24106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7619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Roles &amp; Responsibilities (Summary)</a:t>
            </a:r>
          </a:p>
        </p:txBody>
      </p:sp>
    </p:spTree>
    <p:extLst>
      <p:ext uri="{BB962C8B-B14F-4D97-AF65-F5344CB8AC3E}">
        <p14:creationId xmlns:p14="http://schemas.microsoft.com/office/powerpoint/2010/main" val="4131216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DBC56-5980-E5FE-6989-ADBDC5130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DDFA-47D8-0DBB-E39A-4A07662F1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NCR Process Flowchart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DB1D68-609B-9588-6F93-72A3C7D9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F425CF-FF1E-AE01-3309-BA6CF4DA9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99" y="1214485"/>
            <a:ext cx="8779001" cy="328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4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B9E24-1D6E-C3AF-70B2-18ACF38EC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4BD08-F444-28E6-9079-CA10CA5E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44C834-D496-4F81-B3CB-B9DCC8BDD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68" y="1046831"/>
            <a:ext cx="8669263" cy="3621338"/>
          </a:xfrm>
          <a:prstGeom prst="rect">
            <a:avLst/>
          </a:prstGeom>
        </p:spPr>
      </p:pic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3DEB2AB8-D3FE-BBEC-94D7-E75E3B8ACDFE}"/>
              </a:ext>
            </a:extLst>
          </p:cNvPr>
          <p:cNvSpPr/>
          <p:nvPr/>
        </p:nvSpPr>
        <p:spPr>
          <a:xfrm>
            <a:off x="487109" y="1229526"/>
            <a:ext cx="3392681" cy="3255947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iCAS NCR available dispositions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4FA72180-5F65-1C1A-2A35-5CEF53D15E5E}"/>
              </a:ext>
            </a:extLst>
          </p:cNvPr>
          <p:cNvSpPr/>
          <p:nvPr/>
        </p:nvSpPr>
        <p:spPr>
          <a:xfrm>
            <a:off x="931492" y="3931065"/>
            <a:ext cx="487110" cy="444382"/>
          </a:xfrm>
          <a:prstGeom prst="flowChart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3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MIS Palet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4764"/>
      </a:accent1>
      <a:accent2>
        <a:srgbClr val="0696B7"/>
      </a:accent2>
      <a:accent3>
        <a:srgbClr val="24743A"/>
      </a:accent3>
      <a:accent4>
        <a:srgbClr val="59AA47"/>
      </a:accent4>
      <a:accent5>
        <a:srgbClr val="E44E40"/>
      </a:accent5>
      <a:accent6>
        <a:srgbClr val="E07E3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7a8362-648e-414f-b3c3-08d4117e82dd">
      <Terms xmlns="http://schemas.microsoft.com/office/infopath/2007/PartnerControls"/>
    </lcf76f155ced4ddcb4097134ff3c332f>
    <TaxCatchAll xmlns="6e227a1e-b4f6-43c4-ae7e-aa50685ec07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275463618DDD44AFD08ACAFEE4643F" ma:contentTypeVersion="15" ma:contentTypeDescription="Create a new document." ma:contentTypeScope="" ma:versionID="ce74a6731e9a79ac03e25850ab443e32">
  <xsd:schema xmlns:xsd="http://www.w3.org/2001/XMLSchema" xmlns:xs="http://www.w3.org/2001/XMLSchema" xmlns:p="http://schemas.microsoft.com/office/2006/metadata/properties" xmlns:ns2="6f7a8362-648e-414f-b3c3-08d4117e82dd" xmlns:ns3="6e227a1e-b4f6-43c4-ae7e-aa50685ec073" targetNamespace="http://schemas.microsoft.com/office/2006/metadata/properties" ma:root="true" ma:fieldsID="902c1243c4bd4e6b216dd7a72f16d7dd" ns2:_="" ns3:_="">
    <xsd:import namespace="6f7a8362-648e-414f-b3c3-08d4117e82dd"/>
    <xsd:import namespace="6e227a1e-b4f6-43c4-ae7e-aa50685ec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a8362-648e-414f-b3c3-08d4117e82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093af6b-c3ed-4a22-9997-e36cd09ec8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27a1e-b4f6-43c4-ae7e-aa50685ec07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5c5ca25-e471-43fd-9ccc-ed76d3352c65}" ma:internalName="TaxCatchAll" ma:showField="CatchAllData" ma:web="6e227a1e-b4f6-43c4-ae7e-aa50685ec0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5B40CB-552A-42F6-A816-FB528C01D940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6e227a1e-b4f6-43c4-ae7e-aa50685ec073"/>
    <ds:schemaRef ds:uri="6f7a8362-648e-414f-b3c3-08d4117e82d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3D2F683-9168-42BC-990B-C174FC96E2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a8362-648e-414f-b3c3-08d4117e82dd"/>
    <ds:schemaRef ds:uri="6e227a1e-b4f6-43c4-ae7e-aa50685ec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088ABF-F188-4549-AE18-3375CDD1AA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7760</TotalTime>
  <Words>190</Words>
  <Application>Microsoft Office PowerPoint</Application>
  <PresentationFormat>On-screen Show (16:10)</PresentationFormat>
  <Paragraphs>40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 Electronic Nonconformance Report (NCR) Process </vt:lpstr>
      <vt:lpstr>PowerPoint Presentation</vt:lpstr>
      <vt:lpstr>References</vt:lpstr>
      <vt:lpstr>PowerPoint Presentation</vt:lpstr>
      <vt:lpstr>Why use an electronic NCR process?</vt:lpstr>
      <vt:lpstr>PowerPoint Presentation</vt:lpstr>
      <vt:lpstr>PowerPoint Presentation</vt:lpstr>
      <vt:lpstr>NCR Process Flowchart</vt:lpstr>
      <vt:lpstr>PowerPoint Presentation</vt:lpstr>
      <vt:lpstr>S/CI (Suspect/Counterfeit Items) Focus</vt:lpstr>
      <vt:lpstr>Use of iCAS for NCR Tracking &amp; Management</vt:lpstr>
      <vt:lpstr>Summary/Best Practices</vt:lpstr>
      <vt:lpstr>Resources &amp; References</vt:lpstr>
      <vt:lpstr>PowerPoint Presentation</vt:lpstr>
    </vt:vector>
  </TitlesOfParts>
  <Company>Hanford(MSP ver 2.0)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Flora, Jeffrey S</dc:creator>
  <cp:lastModifiedBy>Fickle, Matthew W</cp:lastModifiedBy>
  <cp:revision>571</cp:revision>
  <cp:lastPrinted>2021-01-18T22:43:23Z</cp:lastPrinted>
  <dcterms:created xsi:type="dcterms:W3CDTF">2020-08-27T17:52:08Z</dcterms:created>
  <dcterms:modified xsi:type="dcterms:W3CDTF">2026-04-28T12:46:01Z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0x0101003D275463618DDD44AFD08ACAFEE4643F</vt:lpwstr>
  </property>
  <property fmtid="{D5CDD505-2E9C-101B-9397-08002B2CF9AE}" pid="3" name="MediaServiceImageTags">
    <vt:lpwstr/>
  </property>
</Properties>
</file>