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68" r:id="rId3"/>
    <p:sldId id="269" r:id="rId4"/>
    <p:sldId id="270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48" autoAdjust="0"/>
    <p:restoredTop sz="94674" autoAdjust="0"/>
  </p:normalViewPr>
  <p:slideViewPr>
    <p:cSldViewPr>
      <p:cViewPr varScale="1">
        <p:scale>
          <a:sx n="64" d="100"/>
          <a:sy n="64" d="100"/>
        </p:scale>
        <p:origin x="14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4272" y="1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D022FFF-4CF8-4B32-AED7-8F7307CE4BA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D16BD6-125D-4479-92DB-2C200C3F3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8429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BC57762-3A12-464F-908C-D344E6DF2F4C}" type="datetimeFigureOut">
              <a:rPr lang="en-US"/>
              <a:pPr>
                <a:defRPr/>
              </a:pPr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030246-B050-4014-AA62-84A97B9B9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96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030246-B050-4014-AA62-84A97B9B9FA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lIns="93177" tIns="46589" rIns="93177" bIns="46589"/>
          <a:lstStyle/>
          <a:p>
            <a:pPr>
              <a:defRPr/>
            </a:pPr>
            <a:r>
              <a:rPr lang="en-US"/>
              <a:t>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219662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36030246-B050-4014-AA62-84A97B9B9FAB}" type="slidenum">
              <a:rPr lang="en-US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2734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30246-B050-4014-AA62-84A97B9B9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352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030246-B050-4014-AA62-84A97B9B9F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50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CN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200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724400" y="2895600"/>
            <a:ext cx="3881437" cy="1143000"/>
          </a:xfrm>
        </p:spPr>
        <p:txBody>
          <a:bodyPr lIns="0" rIns="0" anchor="b">
            <a:normAutofit/>
          </a:bodyPr>
          <a:lstStyle>
            <a:lvl1pPr marL="0" indent="0">
              <a:buFontTx/>
              <a:buNone/>
              <a:defRPr sz="20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24400" y="4114800"/>
            <a:ext cx="3881437" cy="304800"/>
          </a:xfrm>
        </p:spPr>
        <p:txBody>
          <a:bodyPr lIns="0" rIns="0">
            <a:noAutofit/>
          </a:bodyPr>
          <a:lstStyle>
            <a:lvl1pPr marL="0" indent="0">
              <a:buFontTx/>
              <a:buNone/>
              <a:defRPr sz="1600" b="1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724400" y="4678680"/>
            <a:ext cx="3881437" cy="807720"/>
          </a:xfrm>
        </p:spPr>
        <p:txBody>
          <a:bodyPr lIns="0" rIns="0">
            <a:normAutofit/>
          </a:bodyPr>
          <a:lstStyle>
            <a:lvl1pPr marL="0" indent="0">
              <a:buFontTx/>
              <a:buNone/>
              <a:defRPr sz="1400" b="0" i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4724400" y="4419600"/>
            <a:ext cx="3881437" cy="256032"/>
          </a:xfrm>
        </p:spPr>
        <p:txBody>
          <a:bodyPr lIns="0" rIns="0" anchor="ctr">
            <a:noAutofit/>
          </a:bodyPr>
          <a:lstStyle>
            <a:lvl1pPr marL="0" indent="0">
              <a:buFontTx/>
              <a:buNone/>
              <a:defRPr sz="1600" b="0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C1DF25-2719-314C-9BCC-038B045B0F77}" type="datetime1">
              <a:rPr lang="en-US" smtClean="0"/>
              <a:t>10/29/2019</a:t>
            </a:fld>
            <a:endParaRPr lang="en-US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0A47-14A5-4C25-A6F3-FAEED61D5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398520"/>
            <a:ext cx="3886200" cy="15544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908CD4-F3DF-BF47-BEAA-A7197A4AAF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28"/>
            <a:ext cx="9144000" cy="3200400"/>
          </a:xfrm>
          <a:prstGeom prst="rect">
            <a:avLst/>
          </a:prstGeom>
        </p:spPr>
      </p:pic>
      <p:sp>
        <p:nvSpPr>
          <p:cNvPr id="6" name="Rectangle 5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 hidden="1"/>
          <p:cNvSpPr/>
          <p:nvPr/>
        </p:nvSpPr>
        <p:spPr>
          <a:xfrm>
            <a:off x="0" y="1676400"/>
            <a:ext cx="9153525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94464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91B7A-EDB5-1449-A269-8BCD7B56D4E5}" type="datetime1">
              <a:rPr lang="en-US" smtClean="0"/>
              <a:t>10/29/2019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20FF5-620D-45C0-8177-A68AAE615B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82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B536-8BFA-AC4B-84ED-5CB9FE8C716E}" type="datetime1">
              <a:rPr lang="en-US" smtClean="0"/>
              <a:t>10/29/2019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B6CFC-D1FF-4A9F-ADFA-DB07BBA1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90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1800"/>
              </a:spcBef>
              <a:buFontTx/>
              <a:buNone/>
              <a:defRPr b="1">
                <a:solidFill>
                  <a:schemeClr val="accent3"/>
                </a:solidFill>
              </a:defRPr>
            </a:lvl1pPr>
            <a:lvl2pPr marL="342900" indent="-171450"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 marL="628650" indent="-171450">
              <a:defRPr>
                <a:solidFill>
                  <a:schemeClr val="accent3"/>
                </a:solidFill>
              </a:defRPr>
            </a:lvl3pPr>
            <a:lvl4pPr marL="857250" indent="-114300">
              <a:defRPr>
                <a:solidFill>
                  <a:schemeClr val="accent3"/>
                </a:solidFill>
              </a:defRPr>
            </a:lvl4pPr>
            <a:lvl5pPr marL="1028700" indent="-114300"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D491-855B-204A-B6EB-860E30B46757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DA7F-B1C4-48E6-AD3D-09D5982886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670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b="0">
                <a:solidFill>
                  <a:schemeClr val="accent3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C9BB6-1D32-FE4A-85F5-2C452737B594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1A14-1810-48E4-8E95-F6A74C1A9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42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67187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5CAED-588C-A546-9D78-2DECBAFCF78E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233A-206C-4377-AB40-2F902EE81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12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767B-E949-CA49-A6B7-22BE9AE21CD7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1035-F1CF-401B-8768-D0EF2ACE36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619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191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  <a:lvl2pPr>
              <a:defRPr sz="1800">
                <a:solidFill>
                  <a:schemeClr val="accent3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  <a:lvl4pPr>
              <a:defRPr sz="1400">
                <a:solidFill>
                  <a:schemeClr val="accent3"/>
                </a:solidFill>
              </a:defRPr>
            </a:lvl4pPr>
            <a:lvl5pPr>
              <a:defRPr sz="1400">
                <a:solidFill>
                  <a:schemeClr val="accent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191000" cy="50593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555759"/>
                </a:solidFill>
              </a:defRPr>
            </a:lvl1pPr>
            <a:lvl2pPr>
              <a:defRPr sz="1800">
                <a:solidFill>
                  <a:srgbClr val="555759"/>
                </a:solidFill>
              </a:defRPr>
            </a:lvl2pPr>
            <a:lvl3pPr>
              <a:defRPr sz="1600">
                <a:solidFill>
                  <a:srgbClr val="555759"/>
                </a:solidFill>
              </a:defRPr>
            </a:lvl3pPr>
            <a:lvl4pPr>
              <a:defRPr sz="1400">
                <a:solidFill>
                  <a:srgbClr val="555759"/>
                </a:solidFill>
              </a:defRPr>
            </a:lvl4pPr>
            <a:lvl5pPr>
              <a:defRPr sz="1400">
                <a:solidFill>
                  <a:srgbClr val="5557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9C3D-825A-A14B-9F11-0EF45017115D}" type="datetime1">
              <a:rPr lang="en-US" smtClean="0"/>
              <a:t>10/29/2019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29E8-629E-441E-8F8D-D084DB662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06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192588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676400"/>
            <a:ext cx="4192588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4041775" cy="639762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555759"/>
                </a:solidFill>
              </a:defRPr>
            </a:lvl1pPr>
            <a:lvl2pPr>
              <a:defRPr sz="1600">
                <a:solidFill>
                  <a:srgbClr val="555759"/>
                </a:solidFill>
              </a:defRPr>
            </a:lvl2pPr>
            <a:lvl3pPr>
              <a:defRPr sz="1400">
                <a:solidFill>
                  <a:srgbClr val="555759"/>
                </a:solidFill>
              </a:defRPr>
            </a:lvl3pPr>
            <a:lvl4pPr>
              <a:defRPr sz="1200">
                <a:solidFill>
                  <a:srgbClr val="555759"/>
                </a:solidFill>
              </a:defRPr>
            </a:lvl4pPr>
            <a:lvl5pPr>
              <a:defRPr sz="1200">
                <a:solidFill>
                  <a:srgbClr val="5557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62606-B08F-9F47-A4B9-726C663EE19D}" type="datetime1">
              <a:rPr lang="en-US" smtClean="0"/>
              <a:t>10/29/2019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4FE-4269-4A9E-BFCD-764434B1D4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16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hidden="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754" y="0"/>
            <a:ext cx="4297253" cy="6858000"/>
          </a:xfrm>
          <a:prstGeom prst="rect">
            <a:avLst/>
          </a:prstGeom>
        </p:spPr>
      </p:pic>
      <p:sp>
        <p:nvSpPr>
          <p:cNvPr id="11" name="Rectangle 10" hidden="1"/>
          <p:cNvSpPr/>
          <p:nvPr/>
        </p:nvSpPr>
        <p:spPr>
          <a:xfrm flipV="1">
            <a:off x="0" y="0"/>
            <a:ext cx="9153525" cy="6858000"/>
          </a:xfrm>
          <a:prstGeom prst="rect">
            <a:avLst/>
          </a:prstGeom>
          <a:pattFill prst="dkVert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 hidden="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  <a:lumMod val="0"/>
                  <a:lumOff val="100000"/>
                </a:schemeClr>
              </a:gs>
              <a:gs pos="9000">
                <a:schemeClr val="bg1">
                  <a:shade val="100000"/>
                  <a:satMod val="115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v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0" y="6705600"/>
            <a:ext cx="9144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304800"/>
            <a:ext cx="85344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990600"/>
            <a:ext cx="8534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70104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0C31E3-433F-754F-817C-2949CFB2759E}" type="datetime1">
              <a:rPr lang="en-US" smtClean="0"/>
              <a:t>10/29/2019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2460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820FF5-620D-45C0-8177-A68AAE615B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1714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b="1" kern="1200">
          <a:solidFill>
            <a:srgbClr val="555759"/>
          </a:solidFill>
          <a:latin typeface="+mn-lt"/>
          <a:ea typeface="+mn-ea"/>
          <a:cs typeface="+mn-cs"/>
        </a:defRPr>
      </a:lvl1pPr>
      <a:lvl2pPr marL="45720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600" kern="1200">
          <a:solidFill>
            <a:srgbClr val="555759"/>
          </a:solidFill>
          <a:latin typeface="+mn-lt"/>
          <a:ea typeface="+mn-ea"/>
          <a:cs typeface="+mn-cs"/>
        </a:defRPr>
      </a:lvl2pPr>
      <a:lvl3pPr marL="742950" indent="-1714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400" kern="1200">
          <a:solidFill>
            <a:srgbClr val="555759"/>
          </a:solidFill>
          <a:latin typeface="+mn-lt"/>
          <a:ea typeface="+mn-ea"/>
          <a:cs typeface="+mn-cs"/>
        </a:defRPr>
      </a:lvl3pPr>
      <a:lvl4pPr marL="9715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4pPr>
      <a:lvl5pPr marL="1200150" indent="-114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1200" kern="1200">
          <a:solidFill>
            <a:srgbClr val="5557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dirty="0" smtClean="0"/>
              <a:t>Cyber Security Requirements Versus SQA</a:t>
            </a:r>
            <a:endParaRPr lang="en-US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Tony Hickey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Cyber Security Authorizations Manager/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Alternate Information System Security Manager</a:t>
            </a:r>
            <a:endParaRPr lang="en-US" dirty="0"/>
          </a:p>
        </p:txBody>
      </p:sp>
      <p:sp>
        <p:nvSpPr>
          <p:cNvPr id="3077" name="Text Placehold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en-US" dirty="0"/>
              <a:t>a</a:t>
            </a:r>
            <a:r>
              <a:rPr lang="en-US" altLang="en-US" dirty="0" smtClean="0"/>
              <a:t>ntonio.hickey@cns.doe.gov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>
              <a:defRPr/>
            </a:pPr>
            <a:fld id="{A7B10A47-14A5-4C25-A6F3-FAEED61D560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659659"/>
            <a:ext cx="2310389" cy="9418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593725"/>
          </a:xfrm>
        </p:spPr>
        <p:txBody>
          <a:bodyPr/>
          <a:lstStyle/>
          <a:p>
            <a:r>
              <a:rPr lang="en-US" altLang="en-US" dirty="0" smtClean="0"/>
              <a:t>Software Quality Assurance Versus Cyber Approval</a:t>
            </a:r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990600"/>
            <a:ext cx="6627668" cy="2457450"/>
          </a:xfrm>
        </p:spPr>
        <p:txBody>
          <a:bodyPr lIns="0" rIns="0" rtlCol="0">
            <a:normAutofit fontScale="77500" lnSpcReduction="20000"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300" dirty="0" smtClean="0">
                <a:solidFill>
                  <a:srgbClr val="002060"/>
                </a:solidFill>
              </a:rPr>
              <a:t>Federal Requirements: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r>
              <a:rPr lang="en-US" sz="2100" dirty="0" smtClean="0"/>
              <a:t>DOE O 205.1C, </a:t>
            </a:r>
            <a:r>
              <a:rPr lang="en-US" sz="2100" i="1" dirty="0" smtClean="0"/>
              <a:t>DOE Cyber Security Program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900" dirty="0" smtClean="0"/>
              <a:t>Does Not Mention Quality Assurance Program Guidance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900" dirty="0" smtClean="0"/>
              <a:t>Lays out NPO Authorizing Official (AO) Cyber </a:t>
            </a:r>
            <a:r>
              <a:rPr lang="en-US" sz="1900" i="1" dirty="0" smtClean="0"/>
              <a:t>Approval to Operate </a:t>
            </a:r>
            <a:r>
              <a:rPr lang="en-US" sz="1900" dirty="0" smtClean="0"/>
              <a:t>(ATO)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900" dirty="0" smtClean="0"/>
              <a:t>Risk-Based Approach Utilizing Risk Management Framework (RMF)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900" dirty="0" smtClean="0"/>
              <a:t>Requirements Flowed Down in Tactical CNS Guidance (CSTS, </a:t>
            </a:r>
            <a:r>
              <a:rPr lang="en-US" sz="1900" b="1" dirty="0" smtClean="0">
                <a:solidFill>
                  <a:srgbClr val="002060"/>
                </a:solidFill>
              </a:rPr>
              <a:t>CSPP</a:t>
            </a:r>
            <a:r>
              <a:rPr lang="en-US" sz="1900" dirty="0" smtClean="0"/>
              <a:t>, ECPP, ITSO)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900" dirty="0" smtClean="0"/>
              <a:t>Risk Captured in Information System Security Plan (ISSP)</a:t>
            </a:r>
          </a:p>
          <a:p>
            <a:pPr marL="457200" lvl="2" indent="0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lvl="2" fontAlgn="auto">
              <a:spcAft>
                <a:spcPts val="0"/>
              </a:spcAft>
              <a:defRPr/>
            </a:pPr>
            <a:endParaRPr lang="en-US" dirty="0"/>
          </a:p>
          <a:p>
            <a:pPr lvl="2" fontAlgn="auto">
              <a:spcAft>
                <a:spcPts val="0"/>
              </a:spcAft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  <a:p>
            <a:pPr marL="339725" lvl="1" indent="-1651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625475" lvl="2" indent="-1651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39725" lvl="1" indent="-1651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dirty="0" smtClean="0">
              <a:solidFill>
                <a:srgbClr val="555759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dirty="0">
              <a:solidFill>
                <a:srgbClr val="555759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dirty="0" smtClean="0">
              <a:solidFill>
                <a:srgbClr val="555759"/>
              </a:solidFill>
            </a:endParaRPr>
          </a:p>
          <a:p>
            <a:pPr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sz="1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6DA7F-B1C4-48E6-AD3D-09D59828869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318" y="1327803"/>
            <a:ext cx="1735282" cy="2245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67" y="3901443"/>
            <a:ext cx="1734056" cy="2244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5" y="1974522"/>
            <a:ext cx="1735282" cy="2245659"/>
          </a:xfrm>
          <a:prstGeom prst="rect">
            <a:avLst/>
          </a:prstGeom>
        </p:spPr>
      </p:pic>
      <p:sp>
        <p:nvSpPr>
          <p:cNvPr id="10" name="Content Placeholder 10"/>
          <p:cNvSpPr txBox="1">
            <a:spLocks/>
          </p:cNvSpPr>
          <p:nvPr/>
        </p:nvSpPr>
        <p:spPr bwMode="auto">
          <a:xfrm>
            <a:off x="228600" y="3573462"/>
            <a:ext cx="5334000" cy="238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FontTx/>
              <a:buNone/>
              <a:defRPr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429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6286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85725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028700" indent="-1143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defRPr/>
            </a:pPr>
            <a:r>
              <a:rPr lang="en-US" sz="1500" dirty="0" smtClean="0"/>
              <a:t>DOE O 414.lD, </a:t>
            </a:r>
            <a:r>
              <a:rPr lang="en-US" sz="1500" i="1" dirty="0" smtClean="0"/>
              <a:t>Quality Assurance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500" dirty="0" smtClean="0"/>
              <a:t>Does Not Mention Cyber Security Program Guidance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500" dirty="0" smtClean="0"/>
              <a:t>Defines Quality Levels (QL)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500" dirty="0" smtClean="0"/>
              <a:t>Applies Graded Approach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500" dirty="0" smtClean="0"/>
              <a:t>Requirements Flowed Down in </a:t>
            </a:r>
            <a:r>
              <a:rPr lang="en-US" sz="1500" b="1" dirty="0" smtClean="0">
                <a:solidFill>
                  <a:srgbClr val="002060"/>
                </a:solidFill>
              </a:rPr>
              <a:t>E-PROC-3015 </a:t>
            </a:r>
            <a:r>
              <a:rPr lang="en-US" sz="1500" b="1" dirty="0">
                <a:solidFill>
                  <a:srgbClr val="002060"/>
                </a:solidFill>
              </a:rPr>
              <a:t>SQA </a:t>
            </a:r>
            <a:r>
              <a:rPr lang="en-US" sz="1500" dirty="0" smtClean="0"/>
              <a:t>Tactical Execution </a:t>
            </a:r>
            <a:r>
              <a:rPr lang="en-US" sz="1500" dirty="0"/>
              <a:t>Guidance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500" dirty="0" smtClean="0"/>
              <a:t>Defines Cybersecurity Involvement (directs Preliminary RA and Controls/Testing, COOP, Potentially a Full RA)</a:t>
            </a:r>
          </a:p>
          <a:p>
            <a:pPr marL="339725" lvl="1" indent="-1651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625475" lvl="2" indent="-1651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339725" lvl="1" indent="-1651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dirty="0" smtClean="0">
              <a:solidFill>
                <a:srgbClr val="555759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dirty="0" smtClean="0">
              <a:solidFill>
                <a:srgbClr val="555759"/>
              </a:solidFill>
            </a:endParaRPr>
          </a:p>
          <a:p>
            <a:pPr lvl="1"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dirty="0" smtClean="0">
              <a:solidFill>
                <a:srgbClr val="555759"/>
              </a:solidFill>
            </a:endParaRPr>
          </a:p>
          <a:p>
            <a:pPr fontAlgn="auto">
              <a:spcAft>
                <a:spcPts val="0"/>
              </a:spcAft>
              <a:buClr>
                <a:srgbClr val="EE3123"/>
              </a:buClr>
              <a:defRPr/>
            </a:pP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954" y="4459954"/>
            <a:ext cx="1723005" cy="222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4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304800" y="262171"/>
            <a:ext cx="8534400" cy="593725"/>
          </a:xfrm>
        </p:spPr>
        <p:txBody>
          <a:bodyPr/>
          <a:lstStyle/>
          <a:p>
            <a:r>
              <a:rPr lang="en-US" altLang="en-US" dirty="0">
                <a:solidFill>
                  <a:srgbClr val="008CCC"/>
                </a:solidFill>
              </a:rPr>
              <a:t>Software Quality Assurance Versus Cyber Approval</a:t>
            </a:r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156433"/>
            <a:ext cx="8534400" cy="5533292"/>
          </a:xfrm>
        </p:spPr>
        <p:txBody>
          <a:bodyPr rtlCol="0">
            <a:normAutofit/>
          </a:bodyPr>
          <a:lstStyle/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EE3123"/>
              </a:buClr>
              <a:defRPr/>
            </a:pPr>
            <a:r>
              <a:rPr lang="en-US" dirty="0">
                <a:solidFill>
                  <a:srgbClr val="002060"/>
                </a:solidFill>
              </a:rPr>
              <a:t>Cyber Approval: </a:t>
            </a:r>
          </a:p>
          <a:p>
            <a:pPr marL="339725" lvl="1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759"/>
                </a:solidFill>
              </a:rPr>
              <a:t>Information Systems Must Have an Approved </a:t>
            </a:r>
            <a:r>
              <a:rPr lang="en-US" i="1" dirty="0">
                <a:solidFill>
                  <a:srgbClr val="555759"/>
                </a:solidFill>
              </a:rPr>
              <a:t>Information System Security Plan </a:t>
            </a:r>
            <a:r>
              <a:rPr lang="en-US" dirty="0">
                <a:solidFill>
                  <a:srgbClr val="555759"/>
                </a:solidFill>
              </a:rPr>
              <a:t>(ISSP)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ISSP Security </a:t>
            </a:r>
            <a:r>
              <a:rPr lang="en-US" dirty="0">
                <a:solidFill>
                  <a:srgbClr val="555759"/>
                </a:solidFill>
              </a:rPr>
              <a:t>Controls are Defined by NIST (Unclassified) or CNSSI 1253 (Classified)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759"/>
                </a:solidFill>
              </a:rPr>
              <a:t>ISSP Attempts to Balance Confidentiality, Integrity and Availability (CIA) Based on Mission Requirements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ISSP </a:t>
            </a:r>
            <a:r>
              <a:rPr lang="en-US" dirty="0">
                <a:solidFill>
                  <a:srgbClr val="555759"/>
                </a:solidFill>
              </a:rPr>
              <a:t>is </a:t>
            </a:r>
            <a:r>
              <a:rPr lang="en-US" dirty="0" smtClean="0">
                <a:solidFill>
                  <a:srgbClr val="555759"/>
                </a:solidFill>
              </a:rPr>
              <a:t>Sent </a:t>
            </a:r>
            <a:r>
              <a:rPr lang="en-US" dirty="0">
                <a:solidFill>
                  <a:srgbClr val="555759"/>
                </a:solidFill>
              </a:rPr>
              <a:t>to NPO for </a:t>
            </a:r>
            <a:r>
              <a:rPr lang="en-US" dirty="0" smtClean="0">
                <a:solidFill>
                  <a:srgbClr val="555759"/>
                </a:solidFill>
              </a:rPr>
              <a:t>Approval </a:t>
            </a:r>
            <a:r>
              <a:rPr lang="en-US" dirty="0">
                <a:solidFill>
                  <a:srgbClr val="555759"/>
                </a:solidFill>
              </a:rPr>
              <a:t>in the </a:t>
            </a:r>
            <a:r>
              <a:rPr lang="en-US" dirty="0" smtClean="0">
                <a:solidFill>
                  <a:srgbClr val="555759"/>
                </a:solidFill>
              </a:rPr>
              <a:t>Form </a:t>
            </a:r>
            <a:r>
              <a:rPr lang="en-US" dirty="0">
                <a:solidFill>
                  <a:srgbClr val="555759"/>
                </a:solidFill>
              </a:rPr>
              <a:t>of </a:t>
            </a:r>
            <a:r>
              <a:rPr lang="en-US" dirty="0" smtClean="0">
                <a:solidFill>
                  <a:srgbClr val="555759"/>
                </a:solidFill>
              </a:rPr>
              <a:t>an Approval to Operate (ATO)</a:t>
            </a:r>
            <a:endParaRPr lang="en-US" dirty="0">
              <a:solidFill>
                <a:srgbClr val="555759"/>
              </a:solidFill>
            </a:endParaRP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ATO is Federal Formal Acceptance of Risk for All Hardware/Software in </a:t>
            </a:r>
            <a:r>
              <a:rPr lang="en-US" dirty="0">
                <a:solidFill>
                  <a:srgbClr val="555759"/>
                </a:solidFill>
              </a:rPr>
              <a:t>the </a:t>
            </a:r>
            <a:r>
              <a:rPr lang="en-US" dirty="0" smtClean="0">
                <a:solidFill>
                  <a:srgbClr val="555759"/>
                </a:solidFill>
              </a:rPr>
              <a:t>System</a:t>
            </a:r>
            <a:endParaRPr lang="en-US" dirty="0">
              <a:solidFill>
                <a:srgbClr val="555759"/>
              </a:solidFill>
            </a:endParaRP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Hardware/Software Additions After Approval </a:t>
            </a:r>
            <a:r>
              <a:rPr lang="en-US" dirty="0">
                <a:solidFill>
                  <a:srgbClr val="555759"/>
                </a:solidFill>
              </a:rPr>
              <a:t>of the ISSP </a:t>
            </a:r>
            <a:r>
              <a:rPr lang="en-US" i="1" dirty="0" smtClean="0">
                <a:solidFill>
                  <a:srgbClr val="555759"/>
                </a:solidFill>
              </a:rPr>
              <a:t>Require Cyber Security Impact Analysis </a:t>
            </a:r>
            <a:r>
              <a:rPr lang="en-US" dirty="0" smtClean="0">
                <a:solidFill>
                  <a:srgbClr val="555759"/>
                </a:solidFill>
              </a:rPr>
              <a:t>(CSIA) </a:t>
            </a:r>
            <a:r>
              <a:rPr lang="en-US" dirty="0">
                <a:solidFill>
                  <a:srgbClr val="555759"/>
                </a:solidFill>
              </a:rPr>
              <a:t>and </a:t>
            </a:r>
            <a:r>
              <a:rPr lang="en-US" dirty="0" smtClean="0">
                <a:solidFill>
                  <a:srgbClr val="555759"/>
                </a:solidFill>
              </a:rPr>
              <a:t>Potential for </a:t>
            </a:r>
            <a:r>
              <a:rPr lang="en-US" i="1" dirty="0" smtClean="0">
                <a:solidFill>
                  <a:srgbClr val="555759"/>
                </a:solidFill>
              </a:rPr>
              <a:t>Threat Model and Risk Assessment</a:t>
            </a:r>
            <a:r>
              <a:rPr lang="en-US" dirty="0" smtClean="0">
                <a:solidFill>
                  <a:srgbClr val="555759"/>
                </a:solidFill>
              </a:rPr>
              <a:t> (TMRA)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CSIAs and TMRAs Evaluate </a:t>
            </a:r>
            <a:r>
              <a:rPr lang="en-US" dirty="0">
                <a:solidFill>
                  <a:srgbClr val="555759"/>
                </a:solidFill>
              </a:rPr>
              <a:t>and </a:t>
            </a:r>
            <a:r>
              <a:rPr lang="en-US" dirty="0" smtClean="0">
                <a:solidFill>
                  <a:srgbClr val="555759"/>
                </a:solidFill>
              </a:rPr>
              <a:t>Mitigate New Risk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rgbClr val="555759"/>
              </a:solidFill>
            </a:endParaRPr>
          </a:p>
          <a:p>
            <a:pPr marL="339725" lvl="1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Cyber Evaluation of Changes to ISSP Begins </a:t>
            </a:r>
            <a:r>
              <a:rPr lang="en-US" dirty="0">
                <a:solidFill>
                  <a:srgbClr val="555759"/>
                </a:solidFill>
              </a:rPr>
              <a:t>with </a:t>
            </a:r>
            <a:r>
              <a:rPr lang="en-US" dirty="0" smtClean="0">
                <a:solidFill>
                  <a:srgbClr val="555759"/>
                </a:solidFill>
              </a:rPr>
              <a:t>CSIA</a:t>
            </a:r>
            <a:endParaRPr lang="en-US" dirty="0">
              <a:solidFill>
                <a:srgbClr val="555759"/>
              </a:solidFill>
            </a:endParaRP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759"/>
                </a:solidFill>
              </a:rPr>
              <a:t>CSIA </a:t>
            </a:r>
            <a:r>
              <a:rPr lang="en-US" dirty="0" smtClean="0">
                <a:solidFill>
                  <a:srgbClr val="555759"/>
                </a:solidFill>
              </a:rPr>
              <a:t>Documents Hardware/Software Deployment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Security </a:t>
            </a:r>
            <a:r>
              <a:rPr lang="en-US" dirty="0">
                <a:solidFill>
                  <a:srgbClr val="555759"/>
                </a:solidFill>
              </a:rPr>
              <a:t>Significant </a:t>
            </a:r>
            <a:r>
              <a:rPr lang="en-US" dirty="0" smtClean="0">
                <a:solidFill>
                  <a:srgbClr val="555759"/>
                </a:solidFill>
              </a:rPr>
              <a:t>Features are Described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NPO AO’s Major Concerns are Evaluated Against Deployment</a:t>
            </a:r>
            <a:endParaRPr lang="en-US" dirty="0">
              <a:solidFill>
                <a:srgbClr val="555759"/>
              </a:solidFill>
            </a:endParaRP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555759"/>
                </a:solidFill>
              </a:rPr>
              <a:t>Low </a:t>
            </a:r>
            <a:r>
              <a:rPr lang="en-US" dirty="0" smtClean="0">
                <a:solidFill>
                  <a:srgbClr val="555759"/>
                </a:solidFill>
              </a:rPr>
              <a:t>Risk Deployments </a:t>
            </a:r>
            <a:r>
              <a:rPr lang="en-US" dirty="0">
                <a:solidFill>
                  <a:srgbClr val="555759"/>
                </a:solidFill>
              </a:rPr>
              <a:t>are </a:t>
            </a:r>
            <a:r>
              <a:rPr lang="en-US" dirty="0" smtClean="0">
                <a:solidFill>
                  <a:srgbClr val="555759"/>
                </a:solidFill>
              </a:rPr>
              <a:t>Closed Out Here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555759"/>
                </a:solidFill>
              </a:rPr>
              <a:t>Higher Risk Deployments are Forwarded </a:t>
            </a:r>
            <a:r>
              <a:rPr lang="en-US" dirty="0">
                <a:solidFill>
                  <a:srgbClr val="555759"/>
                </a:solidFill>
              </a:rPr>
              <a:t>to Cyber Review Board (CRB)</a:t>
            </a: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6DA7F-B1C4-48E6-AD3D-09D59828869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673" y="3923079"/>
            <a:ext cx="1530927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2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5"/>
          <p:cNvSpPr>
            <a:spLocks noGrp="1"/>
          </p:cNvSpPr>
          <p:nvPr>
            <p:ph type="title"/>
          </p:nvPr>
        </p:nvSpPr>
        <p:spPr>
          <a:xfrm>
            <a:off x="304800" y="262171"/>
            <a:ext cx="8534400" cy="593725"/>
          </a:xfrm>
        </p:spPr>
        <p:txBody>
          <a:bodyPr/>
          <a:lstStyle/>
          <a:p>
            <a:r>
              <a:rPr lang="en-US" altLang="en-US" dirty="0">
                <a:solidFill>
                  <a:srgbClr val="008CCC"/>
                </a:solidFill>
              </a:rPr>
              <a:t>Software Quality Assurance Versus Cyber Approval</a:t>
            </a:r>
            <a:endParaRPr lang="en-US" alt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04800" y="1156433"/>
            <a:ext cx="8534400" cy="5533292"/>
          </a:xfrm>
        </p:spPr>
        <p:txBody>
          <a:bodyPr rtlCol="0">
            <a:normAutofit lnSpcReduction="10000"/>
          </a:bodyPr>
          <a:lstStyle/>
          <a:p>
            <a:pPr marL="174625" lvl="1" indent="0" fontAlgn="auto">
              <a:spcAft>
                <a:spcPts val="0"/>
              </a:spcAft>
              <a:buClr>
                <a:srgbClr val="EE3123"/>
              </a:buClr>
              <a:buNone/>
              <a:defRPr/>
            </a:pPr>
            <a:r>
              <a:rPr lang="en-US" sz="2000" b="1" dirty="0">
                <a:solidFill>
                  <a:srgbClr val="002060"/>
                </a:solidFill>
              </a:rPr>
              <a:t>Cyber </a:t>
            </a:r>
            <a:r>
              <a:rPr lang="en-US" sz="2000" b="1" dirty="0" smtClean="0">
                <a:solidFill>
                  <a:srgbClr val="002060"/>
                </a:solidFill>
              </a:rPr>
              <a:t>Approval (cont.):</a:t>
            </a:r>
            <a:endParaRPr lang="en-US" sz="2000" dirty="0" smtClean="0">
              <a:solidFill>
                <a:srgbClr val="555759"/>
              </a:solidFill>
            </a:endParaRPr>
          </a:p>
          <a:p>
            <a:pPr marL="339725" lvl="1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555759"/>
                </a:solidFill>
              </a:rPr>
              <a:t>CRB </a:t>
            </a:r>
            <a:r>
              <a:rPr lang="en-US" sz="1800" dirty="0">
                <a:solidFill>
                  <a:srgbClr val="555759"/>
                </a:solidFill>
              </a:rPr>
              <a:t>Determines if Threat Model and Risk Assessment (TMRA) is required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55759"/>
                </a:solidFill>
              </a:rPr>
              <a:t>TMRAs Examine Risks From Threats Defined in CNS Cyber Security Threat Statement (CSTS)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55759"/>
                </a:solidFill>
              </a:rPr>
              <a:t>External Attackers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55759"/>
                </a:solidFill>
              </a:rPr>
              <a:t>Insider Threats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55759"/>
                </a:solidFill>
              </a:rPr>
              <a:t>Information Technology Suppliers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55759"/>
                </a:solidFill>
              </a:rPr>
              <a:t>Natural/Environmental Events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555759"/>
                </a:solidFill>
              </a:rPr>
              <a:t>TMRAs are Good for Three Years or Until Deployment Changes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55759"/>
                </a:solidFill>
              </a:rPr>
              <a:t>Re-evaluated Every Three Years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555759"/>
                </a:solidFill>
              </a:rPr>
              <a:t>Risks Absorbed into ISSP During Re-Authorization?</a:t>
            </a:r>
          </a:p>
          <a:p>
            <a:pPr marL="174625" lvl="1" indent="0" fontAlgn="auto">
              <a:spcAft>
                <a:spcPts val="0"/>
              </a:spcAft>
              <a:buClr>
                <a:srgbClr val="EE3123"/>
              </a:buClr>
              <a:buNone/>
              <a:defRPr/>
            </a:pPr>
            <a:r>
              <a:rPr lang="en-US" sz="2000" b="1" dirty="0" smtClean="0">
                <a:solidFill>
                  <a:srgbClr val="002060"/>
                </a:solidFill>
              </a:rPr>
              <a:t>What About Cloud Applications (SaaS)?:</a:t>
            </a:r>
            <a:endParaRPr lang="en-US" sz="2000" dirty="0">
              <a:solidFill>
                <a:srgbClr val="555759"/>
              </a:solidFill>
            </a:endParaRPr>
          </a:p>
          <a:p>
            <a:pPr marL="339725" lvl="1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olidFill>
                  <a:srgbClr val="555759"/>
                </a:solidFill>
              </a:rPr>
              <a:t>Cyber Requirements are the Same, with a Few Exceptions</a:t>
            </a:r>
            <a:endParaRPr lang="en-US" sz="1800" dirty="0">
              <a:solidFill>
                <a:srgbClr val="555759"/>
              </a:solidFill>
            </a:endParaRP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555759"/>
                </a:solidFill>
              </a:rPr>
              <a:t>Cloud Solutions Will Have an ISSP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555759"/>
                </a:solidFill>
              </a:rPr>
              <a:t>Cloud Solution Providers (CSP) Must Have FedRAMP Certification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555759"/>
                </a:solidFill>
              </a:rPr>
              <a:t>Under FedRAMP, Cloud Application Will Have an ATO from the Federal Government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555759"/>
                </a:solidFill>
              </a:rPr>
              <a:t>Security Controls Within the Cloud Will be </a:t>
            </a:r>
            <a:r>
              <a:rPr lang="en-US" sz="1400" dirty="0" smtClean="0">
                <a:solidFill>
                  <a:srgbClr val="555759"/>
                </a:solidFill>
              </a:rPr>
              <a:t>Inherited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555759"/>
                </a:solidFill>
              </a:rPr>
              <a:t>Monthly Continuous Monitoring Reports Sent to Agencies Using Service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555759"/>
                </a:solidFill>
              </a:rPr>
              <a:t>FedRAMP Relies Heavily on Reciprocity</a:t>
            </a:r>
            <a:endParaRPr lang="en-US" sz="1400" dirty="0">
              <a:solidFill>
                <a:srgbClr val="555759"/>
              </a:solidFill>
            </a:endParaRP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555759"/>
                </a:solidFill>
              </a:rPr>
              <a:t>ISSO Will Validate Inherited Controls</a:t>
            </a:r>
          </a:p>
          <a:p>
            <a:pPr marL="854075" lvl="3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555759"/>
                </a:solidFill>
              </a:rPr>
              <a:t>NPO ATO and Acceptance of Risk is Required</a:t>
            </a:r>
          </a:p>
          <a:p>
            <a:pPr marL="625475" lvl="2" indent="-165100" fontAlgn="auto">
              <a:spcAft>
                <a:spcPts val="0"/>
              </a:spcAft>
              <a:buClr>
                <a:srgbClr val="EE3123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 smtClean="0">
                <a:solidFill>
                  <a:srgbClr val="555759"/>
                </a:solidFill>
              </a:rPr>
              <a:t>CNS Currently Working Office 365 ISSP</a:t>
            </a:r>
            <a:endParaRPr lang="en-US" sz="1600" dirty="0">
              <a:solidFill>
                <a:srgbClr val="555759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US" sz="2800" dirty="0" smtClean="0">
              <a:solidFill>
                <a:srgbClr val="FFC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6DA7F-B1C4-48E6-AD3D-09D598288690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743" y="5571744"/>
            <a:ext cx="2883273" cy="752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64" y="2182989"/>
            <a:ext cx="1368136" cy="177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3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S_PPT_Template_INTERNAL_v01">
  <a:themeElements>
    <a:clrScheme name="C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CCC"/>
      </a:accent1>
      <a:accent2>
        <a:srgbClr val="EE3123"/>
      </a:accent2>
      <a:accent3>
        <a:srgbClr val="555759"/>
      </a:accent3>
      <a:accent4>
        <a:srgbClr val="008000"/>
      </a:accent4>
      <a:accent5>
        <a:srgbClr val="9900CC"/>
      </a:accent5>
      <a:accent6>
        <a:srgbClr val="FF9900"/>
      </a:accent6>
      <a:hlink>
        <a:srgbClr val="EE3123"/>
      </a:hlink>
      <a:folHlink>
        <a:srgbClr val="008CCC"/>
      </a:folHlink>
    </a:clrScheme>
    <a:fontScheme name="Custom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CNS_PPT_Template_INTERNAL_v01.potx</Template>
  <TotalTime>3719</TotalTime>
  <Words>471</Words>
  <Application>Microsoft Office PowerPoint</Application>
  <PresentationFormat>On-screen Show (4:3)</PresentationFormat>
  <Paragraphs>81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CNS_PPT_Template_INTERNAL_v01</vt:lpstr>
      <vt:lpstr>PowerPoint Presentation</vt:lpstr>
      <vt:lpstr>Software Quality Assurance Versus Cyber Approval</vt:lpstr>
      <vt:lpstr>Software Quality Assurance Versus Cyber Approval</vt:lpstr>
      <vt:lpstr>Software Quality Assurance Versus Cyber Approval</vt:lpstr>
    </vt:vector>
  </TitlesOfParts>
  <Company>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Flora</dc:creator>
  <cp:lastModifiedBy>Hickey, Antonio J</cp:lastModifiedBy>
  <cp:revision>167</cp:revision>
  <cp:lastPrinted>2018-10-10T14:28:28Z</cp:lastPrinted>
  <dcterms:created xsi:type="dcterms:W3CDTF">2014-06-03T17:16:06Z</dcterms:created>
  <dcterms:modified xsi:type="dcterms:W3CDTF">2019-10-29T12:15:28Z</dcterms:modified>
</cp:coreProperties>
</file>