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handoutMasterIdLst>
    <p:handoutMasterId r:id="rId10"/>
  </p:handoutMasterIdLst>
  <p:sldIdLst>
    <p:sldId id="258" r:id="rId2"/>
    <p:sldId id="316" r:id="rId3"/>
    <p:sldId id="325" r:id="rId4"/>
    <p:sldId id="317" r:id="rId5"/>
    <p:sldId id="324" r:id="rId6"/>
    <p:sldId id="326" r:id="rId7"/>
    <p:sldId id="327" r:id="rId8"/>
  </p:sldIdLst>
  <p:sldSz cx="9144000" cy="5715000" type="screen16x10"/>
  <p:notesSz cx="6953250" cy="9239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libarri, Jennifer Duran" initials="UJD" lastIdx="4" clrIdx="0">
    <p:extLst>
      <p:ext uri="{19B8F6BF-5375-455C-9EA6-DF929625EA0E}">
        <p15:presenceInfo xmlns:p15="http://schemas.microsoft.com/office/powerpoint/2012/main" userId="S-1-5-21-1229272821-838170752-1417001333-2012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186A"/>
    <a:srgbClr val="251D7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095" autoAdjust="0"/>
  </p:normalViewPr>
  <p:slideViewPr>
    <p:cSldViewPr snapToGrid="0" snapToObjects="1">
      <p:cViewPr varScale="1">
        <p:scale>
          <a:sx n="130" d="100"/>
          <a:sy n="130" d="100"/>
        </p:scale>
        <p:origin x="192" y="228"/>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64" d="100"/>
          <a:sy n="64" d="100"/>
        </p:scale>
        <p:origin x="3173"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13075" cy="461963"/>
          </a:xfrm>
          <a:prstGeom prst="rect">
            <a:avLst/>
          </a:prstGeom>
        </p:spPr>
        <p:txBody>
          <a:bodyPr vert="horz" lIns="92493" tIns="46246" rIns="92493" bIns="46246" rtlCol="0"/>
          <a:lstStyle>
            <a:lvl1pPr algn="l">
              <a:defRPr sz="1200"/>
            </a:lvl1pPr>
          </a:lstStyle>
          <a:p>
            <a:endParaRPr lang="en-US" dirty="0"/>
          </a:p>
        </p:txBody>
      </p:sp>
      <p:sp>
        <p:nvSpPr>
          <p:cNvPr id="3" name="Date Placeholder 2"/>
          <p:cNvSpPr>
            <a:spLocks noGrp="1"/>
          </p:cNvSpPr>
          <p:nvPr>
            <p:ph type="dt" sz="quarter" idx="1"/>
          </p:nvPr>
        </p:nvSpPr>
        <p:spPr>
          <a:xfrm>
            <a:off x="3938570" y="1"/>
            <a:ext cx="3013075" cy="461963"/>
          </a:xfrm>
          <a:prstGeom prst="rect">
            <a:avLst/>
          </a:prstGeom>
        </p:spPr>
        <p:txBody>
          <a:bodyPr vert="horz" lIns="92493" tIns="46246" rIns="92493" bIns="46246" rtlCol="0"/>
          <a:lstStyle>
            <a:lvl1pPr algn="r">
              <a:defRPr sz="1200"/>
            </a:lvl1pPr>
          </a:lstStyle>
          <a:p>
            <a:fld id="{2BFC5B56-155A-8A4F-A200-15510EAC000D}" type="datetime1">
              <a:rPr lang="en-US" smtClean="0"/>
              <a:t>10/24/2019</a:t>
            </a:fld>
            <a:endParaRPr lang="en-US" dirty="0"/>
          </a:p>
        </p:txBody>
      </p:sp>
      <p:sp>
        <p:nvSpPr>
          <p:cNvPr id="4" name="Footer Placeholder 3"/>
          <p:cNvSpPr>
            <a:spLocks noGrp="1"/>
          </p:cNvSpPr>
          <p:nvPr>
            <p:ph type="ftr" sz="quarter" idx="2"/>
          </p:nvPr>
        </p:nvSpPr>
        <p:spPr>
          <a:xfrm>
            <a:off x="1" y="8775687"/>
            <a:ext cx="3013075" cy="461963"/>
          </a:xfrm>
          <a:prstGeom prst="rect">
            <a:avLst/>
          </a:prstGeom>
        </p:spPr>
        <p:txBody>
          <a:bodyPr vert="horz" lIns="92493" tIns="46246" rIns="92493" bIns="46246" rtlCol="0" anchor="b"/>
          <a:lstStyle>
            <a:lvl1pPr algn="l">
              <a:defRPr sz="1200"/>
            </a:lvl1pPr>
          </a:lstStyle>
          <a:p>
            <a:r>
              <a:rPr lang="en-US" dirty="0" smtClean="0"/>
              <a:t>Los Alamos National Laboratory</a:t>
            </a:r>
            <a:endParaRPr lang="en-US" dirty="0"/>
          </a:p>
        </p:txBody>
      </p:sp>
      <p:sp>
        <p:nvSpPr>
          <p:cNvPr id="5" name="Slide Number Placeholder 4"/>
          <p:cNvSpPr>
            <a:spLocks noGrp="1"/>
          </p:cNvSpPr>
          <p:nvPr>
            <p:ph type="sldNum" sz="quarter" idx="3"/>
          </p:nvPr>
        </p:nvSpPr>
        <p:spPr>
          <a:xfrm>
            <a:off x="3938570" y="8775687"/>
            <a:ext cx="3013075" cy="461963"/>
          </a:xfrm>
          <a:prstGeom prst="rect">
            <a:avLst/>
          </a:prstGeom>
        </p:spPr>
        <p:txBody>
          <a:bodyPr vert="horz" lIns="92493" tIns="46246" rIns="92493" bIns="46246" rtlCol="0" anchor="b"/>
          <a:lstStyle>
            <a:lvl1pPr algn="r">
              <a:defRPr sz="1200"/>
            </a:lvl1pPr>
          </a:lstStyle>
          <a:p>
            <a:fld id="{FA3DA938-9C0B-3841-966A-9297D5C04961}" type="slidenum">
              <a:rPr lang="en-US" smtClean="0"/>
              <a:t>‹#›</a:t>
            </a:fld>
            <a:endParaRPr lang="en-US" dirty="0"/>
          </a:p>
        </p:txBody>
      </p:sp>
    </p:spTree>
    <p:extLst>
      <p:ext uri="{BB962C8B-B14F-4D97-AF65-F5344CB8AC3E}">
        <p14:creationId xmlns:p14="http://schemas.microsoft.com/office/powerpoint/2010/main" val="2035109318"/>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13075" cy="461963"/>
          </a:xfrm>
          <a:prstGeom prst="rect">
            <a:avLst/>
          </a:prstGeom>
        </p:spPr>
        <p:txBody>
          <a:bodyPr vert="horz" lIns="92493" tIns="46246" rIns="92493" bIns="46246" rtlCol="0"/>
          <a:lstStyle>
            <a:lvl1pPr algn="l">
              <a:defRPr sz="1200"/>
            </a:lvl1pPr>
          </a:lstStyle>
          <a:p>
            <a:endParaRPr lang="en-US" dirty="0"/>
          </a:p>
        </p:txBody>
      </p:sp>
      <p:sp>
        <p:nvSpPr>
          <p:cNvPr id="3" name="Date Placeholder 2"/>
          <p:cNvSpPr>
            <a:spLocks noGrp="1"/>
          </p:cNvSpPr>
          <p:nvPr>
            <p:ph type="dt" idx="1"/>
          </p:nvPr>
        </p:nvSpPr>
        <p:spPr>
          <a:xfrm>
            <a:off x="3938570" y="1"/>
            <a:ext cx="3013075" cy="461963"/>
          </a:xfrm>
          <a:prstGeom prst="rect">
            <a:avLst/>
          </a:prstGeom>
        </p:spPr>
        <p:txBody>
          <a:bodyPr vert="horz" lIns="92493" tIns="46246" rIns="92493" bIns="46246" rtlCol="0"/>
          <a:lstStyle>
            <a:lvl1pPr algn="r">
              <a:defRPr sz="1200"/>
            </a:lvl1pPr>
          </a:lstStyle>
          <a:p>
            <a:fld id="{420232FE-02A3-6D41-B422-B15757ACBFED}" type="datetime1">
              <a:rPr lang="en-US" smtClean="0"/>
              <a:t>10/24/2019</a:t>
            </a:fld>
            <a:endParaRPr lang="en-US" dirty="0"/>
          </a:p>
        </p:txBody>
      </p:sp>
      <p:sp>
        <p:nvSpPr>
          <p:cNvPr id="4" name="Slide Image Placeholder 3"/>
          <p:cNvSpPr>
            <a:spLocks noGrp="1" noRot="1" noChangeAspect="1"/>
          </p:cNvSpPr>
          <p:nvPr>
            <p:ph type="sldImg" idx="2"/>
          </p:nvPr>
        </p:nvSpPr>
        <p:spPr>
          <a:xfrm>
            <a:off x="706438" y="693738"/>
            <a:ext cx="5540375" cy="3463925"/>
          </a:xfrm>
          <a:prstGeom prst="rect">
            <a:avLst/>
          </a:prstGeom>
          <a:noFill/>
          <a:ln w="12700">
            <a:solidFill>
              <a:prstClr val="black"/>
            </a:solidFill>
          </a:ln>
        </p:spPr>
        <p:txBody>
          <a:bodyPr vert="horz" lIns="92493" tIns="46246" rIns="92493" bIns="46246" rtlCol="0" anchor="ctr"/>
          <a:lstStyle/>
          <a:p>
            <a:endParaRPr lang="en-US" dirty="0"/>
          </a:p>
        </p:txBody>
      </p:sp>
      <p:sp>
        <p:nvSpPr>
          <p:cNvPr id="5" name="Notes Placeholder 4"/>
          <p:cNvSpPr>
            <a:spLocks noGrp="1"/>
          </p:cNvSpPr>
          <p:nvPr>
            <p:ph type="body" sz="quarter" idx="3"/>
          </p:nvPr>
        </p:nvSpPr>
        <p:spPr>
          <a:xfrm>
            <a:off x="695325" y="4388646"/>
            <a:ext cx="5562600" cy="4157663"/>
          </a:xfrm>
          <a:prstGeom prst="rect">
            <a:avLst/>
          </a:prstGeom>
        </p:spPr>
        <p:txBody>
          <a:bodyPr vert="horz" lIns="92493" tIns="46246" rIns="92493"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775687"/>
            <a:ext cx="3013075" cy="461963"/>
          </a:xfrm>
          <a:prstGeom prst="rect">
            <a:avLst/>
          </a:prstGeom>
        </p:spPr>
        <p:txBody>
          <a:bodyPr vert="horz" lIns="92493" tIns="46246" rIns="92493" bIns="46246" rtlCol="0" anchor="b"/>
          <a:lstStyle>
            <a:lvl1pPr algn="l">
              <a:defRPr sz="1200"/>
            </a:lvl1pPr>
          </a:lstStyle>
          <a:p>
            <a:r>
              <a:rPr lang="en-US" dirty="0" smtClean="0"/>
              <a:t>Los Alamos National Laboratory</a:t>
            </a:r>
            <a:endParaRPr lang="en-US" dirty="0"/>
          </a:p>
        </p:txBody>
      </p:sp>
      <p:sp>
        <p:nvSpPr>
          <p:cNvPr id="7" name="Slide Number Placeholder 6"/>
          <p:cNvSpPr>
            <a:spLocks noGrp="1"/>
          </p:cNvSpPr>
          <p:nvPr>
            <p:ph type="sldNum" sz="quarter" idx="5"/>
          </p:nvPr>
        </p:nvSpPr>
        <p:spPr>
          <a:xfrm>
            <a:off x="3938570" y="8775687"/>
            <a:ext cx="3013075" cy="461963"/>
          </a:xfrm>
          <a:prstGeom prst="rect">
            <a:avLst/>
          </a:prstGeom>
        </p:spPr>
        <p:txBody>
          <a:bodyPr vert="horz" lIns="92493" tIns="46246" rIns="92493" bIns="46246" rtlCol="0" anchor="b"/>
          <a:lstStyle>
            <a:lvl1pPr algn="r">
              <a:defRPr sz="1200"/>
            </a:lvl1pPr>
          </a:lstStyle>
          <a:p>
            <a:fld id="{9B4268CE-33B7-7549-BEF6-7F438D74ABCA}" type="slidenum">
              <a:rPr lang="en-US" smtClean="0"/>
              <a:t>‹#›</a:t>
            </a:fld>
            <a:endParaRPr lang="en-US" dirty="0"/>
          </a:p>
        </p:txBody>
      </p:sp>
    </p:spTree>
    <p:extLst>
      <p:ext uri="{BB962C8B-B14F-4D97-AF65-F5344CB8AC3E}">
        <p14:creationId xmlns:p14="http://schemas.microsoft.com/office/powerpoint/2010/main" val="2332839167"/>
      </p:ext>
    </p:extLst>
  </p:cSld>
  <p:clrMap bg1="lt1" tx1="dk1" bg2="lt2" tx2="dk2" accent1="accent1" accent2="accent2" accent3="accent3" accent4="accent4" accent5="accent5" accent6="accent6" hlink="hlink" folHlink="folHlink"/>
  <p:hf hd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6476" indent="-226476">
              <a:buAutoNum type="arabicPeriod"/>
            </a:pPr>
            <a:endParaRPr lang="en-US" dirty="0" smtClean="0"/>
          </a:p>
        </p:txBody>
      </p:sp>
      <p:sp>
        <p:nvSpPr>
          <p:cNvPr id="4" name="Date Placeholder 3"/>
          <p:cNvSpPr>
            <a:spLocks noGrp="1"/>
          </p:cNvSpPr>
          <p:nvPr>
            <p:ph type="dt" idx="10"/>
          </p:nvPr>
        </p:nvSpPr>
        <p:spPr/>
        <p:txBody>
          <a:bodyPr/>
          <a:lstStyle/>
          <a:p>
            <a:fld id="{420232FE-02A3-6D41-B422-B15757ACBFED}" type="datetime1">
              <a:rPr lang="en-US" smtClean="0"/>
              <a:t>10/24/2019</a:t>
            </a:fld>
            <a:endParaRPr lang="en-US" dirty="0"/>
          </a:p>
        </p:txBody>
      </p:sp>
      <p:sp>
        <p:nvSpPr>
          <p:cNvPr id="5" name="Footer Placeholder 4"/>
          <p:cNvSpPr>
            <a:spLocks noGrp="1"/>
          </p:cNvSpPr>
          <p:nvPr>
            <p:ph type="ftr" sz="quarter" idx="11"/>
          </p:nvPr>
        </p:nvSpPr>
        <p:spPr/>
        <p:txBody>
          <a:bodyPr/>
          <a:lstStyle/>
          <a:p>
            <a:r>
              <a:rPr lang="en-US" dirty="0" smtClean="0"/>
              <a:t>Los Alamos National Laboratory</a:t>
            </a:r>
            <a:endParaRPr lang="en-US" dirty="0"/>
          </a:p>
        </p:txBody>
      </p:sp>
      <p:sp>
        <p:nvSpPr>
          <p:cNvPr id="6" name="Slide Number Placeholder 5"/>
          <p:cNvSpPr>
            <a:spLocks noGrp="1"/>
          </p:cNvSpPr>
          <p:nvPr>
            <p:ph type="sldNum" sz="quarter" idx="12"/>
          </p:nvPr>
        </p:nvSpPr>
        <p:spPr/>
        <p:txBody>
          <a:bodyPr/>
          <a:lstStyle/>
          <a:p>
            <a:fld id="{9B4268CE-33B7-7549-BEF6-7F438D74ABCA}" type="slidenum">
              <a:rPr lang="en-US" smtClean="0"/>
              <a:t>1</a:t>
            </a:fld>
            <a:endParaRPr lang="en-US" dirty="0"/>
          </a:p>
        </p:txBody>
      </p:sp>
    </p:spTree>
    <p:extLst>
      <p:ext uri="{BB962C8B-B14F-4D97-AF65-F5344CB8AC3E}">
        <p14:creationId xmlns:p14="http://schemas.microsoft.com/office/powerpoint/2010/main" val="3164439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endParaRPr lang="en-US" dirty="0"/>
          </a:p>
        </p:txBody>
      </p:sp>
      <p:sp>
        <p:nvSpPr>
          <p:cNvPr id="4" name="Date Placeholder 3"/>
          <p:cNvSpPr>
            <a:spLocks noGrp="1"/>
          </p:cNvSpPr>
          <p:nvPr>
            <p:ph type="dt" idx="10"/>
          </p:nvPr>
        </p:nvSpPr>
        <p:spPr/>
        <p:txBody>
          <a:bodyPr/>
          <a:lstStyle/>
          <a:p>
            <a:fld id="{420232FE-02A3-6D41-B422-B15757ACBFED}" type="datetime1">
              <a:rPr lang="en-US" smtClean="0"/>
              <a:t>10/24/2019</a:t>
            </a:fld>
            <a:endParaRPr lang="en-US" dirty="0"/>
          </a:p>
        </p:txBody>
      </p:sp>
      <p:sp>
        <p:nvSpPr>
          <p:cNvPr id="5" name="Footer Placeholder 4"/>
          <p:cNvSpPr>
            <a:spLocks noGrp="1"/>
          </p:cNvSpPr>
          <p:nvPr>
            <p:ph type="ftr" sz="quarter" idx="11"/>
          </p:nvPr>
        </p:nvSpPr>
        <p:spPr/>
        <p:txBody>
          <a:bodyPr/>
          <a:lstStyle/>
          <a:p>
            <a:r>
              <a:rPr lang="en-US" dirty="0" smtClean="0"/>
              <a:t>Los Alamos National Laboratory</a:t>
            </a:r>
            <a:endParaRPr lang="en-US" dirty="0"/>
          </a:p>
        </p:txBody>
      </p:sp>
      <p:sp>
        <p:nvSpPr>
          <p:cNvPr id="6" name="Slide Number Placeholder 5"/>
          <p:cNvSpPr>
            <a:spLocks noGrp="1"/>
          </p:cNvSpPr>
          <p:nvPr>
            <p:ph type="sldNum" sz="quarter" idx="12"/>
          </p:nvPr>
        </p:nvSpPr>
        <p:spPr/>
        <p:txBody>
          <a:bodyPr/>
          <a:lstStyle/>
          <a:p>
            <a:fld id="{9B4268CE-33B7-7549-BEF6-7F438D74ABCA}" type="slidenum">
              <a:rPr lang="en-US" smtClean="0"/>
              <a:t>2</a:t>
            </a:fld>
            <a:endParaRPr lang="en-US" dirty="0"/>
          </a:p>
        </p:txBody>
      </p:sp>
    </p:spTree>
    <p:extLst>
      <p:ext uri="{BB962C8B-B14F-4D97-AF65-F5344CB8AC3E}">
        <p14:creationId xmlns:p14="http://schemas.microsoft.com/office/powerpoint/2010/main" val="17016226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endParaRPr lang="en-US" dirty="0"/>
          </a:p>
        </p:txBody>
      </p:sp>
      <p:sp>
        <p:nvSpPr>
          <p:cNvPr id="4" name="Date Placeholder 3"/>
          <p:cNvSpPr>
            <a:spLocks noGrp="1"/>
          </p:cNvSpPr>
          <p:nvPr>
            <p:ph type="dt" idx="10"/>
          </p:nvPr>
        </p:nvSpPr>
        <p:spPr/>
        <p:txBody>
          <a:bodyPr/>
          <a:lstStyle/>
          <a:p>
            <a:fld id="{420232FE-02A3-6D41-B422-B15757ACBFED}" type="datetime1">
              <a:rPr lang="en-US" smtClean="0"/>
              <a:t>10/24/2019</a:t>
            </a:fld>
            <a:endParaRPr lang="en-US" dirty="0"/>
          </a:p>
        </p:txBody>
      </p:sp>
      <p:sp>
        <p:nvSpPr>
          <p:cNvPr id="5" name="Footer Placeholder 4"/>
          <p:cNvSpPr>
            <a:spLocks noGrp="1"/>
          </p:cNvSpPr>
          <p:nvPr>
            <p:ph type="ftr" sz="quarter" idx="11"/>
          </p:nvPr>
        </p:nvSpPr>
        <p:spPr/>
        <p:txBody>
          <a:bodyPr/>
          <a:lstStyle/>
          <a:p>
            <a:r>
              <a:rPr lang="en-US" dirty="0" smtClean="0"/>
              <a:t>Los Alamos National Laboratory</a:t>
            </a:r>
            <a:endParaRPr lang="en-US" dirty="0"/>
          </a:p>
        </p:txBody>
      </p:sp>
      <p:sp>
        <p:nvSpPr>
          <p:cNvPr id="6" name="Slide Number Placeholder 5"/>
          <p:cNvSpPr>
            <a:spLocks noGrp="1"/>
          </p:cNvSpPr>
          <p:nvPr>
            <p:ph type="sldNum" sz="quarter" idx="12"/>
          </p:nvPr>
        </p:nvSpPr>
        <p:spPr/>
        <p:txBody>
          <a:bodyPr/>
          <a:lstStyle/>
          <a:p>
            <a:fld id="{9B4268CE-33B7-7549-BEF6-7F438D74ABCA}" type="slidenum">
              <a:rPr lang="en-US" smtClean="0"/>
              <a:t>3</a:t>
            </a:fld>
            <a:endParaRPr lang="en-US" dirty="0"/>
          </a:p>
        </p:txBody>
      </p:sp>
    </p:spTree>
    <p:extLst>
      <p:ext uri="{BB962C8B-B14F-4D97-AF65-F5344CB8AC3E}">
        <p14:creationId xmlns:p14="http://schemas.microsoft.com/office/powerpoint/2010/main" val="4145292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endParaRPr lang="en-US" dirty="0"/>
          </a:p>
        </p:txBody>
      </p:sp>
      <p:sp>
        <p:nvSpPr>
          <p:cNvPr id="4" name="Date Placeholder 3"/>
          <p:cNvSpPr>
            <a:spLocks noGrp="1"/>
          </p:cNvSpPr>
          <p:nvPr>
            <p:ph type="dt" idx="10"/>
          </p:nvPr>
        </p:nvSpPr>
        <p:spPr/>
        <p:txBody>
          <a:bodyPr/>
          <a:lstStyle/>
          <a:p>
            <a:fld id="{420232FE-02A3-6D41-B422-B15757ACBFED}" type="datetime1">
              <a:rPr lang="en-US" smtClean="0"/>
              <a:t>10/24/2019</a:t>
            </a:fld>
            <a:endParaRPr lang="en-US" dirty="0"/>
          </a:p>
        </p:txBody>
      </p:sp>
      <p:sp>
        <p:nvSpPr>
          <p:cNvPr id="5" name="Footer Placeholder 4"/>
          <p:cNvSpPr>
            <a:spLocks noGrp="1"/>
          </p:cNvSpPr>
          <p:nvPr>
            <p:ph type="ftr" sz="quarter" idx="11"/>
          </p:nvPr>
        </p:nvSpPr>
        <p:spPr/>
        <p:txBody>
          <a:bodyPr/>
          <a:lstStyle/>
          <a:p>
            <a:r>
              <a:rPr lang="en-US" dirty="0" smtClean="0"/>
              <a:t>Los Alamos National Laboratory</a:t>
            </a:r>
            <a:endParaRPr lang="en-US" dirty="0"/>
          </a:p>
        </p:txBody>
      </p:sp>
      <p:sp>
        <p:nvSpPr>
          <p:cNvPr id="6" name="Slide Number Placeholder 5"/>
          <p:cNvSpPr>
            <a:spLocks noGrp="1"/>
          </p:cNvSpPr>
          <p:nvPr>
            <p:ph type="sldNum" sz="quarter" idx="12"/>
          </p:nvPr>
        </p:nvSpPr>
        <p:spPr/>
        <p:txBody>
          <a:bodyPr/>
          <a:lstStyle/>
          <a:p>
            <a:fld id="{9B4268CE-33B7-7549-BEF6-7F438D74ABCA}" type="slidenum">
              <a:rPr lang="en-US" smtClean="0"/>
              <a:t>4</a:t>
            </a:fld>
            <a:endParaRPr lang="en-US" dirty="0"/>
          </a:p>
        </p:txBody>
      </p:sp>
    </p:spTree>
    <p:extLst>
      <p:ext uri="{BB962C8B-B14F-4D97-AF65-F5344CB8AC3E}">
        <p14:creationId xmlns:p14="http://schemas.microsoft.com/office/powerpoint/2010/main" val="64663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endParaRPr lang="en-US" dirty="0"/>
          </a:p>
        </p:txBody>
      </p:sp>
      <p:sp>
        <p:nvSpPr>
          <p:cNvPr id="4" name="Date Placeholder 3"/>
          <p:cNvSpPr>
            <a:spLocks noGrp="1"/>
          </p:cNvSpPr>
          <p:nvPr>
            <p:ph type="dt" idx="10"/>
          </p:nvPr>
        </p:nvSpPr>
        <p:spPr/>
        <p:txBody>
          <a:bodyPr/>
          <a:lstStyle/>
          <a:p>
            <a:fld id="{420232FE-02A3-6D41-B422-B15757ACBFED}" type="datetime1">
              <a:rPr lang="en-US" smtClean="0"/>
              <a:t>10/24/2019</a:t>
            </a:fld>
            <a:endParaRPr lang="en-US" dirty="0"/>
          </a:p>
        </p:txBody>
      </p:sp>
      <p:sp>
        <p:nvSpPr>
          <p:cNvPr id="5" name="Footer Placeholder 4"/>
          <p:cNvSpPr>
            <a:spLocks noGrp="1"/>
          </p:cNvSpPr>
          <p:nvPr>
            <p:ph type="ftr" sz="quarter" idx="11"/>
          </p:nvPr>
        </p:nvSpPr>
        <p:spPr/>
        <p:txBody>
          <a:bodyPr/>
          <a:lstStyle/>
          <a:p>
            <a:r>
              <a:rPr lang="en-US" dirty="0" smtClean="0"/>
              <a:t>Los Alamos National Laboratory</a:t>
            </a:r>
            <a:endParaRPr lang="en-US" dirty="0"/>
          </a:p>
        </p:txBody>
      </p:sp>
      <p:sp>
        <p:nvSpPr>
          <p:cNvPr id="6" name="Slide Number Placeholder 5"/>
          <p:cNvSpPr>
            <a:spLocks noGrp="1"/>
          </p:cNvSpPr>
          <p:nvPr>
            <p:ph type="sldNum" sz="quarter" idx="12"/>
          </p:nvPr>
        </p:nvSpPr>
        <p:spPr/>
        <p:txBody>
          <a:bodyPr/>
          <a:lstStyle/>
          <a:p>
            <a:fld id="{9B4268CE-33B7-7549-BEF6-7F438D74ABCA}" type="slidenum">
              <a:rPr lang="en-US" smtClean="0"/>
              <a:t>5</a:t>
            </a:fld>
            <a:endParaRPr lang="en-US" dirty="0"/>
          </a:p>
        </p:txBody>
      </p:sp>
    </p:spTree>
    <p:extLst>
      <p:ext uri="{BB962C8B-B14F-4D97-AF65-F5344CB8AC3E}">
        <p14:creationId xmlns:p14="http://schemas.microsoft.com/office/powerpoint/2010/main" val="2342647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endParaRPr lang="en-US" dirty="0"/>
          </a:p>
        </p:txBody>
      </p:sp>
      <p:sp>
        <p:nvSpPr>
          <p:cNvPr id="4" name="Date Placeholder 3"/>
          <p:cNvSpPr>
            <a:spLocks noGrp="1"/>
          </p:cNvSpPr>
          <p:nvPr>
            <p:ph type="dt" idx="10"/>
          </p:nvPr>
        </p:nvSpPr>
        <p:spPr/>
        <p:txBody>
          <a:bodyPr/>
          <a:lstStyle/>
          <a:p>
            <a:fld id="{420232FE-02A3-6D41-B422-B15757ACBFED}" type="datetime1">
              <a:rPr lang="en-US" smtClean="0"/>
              <a:t>10/24/2019</a:t>
            </a:fld>
            <a:endParaRPr lang="en-US" dirty="0"/>
          </a:p>
        </p:txBody>
      </p:sp>
      <p:sp>
        <p:nvSpPr>
          <p:cNvPr id="5" name="Footer Placeholder 4"/>
          <p:cNvSpPr>
            <a:spLocks noGrp="1"/>
          </p:cNvSpPr>
          <p:nvPr>
            <p:ph type="ftr" sz="quarter" idx="11"/>
          </p:nvPr>
        </p:nvSpPr>
        <p:spPr/>
        <p:txBody>
          <a:bodyPr/>
          <a:lstStyle/>
          <a:p>
            <a:r>
              <a:rPr lang="en-US" dirty="0" smtClean="0"/>
              <a:t>Los Alamos National Laboratory</a:t>
            </a:r>
            <a:endParaRPr lang="en-US" dirty="0"/>
          </a:p>
        </p:txBody>
      </p:sp>
      <p:sp>
        <p:nvSpPr>
          <p:cNvPr id="6" name="Slide Number Placeholder 5"/>
          <p:cNvSpPr>
            <a:spLocks noGrp="1"/>
          </p:cNvSpPr>
          <p:nvPr>
            <p:ph type="sldNum" sz="quarter" idx="12"/>
          </p:nvPr>
        </p:nvSpPr>
        <p:spPr/>
        <p:txBody>
          <a:bodyPr/>
          <a:lstStyle/>
          <a:p>
            <a:fld id="{9B4268CE-33B7-7549-BEF6-7F438D74ABCA}" type="slidenum">
              <a:rPr lang="en-US" smtClean="0"/>
              <a:t>6</a:t>
            </a:fld>
            <a:endParaRPr lang="en-US" dirty="0"/>
          </a:p>
        </p:txBody>
      </p:sp>
    </p:spTree>
    <p:extLst>
      <p:ext uri="{BB962C8B-B14F-4D97-AF65-F5344CB8AC3E}">
        <p14:creationId xmlns:p14="http://schemas.microsoft.com/office/powerpoint/2010/main" val="7637678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7"/>
          <p:cNvSpPr/>
          <p:nvPr userDrawn="1"/>
        </p:nvSpPr>
        <p:spPr>
          <a:xfrm>
            <a:off x="0" y="1360360"/>
            <a:ext cx="9144000" cy="4081243"/>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9" name="Title 1"/>
          <p:cNvSpPr>
            <a:spLocks noGrp="1"/>
          </p:cNvSpPr>
          <p:nvPr>
            <p:ph type="ctrTitle" hasCustomPrompt="1"/>
          </p:nvPr>
        </p:nvSpPr>
        <p:spPr>
          <a:xfrm>
            <a:off x="0" y="-10454"/>
            <a:ext cx="8725989" cy="1361134"/>
          </a:xfrm>
          <a:prstGeom prst="rect">
            <a:avLst/>
          </a:prstGeom>
        </p:spPr>
        <p:txBody>
          <a:bodyPr lIns="91433" tIns="45717" rIns="91433" bIns="45717" anchor="b"/>
          <a:lstStyle>
            <a:lvl1pPr algn="r">
              <a:defRPr sz="2800" b="0" i="0" baseline="0">
                <a:solidFill>
                  <a:srgbClr val="FFFFFF"/>
                </a:solidFill>
                <a:latin typeface="+mj-lt"/>
              </a:defRPr>
            </a:lvl1pPr>
          </a:lstStyle>
          <a:p>
            <a:pPr algn="r"/>
            <a:r>
              <a:rPr lang="fr-FR" b="1" dirty="0" err="1" smtClean="0">
                <a:solidFill>
                  <a:schemeClr val="bg1"/>
                </a:solidFill>
              </a:rPr>
              <a:t>Inquiry</a:t>
            </a:r>
            <a:r>
              <a:rPr lang="fr-FR" b="1" dirty="0" smtClean="0">
                <a:solidFill>
                  <a:schemeClr val="bg1"/>
                </a:solidFill>
              </a:rPr>
              <a:t> #16-1862:</a:t>
            </a:r>
            <a:br>
              <a:rPr lang="fr-FR" b="1" dirty="0" smtClean="0">
                <a:solidFill>
                  <a:schemeClr val="bg1"/>
                </a:solidFill>
              </a:rPr>
            </a:br>
            <a:r>
              <a:rPr lang="fr-FR" b="1" dirty="0" err="1" smtClean="0">
                <a:solidFill>
                  <a:schemeClr val="bg1"/>
                </a:solidFill>
              </a:rPr>
              <a:t>Applicability</a:t>
            </a:r>
            <a:r>
              <a:rPr lang="fr-FR" b="1" dirty="0" smtClean="0">
                <a:solidFill>
                  <a:schemeClr val="bg1"/>
                </a:solidFill>
              </a:rPr>
              <a:t> of Part I, R2, S302 to Computer Program Test Personnel</a:t>
            </a:r>
            <a:endParaRPr lang="en-US" b="1" dirty="0">
              <a:solidFill>
                <a:schemeClr val="bg1"/>
              </a:solidFill>
            </a:endParaRPr>
          </a:p>
        </p:txBody>
      </p:sp>
      <p:sp>
        <p:nvSpPr>
          <p:cNvPr id="10" name="Text Placeholder 2"/>
          <p:cNvSpPr>
            <a:spLocks noGrp="1"/>
          </p:cNvSpPr>
          <p:nvPr>
            <p:ph type="body" sz="quarter" idx="11" hasCustomPrompt="1"/>
          </p:nvPr>
        </p:nvSpPr>
        <p:spPr>
          <a:xfrm>
            <a:off x="5143500" y="3165407"/>
            <a:ext cx="3543300" cy="606908"/>
          </a:xfrm>
          <a:prstGeom prst="rect">
            <a:avLst/>
          </a:prstGeom>
        </p:spPr>
        <p:txBody>
          <a:bodyPr vert="horz" lIns="91433" tIns="45717" rIns="91433" bIns="45717" anchor="b"/>
          <a:lstStyle>
            <a:lvl1pPr marL="0" indent="0" algn="r">
              <a:buNone/>
              <a:defRPr sz="1800" b="1" baseline="0">
                <a:solidFill>
                  <a:schemeClr val="tx1"/>
                </a:solidFill>
              </a:defRPr>
            </a:lvl1pPr>
            <a:lvl2pPr marL="457164" indent="0">
              <a:buNone/>
              <a:defRPr sz="2400" b="1">
                <a:solidFill>
                  <a:schemeClr val="tx1"/>
                </a:solidFill>
              </a:defRPr>
            </a:lvl2pPr>
            <a:lvl3pPr marL="914327" indent="0">
              <a:buNone/>
              <a:defRPr sz="2400" b="1">
                <a:solidFill>
                  <a:schemeClr val="tx1"/>
                </a:solidFill>
              </a:defRPr>
            </a:lvl3pPr>
            <a:lvl4pPr marL="1371491" indent="0">
              <a:buNone/>
              <a:defRPr sz="2400" b="1">
                <a:solidFill>
                  <a:schemeClr val="tx1"/>
                </a:solidFill>
              </a:defRPr>
            </a:lvl4pPr>
            <a:lvl5pPr marL="1828654" indent="0">
              <a:buNone/>
              <a:defRPr sz="2400" b="1">
                <a:solidFill>
                  <a:schemeClr val="tx1"/>
                </a:solidFill>
              </a:defRPr>
            </a:lvl5pPr>
          </a:lstStyle>
          <a:p>
            <a:pPr lvl="0"/>
            <a:r>
              <a:rPr lang="fr-FR" dirty="0" smtClean="0"/>
              <a:t>Paula R. Diepolder</a:t>
            </a:r>
          </a:p>
          <a:p>
            <a:pPr lvl="0"/>
            <a:r>
              <a:rPr lang="fr-FR" dirty="0" smtClean="0"/>
              <a:t>EMC Inc.</a:t>
            </a:r>
            <a:endParaRPr lang="en-US" dirty="0"/>
          </a:p>
        </p:txBody>
      </p:sp>
      <p:sp>
        <p:nvSpPr>
          <p:cNvPr id="11" name="Text Placeholder 4"/>
          <p:cNvSpPr>
            <a:spLocks noGrp="1"/>
          </p:cNvSpPr>
          <p:nvPr>
            <p:ph type="body" sz="quarter" idx="12" hasCustomPrompt="1"/>
          </p:nvPr>
        </p:nvSpPr>
        <p:spPr>
          <a:xfrm>
            <a:off x="5143500" y="3772967"/>
            <a:ext cx="3543300" cy="627160"/>
          </a:xfrm>
          <a:prstGeom prst="rect">
            <a:avLst/>
          </a:prstGeom>
        </p:spPr>
        <p:txBody>
          <a:bodyPr vert="horz" lIns="91433" tIns="45717" rIns="91433" bIns="45717"/>
          <a:lstStyle>
            <a:lvl1pPr marL="0" indent="0" algn="r">
              <a:buNone/>
              <a:defRPr sz="1400" b="0" baseline="0">
                <a:solidFill>
                  <a:schemeClr val="tx1"/>
                </a:solidFill>
              </a:defRPr>
            </a:lvl1pPr>
          </a:lstStyle>
          <a:p>
            <a:pPr lvl="0"/>
            <a:r>
              <a:rPr lang="fr-FR" dirty="0" err="1" smtClean="0"/>
              <a:t>October</a:t>
            </a:r>
            <a:r>
              <a:rPr lang="fr-FR" dirty="0" smtClean="0"/>
              <a:t> 23, 2018</a:t>
            </a:r>
            <a:endParaRPr lang="en-US" dirty="0"/>
          </a:p>
        </p:txBody>
      </p:sp>
      <p:sp>
        <p:nvSpPr>
          <p:cNvPr id="12" name="Text Placeholder 6"/>
          <p:cNvSpPr>
            <a:spLocks noGrp="1"/>
          </p:cNvSpPr>
          <p:nvPr>
            <p:ph type="body" sz="quarter" idx="13" hasCustomPrompt="1"/>
          </p:nvPr>
        </p:nvSpPr>
        <p:spPr>
          <a:xfrm>
            <a:off x="914400" y="1360361"/>
            <a:ext cx="7772400" cy="907423"/>
          </a:xfrm>
          <a:prstGeom prst="rect">
            <a:avLst/>
          </a:prstGeom>
        </p:spPr>
        <p:txBody>
          <a:bodyPr vert="horz" lIns="91433" tIns="45717" rIns="91433" bIns="45717"/>
          <a:lstStyle>
            <a:lvl1pPr marL="0" indent="0" algn="r">
              <a:buNone/>
              <a:defRPr sz="2400" baseline="0">
                <a:solidFill>
                  <a:schemeClr val="tx1"/>
                </a:solidFill>
              </a:defRPr>
            </a:lvl1pPr>
            <a:lvl2pPr marL="457164" indent="0" algn="r">
              <a:buNone/>
              <a:defRPr sz="3600"/>
            </a:lvl2pPr>
            <a:lvl3pPr marL="914327" indent="0" algn="r">
              <a:buNone/>
              <a:defRPr sz="3600"/>
            </a:lvl3pPr>
            <a:lvl4pPr marL="1371491" indent="0" algn="r">
              <a:buNone/>
              <a:defRPr sz="3600"/>
            </a:lvl4pPr>
            <a:lvl5pPr marL="1828654" indent="0" algn="r">
              <a:buNone/>
              <a:defRPr sz="3600"/>
            </a:lvl5pPr>
          </a:lstStyle>
          <a:p>
            <a:pPr lvl="0"/>
            <a:r>
              <a:rPr lang="fr-FR" dirty="0" smtClean="0"/>
              <a:t>NQA </a:t>
            </a:r>
            <a:r>
              <a:rPr lang="fr-FR" dirty="0" err="1" smtClean="0"/>
              <a:t>Subcomittee</a:t>
            </a:r>
            <a:r>
              <a:rPr lang="fr-FR" dirty="0" smtClean="0"/>
              <a:t> on Software </a:t>
            </a:r>
            <a:r>
              <a:rPr lang="fr-FR" dirty="0" err="1" smtClean="0"/>
              <a:t>Quality</a:t>
            </a:r>
            <a:r>
              <a:rPr lang="fr-FR" dirty="0" smtClean="0"/>
              <a:t> Assurance</a:t>
            </a:r>
          </a:p>
          <a:p>
            <a:pPr lvl="0"/>
            <a:r>
              <a:rPr lang="fr-FR" dirty="0" smtClean="0"/>
              <a:t>Houston, Texas</a:t>
            </a:r>
            <a:endParaRPr lang="en-US" dirty="0"/>
          </a:p>
        </p:txBody>
      </p:sp>
      <p:sp>
        <p:nvSpPr>
          <p:cNvPr id="13" name="Text Placeholder 3"/>
          <p:cNvSpPr>
            <a:spLocks noGrp="1"/>
          </p:cNvSpPr>
          <p:nvPr>
            <p:ph type="body" sz="quarter" idx="14" hasCustomPrompt="1"/>
          </p:nvPr>
        </p:nvSpPr>
        <p:spPr>
          <a:xfrm>
            <a:off x="7196668" y="5441602"/>
            <a:ext cx="1947333" cy="263409"/>
          </a:xfrm>
          <a:prstGeom prst="rect">
            <a:avLst/>
          </a:prstGeom>
        </p:spPr>
        <p:txBody>
          <a:bodyPr vert="horz"/>
          <a:lstStyle>
            <a:lvl1pPr marL="0" indent="0" algn="r">
              <a:buNone/>
              <a:defRPr sz="800" baseline="0">
                <a:solidFill>
                  <a:srgbClr val="FFFFFF"/>
                </a:solidFill>
              </a:defRPr>
            </a:lvl1pPr>
          </a:lstStyle>
          <a:p>
            <a:pPr lvl="0"/>
            <a:r>
              <a:rPr lang="en-US" dirty="0" smtClean="0"/>
              <a:t> </a:t>
            </a:r>
            <a:endParaRPr lang="en-US" dirty="0"/>
          </a:p>
        </p:txBody>
      </p:sp>
      <p:pic>
        <p:nvPicPr>
          <p:cNvPr id="3" name="Picture 2"/>
          <p:cNvPicPr>
            <a:picLocks noChangeAspect="1"/>
          </p:cNvPicPr>
          <p:nvPr userDrawn="1"/>
        </p:nvPicPr>
        <p:blipFill rotWithShape="1">
          <a:blip r:embed="rId2">
            <a:extLst>
              <a:ext uri="{28A0092B-C50C-407E-A947-70E740481C1C}">
                <a14:useLocalDpi xmlns:a14="http://schemas.microsoft.com/office/drawing/2010/main" val="0"/>
              </a:ext>
            </a:extLst>
          </a:blip>
          <a:srcRect b="30193"/>
          <a:stretch/>
        </p:blipFill>
        <p:spPr>
          <a:xfrm>
            <a:off x="914399" y="2251388"/>
            <a:ext cx="4130401" cy="2170840"/>
          </a:xfrm>
          <a:prstGeom prst="rect">
            <a:avLst/>
          </a:prstGeom>
        </p:spPr>
      </p:pic>
    </p:spTree>
    <p:extLst>
      <p:ext uri="{BB962C8B-B14F-4D97-AF65-F5344CB8AC3E}">
        <p14:creationId xmlns:p14="http://schemas.microsoft.com/office/powerpoint/2010/main" val="13399199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ANL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9470"/>
            <a:ext cx="8229600" cy="952500"/>
          </a:xfrm>
          <a:prstGeom prst="rect">
            <a:avLst/>
          </a:prstGeom>
        </p:spPr>
        <p:txBody>
          <a:bodyPr vert="horz" anchor="ctr"/>
          <a:lstStyle>
            <a:lvl1pPr>
              <a:defRPr sz="3600" baseline="0"/>
            </a:lvl1pPr>
          </a:lstStyle>
          <a:p>
            <a:r>
              <a:rPr lang="fr-FR" dirty="0" smtClean="0"/>
              <a:t>The </a:t>
            </a:r>
            <a:r>
              <a:rPr lang="fr-FR" dirty="0" err="1" smtClean="0"/>
              <a:t>Inquiry</a:t>
            </a:r>
            <a:r>
              <a:rPr lang="fr-FR" dirty="0" smtClean="0"/>
              <a:t>:</a:t>
            </a:r>
            <a:endParaRPr lang="en-US" dirty="0"/>
          </a:p>
        </p:txBody>
      </p:sp>
      <p:sp>
        <p:nvSpPr>
          <p:cNvPr id="3" name="Footer Placeholder 2"/>
          <p:cNvSpPr>
            <a:spLocks noGrp="1"/>
          </p:cNvSpPr>
          <p:nvPr>
            <p:ph type="ftr" sz="quarter" idx="10"/>
          </p:nvPr>
        </p:nvSpPr>
        <p:spPr/>
        <p:txBody>
          <a:bodyPr/>
          <a:lstStyle/>
          <a:p>
            <a:r>
              <a:rPr lang="fr-FR" dirty="0" smtClean="0"/>
              <a:t>NQA Standard Subcommittee on Software Quality Assurance</a:t>
            </a:r>
            <a:endParaRPr lang="en-US" dirty="0"/>
          </a:p>
        </p:txBody>
      </p:sp>
      <p:sp>
        <p:nvSpPr>
          <p:cNvPr id="4" name="Date Placeholder 3"/>
          <p:cNvSpPr>
            <a:spLocks noGrp="1"/>
          </p:cNvSpPr>
          <p:nvPr>
            <p:ph type="dt" sz="half" idx="11"/>
          </p:nvPr>
        </p:nvSpPr>
        <p:spPr/>
        <p:txBody>
          <a:bodyPr/>
          <a:lstStyle/>
          <a:p>
            <a:r>
              <a:rPr lang="en-US" dirty="0" smtClean="0"/>
              <a:t>|   </a:t>
            </a:r>
            <a:fld id="{5D01E7E5-6465-7A46-A26D-BAABC2D34D38}" type="slidenum">
              <a:rPr lang="en-US" smtClean="0"/>
              <a:t>‹#›</a:t>
            </a:fld>
            <a:endParaRPr lang="en-US" dirty="0"/>
          </a:p>
        </p:txBody>
      </p:sp>
      <p:sp>
        <p:nvSpPr>
          <p:cNvPr id="5" name="Content Placeholder 2"/>
          <p:cNvSpPr>
            <a:spLocks noGrp="1"/>
          </p:cNvSpPr>
          <p:nvPr>
            <p:ph idx="1"/>
          </p:nvPr>
        </p:nvSpPr>
        <p:spPr>
          <a:xfrm>
            <a:off x="457199" y="943030"/>
            <a:ext cx="8229601" cy="4328440"/>
          </a:xfrm>
          <a:prstGeom prst="rect">
            <a:avLst/>
          </a:prstGeom>
        </p:spPr>
        <p:txBody>
          <a:bodyPr/>
          <a:lstStyle>
            <a:lvl1pPr marL="0" indent="0">
              <a:buFont typeface="+mj-lt"/>
              <a:buNone/>
              <a:defRPr sz="2800" b="0" baseline="0">
                <a:solidFill>
                  <a:srgbClr val="FFFFFF"/>
                </a:solidFill>
              </a:defRPr>
            </a:lvl1pPr>
            <a:lvl2pPr marL="231775" indent="0">
              <a:buNone/>
              <a:defRPr baseline="0">
                <a:solidFill>
                  <a:srgbClr val="FFFFFF"/>
                </a:solidFill>
              </a:defRPr>
            </a:lvl2pPr>
            <a:lvl3pPr marL="455612" indent="0">
              <a:buNone/>
              <a:defRPr>
                <a:solidFill>
                  <a:srgbClr val="FFFFFF"/>
                </a:solidFill>
              </a:defRPr>
            </a:lvl3pPr>
            <a:lvl4pPr marL="681037" indent="0">
              <a:buNone/>
              <a:defRPr>
                <a:solidFill>
                  <a:srgbClr val="FFFFFF"/>
                </a:solidFill>
              </a:defRPr>
            </a:lvl4pPr>
            <a:lvl5pPr marL="912813" indent="0">
              <a:buNone/>
              <a:defRPr>
                <a:solidFill>
                  <a:srgbClr val="FFFFFF"/>
                </a:solidFill>
              </a:defRPr>
            </a:lvl5pPr>
          </a:lstStyle>
          <a:p>
            <a:pPr lvl="0"/>
            <a:endParaRPr lang="en-US" dirty="0" smtClean="0"/>
          </a:p>
          <a:p>
            <a:pPr lvl="0"/>
            <a:r>
              <a:rPr lang="en-US" dirty="0" smtClean="0"/>
              <a:t>Are personnel performing computer program testing in accordance with Requirement 11 required to have qualifications in accordance with Part I Requirement 2 paragraph 302?</a:t>
            </a:r>
            <a:r>
              <a:rPr lang="fr-FR" dirty="0" smtClean="0"/>
              <a:t>   </a:t>
            </a:r>
          </a:p>
          <a:p>
            <a:pPr lvl="0"/>
            <a:endParaRPr lang="fr-FR" dirty="0" smtClean="0"/>
          </a:p>
          <a:p>
            <a:pPr lvl="0"/>
            <a:r>
              <a:rPr lang="fr-FR" dirty="0" smtClean="0"/>
              <a:t>(</a:t>
            </a:r>
            <a:r>
              <a:rPr lang="fr-FR" dirty="0" err="1" smtClean="0"/>
              <a:t>Inquiry</a:t>
            </a:r>
            <a:r>
              <a:rPr lang="fr-FR" dirty="0" smtClean="0"/>
              <a:t> </a:t>
            </a:r>
            <a:r>
              <a:rPr lang="fr-FR" dirty="0" err="1" smtClean="0"/>
              <a:t>dated</a:t>
            </a:r>
            <a:r>
              <a:rPr lang="fr-FR" dirty="0" smtClean="0"/>
              <a:t> August 2016; 2008/2009a </a:t>
            </a:r>
            <a:r>
              <a:rPr lang="fr-FR" dirty="0" err="1" smtClean="0"/>
              <a:t>ed</a:t>
            </a:r>
            <a:r>
              <a:rPr lang="fr-FR" dirty="0" smtClean="0"/>
              <a:t>.; partial </a:t>
            </a:r>
            <a:r>
              <a:rPr lang="fr-FR" dirty="0" err="1" smtClean="0"/>
              <a:t>orig</a:t>
            </a:r>
            <a:r>
              <a:rPr lang="fr-FR" dirty="0" smtClean="0"/>
              <a:t>. </a:t>
            </a:r>
            <a:r>
              <a:rPr lang="fr-FR" dirty="0" err="1" smtClean="0"/>
              <a:t>Inquiry</a:t>
            </a:r>
            <a:r>
              <a:rPr lang="fr-FR" dirty="0" smtClean="0"/>
              <a:t>; </a:t>
            </a:r>
            <a:r>
              <a:rPr lang="fr-FR" dirty="0" err="1" smtClean="0"/>
              <a:t>process</a:t>
            </a:r>
            <a:r>
              <a:rPr lang="fr-FR" dirty="0" smtClean="0"/>
              <a:t> </a:t>
            </a:r>
            <a:r>
              <a:rPr lang="fr-FR" dirty="0" err="1" smtClean="0"/>
              <a:t>initiated</a:t>
            </a:r>
            <a:r>
              <a:rPr lang="fr-FR" dirty="0" smtClean="0"/>
              <a:t> per A-02, Guidelines for </a:t>
            </a:r>
            <a:r>
              <a:rPr lang="fr-FR" dirty="0" err="1" smtClean="0"/>
              <a:t>Processing</a:t>
            </a:r>
            <a:r>
              <a:rPr lang="fr-FR" dirty="0" smtClean="0"/>
              <a:t> </a:t>
            </a:r>
            <a:r>
              <a:rPr lang="fr-FR" dirty="0" err="1" smtClean="0"/>
              <a:t>Inquiries</a:t>
            </a:r>
            <a:r>
              <a:rPr lang="fr-FR" dirty="0" smtClean="0"/>
              <a:t> 06/2011)</a:t>
            </a:r>
          </a:p>
          <a:p>
            <a:pPr lvl="0"/>
            <a:endParaRPr lang="fr-FR" dirty="0" smtClean="0"/>
          </a:p>
        </p:txBody>
      </p:sp>
    </p:spTree>
    <p:extLst>
      <p:ext uri="{BB962C8B-B14F-4D97-AF65-F5344CB8AC3E}">
        <p14:creationId xmlns:p14="http://schemas.microsoft.com/office/powerpoint/2010/main" val="315082814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LANL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196" y="-27576"/>
            <a:ext cx="8229600" cy="952500"/>
          </a:xfrm>
          <a:prstGeom prst="rect">
            <a:avLst/>
          </a:prstGeom>
        </p:spPr>
        <p:txBody>
          <a:bodyPr vert="horz" anchor="ctr"/>
          <a:lstStyle>
            <a:lvl1pPr>
              <a:defRPr sz="3600" baseline="0"/>
            </a:lvl1pPr>
          </a:lstStyle>
          <a:p>
            <a:r>
              <a:rPr lang="fr-FR" dirty="0" smtClean="0"/>
              <a:t>The Reference:</a:t>
            </a:r>
            <a:endParaRPr lang="en-US" dirty="0"/>
          </a:p>
        </p:txBody>
      </p:sp>
      <p:sp>
        <p:nvSpPr>
          <p:cNvPr id="3" name="Footer Placeholder 2"/>
          <p:cNvSpPr>
            <a:spLocks noGrp="1"/>
          </p:cNvSpPr>
          <p:nvPr>
            <p:ph type="ftr" sz="quarter" idx="10"/>
          </p:nvPr>
        </p:nvSpPr>
        <p:spPr/>
        <p:txBody>
          <a:bodyPr/>
          <a:lstStyle/>
          <a:p>
            <a:r>
              <a:rPr lang="fr-FR" dirty="0" smtClean="0"/>
              <a:t>NQA Subcommittee on Software Quality Assurance</a:t>
            </a:r>
            <a:endParaRPr lang="en-US" dirty="0"/>
          </a:p>
        </p:txBody>
      </p:sp>
      <p:sp>
        <p:nvSpPr>
          <p:cNvPr id="4" name="Date Placeholder 3"/>
          <p:cNvSpPr>
            <a:spLocks noGrp="1"/>
          </p:cNvSpPr>
          <p:nvPr>
            <p:ph type="dt" sz="half" idx="11"/>
          </p:nvPr>
        </p:nvSpPr>
        <p:spPr/>
        <p:txBody>
          <a:bodyPr/>
          <a:lstStyle/>
          <a:p>
            <a:r>
              <a:rPr lang="en-US" dirty="0" smtClean="0"/>
              <a:t>|   </a:t>
            </a:r>
            <a:fld id="{5D01E7E5-6465-7A46-A26D-BAABC2D34D38}" type="slidenum">
              <a:rPr lang="en-US" smtClean="0"/>
              <a:pPr/>
              <a:t>‹#›</a:t>
            </a:fld>
            <a:endParaRPr lang="en-US" dirty="0"/>
          </a:p>
        </p:txBody>
      </p:sp>
      <p:sp>
        <p:nvSpPr>
          <p:cNvPr id="5" name="Content Placeholder 2"/>
          <p:cNvSpPr>
            <a:spLocks noGrp="1"/>
          </p:cNvSpPr>
          <p:nvPr>
            <p:ph idx="1" hasCustomPrompt="1"/>
          </p:nvPr>
        </p:nvSpPr>
        <p:spPr>
          <a:xfrm>
            <a:off x="457198" y="2751192"/>
            <a:ext cx="8229601" cy="305907"/>
          </a:xfrm>
          <a:prstGeom prst="rect">
            <a:avLst/>
          </a:prstGeom>
        </p:spPr>
        <p:txBody>
          <a:bodyPr/>
          <a:lstStyle>
            <a:lvl1pPr marL="0" indent="0" algn="l">
              <a:buNone/>
              <a:defRPr sz="1600" b="1" baseline="0">
                <a:solidFill>
                  <a:srgbClr val="FFFFFF"/>
                </a:solidFill>
                <a:latin typeface="+mn-lt"/>
              </a:defRPr>
            </a:lvl1pPr>
            <a:lvl2pPr marL="231775" indent="0">
              <a:buNone/>
              <a:defRPr>
                <a:solidFill>
                  <a:srgbClr val="FFFFFF"/>
                </a:solidFill>
              </a:defRPr>
            </a:lvl2pPr>
            <a:lvl3pPr marL="455612" indent="0">
              <a:buNone/>
              <a:defRPr>
                <a:solidFill>
                  <a:srgbClr val="FFFFFF"/>
                </a:solidFill>
              </a:defRPr>
            </a:lvl3pPr>
            <a:lvl4pPr marL="681037" indent="0">
              <a:buNone/>
              <a:defRPr>
                <a:solidFill>
                  <a:srgbClr val="FFFFFF"/>
                </a:solidFill>
              </a:defRPr>
            </a:lvl4pPr>
            <a:lvl5pPr marL="912813" indent="0">
              <a:buNone/>
              <a:defRPr>
                <a:solidFill>
                  <a:srgbClr val="FFFFFF"/>
                </a:solidFill>
              </a:defRPr>
            </a:lvl5pPr>
          </a:lstStyle>
          <a:p>
            <a:pPr lvl="0"/>
            <a:r>
              <a:rPr lang="fr-FR" dirty="0" smtClean="0"/>
              <a:t>302 Inspection and Test</a:t>
            </a:r>
          </a:p>
          <a:p>
            <a:pPr lvl="0"/>
            <a:endParaRPr lang="fr-FR" dirty="0" smtClean="0"/>
          </a:p>
          <a:p>
            <a:pPr lvl="0"/>
            <a:endParaRPr lang="fr-FR" dirty="0" smtClean="0"/>
          </a:p>
        </p:txBody>
      </p:sp>
      <p:sp>
        <p:nvSpPr>
          <p:cNvPr id="6" name="Content Placeholder 2"/>
          <p:cNvSpPr>
            <a:spLocks noGrp="1"/>
          </p:cNvSpPr>
          <p:nvPr>
            <p:ph idx="12" hasCustomPrompt="1"/>
          </p:nvPr>
        </p:nvSpPr>
        <p:spPr>
          <a:xfrm>
            <a:off x="457199" y="3079476"/>
            <a:ext cx="8229601" cy="2218539"/>
          </a:xfrm>
          <a:prstGeom prst="rect">
            <a:avLst/>
          </a:prstGeom>
        </p:spPr>
        <p:txBody>
          <a:bodyPr/>
          <a:lstStyle>
            <a:lvl1pPr marL="0" indent="0" algn="l">
              <a:buNone/>
              <a:defRPr sz="1400" b="0" baseline="0">
                <a:solidFill>
                  <a:srgbClr val="FFFFFF"/>
                </a:solidFill>
                <a:latin typeface="+mn-lt"/>
              </a:defRPr>
            </a:lvl1pPr>
            <a:lvl2pPr marL="231775" indent="0">
              <a:buNone/>
              <a:defRPr>
                <a:solidFill>
                  <a:srgbClr val="FFFFFF"/>
                </a:solidFill>
              </a:defRPr>
            </a:lvl2pPr>
            <a:lvl3pPr marL="455612" indent="0">
              <a:buNone/>
              <a:defRPr>
                <a:solidFill>
                  <a:srgbClr val="FFFFFF"/>
                </a:solidFill>
              </a:defRPr>
            </a:lvl3pPr>
            <a:lvl4pPr marL="681037" indent="0">
              <a:buNone/>
              <a:defRPr>
                <a:solidFill>
                  <a:srgbClr val="FFFFFF"/>
                </a:solidFill>
              </a:defRPr>
            </a:lvl4pPr>
            <a:lvl5pPr marL="912813" indent="0">
              <a:buNone/>
              <a:defRPr>
                <a:solidFill>
                  <a:srgbClr val="FFFFFF"/>
                </a:solidFill>
              </a:defRPr>
            </a:lvl5pPr>
          </a:lstStyle>
          <a:p>
            <a:pPr lvl="0"/>
            <a:r>
              <a:rPr lang="en-US" dirty="0" smtClean="0"/>
              <a:t>The initial capabilities of a candidate shall be determined by an evaluation of the candidate’s education, experience, training, and either test results or capability demonstration. The job performance of inspection and test personnel shall be reevaluated at periodic intervals not to exceed 3 years. Reevaluation shall be by evidence of continued satisfactory performance or redetermination of capability in accordance with the requirements of section 200 of this Requirement. If during this evaluation or at any other time, it is determined by the responsible organization that the capabilities of an individual are not in accordance with the qualification requirements specified for the job, that person shall be removed from that activity until such time as the required capability has been demonstrated. Any person who has not performed inspection or testing activities in the qualified area for a period of 1 year shall be reevaluated.  </a:t>
            </a:r>
          </a:p>
          <a:p>
            <a:pPr lvl="0"/>
            <a:r>
              <a:rPr lang="en-US" dirty="0" smtClean="0"/>
              <a:t>                                   			                                                         *commas added in 2015 edition               </a:t>
            </a:r>
            <a:endParaRPr lang="fr-FR" dirty="0" smtClean="0"/>
          </a:p>
        </p:txBody>
      </p:sp>
      <p:sp>
        <p:nvSpPr>
          <p:cNvPr id="7" name="Content Placeholder 2"/>
          <p:cNvSpPr>
            <a:spLocks noGrp="1"/>
          </p:cNvSpPr>
          <p:nvPr>
            <p:ph idx="13" hasCustomPrompt="1"/>
          </p:nvPr>
        </p:nvSpPr>
        <p:spPr>
          <a:xfrm>
            <a:off x="457197" y="989060"/>
            <a:ext cx="8229601" cy="305907"/>
          </a:xfrm>
          <a:prstGeom prst="rect">
            <a:avLst/>
          </a:prstGeom>
        </p:spPr>
        <p:txBody>
          <a:bodyPr/>
          <a:lstStyle>
            <a:lvl1pPr marL="0" indent="0" algn="l">
              <a:buNone/>
              <a:defRPr sz="1600" b="1" baseline="0">
                <a:solidFill>
                  <a:srgbClr val="FFFFFF"/>
                </a:solidFill>
                <a:latin typeface="+mn-lt"/>
              </a:defRPr>
            </a:lvl1pPr>
            <a:lvl2pPr marL="231775" indent="0">
              <a:buNone/>
              <a:defRPr>
                <a:solidFill>
                  <a:srgbClr val="FFFFFF"/>
                </a:solidFill>
              </a:defRPr>
            </a:lvl2pPr>
            <a:lvl3pPr marL="455612" indent="0">
              <a:buNone/>
              <a:defRPr>
                <a:solidFill>
                  <a:srgbClr val="FFFFFF"/>
                </a:solidFill>
              </a:defRPr>
            </a:lvl3pPr>
            <a:lvl4pPr marL="681037" indent="0">
              <a:buNone/>
              <a:defRPr>
                <a:solidFill>
                  <a:srgbClr val="FFFFFF"/>
                </a:solidFill>
              </a:defRPr>
            </a:lvl4pPr>
            <a:lvl5pPr marL="912813" indent="0">
              <a:buNone/>
              <a:defRPr>
                <a:solidFill>
                  <a:srgbClr val="FFFFFF"/>
                </a:solidFill>
              </a:defRPr>
            </a:lvl5pPr>
          </a:lstStyle>
          <a:p>
            <a:pPr lvl="0"/>
            <a:r>
              <a:rPr lang="fr-FR" dirty="0" smtClean="0"/>
              <a:t>300 Qualification </a:t>
            </a:r>
            <a:r>
              <a:rPr lang="fr-FR" dirty="0" err="1" smtClean="0"/>
              <a:t>Requirements</a:t>
            </a:r>
            <a:endParaRPr lang="fr-FR" dirty="0" smtClean="0"/>
          </a:p>
          <a:p>
            <a:pPr lvl="0"/>
            <a:endParaRPr lang="fr-FR" dirty="0" smtClean="0"/>
          </a:p>
          <a:p>
            <a:pPr lvl="0"/>
            <a:endParaRPr lang="fr-FR" dirty="0" smtClean="0"/>
          </a:p>
        </p:txBody>
      </p:sp>
      <p:sp>
        <p:nvSpPr>
          <p:cNvPr id="8" name="Content Placeholder 2"/>
          <p:cNvSpPr>
            <a:spLocks noGrp="1"/>
          </p:cNvSpPr>
          <p:nvPr>
            <p:ph idx="14" hasCustomPrompt="1"/>
          </p:nvPr>
        </p:nvSpPr>
        <p:spPr>
          <a:xfrm>
            <a:off x="457196" y="1309596"/>
            <a:ext cx="8229601" cy="1419219"/>
          </a:xfrm>
          <a:prstGeom prst="rect">
            <a:avLst/>
          </a:prstGeom>
        </p:spPr>
        <p:txBody>
          <a:bodyPr/>
          <a:lstStyle>
            <a:lvl1pPr marL="0" indent="0" algn="l">
              <a:buNone/>
              <a:defRPr sz="1400" b="0" baseline="0">
                <a:solidFill>
                  <a:srgbClr val="FFFFFF"/>
                </a:solidFill>
                <a:latin typeface="+mn-lt"/>
              </a:defRPr>
            </a:lvl1pPr>
            <a:lvl2pPr marL="231775" indent="0">
              <a:buNone/>
              <a:defRPr>
                <a:solidFill>
                  <a:srgbClr val="FFFFFF"/>
                </a:solidFill>
              </a:defRPr>
            </a:lvl2pPr>
            <a:lvl3pPr marL="455612" indent="0">
              <a:buNone/>
              <a:defRPr>
                <a:solidFill>
                  <a:srgbClr val="FFFFFF"/>
                </a:solidFill>
              </a:defRPr>
            </a:lvl3pPr>
            <a:lvl4pPr marL="681037" indent="0">
              <a:buNone/>
              <a:defRPr>
                <a:solidFill>
                  <a:srgbClr val="FFFFFF"/>
                </a:solidFill>
              </a:defRPr>
            </a:lvl4pPr>
            <a:lvl5pPr marL="912813" indent="0">
              <a:buNone/>
              <a:defRPr>
                <a:solidFill>
                  <a:srgbClr val="FFFFFF"/>
                </a:solidFill>
              </a:defRPr>
            </a:lvl5pPr>
          </a:lstStyle>
          <a:p>
            <a:pPr lvl="0"/>
            <a:r>
              <a:rPr lang="en-US" dirty="0" smtClean="0"/>
              <a:t>The responsible organization shall designate those activities that require qualification of personnel and the minimum requirements for such personnel. The responsible organization shall establish written procedures for the qualification of personnel, and for the assurance that only those personnel who meet the requirements are permitted to perform these activities. Specific qualification requirements for personnel performing nondestructive examination,* inspection and tests to verify quality,* and auditing are specified in paras. 301 through 304 of this Requirement.</a:t>
            </a:r>
            <a:endParaRPr lang="fr-FR" dirty="0" smtClean="0"/>
          </a:p>
        </p:txBody>
      </p:sp>
    </p:spTree>
    <p:extLst>
      <p:ext uri="{BB962C8B-B14F-4D97-AF65-F5344CB8AC3E}">
        <p14:creationId xmlns:p14="http://schemas.microsoft.com/office/powerpoint/2010/main" val="3757203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LANL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9470"/>
            <a:ext cx="8229600" cy="952500"/>
          </a:xfrm>
          <a:prstGeom prst="rect">
            <a:avLst/>
          </a:prstGeom>
        </p:spPr>
        <p:txBody>
          <a:bodyPr vert="horz" anchor="ctr"/>
          <a:lstStyle>
            <a:lvl1pPr>
              <a:defRPr sz="3600" baseline="0"/>
            </a:lvl1pPr>
          </a:lstStyle>
          <a:p>
            <a:r>
              <a:rPr lang="fr-FR" dirty="0" smtClean="0"/>
              <a:t>The </a:t>
            </a:r>
            <a:r>
              <a:rPr lang="fr-FR" dirty="0" err="1" smtClean="0"/>
              <a:t>Response</a:t>
            </a:r>
            <a:r>
              <a:rPr lang="fr-FR" dirty="0" smtClean="0"/>
              <a:t>:</a:t>
            </a:r>
            <a:endParaRPr lang="en-US" dirty="0"/>
          </a:p>
        </p:txBody>
      </p:sp>
      <p:sp>
        <p:nvSpPr>
          <p:cNvPr id="3" name="Footer Placeholder 2"/>
          <p:cNvSpPr>
            <a:spLocks noGrp="1"/>
          </p:cNvSpPr>
          <p:nvPr>
            <p:ph type="ftr" sz="quarter" idx="10"/>
          </p:nvPr>
        </p:nvSpPr>
        <p:spPr/>
        <p:txBody>
          <a:bodyPr/>
          <a:lstStyle/>
          <a:p>
            <a:r>
              <a:rPr lang="fr-FR" dirty="0" smtClean="0"/>
              <a:t>NQA Subcommittee on Software Quality Assurance</a:t>
            </a:r>
            <a:endParaRPr lang="en-US" dirty="0"/>
          </a:p>
        </p:txBody>
      </p:sp>
      <p:sp>
        <p:nvSpPr>
          <p:cNvPr id="4" name="Date Placeholder 3"/>
          <p:cNvSpPr>
            <a:spLocks noGrp="1"/>
          </p:cNvSpPr>
          <p:nvPr>
            <p:ph type="dt" sz="half" idx="11"/>
          </p:nvPr>
        </p:nvSpPr>
        <p:spPr/>
        <p:txBody>
          <a:bodyPr/>
          <a:lstStyle/>
          <a:p>
            <a:r>
              <a:rPr lang="en-US" dirty="0" smtClean="0"/>
              <a:t>|   </a:t>
            </a:r>
            <a:fld id="{5D01E7E5-6465-7A46-A26D-BAABC2D34D38}" type="slidenum">
              <a:rPr lang="en-US" smtClean="0"/>
              <a:t>‹#›</a:t>
            </a:fld>
            <a:endParaRPr lang="en-US" dirty="0"/>
          </a:p>
        </p:txBody>
      </p:sp>
      <p:sp>
        <p:nvSpPr>
          <p:cNvPr id="5" name="Content Placeholder 2"/>
          <p:cNvSpPr>
            <a:spLocks noGrp="1"/>
          </p:cNvSpPr>
          <p:nvPr>
            <p:ph idx="1" hasCustomPrompt="1"/>
          </p:nvPr>
        </p:nvSpPr>
        <p:spPr>
          <a:xfrm>
            <a:off x="457199" y="943030"/>
            <a:ext cx="8229601" cy="4328440"/>
          </a:xfrm>
          <a:prstGeom prst="rect">
            <a:avLst/>
          </a:prstGeom>
        </p:spPr>
        <p:txBody>
          <a:bodyPr/>
          <a:lstStyle>
            <a:lvl1pPr marL="0" indent="0">
              <a:buFont typeface="Wingdings" panose="05000000000000000000" pitchFamily="2" charset="2"/>
              <a:buNone/>
              <a:defRPr sz="2400" b="0" baseline="0">
                <a:solidFill>
                  <a:srgbClr val="FFFFFF"/>
                </a:solidFill>
              </a:defRPr>
            </a:lvl1pPr>
            <a:lvl2pPr marL="231775" indent="0">
              <a:buNone/>
              <a:defRPr baseline="0">
                <a:solidFill>
                  <a:srgbClr val="FFFFFF"/>
                </a:solidFill>
              </a:defRPr>
            </a:lvl2pPr>
            <a:lvl3pPr marL="455612" indent="0">
              <a:buNone/>
              <a:defRPr>
                <a:solidFill>
                  <a:srgbClr val="FFFFFF"/>
                </a:solidFill>
              </a:defRPr>
            </a:lvl3pPr>
            <a:lvl4pPr marL="681037" indent="0">
              <a:buNone/>
              <a:defRPr>
                <a:solidFill>
                  <a:srgbClr val="FFFFFF"/>
                </a:solidFill>
              </a:defRPr>
            </a:lvl4pPr>
            <a:lvl5pPr marL="912813" indent="0">
              <a:buNone/>
              <a:defRPr>
                <a:solidFill>
                  <a:srgbClr val="FFFFFF"/>
                </a:solidFill>
              </a:defRPr>
            </a:lvl5pPr>
          </a:lstStyle>
          <a:p>
            <a:pPr lvl="0"/>
            <a:r>
              <a:rPr lang="en-US" dirty="0" smtClean="0"/>
              <a:t>Thank you for your interest in NQA Codes and Standards. Your submitted Inquiry, Record #16-1862, regarding Requirement 2, Section 300 of the NQA-1 Standard does not address qualifications for those performing computer program testing. Accordingly, the Committee is not able to provide a yes or no response to your Inquiry at this time. However, the Committee plans to address the topic in a future edition of the Standard due to your Inquiry. Thank you for your time and your contribution to improving the Standard.</a:t>
            </a:r>
          </a:p>
          <a:p>
            <a:pPr lvl="0"/>
            <a:r>
              <a:rPr lang="fr-FR" dirty="0" smtClean="0"/>
              <a:t>                                                                     (March 2018)</a:t>
            </a:r>
            <a:endParaRPr lang="en-US" dirty="0" smtClean="0"/>
          </a:p>
        </p:txBody>
      </p:sp>
    </p:spTree>
    <p:extLst>
      <p:ext uri="{BB962C8B-B14F-4D97-AF65-F5344CB8AC3E}">
        <p14:creationId xmlns:p14="http://schemas.microsoft.com/office/powerpoint/2010/main" val="195133924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LANL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2858" y="10879"/>
            <a:ext cx="8229600" cy="970427"/>
          </a:xfrm>
          <a:prstGeom prst="rect">
            <a:avLst/>
          </a:prstGeom>
        </p:spPr>
        <p:txBody>
          <a:bodyPr vert="horz" anchor="ctr"/>
          <a:lstStyle>
            <a:lvl1pPr>
              <a:defRPr sz="3600" baseline="0"/>
            </a:lvl1pPr>
          </a:lstStyle>
          <a:p>
            <a:r>
              <a:rPr lang="fr-FR" dirty="0" smtClean="0"/>
              <a:t>The Background:</a:t>
            </a:r>
            <a:endParaRPr lang="en-US" dirty="0"/>
          </a:p>
        </p:txBody>
      </p:sp>
      <p:sp>
        <p:nvSpPr>
          <p:cNvPr id="3" name="Footer Placeholder 2"/>
          <p:cNvSpPr>
            <a:spLocks noGrp="1"/>
          </p:cNvSpPr>
          <p:nvPr>
            <p:ph type="ftr" sz="quarter" idx="10"/>
          </p:nvPr>
        </p:nvSpPr>
        <p:spPr/>
        <p:txBody>
          <a:bodyPr/>
          <a:lstStyle/>
          <a:p>
            <a:r>
              <a:rPr lang="fr-FR" dirty="0" smtClean="0"/>
              <a:t>NQA Subcommittee on Software Quality Assurance</a:t>
            </a:r>
            <a:endParaRPr lang="en-US" dirty="0"/>
          </a:p>
        </p:txBody>
      </p:sp>
      <p:sp>
        <p:nvSpPr>
          <p:cNvPr id="4" name="Date Placeholder 3"/>
          <p:cNvSpPr>
            <a:spLocks noGrp="1"/>
          </p:cNvSpPr>
          <p:nvPr>
            <p:ph type="dt" sz="half" idx="11"/>
          </p:nvPr>
        </p:nvSpPr>
        <p:spPr/>
        <p:txBody>
          <a:bodyPr/>
          <a:lstStyle/>
          <a:p>
            <a:r>
              <a:rPr lang="en-US" dirty="0" smtClean="0"/>
              <a:t>|   </a:t>
            </a:r>
            <a:fld id="{5D01E7E5-6465-7A46-A26D-BAABC2D34D38}" type="slidenum">
              <a:rPr lang="en-US" smtClean="0"/>
              <a:t>‹#›</a:t>
            </a:fld>
            <a:endParaRPr lang="en-US" dirty="0"/>
          </a:p>
        </p:txBody>
      </p:sp>
      <p:sp>
        <p:nvSpPr>
          <p:cNvPr id="5" name="Content Placeholder 2"/>
          <p:cNvSpPr>
            <a:spLocks noGrp="1"/>
          </p:cNvSpPr>
          <p:nvPr>
            <p:ph idx="1" hasCustomPrompt="1"/>
          </p:nvPr>
        </p:nvSpPr>
        <p:spPr>
          <a:xfrm>
            <a:off x="382858" y="1917657"/>
            <a:ext cx="8229601" cy="3395969"/>
          </a:xfrm>
          <a:prstGeom prst="rect">
            <a:avLst/>
          </a:prstGeom>
        </p:spPr>
        <p:txBody>
          <a:bodyPr/>
          <a:lstStyle>
            <a:lvl1pPr marL="0" indent="0">
              <a:buFont typeface="Wingdings" panose="05000000000000000000" pitchFamily="2" charset="2"/>
              <a:buNone/>
              <a:defRPr sz="1400" b="0" u="none" baseline="0">
                <a:solidFill>
                  <a:srgbClr val="FFFFFF"/>
                </a:solidFill>
              </a:defRPr>
            </a:lvl1pPr>
            <a:lvl2pPr marL="231775" indent="0">
              <a:buNone/>
              <a:defRPr baseline="0">
                <a:solidFill>
                  <a:srgbClr val="FFFFFF"/>
                </a:solidFill>
              </a:defRPr>
            </a:lvl2pPr>
            <a:lvl3pPr marL="455612" indent="0">
              <a:buNone/>
              <a:defRPr>
                <a:solidFill>
                  <a:srgbClr val="FFFFFF"/>
                </a:solidFill>
              </a:defRPr>
            </a:lvl3pPr>
            <a:lvl4pPr marL="681037" indent="0">
              <a:buNone/>
              <a:defRPr>
                <a:solidFill>
                  <a:srgbClr val="FFFFFF"/>
                </a:solidFill>
              </a:defRPr>
            </a:lvl4pPr>
            <a:lvl5pPr marL="912813" indent="0">
              <a:buNone/>
              <a:defRPr>
                <a:solidFill>
                  <a:srgbClr val="FFFFFF"/>
                </a:solidFill>
              </a:defRPr>
            </a:lvl5pPr>
          </a:lstStyle>
          <a:p>
            <a:pPr lvl="0"/>
            <a:r>
              <a:rPr lang="en-US" dirty="0" smtClean="0"/>
              <a:t>Prior Inquiry:</a:t>
            </a:r>
          </a:p>
          <a:p>
            <a:pPr lvl="0"/>
            <a:r>
              <a:rPr lang="en-US" dirty="0" smtClean="0"/>
              <a:t>Do the requirements of SNT-TC-1A qualification requirements of  ASME NQA-1-2000, Requirement 2 Section 301, Nondestructive 	Examination only apply when specified codes, customer order requirements, or the responsible organization mandates it?</a:t>
            </a:r>
          </a:p>
          <a:p>
            <a:pPr lvl="0"/>
            <a:r>
              <a:rPr lang="en-US" dirty="0" smtClean="0"/>
              <a:t>	* Reply (2): Yes.”</a:t>
            </a:r>
          </a:p>
          <a:p>
            <a:pPr lvl="0"/>
            <a:r>
              <a:rPr lang="en-US" dirty="0" smtClean="0"/>
              <a:t>Part I, Requirement 2, Section 300, requires the responsible organization to designate those activities that require qualification of personnel and the minimum requirements for such personnel. If the responsible organization does not require qualification for computer program testing, then qualification in accordance with Part Requirement 2, paragraph 302 is not required.</a:t>
            </a:r>
          </a:p>
          <a:p>
            <a:pPr lvl="0"/>
            <a:endParaRPr lang="en-US" dirty="0" smtClean="0"/>
          </a:p>
          <a:p>
            <a:pPr lvl="0"/>
            <a:r>
              <a:rPr lang="en-US" dirty="0" smtClean="0"/>
              <a:t>The Standard does not explicitly require qualifications for those performing computer program testing.</a:t>
            </a:r>
          </a:p>
          <a:p>
            <a:pPr lvl="0"/>
            <a:endParaRPr lang="en-US" dirty="0" smtClean="0"/>
          </a:p>
          <a:p>
            <a:pPr lvl="0"/>
            <a:r>
              <a:rPr lang="en-US" dirty="0" smtClean="0"/>
              <a:t>Requirement 11, Section 200 requires trained personnel only for test procedures other than for computer programs.</a:t>
            </a:r>
          </a:p>
        </p:txBody>
      </p:sp>
      <p:sp>
        <p:nvSpPr>
          <p:cNvPr id="7" name="Content Placeholder 2"/>
          <p:cNvSpPr>
            <a:spLocks noGrp="1"/>
          </p:cNvSpPr>
          <p:nvPr>
            <p:ph idx="12" hasCustomPrompt="1"/>
          </p:nvPr>
        </p:nvSpPr>
        <p:spPr>
          <a:xfrm>
            <a:off x="382856" y="1085874"/>
            <a:ext cx="8229601" cy="756405"/>
          </a:xfrm>
          <a:prstGeom prst="rect">
            <a:avLst/>
          </a:prstGeom>
        </p:spPr>
        <p:txBody>
          <a:bodyPr/>
          <a:lstStyle>
            <a:lvl1pPr marL="0" indent="0">
              <a:buFont typeface="Wingdings" panose="05000000000000000000" pitchFamily="2" charset="2"/>
              <a:buNone/>
              <a:defRPr sz="2000" b="1" baseline="0">
                <a:solidFill>
                  <a:srgbClr val="FFFFFF"/>
                </a:solidFill>
              </a:defRPr>
            </a:lvl1pPr>
            <a:lvl2pPr marL="231775" indent="0">
              <a:buNone/>
              <a:defRPr baseline="0">
                <a:solidFill>
                  <a:srgbClr val="FFFFFF"/>
                </a:solidFill>
              </a:defRPr>
            </a:lvl2pPr>
            <a:lvl3pPr marL="455612" indent="0">
              <a:buNone/>
              <a:defRPr>
                <a:solidFill>
                  <a:srgbClr val="FFFFFF"/>
                </a:solidFill>
              </a:defRPr>
            </a:lvl3pPr>
            <a:lvl4pPr marL="681037" indent="0">
              <a:buNone/>
              <a:defRPr>
                <a:solidFill>
                  <a:srgbClr val="FFFFFF"/>
                </a:solidFill>
              </a:defRPr>
            </a:lvl4pPr>
            <a:lvl5pPr marL="912813" indent="0">
              <a:buNone/>
              <a:defRPr>
                <a:solidFill>
                  <a:srgbClr val="FFFFFF"/>
                </a:solidFill>
              </a:defRPr>
            </a:lvl5pPr>
          </a:lstStyle>
          <a:p>
            <a:pPr lvl="0"/>
            <a:r>
              <a:rPr lang="en-US" dirty="0" smtClean="0"/>
              <a:t>Revised Inquiry justification </a:t>
            </a:r>
            <a:r>
              <a:rPr lang="en-US" dirty="0" err="1" smtClean="0"/>
              <a:t>leveragd</a:t>
            </a:r>
            <a:r>
              <a:rPr lang="en-US" dirty="0" smtClean="0"/>
              <a:t> prior Inquiry (Record No. 09-1617); prior inquiry applicability challenged at MC</a:t>
            </a:r>
          </a:p>
        </p:txBody>
      </p:sp>
    </p:spTree>
    <p:extLst>
      <p:ext uri="{BB962C8B-B14F-4D97-AF65-F5344CB8AC3E}">
        <p14:creationId xmlns:p14="http://schemas.microsoft.com/office/powerpoint/2010/main" val="172462653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LANL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2858" y="10880"/>
            <a:ext cx="8229600" cy="952500"/>
          </a:xfrm>
          <a:prstGeom prst="rect">
            <a:avLst/>
          </a:prstGeom>
        </p:spPr>
        <p:txBody>
          <a:bodyPr vert="horz" anchor="ctr"/>
          <a:lstStyle>
            <a:lvl1pPr>
              <a:defRPr sz="3600" baseline="0"/>
            </a:lvl1pPr>
          </a:lstStyle>
          <a:p>
            <a:r>
              <a:rPr lang="fr-FR" dirty="0" smtClean="0"/>
              <a:t>A Path </a:t>
            </a:r>
            <a:r>
              <a:rPr lang="fr-FR" dirty="0" err="1" smtClean="0"/>
              <a:t>Forward</a:t>
            </a:r>
            <a:r>
              <a:rPr lang="fr-FR" dirty="0" smtClean="0"/>
              <a:t>:</a:t>
            </a:r>
            <a:endParaRPr lang="en-US" dirty="0"/>
          </a:p>
        </p:txBody>
      </p:sp>
      <p:sp>
        <p:nvSpPr>
          <p:cNvPr id="3" name="Footer Placeholder 2"/>
          <p:cNvSpPr>
            <a:spLocks noGrp="1"/>
          </p:cNvSpPr>
          <p:nvPr>
            <p:ph type="ftr" sz="quarter" idx="10"/>
          </p:nvPr>
        </p:nvSpPr>
        <p:spPr/>
        <p:txBody>
          <a:bodyPr/>
          <a:lstStyle/>
          <a:p>
            <a:r>
              <a:rPr lang="fr-FR" dirty="0" smtClean="0"/>
              <a:t>NQA Subcommittee on Software Quality Assurance</a:t>
            </a:r>
            <a:endParaRPr lang="en-US" dirty="0"/>
          </a:p>
        </p:txBody>
      </p:sp>
      <p:sp>
        <p:nvSpPr>
          <p:cNvPr id="4" name="Date Placeholder 3"/>
          <p:cNvSpPr>
            <a:spLocks noGrp="1"/>
          </p:cNvSpPr>
          <p:nvPr>
            <p:ph type="dt" sz="half" idx="11"/>
          </p:nvPr>
        </p:nvSpPr>
        <p:spPr/>
        <p:txBody>
          <a:bodyPr/>
          <a:lstStyle/>
          <a:p>
            <a:r>
              <a:rPr lang="en-US" dirty="0" smtClean="0"/>
              <a:t>|   </a:t>
            </a:r>
            <a:fld id="{5D01E7E5-6465-7A46-A26D-BAABC2D34D38}" type="slidenum">
              <a:rPr lang="en-US" smtClean="0"/>
              <a:t>‹#›</a:t>
            </a:fld>
            <a:endParaRPr lang="en-US" dirty="0"/>
          </a:p>
        </p:txBody>
      </p:sp>
      <p:sp>
        <p:nvSpPr>
          <p:cNvPr id="5" name="Content Placeholder 2"/>
          <p:cNvSpPr>
            <a:spLocks noGrp="1"/>
          </p:cNvSpPr>
          <p:nvPr>
            <p:ph idx="1"/>
          </p:nvPr>
        </p:nvSpPr>
        <p:spPr>
          <a:xfrm>
            <a:off x="457199" y="943030"/>
            <a:ext cx="8229601" cy="4328440"/>
          </a:xfrm>
          <a:prstGeom prst="rect">
            <a:avLst/>
          </a:prstGeom>
        </p:spPr>
        <p:txBody>
          <a:bodyPr/>
          <a:lstStyle>
            <a:lvl1pPr marL="285750" indent="-285750">
              <a:buFont typeface="Wingdings" panose="05000000000000000000" pitchFamily="2" charset="2"/>
              <a:buChar char="q"/>
              <a:defRPr sz="2400" b="0" u="none" baseline="0">
                <a:solidFill>
                  <a:srgbClr val="FFFFFF"/>
                </a:solidFill>
              </a:defRPr>
            </a:lvl1pPr>
            <a:lvl2pPr marL="231775" indent="0">
              <a:buNone/>
              <a:defRPr baseline="0">
                <a:solidFill>
                  <a:srgbClr val="FFFFFF"/>
                </a:solidFill>
              </a:defRPr>
            </a:lvl2pPr>
            <a:lvl3pPr marL="455612" indent="0">
              <a:buNone/>
              <a:defRPr>
                <a:solidFill>
                  <a:srgbClr val="FFFFFF"/>
                </a:solidFill>
              </a:defRPr>
            </a:lvl3pPr>
            <a:lvl4pPr marL="681037" indent="0">
              <a:buNone/>
              <a:defRPr>
                <a:solidFill>
                  <a:srgbClr val="FFFFFF"/>
                </a:solidFill>
              </a:defRPr>
            </a:lvl4pPr>
            <a:lvl5pPr marL="912813" indent="0">
              <a:buNone/>
              <a:defRPr>
                <a:solidFill>
                  <a:srgbClr val="FFFFFF"/>
                </a:solidFill>
              </a:defRPr>
            </a:lvl5pPr>
          </a:lstStyle>
          <a:p>
            <a:pPr lvl="0"/>
            <a:endParaRPr lang="en-US" dirty="0" smtClean="0"/>
          </a:p>
          <a:p>
            <a:pPr lvl="0"/>
            <a:r>
              <a:rPr lang="fr-FR" dirty="0" smtClean="0"/>
              <a:t>R2 </a:t>
            </a:r>
            <a:r>
              <a:rPr lang="fr-FR" dirty="0" err="1" smtClean="0"/>
              <a:t>Owners</a:t>
            </a:r>
            <a:r>
              <a:rPr lang="fr-FR" dirty="0" smtClean="0"/>
              <a:t> </a:t>
            </a:r>
            <a:r>
              <a:rPr lang="fr-FR" dirty="0" err="1" smtClean="0"/>
              <a:t>acknowledge</a:t>
            </a:r>
            <a:r>
              <a:rPr lang="fr-FR" dirty="0" smtClean="0"/>
              <a:t> </a:t>
            </a:r>
            <a:r>
              <a:rPr lang="fr-FR" dirty="0" err="1" smtClean="0"/>
              <a:t>there</a:t>
            </a:r>
            <a:r>
              <a:rPr lang="fr-FR" dirty="0" smtClean="0"/>
              <a:t> </a:t>
            </a:r>
            <a:r>
              <a:rPr lang="fr-FR" dirty="0" err="1" smtClean="0"/>
              <a:t>is</a:t>
            </a:r>
            <a:r>
              <a:rPr lang="fr-FR" dirty="0" smtClean="0"/>
              <a:t> </a:t>
            </a:r>
            <a:r>
              <a:rPr lang="fr-FR" dirty="0" err="1" smtClean="0"/>
              <a:t>ambiguity</a:t>
            </a:r>
            <a:r>
              <a:rPr lang="fr-FR" dirty="0" smtClean="0"/>
              <a:t> (in </a:t>
            </a:r>
            <a:r>
              <a:rPr lang="fr-FR" dirty="0" err="1" smtClean="0"/>
              <a:t>general</a:t>
            </a:r>
            <a:r>
              <a:rPr lang="fr-FR" dirty="0" smtClean="0"/>
              <a:t>, not </a:t>
            </a:r>
            <a:r>
              <a:rPr lang="fr-FR" dirty="0" err="1" smtClean="0"/>
              <a:t>just</a:t>
            </a:r>
            <a:r>
              <a:rPr lang="fr-FR" dirty="0" smtClean="0"/>
              <a:t> for computer program </a:t>
            </a:r>
            <a:r>
              <a:rPr lang="fr-FR" dirty="0" err="1" smtClean="0"/>
              <a:t>testing</a:t>
            </a:r>
            <a:r>
              <a:rPr lang="fr-FR" dirty="0" smtClean="0"/>
              <a:t>) in the standard </a:t>
            </a:r>
            <a:r>
              <a:rPr lang="fr-FR" dirty="0" err="1" smtClean="0"/>
              <a:t>with</a:t>
            </a:r>
            <a:r>
              <a:rPr lang="fr-FR" dirty="0" smtClean="0"/>
              <a:t> respect to </a:t>
            </a:r>
            <a:r>
              <a:rPr lang="fr-FR" dirty="0" err="1" smtClean="0"/>
              <a:t>applicability</a:t>
            </a:r>
            <a:r>
              <a:rPr lang="fr-FR" dirty="0" smtClean="0"/>
              <a:t> of R2, Sections 300 – 304 qualification </a:t>
            </a:r>
            <a:r>
              <a:rPr lang="fr-FR" dirty="0" err="1" smtClean="0"/>
              <a:t>requirements</a:t>
            </a:r>
            <a:endParaRPr lang="fr-FR" dirty="0" smtClean="0"/>
          </a:p>
          <a:p>
            <a:pPr lvl="0"/>
            <a:endParaRPr lang="fr-FR" dirty="0" smtClean="0"/>
          </a:p>
          <a:p>
            <a:pPr lvl="0"/>
            <a:r>
              <a:rPr lang="fr-FR" dirty="0" err="1" smtClean="0"/>
              <a:t>Clarify</a:t>
            </a:r>
            <a:r>
              <a:rPr lang="fr-FR" dirty="0" smtClean="0"/>
              <a:t> </a:t>
            </a:r>
            <a:r>
              <a:rPr lang="fr-FR" dirty="0" err="1" smtClean="0"/>
              <a:t>applicability</a:t>
            </a:r>
            <a:endParaRPr lang="fr-FR" dirty="0" smtClean="0"/>
          </a:p>
          <a:p>
            <a:pPr lvl="0"/>
            <a:endParaRPr lang="fr-FR" dirty="0" smtClean="0"/>
          </a:p>
          <a:p>
            <a:pPr lvl="0"/>
            <a:r>
              <a:rPr lang="fr-FR" dirty="0" err="1" smtClean="0"/>
              <a:t>Evaluate</a:t>
            </a:r>
            <a:r>
              <a:rPr lang="fr-FR" dirty="0" smtClean="0"/>
              <a:t> and </a:t>
            </a:r>
            <a:r>
              <a:rPr lang="fr-FR" dirty="0" err="1" smtClean="0"/>
              <a:t>add</a:t>
            </a:r>
            <a:r>
              <a:rPr lang="fr-FR" dirty="0" smtClean="0"/>
              <a:t> </a:t>
            </a:r>
            <a:r>
              <a:rPr lang="fr-FR" dirty="0" err="1" smtClean="0"/>
              <a:t>additional</a:t>
            </a:r>
            <a:r>
              <a:rPr lang="fr-FR" dirty="0" smtClean="0"/>
              <a:t> </a:t>
            </a:r>
            <a:r>
              <a:rPr lang="fr-FR" dirty="0" err="1" smtClean="0"/>
              <a:t>clarity</a:t>
            </a:r>
            <a:r>
              <a:rPr lang="fr-FR" dirty="0" smtClean="0"/>
              <a:t>, as/if </a:t>
            </a:r>
            <a:r>
              <a:rPr lang="fr-FR" dirty="0" err="1" smtClean="0"/>
              <a:t>required</a:t>
            </a:r>
            <a:r>
              <a:rPr lang="fr-FR" dirty="0" smtClean="0"/>
              <a:t>, for computer program </a:t>
            </a:r>
            <a:r>
              <a:rPr lang="fr-FR" dirty="0" err="1" smtClean="0"/>
              <a:t>testing</a:t>
            </a:r>
            <a:endParaRPr lang="en-US" dirty="0" smtClean="0"/>
          </a:p>
        </p:txBody>
      </p:sp>
    </p:spTree>
    <p:extLst>
      <p:ext uri="{BB962C8B-B14F-4D97-AF65-F5344CB8AC3E}">
        <p14:creationId xmlns:p14="http://schemas.microsoft.com/office/powerpoint/2010/main" val="86839782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LANL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2858" y="10880"/>
            <a:ext cx="8229600" cy="952500"/>
          </a:xfrm>
          <a:prstGeom prst="rect">
            <a:avLst/>
          </a:prstGeom>
        </p:spPr>
        <p:txBody>
          <a:bodyPr vert="horz" anchor="ctr"/>
          <a:lstStyle>
            <a:lvl1pPr>
              <a:defRPr sz="3600" baseline="0"/>
            </a:lvl1pPr>
          </a:lstStyle>
          <a:p>
            <a:r>
              <a:rPr lang="fr-FR" dirty="0" err="1" smtClean="0"/>
              <a:t>Lessons</a:t>
            </a:r>
            <a:r>
              <a:rPr lang="fr-FR" dirty="0" smtClean="0"/>
              <a:t> </a:t>
            </a:r>
            <a:r>
              <a:rPr lang="fr-FR" dirty="0" err="1" smtClean="0"/>
              <a:t>Learned</a:t>
            </a:r>
            <a:r>
              <a:rPr lang="fr-FR" dirty="0" smtClean="0"/>
              <a:t> and </a:t>
            </a:r>
            <a:r>
              <a:rPr lang="fr-FR" dirty="0" err="1" smtClean="0"/>
              <a:t>Thanks</a:t>
            </a:r>
            <a:r>
              <a:rPr lang="fr-FR" dirty="0" smtClean="0"/>
              <a:t>:</a:t>
            </a:r>
            <a:endParaRPr lang="en-US" dirty="0"/>
          </a:p>
        </p:txBody>
      </p:sp>
      <p:sp>
        <p:nvSpPr>
          <p:cNvPr id="3" name="Footer Placeholder 2"/>
          <p:cNvSpPr>
            <a:spLocks noGrp="1"/>
          </p:cNvSpPr>
          <p:nvPr>
            <p:ph type="ftr" sz="quarter" idx="10"/>
          </p:nvPr>
        </p:nvSpPr>
        <p:spPr/>
        <p:txBody>
          <a:bodyPr/>
          <a:lstStyle/>
          <a:p>
            <a:r>
              <a:rPr lang="fr-FR" dirty="0" smtClean="0"/>
              <a:t>NQA Subcommittee on Software Quality Assurance</a:t>
            </a:r>
            <a:endParaRPr lang="en-US" dirty="0"/>
          </a:p>
        </p:txBody>
      </p:sp>
      <p:sp>
        <p:nvSpPr>
          <p:cNvPr id="4" name="Date Placeholder 3"/>
          <p:cNvSpPr>
            <a:spLocks noGrp="1"/>
          </p:cNvSpPr>
          <p:nvPr>
            <p:ph type="dt" sz="half" idx="11"/>
          </p:nvPr>
        </p:nvSpPr>
        <p:spPr/>
        <p:txBody>
          <a:bodyPr/>
          <a:lstStyle/>
          <a:p>
            <a:r>
              <a:rPr lang="en-US" dirty="0" smtClean="0"/>
              <a:t>|   </a:t>
            </a:r>
            <a:fld id="{5D01E7E5-6465-7A46-A26D-BAABC2D34D38}" type="slidenum">
              <a:rPr lang="en-US" smtClean="0"/>
              <a:t>‹#›</a:t>
            </a:fld>
            <a:endParaRPr lang="en-US" dirty="0"/>
          </a:p>
        </p:txBody>
      </p:sp>
      <p:sp>
        <p:nvSpPr>
          <p:cNvPr id="5" name="Content Placeholder 2"/>
          <p:cNvSpPr>
            <a:spLocks noGrp="1"/>
          </p:cNvSpPr>
          <p:nvPr>
            <p:ph idx="1" hasCustomPrompt="1"/>
          </p:nvPr>
        </p:nvSpPr>
        <p:spPr>
          <a:xfrm>
            <a:off x="382857" y="1255180"/>
            <a:ext cx="8229601" cy="3316820"/>
          </a:xfrm>
          <a:prstGeom prst="rect">
            <a:avLst/>
          </a:prstGeom>
        </p:spPr>
        <p:txBody>
          <a:bodyPr/>
          <a:lstStyle>
            <a:lvl1pPr marL="0" indent="0">
              <a:buFont typeface="Wingdings" panose="05000000000000000000" pitchFamily="2" charset="2"/>
              <a:buNone/>
              <a:defRPr sz="2400" b="1" u="none" baseline="0">
                <a:solidFill>
                  <a:srgbClr val="FFFFFF"/>
                </a:solidFill>
              </a:defRPr>
            </a:lvl1pPr>
            <a:lvl2pPr marL="231775" indent="0">
              <a:buNone/>
              <a:defRPr sz="1800" b="1" baseline="0">
                <a:solidFill>
                  <a:srgbClr val="FFFFFF"/>
                </a:solidFill>
              </a:defRPr>
            </a:lvl2pPr>
            <a:lvl3pPr marL="455612" indent="0">
              <a:buNone/>
              <a:defRPr>
                <a:solidFill>
                  <a:srgbClr val="FFFFFF"/>
                </a:solidFill>
              </a:defRPr>
            </a:lvl3pPr>
            <a:lvl4pPr marL="681037" indent="0">
              <a:buNone/>
              <a:defRPr>
                <a:solidFill>
                  <a:srgbClr val="FFFFFF"/>
                </a:solidFill>
              </a:defRPr>
            </a:lvl4pPr>
            <a:lvl5pPr marL="912813" indent="0">
              <a:buNone/>
              <a:defRPr>
                <a:solidFill>
                  <a:srgbClr val="FFFFFF"/>
                </a:solidFill>
              </a:defRPr>
            </a:lvl5pPr>
          </a:lstStyle>
          <a:p>
            <a:pPr lvl="0"/>
            <a:r>
              <a:rPr lang="fr-FR" dirty="0" smtClean="0"/>
              <a:t> </a:t>
            </a:r>
            <a:r>
              <a:rPr lang="fr-FR" dirty="0" err="1" smtClean="0"/>
              <a:t>Lessons</a:t>
            </a:r>
            <a:r>
              <a:rPr lang="fr-FR" dirty="0" smtClean="0"/>
              <a:t> </a:t>
            </a:r>
            <a:r>
              <a:rPr lang="fr-FR" dirty="0" err="1" smtClean="0"/>
              <a:t>Learned</a:t>
            </a:r>
            <a:endParaRPr lang="fr-FR" dirty="0" smtClean="0"/>
          </a:p>
          <a:p>
            <a:pPr lvl="0"/>
            <a:r>
              <a:rPr lang="fr-FR" dirty="0" smtClean="0"/>
              <a:t>     </a:t>
            </a:r>
            <a:r>
              <a:rPr lang="fr-FR" dirty="0" err="1" smtClean="0"/>
              <a:t>Tap</a:t>
            </a:r>
            <a:r>
              <a:rPr lang="fr-FR" dirty="0" smtClean="0"/>
              <a:t> the expertise of </a:t>
            </a:r>
            <a:r>
              <a:rPr lang="fr-FR" dirty="0" err="1" smtClean="0"/>
              <a:t>other</a:t>
            </a:r>
            <a:r>
              <a:rPr lang="fr-FR" dirty="0" smtClean="0"/>
              <a:t> SC </a:t>
            </a:r>
            <a:r>
              <a:rPr lang="fr-FR" dirty="0" err="1" smtClean="0"/>
              <a:t>members</a:t>
            </a:r>
            <a:endParaRPr lang="fr-FR" dirty="0" smtClean="0"/>
          </a:p>
          <a:p>
            <a:pPr lvl="0"/>
            <a:r>
              <a:rPr lang="fr-FR" dirty="0" smtClean="0"/>
              <a:t>     </a:t>
            </a:r>
            <a:r>
              <a:rPr lang="fr-FR" dirty="0" err="1" smtClean="0"/>
              <a:t>Exhibit</a:t>
            </a:r>
            <a:r>
              <a:rPr lang="fr-FR" dirty="0" smtClean="0"/>
              <a:t> confidence, trust </a:t>
            </a:r>
            <a:r>
              <a:rPr lang="fr-FR" dirty="0" err="1" smtClean="0"/>
              <a:t>your</a:t>
            </a:r>
            <a:r>
              <a:rPr lang="fr-FR" dirty="0" smtClean="0"/>
              <a:t> </a:t>
            </a:r>
            <a:r>
              <a:rPr lang="fr-FR" dirty="0" err="1" smtClean="0"/>
              <a:t>experience</a:t>
            </a:r>
            <a:endParaRPr lang="fr-FR" dirty="0" smtClean="0"/>
          </a:p>
          <a:p>
            <a:pPr lvl="0"/>
            <a:r>
              <a:rPr lang="fr-FR" dirty="0" smtClean="0"/>
              <a:t>       </a:t>
            </a:r>
            <a:endParaRPr lang="en-US" dirty="0" smtClean="0"/>
          </a:p>
          <a:p>
            <a:pPr lvl="0"/>
            <a:r>
              <a:rPr lang="fr-FR" dirty="0" err="1" smtClean="0"/>
              <a:t>Thank</a:t>
            </a:r>
            <a:r>
              <a:rPr lang="fr-FR" dirty="0" smtClean="0"/>
              <a:t> You!</a:t>
            </a:r>
          </a:p>
          <a:p>
            <a:pPr lvl="1"/>
            <a:r>
              <a:rPr lang="fr-FR" dirty="0" smtClean="0"/>
              <a:t>	</a:t>
            </a:r>
            <a:r>
              <a:rPr lang="fr-FR" dirty="0" err="1" smtClean="0"/>
              <a:t>P.Lynne</a:t>
            </a:r>
            <a:r>
              <a:rPr lang="fr-FR" dirty="0" smtClean="0"/>
              <a:t> Valdez, SCSQA </a:t>
            </a:r>
            <a:r>
              <a:rPr lang="fr-FR" dirty="0" err="1" smtClean="0"/>
              <a:t>Inquiry</a:t>
            </a:r>
            <a:r>
              <a:rPr lang="fr-FR" dirty="0" smtClean="0"/>
              <a:t> 16-1862 Team </a:t>
            </a:r>
            <a:r>
              <a:rPr lang="fr-FR" dirty="0" err="1" smtClean="0"/>
              <a:t>Member</a:t>
            </a:r>
            <a:endParaRPr lang="fr-FR" dirty="0" smtClean="0"/>
          </a:p>
          <a:p>
            <a:pPr lvl="1"/>
            <a:r>
              <a:rPr lang="fr-FR" dirty="0" smtClean="0"/>
              <a:t>	D. Sparkman, SCSQA/ISWG/MC</a:t>
            </a:r>
          </a:p>
          <a:p>
            <a:pPr lvl="1"/>
            <a:r>
              <a:rPr lang="fr-FR" dirty="0" smtClean="0"/>
              <a:t>	C. Givens, SCSCA Chair</a:t>
            </a:r>
          </a:p>
          <a:p>
            <a:pPr lvl="1"/>
            <a:r>
              <a:rPr lang="fr-FR" dirty="0" smtClean="0"/>
              <a:t>	SCSQA and SCPMP</a:t>
            </a:r>
          </a:p>
          <a:p>
            <a:pPr lvl="1"/>
            <a:r>
              <a:rPr lang="fr-FR" dirty="0" smtClean="0"/>
              <a:t>	</a:t>
            </a:r>
          </a:p>
        </p:txBody>
      </p:sp>
    </p:spTree>
    <p:extLst>
      <p:ext uri="{BB962C8B-B14F-4D97-AF65-F5344CB8AC3E}">
        <p14:creationId xmlns:p14="http://schemas.microsoft.com/office/powerpoint/2010/main" val="161816991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NL 1">
    <p:spTree>
      <p:nvGrpSpPr>
        <p:cNvPr id="1" name=""/>
        <p:cNvGrpSpPr/>
        <p:nvPr/>
      </p:nvGrpSpPr>
      <p:grpSpPr>
        <a:xfrm>
          <a:off x="0" y="0"/>
          <a:ext cx="0" cy="0"/>
          <a:chOff x="0" y="0"/>
          <a:chExt cx="0" cy="0"/>
        </a:xfrm>
      </p:grpSpPr>
      <p:sp>
        <p:nvSpPr>
          <p:cNvPr id="7" name="Rectangle 6"/>
          <p:cNvSpPr/>
          <p:nvPr userDrawn="1"/>
        </p:nvSpPr>
        <p:spPr>
          <a:xfrm>
            <a:off x="0" y="820911"/>
            <a:ext cx="9144000" cy="45898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2" name="Title 1"/>
          <p:cNvSpPr>
            <a:spLocks noGrp="1"/>
          </p:cNvSpPr>
          <p:nvPr>
            <p:ph type="title" hasCustomPrompt="1"/>
          </p:nvPr>
        </p:nvSpPr>
        <p:spPr>
          <a:xfrm>
            <a:off x="457200" y="1"/>
            <a:ext cx="8229600" cy="820911"/>
          </a:xfrm>
          <a:prstGeom prst="rect">
            <a:avLst/>
          </a:prstGeom>
        </p:spPr>
        <p:txBody>
          <a:bodyPr anchor="ctr"/>
          <a:lstStyle/>
          <a:p>
            <a:r>
              <a:rPr lang="en-US" dirty="0" smtClean="0"/>
              <a:t>Click to edit title</a:t>
            </a:r>
            <a:endParaRPr lang="en-US" dirty="0"/>
          </a:p>
        </p:txBody>
      </p:sp>
      <p:sp>
        <p:nvSpPr>
          <p:cNvPr id="9" name="Date Placeholder 8"/>
          <p:cNvSpPr>
            <a:spLocks noGrp="1"/>
          </p:cNvSpPr>
          <p:nvPr>
            <p:ph type="dt" sz="half" idx="10"/>
          </p:nvPr>
        </p:nvSpPr>
        <p:spPr/>
        <p:txBody>
          <a:bodyPr/>
          <a:lstStyle/>
          <a:p>
            <a:r>
              <a:rPr lang="en-US" dirty="0" smtClean="0"/>
              <a:t>|   </a:t>
            </a:r>
            <a:fld id="{5D01E7E5-6465-7A46-A26D-BAABC2D34D38}" type="slidenum">
              <a:rPr lang="en-US" smtClean="0"/>
              <a:t>‹#›</a:t>
            </a:fld>
            <a:endParaRPr lang="en-US" dirty="0"/>
          </a:p>
        </p:txBody>
      </p:sp>
      <p:sp>
        <p:nvSpPr>
          <p:cNvPr id="10" name="Footer Placeholder 9"/>
          <p:cNvSpPr>
            <a:spLocks noGrp="1"/>
          </p:cNvSpPr>
          <p:nvPr>
            <p:ph type="ftr" sz="quarter" idx="11"/>
          </p:nvPr>
        </p:nvSpPr>
        <p:spPr/>
        <p:txBody>
          <a:bodyPr/>
          <a:lstStyle/>
          <a:p>
            <a:r>
              <a:rPr lang="en-US" dirty="0" smtClean="0"/>
              <a:t>Los Alamos National Laboratory</a:t>
            </a:r>
            <a:endParaRPr lang="en-US" dirty="0"/>
          </a:p>
        </p:txBody>
      </p:sp>
      <p:sp>
        <p:nvSpPr>
          <p:cNvPr id="8" name="Content Placeholder 2"/>
          <p:cNvSpPr>
            <a:spLocks noGrp="1"/>
          </p:cNvSpPr>
          <p:nvPr>
            <p:ph idx="1" hasCustomPrompt="1"/>
          </p:nvPr>
        </p:nvSpPr>
        <p:spPr>
          <a:xfrm>
            <a:off x="457200" y="943030"/>
            <a:ext cx="8229600" cy="4328440"/>
          </a:xfrm>
          <a:prstGeom prst="rect">
            <a:avLst/>
          </a:prstGeom>
        </p:spPr>
        <p:txBody>
          <a:bodyPr/>
          <a:lstStyle/>
          <a:p>
            <a:pPr lvl="0"/>
            <a:r>
              <a:rPr lang="en-US" dirty="0" smtClean="0"/>
              <a:t>Click to edit content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06828997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photo statement slide">
    <p:spTree>
      <p:nvGrpSpPr>
        <p:cNvPr id="1" name=""/>
        <p:cNvGrpSpPr/>
        <p:nvPr/>
      </p:nvGrpSpPr>
      <p:grpSpPr>
        <a:xfrm>
          <a:off x="0" y="0"/>
          <a:ext cx="0" cy="0"/>
          <a:chOff x="0" y="0"/>
          <a:chExt cx="0" cy="0"/>
        </a:xfrm>
      </p:grpSpPr>
      <p:sp>
        <p:nvSpPr>
          <p:cNvPr id="7" name="Picture Placeholder 14"/>
          <p:cNvSpPr>
            <a:spLocks noGrp="1"/>
          </p:cNvSpPr>
          <p:nvPr>
            <p:ph type="pic" sz="quarter" idx="15" hasCustomPrompt="1"/>
          </p:nvPr>
        </p:nvSpPr>
        <p:spPr>
          <a:xfrm>
            <a:off x="0" y="229310"/>
            <a:ext cx="9144000" cy="5256829"/>
          </a:xfrm>
          <a:prstGeom prst="rect">
            <a:avLst/>
          </a:prstGeom>
        </p:spPr>
        <p:txBody>
          <a:bodyPr vert="horz" lIns="91433" tIns="45717" rIns="91433" bIns="45717" anchor="ctr"/>
          <a:lstStyle>
            <a:lvl1pPr marL="0" marR="0" indent="0" algn="ctr" defTabSz="380955" rtl="0" eaLnBrk="1" fontAlgn="auto" latinLnBrk="0" hangingPunct="1">
              <a:lnSpc>
                <a:spcPct val="100000"/>
              </a:lnSpc>
              <a:spcBef>
                <a:spcPct val="20000"/>
              </a:spcBef>
              <a:spcAft>
                <a:spcPts val="0"/>
              </a:spcAft>
              <a:buClrTx/>
              <a:buSzTx/>
              <a:buFont typeface="Arial"/>
              <a:buNone/>
              <a:tabLst/>
              <a:defRPr lang="en-US" sz="1250" smtClean="0">
                <a:solidFill>
                  <a:srgbClr val="FFFFFF"/>
                </a:solidFill>
              </a:defRPr>
            </a:lvl1pPr>
          </a:lstStyle>
          <a:p>
            <a:r>
              <a:rPr lang="en-US" dirty="0" smtClean="0"/>
              <a:t>Click icon to insert photo</a:t>
            </a:r>
          </a:p>
          <a:p>
            <a:endParaRPr lang="en-US" dirty="0" smtClean="0"/>
          </a:p>
          <a:p>
            <a:endParaRPr lang="en-US" dirty="0" smtClean="0"/>
          </a:p>
          <a:p>
            <a:endParaRPr lang="en-US" dirty="0"/>
          </a:p>
        </p:txBody>
      </p:sp>
      <p:sp>
        <p:nvSpPr>
          <p:cNvPr id="6" name="Title 1"/>
          <p:cNvSpPr>
            <a:spLocks noGrp="1"/>
          </p:cNvSpPr>
          <p:nvPr>
            <p:ph type="title" hasCustomPrompt="1"/>
          </p:nvPr>
        </p:nvSpPr>
        <p:spPr>
          <a:xfrm>
            <a:off x="1875329" y="3046996"/>
            <a:ext cx="5393342" cy="400103"/>
          </a:xfrm>
          <a:prstGeom prst="rect">
            <a:avLst/>
          </a:prstGeom>
          <a:noFill/>
        </p:spPr>
        <p:txBody>
          <a:bodyPr vert="horz" wrap="square" lIns="91433" tIns="45717" rIns="91433" bIns="45717">
            <a:spAutoFit/>
          </a:bodyPr>
          <a:lstStyle>
            <a:lvl1pPr algn="ctr">
              <a:defRPr sz="2000" b="0">
                <a:solidFill>
                  <a:schemeClr val="bg1"/>
                </a:solidFill>
              </a:defRPr>
            </a:lvl1pPr>
          </a:lstStyle>
          <a:p>
            <a:r>
              <a:rPr lang="en-US" dirty="0" smtClean="0"/>
              <a:t>Click to add statement</a:t>
            </a:r>
            <a:endParaRPr lang="en-US" dirty="0"/>
          </a:p>
        </p:txBody>
      </p:sp>
      <p:sp>
        <p:nvSpPr>
          <p:cNvPr id="29" name="Rectangle 28"/>
          <p:cNvSpPr/>
          <p:nvPr userDrawn="1"/>
        </p:nvSpPr>
        <p:spPr>
          <a:xfrm>
            <a:off x="-117070" y="1114872"/>
            <a:ext cx="101168" cy="335921"/>
          </a:xfrm>
          <a:prstGeom prst="rect">
            <a:avLst/>
          </a:prstGeom>
          <a:solidFill>
            <a:srgbClr val="2682CF"/>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500" dirty="0"/>
          </a:p>
        </p:txBody>
      </p:sp>
      <p:sp>
        <p:nvSpPr>
          <p:cNvPr id="30" name="Rectangle 29"/>
          <p:cNvSpPr/>
          <p:nvPr userDrawn="1"/>
        </p:nvSpPr>
        <p:spPr>
          <a:xfrm>
            <a:off x="-117070" y="1450792"/>
            <a:ext cx="101168" cy="335921"/>
          </a:xfrm>
          <a:prstGeom prst="rect">
            <a:avLst/>
          </a:prstGeom>
          <a:solidFill>
            <a:srgbClr val="EA7720"/>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500" dirty="0"/>
          </a:p>
        </p:txBody>
      </p:sp>
      <p:sp>
        <p:nvSpPr>
          <p:cNvPr id="31" name="Rectangle 30"/>
          <p:cNvSpPr/>
          <p:nvPr userDrawn="1"/>
        </p:nvSpPr>
        <p:spPr>
          <a:xfrm>
            <a:off x="-117070" y="1786712"/>
            <a:ext cx="101168" cy="335921"/>
          </a:xfrm>
          <a:prstGeom prst="rect">
            <a:avLst/>
          </a:prstGeom>
          <a:solidFill>
            <a:srgbClr val="F4482D"/>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500" dirty="0"/>
          </a:p>
        </p:txBody>
      </p:sp>
      <p:sp>
        <p:nvSpPr>
          <p:cNvPr id="32" name="Rectangle 31"/>
          <p:cNvSpPr/>
          <p:nvPr userDrawn="1"/>
        </p:nvSpPr>
        <p:spPr>
          <a:xfrm>
            <a:off x="-117070" y="2122633"/>
            <a:ext cx="101168" cy="335921"/>
          </a:xfrm>
          <a:prstGeom prst="rect">
            <a:avLst/>
          </a:prstGeom>
          <a:solidFill>
            <a:srgbClr val="229357"/>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500" dirty="0"/>
          </a:p>
        </p:txBody>
      </p:sp>
      <p:sp>
        <p:nvSpPr>
          <p:cNvPr id="33" name="Rectangle 32"/>
          <p:cNvSpPr/>
          <p:nvPr userDrawn="1"/>
        </p:nvSpPr>
        <p:spPr>
          <a:xfrm>
            <a:off x="-117070" y="2"/>
            <a:ext cx="101168" cy="335921"/>
          </a:xfrm>
          <a:prstGeom prst="rect">
            <a:avLst/>
          </a:prstGeom>
          <a:solidFill>
            <a:srgbClr val="0D0E2F"/>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500" dirty="0"/>
          </a:p>
        </p:txBody>
      </p:sp>
      <p:sp>
        <p:nvSpPr>
          <p:cNvPr id="34" name="Rectangle 33"/>
          <p:cNvSpPr/>
          <p:nvPr userDrawn="1"/>
        </p:nvSpPr>
        <p:spPr>
          <a:xfrm>
            <a:off x="-117070" y="335922"/>
            <a:ext cx="101168" cy="335921"/>
          </a:xfrm>
          <a:prstGeom prst="rect">
            <a:avLst/>
          </a:prstGeom>
          <a:solidFill>
            <a:srgbClr val="F8B617"/>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500" dirty="0"/>
          </a:p>
        </p:txBody>
      </p:sp>
      <p:sp>
        <p:nvSpPr>
          <p:cNvPr id="35" name="Rectangle 34"/>
          <p:cNvSpPr/>
          <p:nvPr userDrawn="1"/>
        </p:nvSpPr>
        <p:spPr>
          <a:xfrm>
            <a:off x="-117070" y="727311"/>
            <a:ext cx="101168" cy="335921"/>
          </a:xfrm>
          <a:prstGeom prst="rect">
            <a:avLst/>
          </a:prstGeom>
          <a:solidFill>
            <a:schemeClr val="bg2"/>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500" dirty="0"/>
          </a:p>
        </p:txBody>
      </p:sp>
    </p:spTree>
    <p:extLst>
      <p:ext uri="{BB962C8B-B14F-4D97-AF65-F5344CB8AC3E}">
        <p14:creationId xmlns:p14="http://schemas.microsoft.com/office/powerpoint/2010/main" val="360150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251D7D"/>
            </a:gs>
            <a:gs pos="100000">
              <a:schemeClr val="accent1"/>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13" name="Footer Placeholder 12"/>
          <p:cNvSpPr>
            <a:spLocks noGrp="1"/>
          </p:cNvSpPr>
          <p:nvPr>
            <p:ph type="ftr" sz="quarter" idx="3"/>
          </p:nvPr>
        </p:nvSpPr>
        <p:spPr>
          <a:xfrm>
            <a:off x="-1" y="5409848"/>
            <a:ext cx="3310467" cy="305152"/>
          </a:xfrm>
          <a:prstGeom prst="rect">
            <a:avLst/>
          </a:prstGeom>
        </p:spPr>
        <p:txBody>
          <a:bodyPr vert="horz" lIns="91440" tIns="45720" rIns="91440" bIns="45720" rtlCol="0" anchor="ctr"/>
          <a:lstStyle>
            <a:lvl1pPr algn="l">
              <a:defRPr sz="800">
                <a:solidFill>
                  <a:srgbClr val="FFFFFF"/>
                </a:solidFill>
              </a:defRPr>
            </a:lvl1pPr>
          </a:lstStyle>
          <a:p>
            <a:endParaRPr lang="en-US" dirty="0"/>
          </a:p>
        </p:txBody>
      </p:sp>
      <p:sp>
        <p:nvSpPr>
          <p:cNvPr id="14" name="Date Placeholder 13"/>
          <p:cNvSpPr>
            <a:spLocks noGrp="1"/>
          </p:cNvSpPr>
          <p:nvPr>
            <p:ph type="dt" sz="half" idx="2"/>
          </p:nvPr>
        </p:nvSpPr>
        <p:spPr>
          <a:xfrm>
            <a:off x="7004050" y="5409848"/>
            <a:ext cx="2133600" cy="305152"/>
          </a:xfrm>
          <a:prstGeom prst="rect">
            <a:avLst/>
          </a:prstGeom>
        </p:spPr>
        <p:txBody>
          <a:bodyPr vert="horz" lIns="91440" tIns="45720" rIns="91440" bIns="45720" rtlCol="0" anchor="ctr"/>
          <a:lstStyle>
            <a:lvl1pPr algn="r">
              <a:defRPr sz="800">
                <a:solidFill>
                  <a:srgbClr val="FFFFFF"/>
                </a:solidFill>
              </a:defRPr>
            </a:lvl1pPr>
          </a:lstStyle>
          <a:p>
            <a:r>
              <a:rPr lang="en-US" dirty="0" smtClean="0"/>
              <a:t>|   </a:t>
            </a:r>
            <a:fld id="{5D01E7E5-6465-7A46-A26D-BAABC2D34D38}" type="slidenum">
              <a:rPr lang="en-US" smtClean="0"/>
              <a:pPr/>
              <a:t>‹#›</a:t>
            </a:fld>
            <a:endParaRPr lang="en-US" dirty="0"/>
          </a:p>
        </p:txBody>
      </p:sp>
      <p:sp>
        <p:nvSpPr>
          <p:cNvPr id="16" name="Rectangle 15"/>
          <p:cNvSpPr/>
          <p:nvPr userDrawn="1"/>
        </p:nvSpPr>
        <p:spPr>
          <a:xfrm>
            <a:off x="-117070" y="1238744"/>
            <a:ext cx="101168" cy="373246"/>
          </a:xfrm>
          <a:prstGeom prst="rect">
            <a:avLst/>
          </a:prstGeom>
          <a:solidFill>
            <a:srgbClr val="2682CF"/>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7" name="Rectangle 16"/>
          <p:cNvSpPr/>
          <p:nvPr userDrawn="1"/>
        </p:nvSpPr>
        <p:spPr>
          <a:xfrm>
            <a:off x="-117070" y="1611989"/>
            <a:ext cx="101168" cy="373246"/>
          </a:xfrm>
          <a:prstGeom prst="rect">
            <a:avLst/>
          </a:prstGeom>
          <a:solidFill>
            <a:srgbClr val="EA7720"/>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8" name="Rectangle 17"/>
          <p:cNvSpPr/>
          <p:nvPr userDrawn="1"/>
        </p:nvSpPr>
        <p:spPr>
          <a:xfrm>
            <a:off x="-117070" y="1985234"/>
            <a:ext cx="101168" cy="373246"/>
          </a:xfrm>
          <a:prstGeom prst="rect">
            <a:avLst/>
          </a:prstGeom>
          <a:solidFill>
            <a:srgbClr val="F4482D"/>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19" name="Rectangle 18"/>
          <p:cNvSpPr/>
          <p:nvPr userDrawn="1"/>
        </p:nvSpPr>
        <p:spPr>
          <a:xfrm>
            <a:off x="-117070" y="2358479"/>
            <a:ext cx="101168" cy="373246"/>
          </a:xfrm>
          <a:prstGeom prst="rect">
            <a:avLst/>
          </a:prstGeom>
          <a:solidFill>
            <a:srgbClr val="229357"/>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20" name="Rectangle 19"/>
          <p:cNvSpPr/>
          <p:nvPr userDrawn="1"/>
        </p:nvSpPr>
        <p:spPr>
          <a:xfrm>
            <a:off x="-117070" y="0"/>
            <a:ext cx="101168" cy="373246"/>
          </a:xfrm>
          <a:prstGeom prst="rect">
            <a:avLst/>
          </a:prstGeom>
          <a:solidFill>
            <a:srgbClr val="0D0E2F"/>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21" name="Rectangle 20"/>
          <p:cNvSpPr/>
          <p:nvPr userDrawn="1"/>
        </p:nvSpPr>
        <p:spPr>
          <a:xfrm>
            <a:off x="-117070" y="373245"/>
            <a:ext cx="101168" cy="373246"/>
          </a:xfrm>
          <a:prstGeom prst="rect">
            <a:avLst/>
          </a:prstGeom>
          <a:solidFill>
            <a:srgbClr val="F8B617"/>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22" name="Rectangle 21"/>
          <p:cNvSpPr/>
          <p:nvPr userDrawn="1"/>
        </p:nvSpPr>
        <p:spPr>
          <a:xfrm>
            <a:off x="-117070" y="808120"/>
            <a:ext cx="101168" cy="373246"/>
          </a:xfrm>
          <a:prstGeom prst="rect">
            <a:avLst/>
          </a:prstGeom>
          <a:solidFill>
            <a:schemeClr val="bg2"/>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23" name="TextBox 22"/>
          <p:cNvSpPr txBox="1"/>
          <p:nvPr userDrawn="1"/>
        </p:nvSpPr>
        <p:spPr>
          <a:xfrm>
            <a:off x="-635000" y="-2"/>
            <a:ext cx="517930" cy="707886"/>
          </a:xfrm>
          <a:prstGeom prst="rect">
            <a:avLst/>
          </a:prstGeom>
          <a:noFill/>
        </p:spPr>
        <p:txBody>
          <a:bodyPr wrap="square" rtlCol="0">
            <a:spAutoFit/>
          </a:bodyPr>
          <a:lstStyle/>
          <a:p>
            <a:pPr algn="r"/>
            <a:r>
              <a:rPr lang="en-US" sz="800" b="1" dirty="0" smtClean="0">
                <a:solidFill>
                  <a:srgbClr val="0D0C2E"/>
                </a:solidFill>
              </a:rPr>
              <a:t>NOTE:</a:t>
            </a:r>
          </a:p>
          <a:p>
            <a:pPr algn="r"/>
            <a:r>
              <a:rPr lang="en-US" sz="800" dirty="0" smtClean="0">
                <a:solidFill>
                  <a:srgbClr val="0D0C2E"/>
                </a:solidFill>
              </a:rPr>
              <a:t>This is</a:t>
            </a:r>
            <a:r>
              <a:rPr lang="en-US" sz="800" baseline="0" dirty="0" smtClean="0">
                <a:solidFill>
                  <a:srgbClr val="0D0C2E"/>
                </a:solidFill>
              </a:rPr>
              <a:t> the lab color palette.</a:t>
            </a:r>
            <a:endParaRPr lang="en-US" sz="800" baseline="0" dirty="0" smtClean="0">
              <a:solidFill>
                <a:srgbClr val="0D0C2E"/>
              </a:solidFill>
              <a:latin typeface="Wingdings"/>
              <a:ea typeface="Wingdings"/>
              <a:cs typeface="Wingdings"/>
              <a:sym typeface="Wingdings"/>
            </a:endParaRPr>
          </a:p>
        </p:txBody>
      </p:sp>
    </p:spTree>
    <p:extLst>
      <p:ext uri="{BB962C8B-B14F-4D97-AF65-F5344CB8AC3E}">
        <p14:creationId xmlns:p14="http://schemas.microsoft.com/office/powerpoint/2010/main" val="1342797519"/>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3" r:id="rId5"/>
    <p:sldLayoutId id="2147483664" r:id="rId6"/>
    <p:sldLayoutId id="2147483665" r:id="rId7"/>
    <p:sldLayoutId id="2147483650" r:id="rId8"/>
    <p:sldLayoutId id="2147483666" r:id="rId9"/>
  </p:sldLayoutIdLst>
  <p:timing>
    <p:tnLst>
      <p:par>
        <p:cTn id="1" dur="indefinite" restart="never" nodeType="tmRoot"/>
      </p:par>
    </p:tnLst>
  </p:timing>
  <p:hf sldNum="0" hdr="0"/>
  <p:txStyles>
    <p:titleStyle>
      <a:lvl1pPr algn="l" defTabSz="457200" rtl="0" eaLnBrk="1" latinLnBrk="0" hangingPunct="1">
        <a:spcBef>
          <a:spcPct val="0"/>
        </a:spcBef>
        <a:buNone/>
        <a:defRPr sz="2400" b="1" kern="1200">
          <a:solidFill>
            <a:srgbClr val="FFFFFF"/>
          </a:solidFill>
          <a:latin typeface="+mj-lt"/>
          <a:ea typeface="+mj-ea"/>
          <a:cs typeface="+mj-cs"/>
        </a:defRPr>
      </a:lvl1pPr>
    </p:titleStyle>
    <p:bodyStyle>
      <a:lvl1pPr marL="171450" indent="-171450" algn="l" defTabSz="457200" rtl="0" eaLnBrk="1" latinLnBrk="0" hangingPunct="1">
        <a:spcBef>
          <a:spcPct val="20000"/>
        </a:spcBef>
        <a:buFont typeface="Arial"/>
        <a:buChar char="•"/>
        <a:defRPr sz="1800" b="1" kern="1200">
          <a:solidFill>
            <a:schemeClr val="tx1"/>
          </a:solidFill>
          <a:latin typeface="+mn-lt"/>
          <a:ea typeface="+mn-ea"/>
          <a:cs typeface="+mn-cs"/>
        </a:defRPr>
      </a:lvl1pPr>
      <a:lvl2pPr marL="403225" indent="-171450" algn="l" defTabSz="457200" rtl="0" eaLnBrk="1" latinLnBrk="0" hangingPunct="1">
        <a:spcBef>
          <a:spcPct val="20000"/>
        </a:spcBef>
        <a:buFont typeface="Arial"/>
        <a:buChar char="–"/>
        <a:defRPr sz="1600" kern="1200">
          <a:solidFill>
            <a:schemeClr val="tx1"/>
          </a:solidFill>
          <a:latin typeface="+mn-lt"/>
          <a:ea typeface="+mn-ea"/>
          <a:cs typeface="+mn-cs"/>
        </a:defRPr>
      </a:lvl2pPr>
      <a:lvl3pPr marL="628650" indent="-173038" algn="l" defTabSz="457200" rtl="0" eaLnBrk="1" latinLnBrk="0" hangingPunct="1">
        <a:spcBef>
          <a:spcPct val="20000"/>
        </a:spcBef>
        <a:buFont typeface="Arial"/>
        <a:buChar char="•"/>
        <a:defRPr sz="1400" kern="1200">
          <a:solidFill>
            <a:schemeClr val="tx1"/>
          </a:solidFill>
          <a:latin typeface="+mn-lt"/>
          <a:ea typeface="+mn-ea"/>
          <a:cs typeface="+mn-cs"/>
        </a:defRPr>
      </a:lvl3pPr>
      <a:lvl4pPr marL="854075" indent="-173038" algn="l" defTabSz="457200" rtl="0" eaLnBrk="1" latinLnBrk="0" hangingPunct="1">
        <a:spcBef>
          <a:spcPct val="20000"/>
        </a:spcBef>
        <a:buFont typeface="Arial"/>
        <a:buChar char="–"/>
        <a:defRPr sz="1200" kern="1200">
          <a:solidFill>
            <a:schemeClr val="tx1"/>
          </a:solidFill>
          <a:latin typeface="+mn-lt"/>
          <a:ea typeface="+mn-ea"/>
          <a:cs typeface="+mn-cs"/>
        </a:defRPr>
      </a:lvl4pPr>
      <a:lvl5pPr marL="1087438" indent="-174625" algn="l" defTabSz="457200" rtl="0" eaLnBrk="1" latinLnBrk="0" hangingPunct="1">
        <a:spcBef>
          <a:spcPct val="20000"/>
        </a:spcBef>
        <a:buFont typeface="Arial"/>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16194" y="413650"/>
            <a:ext cx="8170606" cy="898397"/>
          </a:xfrm>
        </p:spPr>
        <p:txBody>
          <a:bodyPr/>
          <a:lstStyle/>
          <a:p>
            <a:r>
              <a:rPr lang="fr-FR" b="1" dirty="0" smtClean="0"/>
              <a:t>EFCOG Fall 2019 </a:t>
            </a:r>
            <a:r>
              <a:rPr lang="fr-FR" b="1" dirty="0"/>
              <a:t>– Oak Ridge, TN</a:t>
            </a:r>
            <a:endParaRPr lang="en-US" sz="2800" b="1" dirty="0"/>
          </a:p>
        </p:txBody>
      </p:sp>
      <p:sp>
        <p:nvSpPr>
          <p:cNvPr id="7" name="Text Placeholder 6"/>
          <p:cNvSpPr>
            <a:spLocks noGrp="1"/>
          </p:cNvSpPr>
          <p:nvPr>
            <p:ph type="body" sz="quarter" idx="11"/>
          </p:nvPr>
        </p:nvSpPr>
        <p:spPr>
          <a:xfrm>
            <a:off x="5445149" y="2294539"/>
            <a:ext cx="3241651" cy="2048861"/>
          </a:xfrm>
          <a:noFill/>
        </p:spPr>
        <p:txBody>
          <a:bodyPr/>
          <a:lstStyle/>
          <a:p>
            <a:endParaRPr lang="en-US" sz="1400" dirty="0" smtClean="0"/>
          </a:p>
          <a:p>
            <a:r>
              <a:rPr lang="fr-FR" b="0" dirty="0" smtClean="0"/>
              <a:t>Nathaniel Hein</a:t>
            </a:r>
          </a:p>
        </p:txBody>
      </p:sp>
      <p:sp>
        <p:nvSpPr>
          <p:cNvPr id="8" name="Text Placeholder 7"/>
          <p:cNvSpPr>
            <a:spLocks noGrp="1"/>
          </p:cNvSpPr>
          <p:nvPr>
            <p:ph type="body" sz="quarter" idx="12"/>
          </p:nvPr>
        </p:nvSpPr>
        <p:spPr>
          <a:xfrm>
            <a:off x="5246868" y="4544388"/>
            <a:ext cx="3439932" cy="326769"/>
          </a:xfrm>
          <a:noFill/>
        </p:spPr>
        <p:txBody>
          <a:bodyPr/>
          <a:lstStyle/>
          <a:p>
            <a:r>
              <a:rPr lang="en-US" sz="1600" dirty="0" smtClean="0"/>
              <a:t>Oct 2019</a:t>
            </a:r>
            <a:endParaRPr lang="en-US" sz="1600" dirty="0"/>
          </a:p>
        </p:txBody>
      </p:sp>
      <p:sp>
        <p:nvSpPr>
          <p:cNvPr id="9" name="Text Placeholder 8"/>
          <p:cNvSpPr>
            <a:spLocks noGrp="1"/>
          </p:cNvSpPr>
          <p:nvPr>
            <p:ph type="body" sz="quarter" idx="13"/>
          </p:nvPr>
        </p:nvSpPr>
        <p:spPr>
          <a:xfrm>
            <a:off x="1498791" y="1431197"/>
            <a:ext cx="7188009" cy="419541"/>
          </a:xfrm>
        </p:spPr>
        <p:txBody>
          <a:bodyPr/>
          <a:lstStyle/>
          <a:p>
            <a:r>
              <a:rPr lang="fr-FR" sz="2000" dirty="0" smtClean="0"/>
              <a:t>EFCOG SQA Task Group – Strategic Planning</a:t>
            </a:r>
            <a:endParaRPr lang="en-US" sz="2000" dirty="0" smtClean="0"/>
          </a:p>
        </p:txBody>
      </p:sp>
      <p:sp>
        <p:nvSpPr>
          <p:cNvPr id="11" name="Footer Placeholder 3"/>
          <p:cNvSpPr txBox="1">
            <a:spLocks/>
          </p:cNvSpPr>
          <p:nvPr/>
        </p:nvSpPr>
        <p:spPr>
          <a:xfrm>
            <a:off x="4357396" y="5409848"/>
            <a:ext cx="987143" cy="305152"/>
          </a:xfrm>
          <a:prstGeom prst="rect">
            <a:avLst/>
          </a:prstGeom>
        </p:spPr>
        <p:txBody>
          <a:bodyPr vert="horz" lIns="91433" tIns="45717" rIns="91433" bIns="45717" anchor="b"/>
          <a:lstStyle>
            <a:lvl1pPr marL="0" indent="0" algn="r" defTabSz="457200" rtl="0" eaLnBrk="1" latinLnBrk="0" hangingPunct="1">
              <a:spcBef>
                <a:spcPct val="20000"/>
              </a:spcBef>
              <a:buFont typeface="Arial"/>
              <a:buNone/>
              <a:defRPr sz="1800" b="1" kern="1200">
                <a:solidFill>
                  <a:schemeClr val="tx1"/>
                </a:solidFill>
                <a:latin typeface="+mn-lt"/>
                <a:ea typeface="+mn-ea"/>
                <a:cs typeface="+mn-cs"/>
              </a:defRPr>
            </a:lvl1pPr>
            <a:lvl2pPr marL="457164" indent="0" algn="l" defTabSz="457200" rtl="0" eaLnBrk="1" latinLnBrk="0" hangingPunct="1">
              <a:spcBef>
                <a:spcPct val="20000"/>
              </a:spcBef>
              <a:buFont typeface="Arial"/>
              <a:buNone/>
              <a:defRPr sz="2400" b="1" kern="1200">
                <a:solidFill>
                  <a:schemeClr val="tx1"/>
                </a:solidFill>
                <a:latin typeface="+mn-lt"/>
                <a:ea typeface="+mn-ea"/>
                <a:cs typeface="+mn-cs"/>
              </a:defRPr>
            </a:lvl2pPr>
            <a:lvl3pPr marL="914327" indent="0" algn="l" defTabSz="457200" rtl="0" eaLnBrk="1" latinLnBrk="0" hangingPunct="1">
              <a:spcBef>
                <a:spcPct val="20000"/>
              </a:spcBef>
              <a:buFont typeface="Arial"/>
              <a:buNone/>
              <a:defRPr sz="2400" b="1" kern="1200">
                <a:solidFill>
                  <a:schemeClr val="tx1"/>
                </a:solidFill>
                <a:latin typeface="+mn-lt"/>
                <a:ea typeface="+mn-ea"/>
                <a:cs typeface="+mn-cs"/>
              </a:defRPr>
            </a:lvl3pPr>
            <a:lvl4pPr marL="1371491" indent="0" algn="l" defTabSz="457200" rtl="0" eaLnBrk="1" latinLnBrk="0" hangingPunct="1">
              <a:spcBef>
                <a:spcPct val="20000"/>
              </a:spcBef>
              <a:buFont typeface="Arial"/>
              <a:buNone/>
              <a:defRPr sz="2400" b="1" kern="1200">
                <a:solidFill>
                  <a:schemeClr val="tx1"/>
                </a:solidFill>
                <a:latin typeface="+mn-lt"/>
                <a:ea typeface="+mn-ea"/>
                <a:cs typeface="+mn-cs"/>
              </a:defRPr>
            </a:lvl4pPr>
            <a:lvl5pPr marL="1828654" indent="0" algn="l" defTabSz="457200" rtl="0" eaLnBrk="1" latinLnBrk="0" hangingPunct="1">
              <a:spcBef>
                <a:spcPct val="20000"/>
              </a:spcBef>
              <a:buFont typeface="Arial"/>
              <a:buNone/>
              <a:defRPr sz="24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sz="1000" b="0" dirty="0">
              <a:solidFill>
                <a:schemeClr val="bg1"/>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3962" y="2201082"/>
            <a:ext cx="4487351" cy="2343306"/>
          </a:xfrm>
          <a:prstGeom prst="rect">
            <a:avLst/>
          </a:prstGeom>
        </p:spPr>
      </p:pic>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5598006" y="2201082"/>
            <a:ext cx="2828548" cy="851501"/>
          </a:xfrm>
          <a:prstGeom prst="rect">
            <a:avLst/>
          </a:prstGeom>
          <a:noFill/>
          <a:ln>
            <a:noFill/>
          </a:ln>
        </p:spPr>
      </p:pic>
    </p:spTree>
    <p:extLst>
      <p:ext uri="{BB962C8B-B14F-4D97-AF65-F5344CB8AC3E}">
        <p14:creationId xmlns:p14="http://schemas.microsoft.com/office/powerpoint/2010/main" val="8261978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EFCOG Mission Statement</a:t>
            </a:r>
            <a:endParaRPr lang="en-US" sz="3200" dirty="0"/>
          </a:p>
        </p:txBody>
      </p:sp>
      <p:sp>
        <p:nvSpPr>
          <p:cNvPr id="3" name="Date Placeholder 2"/>
          <p:cNvSpPr>
            <a:spLocks noGrp="1"/>
          </p:cNvSpPr>
          <p:nvPr>
            <p:ph type="dt" sz="half" idx="10"/>
          </p:nvPr>
        </p:nvSpPr>
        <p:spPr/>
        <p:txBody>
          <a:bodyPr/>
          <a:lstStyle/>
          <a:p>
            <a:r>
              <a:rPr lang="en-US" dirty="0" smtClean="0"/>
              <a:t>|   </a:t>
            </a:r>
            <a:fld id="{5D01E7E5-6465-7A46-A26D-BAABC2D34D38}" type="slidenum">
              <a:rPr lang="en-US" smtClean="0"/>
              <a:t>2</a:t>
            </a:fld>
            <a:endParaRPr lang="en-US" dirty="0"/>
          </a:p>
        </p:txBody>
      </p:sp>
      <p:sp>
        <p:nvSpPr>
          <p:cNvPr id="8" name="Footer Placeholder 3"/>
          <p:cNvSpPr>
            <a:spLocks noGrp="1"/>
          </p:cNvSpPr>
          <p:nvPr>
            <p:ph type="ftr" sz="quarter" idx="11"/>
          </p:nvPr>
        </p:nvSpPr>
        <p:spPr>
          <a:xfrm>
            <a:off x="163286" y="5409848"/>
            <a:ext cx="3147180" cy="305152"/>
          </a:xfrm>
        </p:spPr>
        <p:txBody>
          <a:bodyPr/>
          <a:lstStyle/>
          <a:p>
            <a:r>
              <a:rPr lang="en-US" dirty="0"/>
              <a:t>EFCOG SQA Task Group – </a:t>
            </a:r>
            <a:r>
              <a:rPr lang="en-US" dirty="0" smtClean="0"/>
              <a:t>Oct </a:t>
            </a:r>
            <a:r>
              <a:rPr lang="en-US" dirty="0"/>
              <a:t>2019, Oak Ridge, TN</a:t>
            </a:r>
          </a:p>
        </p:txBody>
      </p:sp>
      <p:sp>
        <p:nvSpPr>
          <p:cNvPr id="5" name="Content Placeholder 4"/>
          <p:cNvSpPr>
            <a:spLocks noGrp="1"/>
          </p:cNvSpPr>
          <p:nvPr>
            <p:ph idx="1"/>
          </p:nvPr>
        </p:nvSpPr>
        <p:spPr>
          <a:xfrm>
            <a:off x="457200" y="963063"/>
            <a:ext cx="8229600" cy="2170969"/>
          </a:xfrm>
        </p:spPr>
        <p:txBody>
          <a:bodyPr/>
          <a:lstStyle/>
          <a:p>
            <a:pPr marL="0" indent="0">
              <a:buNone/>
            </a:pPr>
            <a:r>
              <a:rPr lang="en-US" sz="2400" b="0" dirty="0" smtClean="0">
                <a:solidFill>
                  <a:srgbClr val="002060"/>
                </a:solidFill>
              </a:rPr>
              <a:t>EFCOG </a:t>
            </a:r>
            <a:r>
              <a:rPr lang="en-US" sz="2400" b="0" u="sng" dirty="0">
                <a:solidFill>
                  <a:srgbClr val="0070C0"/>
                </a:solidFill>
              </a:rPr>
              <a:t>promotes</a:t>
            </a:r>
            <a:r>
              <a:rPr lang="en-US" sz="2400" b="0" dirty="0">
                <a:solidFill>
                  <a:srgbClr val="002060"/>
                </a:solidFill>
              </a:rPr>
              <a:t> </a:t>
            </a:r>
            <a:r>
              <a:rPr lang="en-US" sz="2400" b="0" u="sng" dirty="0">
                <a:solidFill>
                  <a:srgbClr val="0070C0"/>
                </a:solidFill>
              </a:rPr>
              <a:t>excellence</a:t>
            </a:r>
            <a:r>
              <a:rPr lang="en-US" sz="2400" b="0" dirty="0">
                <a:solidFill>
                  <a:srgbClr val="002060"/>
                </a:solidFill>
              </a:rPr>
              <a:t> in all aspects of the operation, management, and integration of DOE facilities in a safe, environmentally sound, efficient and cost-effective manner </a:t>
            </a:r>
            <a:r>
              <a:rPr lang="en-US" sz="2400" b="0" u="sng" dirty="0">
                <a:solidFill>
                  <a:srgbClr val="0070C0"/>
                </a:solidFill>
              </a:rPr>
              <a:t>through</a:t>
            </a:r>
            <a:r>
              <a:rPr lang="en-US" sz="2400" b="0" dirty="0">
                <a:solidFill>
                  <a:srgbClr val="0070C0"/>
                </a:solidFill>
              </a:rPr>
              <a:t> </a:t>
            </a:r>
            <a:r>
              <a:rPr lang="en-US" sz="2400" b="0" u="sng" dirty="0">
                <a:solidFill>
                  <a:srgbClr val="0070C0"/>
                </a:solidFill>
              </a:rPr>
              <a:t>the</a:t>
            </a:r>
            <a:r>
              <a:rPr lang="en-US" sz="2400" b="0" dirty="0">
                <a:solidFill>
                  <a:srgbClr val="0070C0"/>
                </a:solidFill>
              </a:rPr>
              <a:t> </a:t>
            </a:r>
            <a:r>
              <a:rPr lang="en-US" sz="2400" b="0" u="sng" dirty="0">
                <a:solidFill>
                  <a:srgbClr val="0070C0"/>
                </a:solidFill>
              </a:rPr>
              <a:t>ongoing</a:t>
            </a:r>
            <a:r>
              <a:rPr lang="en-US" sz="2400" b="0" dirty="0">
                <a:solidFill>
                  <a:srgbClr val="0070C0"/>
                </a:solidFill>
              </a:rPr>
              <a:t> </a:t>
            </a:r>
            <a:r>
              <a:rPr lang="en-US" sz="2400" b="0" u="sng" dirty="0">
                <a:solidFill>
                  <a:srgbClr val="0070C0"/>
                </a:solidFill>
              </a:rPr>
              <a:t>exchange</a:t>
            </a:r>
            <a:r>
              <a:rPr lang="en-US" sz="2400" b="0" dirty="0">
                <a:solidFill>
                  <a:srgbClr val="0070C0"/>
                </a:solidFill>
              </a:rPr>
              <a:t> </a:t>
            </a:r>
            <a:r>
              <a:rPr lang="en-US" sz="2400" b="0" u="sng" dirty="0">
                <a:solidFill>
                  <a:srgbClr val="0070C0"/>
                </a:solidFill>
              </a:rPr>
              <a:t>of</a:t>
            </a:r>
            <a:r>
              <a:rPr lang="en-US" sz="2400" b="0" dirty="0">
                <a:solidFill>
                  <a:srgbClr val="0070C0"/>
                </a:solidFill>
              </a:rPr>
              <a:t> </a:t>
            </a:r>
            <a:r>
              <a:rPr lang="en-US" sz="2400" b="0" u="sng" dirty="0">
                <a:solidFill>
                  <a:srgbClr val="0070C0"/>
                </a:solidFill>
              </a:rPr>
              <a:t>information</a:t>
            </a:r>
            <a:r>
              <a:rPr lang="en-US" sz="2400" b="0" dirty="0">
                <a:solidFill>
                  <a:srgbClr val="0070C0"/>
                </a:solidFill>
              </a:rPr>
              <a:t> </a:t>
            </a:r>
            <a:r>
              <a:rPr lang="en-US" sz="2400" b="0" u="sng" dirty="0">
                <a:solidFill>
                  <a:srgbClr val="0070C0"/>
                </a:solidFill>
              </a:rPr>
              <a:t>on</a:t>
            </a:r>
            <a:r>
              <a:rPr lang="en-US" sz="2400" b="0" dirty="0">
                <a:solidFill>
                  <a:srgbClr val="0070C0"/>
                </a:solidFill>
              </a:rPr>
              <a:t> </a:t>
            </a:r>
            <a:r>
              <a:rPr lang="en-US" sz="2400" b="0" u="sng" dirty="0">
                <a:solidFill>
                  <a:srgbClr val="0070C0"/>
                </a:solidFill>
              </a:rPr>
              <a:t>lessons</a:t>
            </a:r>
            <a:r>
              <a:rPr lang="en-US" sz="2400" b="0" dirty="0">
                <a:solidFill>
                  <a:srgbClr val="0070C0"/>
                </a:solidFill>
              </a:rPr>
              <a:t> </a:t>
            </a:r>
            <a:r>
              <a:rPr lang="en-US" sz="2400" b="0" u="sng" dirty="0">
                <a:solidFill>
                  <a:srgbClr val="0070C0"/>
                </a:solidFill>
              </a:rPr>
              <a:t>learned</a:t>
            </a:r>
            <a:r>
              <a:rPr lang="en-US" sz="2400" b="0" dirty="0" smtClean="0">
                <a:solidFill>
                  <a:srgbClr val="002060"/>
                </a:solidFill>
              </a:rPr>
              <a:t>.</a:t>
            </a:r>
            <a:endParaRPr lang="en-US" sz="2400" b="0" dirty="0">
              <a:solidFill>
                <a:srgbClr val="002060"/>
              </a:solidFill>
            </a:endParaRPr>
          </a:p>
        </p:txBody>
      </p:sp>
      <p:sp>
        <p:nvSpPr>
          <p:cNvPr id="10" name="Rectangle 9"/>
          <p:cNvSpPr/>
          <p:nvPr/>
        </p:nvSpPr>
        <p:spPr>
          <a:xfrm>
            <a:off x="0" y="820912"/>
            <a:ext cx="163286" cy="4578851"/>
          </a:xfrm>
          <a:prstGeom prst="rect">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solidFill>
                <a:schemeClr val="dk1"/>
              </a:solidFill>
            </a:endParaRPr>
          </a:p>
        </p:txBody>
      </p:sp>
      <p:sp>
        <p:nvSpPr>
          <p:cNvPr id="13" name="Footer Placeholder 3"/>
          <p:cNvSpPr txBox="1">
            <a:spLocks/>
          </p:cNvSpPr>
          <p:nvPr/>
        </p:nvSpPr>
        <p:spPr>
          <a:xfrm>
            <a:off x="4357396" y="5409848"/>
            <a:ext cx="987143" cy="305152"/>
          </a:xfrm>
          <a:prstGeom prst="rect">
            <a:avLst/>
          </a:prstGeom>
        </p:spPr>
        <p:txBody>
          <a:bodyPr vert="horz" lIns="91433" tIns="45717" rIns="91433" bIns="45717" anchor="b"/>
          <a:lstStyle>
            <a:lvl1pPr marL="0" indent="0" algn="r" defTabSz="457200" rtl="0" eaLnBrk="1" latinLnBrk="0" hangingPunct="1">
              <a:spcBef>
                <a:spcPct val="20000"/>
              </a:spcBef>
              <a:buFont typeface="Arial"/>
              <a:buNone/>
              <a:defRPr sz="1800" b="1" kern="1200">
                <a:solidFill>
                  <a:schemeClr val="tx1"/>
                </a:solidFill>
                <a:latin typeface="+mn-lt"/>
                <a:ea typeface="+mn-ea"/>
                <a:cs typeface="+mn-cs"/>
              </a:defRPr>
            </a:lvl1pPr>
            <a:lvl2pPr marL="457164" indent="0" algn="l" defTabSz="457200" rtl="0" eaLnBrk="1" latinLnBrk="0" hangingPunct="1">
              <a:spcBef>
                <a:spcPct val="20000"/>
              </a:spcBef>
              <a:buFont typeface="Arial"/>
              <a:buNone/>
              <a:defRPr sz="2400" b="1" kern="1200">
                <a:solidFill>
                  <a:schemeClr val="tx1"/>
                </a:solidFill>
                <a:latin typeface="+mn-lt"/>
                <a:ea typeface="+mn-ea"/>
                <a:cs typeface="+mn-cs"/>
              </a:defRPr>
            </a:lvl2pPr>
            <a:lvl3pPr marL="914327" indent="0" algn="l" defTabSz="457200" rtl="0" eaLnBrk="1" latinLnBrk="0" hangingPunct="1">
              <a:spcBef>
                <a:spcPct val="20000"/>
              </a:spcBef>
              <a:buFont typeface="Arial"/>
              <a:buNone/>
              <a:defRPr sz="2400" b="1" kern="1200">
                <a:solidFill>
                  <a:schemeClr val="tx1"/>
                </a:solidFill>
                <a:latin typeface="+mn-lt"/>
                <a:ea typeface="+mn-ea"/>
                <a:cs typeface="+mn-cs"/>
              </a:defRPr>
            </a:lvl3pPr>
            <a:lvl4pPr marL="1371491" indent="0" algn="l" defTabSz="457200" rtl="0" eaLnBrk="1" latinLnBrk="0" hangingPunct="1">
              <a:spcBef>
                <a:spcPct val="20000"/>
              </a:spcBef>
              <a:buFont typeface="Arial"/>
              <a:buNone/>
              <a:defRPr sz="2400" b="1" kern="1200">
                <a:solidFill>
                  <a:schemeClr val="tx1"/>
                </a:solidFill>
                <a:latin typeface="+mn-lt"/>
                <a:ea typeface="+mn-ea"/>
                <a:cs typeface="+mn-cs"/>
              </a:defRPr>
            </a:lvl4pPr>
            <a:lvl5pPr marL="1828654" indent="0" algn="l" defTabSz="457200" rtl="0" eaLnBrk="1" latinLnBrk="0" hangingPunct="1">
              <a:spcBef>
                <a:spcPct val="20000"/>
              </a:spcBef>
              <a:buFont typeface="Arial"/>
              <a:buNone/>
              <a:defRPr sz="24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sz="1000" b="0" dirty="0">
              <a:solidFill>
                <a:schemeClr val="bg1"/>
              </a:solidFill>
            </a:endParaRPr>
          </a:p>
        </p:txBody>
      </p:sp>
    </p:spTree>
    <p:extLst>
      <p:ext uri="{BB962C8B-B14F-4D97-AF65-F5344CB8AC3E}">
        <p14:creationId xmlns:p14="http://schemas.microsoft.com/office/powerpoint/2010/main" val="35691212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SQA Task Group Charter Statement</a:t>
            </a:r>
            <a:endParaRPr lang="en-US" sz="3200" dirty="0"/>
          </a:p>
        </p:txBody>
      </p:sp>
      <p:sp>
        <p:nvSpPr>
          <p:cNvPr id="3" name="Date Placeholder 2"/>
          <p:cNvSpPr>
            <a:spLocks noGrp="1"/>
          </p:cNvSpPr>
          <p:nvPr>
            <p:ph type="dt" sz="half" idx="10"/>
          </p:nvPr>
        </p:nvSpPr>
        <p:spPr/>
        <p:txBody>
          <a:bodyPr/>
          <a:lstStyle/>
          <a:p>
            <a:r>
              <a:rPr lang="en-US" dirty="0" smtClean="0"/>
              <a:t>|   </a:t>
            </a:r>
            <a:fld id="{5D01E7E5-6465-7A46-A26D-BAABC2D34D38}" type="slidenum">
              <a:rPr lang="en-US" smtClean="0"/>
              <a:t>3</a:t>
            </a:fld>
            <a:endParaRPr lang="en-US" dirty="0"/>
          </a:p>
        </p:txBody>
      </p:sp>
      <p:sp>
        <p:nvSpPr>
          <p:cNvPr id="8" name="Footer Placeholder 3"/>
          <p:cNvSpPr>
            <a:spLocks noGrp="1"/>
          </p:cNvSpPr>
          <p:nvPr>
            <p:ph type="ftr" sz="quarter" idx="11"/>
          </p:nvPr>
        </p:nvSpPr>
        <p:spPr>
          <a:xfrm>
            <a:off x="163286" y="5409848"/>
            <a:ext cx="3147180" cy="305152"/>
          </a:xfrm>
        </p:spPr>
        <p:txBody>
          <a:bodyPr/>
          <a:lstStyle/>
          <a:p>
            <a:r>
              <a:rPr lang="en-US" dirty="0"/>
              <a:t>EFCOG SQA Task Group – </a:t>
            </a:r>
            <a:r>
              <a:rPr lang="en-US" dirty="0" smtClean="0"/>
              <a:t>Oct </a:t>
            </a:r>
            <a:r>
              <a:rPr lang="en-US" dirty="0"/>
              <a:t>2019, Oak Ridge, TN</a:t>
            </a:r>
          </a:p>
        </p:txBody>
      </p:sp>
      <p:sp>
        <p:nvSpPr>
          <p:cNvPr id="10" name="Rectangle 9"/>
          <p:cNvSpPr/>
          <p:nvPr/>
        </p:nvSpPr>
        <p:spPr>
          <a:xfrm>
            <a:off x="0" y="820912"/>
            <a:ext cx="163286" cy="4578851"/>
          </a:xfrm>
          <a:prstGeom prst="rect">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solidFill>
                <a:schemeClr val="dk1"/>
              </a:solidFill>
            </a:endParaRPr>
          </a:p>
        </p:txBody>
      </p:sp>
      <p:sp>
        <p:nvSpPr>
          <p:cNvPr id="13" name="Footer Placeholder 3"/>
          <p:cNvSpPr txBox="1">
            <a:spLocks/>
          </p:cNvSpPr>
          <p:nvPr/>
        </p:nvSpPr>
        <p:spPr>
          <a:xfrm>
            <a:off x="4357396" y="5409848"/>
            <a:ext cx="987143" cy="305152"/>
          </a:xfrm>
          <a:prstGeom prst="rect">
            <a:avLst/>
          </a:prstGeom>
        </p:spPr>
        <p:txBody>
          <a:bodyPr vert="horz" lIns="91433" tIns="45717" rIns="91433" bIns="45717" anchor="b"/>
          <a:lstStyle>
            <a:lvl1pPr marL="0" indent="0" algn="r" defTabSz="457200" rtl="0" eaLnBrk="1" latinLnBrk="0" hangingPunct="1">
              <a:spcBef>
                <a:spcPct val="20000"/>
              </a:spcBef>
              <a:buFont typeface="Arial"/>
              <a:buNone/>
              <a:defRPr sz="1800" b="1" kern="1200">
                <a:solidFill>
                  <a:schemeClr val="tx1"/>
                </a:solidFill>
                <a:latin typeface="+mn-lt"/>
                <a:ea typeface="+mn-ea"/>
                <a:cs typeface="+mn-cs"/>
              </a:defRPr>
            </a:lvl1pPr>
            <a:lvl2pPr marL="457164" indent="0" algn="l" defTabSz="457200" rtl="0" eaLnBrk="1" latinLnBrk="0" hangingPunct="1">
              <a:spcBef>
                <a:spcPct val="20000"/>
              </a:spcBef>
              <a:buFont typeface="Arial"/>
              <a:buNone/>
              <a:defRPr sz="2400" b="1" kern="1200">
                <a:solidFill>
                  <a:schemeClr val="tx1"/>
                </a:solidFill>
                <a:latin typeface="+mn-lt"/>
                <a:ea typeface="+mn-ea"/>
                <a:cs typeface="+mn-cs"/>
              </a:defRPr>
            </a:lvl2pPr>
            <a:lvl3pPr marL="914327" indent="0" algn="l" defTabSz="457200" rtl="0" eaLnBrk="1" latinLnBrk="0" hangingPunct="1">
              <a:spcBef>
                <a:spcPct val="20000"/>
              </a:spcBef>
              <a:buFont typeface="Arial"/>
              <a:buNone/>
              <a:defRPr sz="2400" b="1" kern="1200">
                <a:solidFill>
                  <a:schemeClr val="tx1"/>
                </a:solidFill>
                <a:latin typeface="+mn-lt"/>
                <a:ea typeface="+mn-ea"/>
                <a:cs typeface="+mn-cs"/>
              </a:defRPr>
            </a:lvl3pPr>
            <a:lvl4pPr marL="1371491" indent="0" algn="l" defTabSz="457200" rtl="0" eaLnBrk="1" latinLnBrk="0" hangingPunct="1">
              <a:spcBef>
                <a:spcPct val="20000"/>
              </a:spcBef>
              <a:buFont typeface="Arial"/>
              <a:buNone/>
              <a:defRPr sz="2400" b="1" kern="1200">
                <a:solidFill>
                  <a:schemeClr val="tx1"/>
                </a:solidFill>
                <a:latin typeface="+mn-lt"/>
                <a:ea typeface="+mn-ea"/>
                <a:cs typeface="+mn-cs"/>
              </a:defRPr>
            </a:lvl4pPr>
            <a:lvl5pPr marL="1828654" indent="0" algn="l" defTabSz="457200" rtl="0" eaLnBrk="1" latinLnBrk="0" hangingPunct="1">
              <a:spcBef>
                <a:spcPct val="20000"/>
              </a:spcBef>
              <a:buFont typeface="Arial"/>
              <a:buNone/>
              <a:defRPr sz="24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sz="1000" b="0" dirty="0">
              <a:solidFill>
                <a:schemeClr val="bg1"/>
              </a:solidFill>
            </a:endParaRPr>
          </a:p>
        </p:txBody>
      </p:sp>
      <p:sp>
        <p:nvSpPr>
          <p:cNvPr id="9" name="Content Placeholder 4"/>
          <p:cNvSpPr txBox="1">
            <a:spLocks/>
          </p:cNvSpPr>
          <p:nvPr/>
        </p:nvSpPr>
        <p:spPr>
          <a:xfrm>
            <a:off x="457200" y="944886"/>
            <a:ext cx="8141110" cy="1664967"/>
          </a:xfrm>
          <a:prstGeom prst="rect">
            <a:avLst/>
          </a:prstGeom>
        </p:spPr>
        <p:txBody>
          <a:bodyPr/>
          <a:lstStyle>
            <a:lvl1pPr marL="171450" indent="-171450" algn="l" defTabSz="457200" rtl="0" eaLnBrk="1" latinLnBrk="0" hangingPunct="1">
              <a:spcBef>
                <a:spcPct val="20000"/>
              </a:spcBef>
              <a:buFont typeface="Arial"/>
              <a:buChar char="•"/>
              <a:defRPr sz="1800" b="1" kern="1200">
                <a:solidFill>
                  <a:schemeClr val="tx1"/>
                </a:solidFill>
                <a:latin typeface="+mn-lt"/>
                <a:ea typeface="+mn-ea"/>
                <a:cs typeface="+mn-cs"/>
              </a:defRPr>
            </a:lvl1pPr>
            <a:lvl2pPr marL="403225" indent="-171450" algn="l" defTabSz="457200" rtl="0" eaLnBrk="1" latinLnBrk="0" hangingPunct="1">
              <a:spcBef>
                <a:spcPct val="20000"/>
              </a:spcBef>
              <a:buFont typeface="Arial"/>
              <a:buChar char="–"/>
              <a:defRPr sz="1600" kern="1200">
                <a:solidFill>
                  <a:schemeClr val="tx1"/>
                </a:solidFill>
                <a:latin typeface="+mn-lt"/>
                <a:ea typeface="+mn-ea"/>
                <a:cs typeface="+mn-cs"/>
              </a:defRPr>
            </a:lvl2pPr>
            <a:lvl3pPr marL="628650" indent="-173038" algn="l" defTabSz="457200" rtl="0" eaLnBrk="1" latinLnBrk="0" hangingPunct="1">
              <a:spcBef>
                <a:spcPct val="20000"/>
              </a:spcBef>
              <a:buFont typeface="Arial"/>
              <a:buChar char="•"/>
              <a:defRPr sz="1400" kern="1200">
                <a:solidFill>
                  <a:schemeClr val="tx1"/>
                </a:solidFill>
                <a:latin typeface="+mn-lt"/>
                <a:ea typeface="+mn-ea"/>
                <a:cs typeface="+mn-cs"/>
              </a:defRPr>
            </a:lvl3pPr>
            <a:lvl4pPr marL="854075" indent="-173038" algn="l" defTabSz="457200" rtl="0" eaLnBrk="1" latinLnBrk="0" hangingPunct="1">
              <a:spcBef>
                <a:spcPct val="20000"/>
              </a:spcBef>
              <a:buFont typeface="Arial"/>
              <a:buChar char="–"/>
              <a:defRPr sz="1200" kern="1200">
                <a:solidFill>
                  <a:schemeClr val="tx1"/>
                </a:solidFill>
                <a:latin typeface="+mn-lt"/>
                <a:ea typeface="+mn-ea"/>
                <a:cs typeface="+mn-cs"/>
              </a:defRPr>
            </a:lvl4pPr>
            <a:lvl5pPr marL="1087438" indent="-174625" algn="l" defTabSz="457200" rtl="0" eaLnBrk="1" latinLnBrk="0" hangingPunct="1">
              <a:spcBef>
                <a:spcPct val="20000"/>
              </a:spcBef>
              <a:buFont typeface="Arial"/>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000" b="0" dirty="0" smtClean="0"/>
              <a:t>The </a:t>
            </a:r>
            <a:r>
              <a:rPr lang="en-US" sz="2000" b="0" dirty="0"/>
              <a:t>Software QA Task Group (SQATG) serves </a:t>
            </a:r>
            <a:r>
              <a:rPr lang="en-US" sz="2000" b="0" dirty="0" smtClean="0"/>
              <a:t>EFCOG </a:t>
            </a:r>
            <a:r>
              <a:rPr lang="en-US" sz="2000" b="0" dirty="0"/>
              <a:t>and its members by identifying, analyzing, assessing, and recommending methods that support effective implementation of Software Quality Assurance (SQA) requirements and resolve SQA program performance </a:t>
            </a:r>
            <a:r>
              <a:rPr lang="en-US" sz="2000" b="0" dirty="0" smtClean="0"/>
              <a:t>issues.</a:t>
            </a:r>
            <a:endParaRPr lang="en-US" sz="2000" b="0" dirty="0"/>
          </a:p>
        </p:txBody>
      </p:sp>
      <p:sp>
        <p:nvSpPr>
          <p:cNvPr id="11" name="Content Placeholder 4"/>
          <p:cNvSpPr txBox="1">
            <a:spLocks/>
          </p:cNvSpPr>
          <p:nvPr/>
        </p:nvSpPr>
        <p:spPr>
          <a:xfrm>
            <a:off x="457200" y="2730749"/>
            <a:ext cx="8141110" cy="2443936"/>
          </a:xfrm>
          <a:prstGeom prst="rect">
            <a:avLst/>
          </a:prstGeom>
        </p:spPr>
        <p:txBody>
          <a:bodyPr/>
          <a:lstStyle>
            <a:lvl1pPr marL="171450" indent="-171450" algn="l" defTabSz="457200" rtl="0" eaLnBrk="1" latinLnBrk="0" hangingPunct="1">
              <a:spcBef>
                <a:spcPct val="20000"/>
              </a:spcBef>
              <a:buFont typeface="Arial"/>
              <a:buChar char="•"/>
              <a:defRPr sz="1800" b="1" kern="1200">
                <a:solidFill>
                  <a:schemeClr val="tx1"/>
                </a:solidFill>
                <a:latin typeface="+mn-lt"/>
                <a:ea typeface="+mn-ea"/>
                <a:cs typeface="+mn-cs"/>
              </a:defRPr>
            </a:lvl1pPr>
            <a:lvl2pPr marL="403225" indent="-171450" algn="l" defTabSz="457200" rtl="0" eaLnBrk="1" latinLnBrk="0" hangingPunct="1">
              <a:spcBef>
                <a:spcPct val="20000"/>
              </a:spcBef>
              <a:buFont typeface="Arial"/>
              <a:buChar char="–"/>
              <a:defRPr sz="1600" kern="1200">
                <a:solidFill>
                  <a:schemeClr val="tx1"/>
                </a:solidFill>
                <a:latin typeface="+mn-lt"/>
                <a:ea typeface="+mn-ea"/>
                <a:cs typeface="+mn-cs"/>
              </a:defRPr>
            </a:lvl2pPr>
            <a:lvl3pPr marL="628650" indent="-173038" algn="l" defTabSz="457200" rtl="0" eaLnBrk="1" latinLnBrk="0" hangingPunct="1">
              <a:spcBef>
                <a:spcPct val="20000"/>
              </a:spcBef>
              <a:buFont typeface="Arial"/>
              <a:buChar char="•"/>
              <a:defRPr sz="1400" kern="1200">
                <a:solidFill>
                  <a:schemeClr val="tx1"/>
                </a:solidFill>
                <a:latin typeface="+mn-lt"/>
                <a:ea typeface="+mn-ea"/>
                <a:cs typeface="+mn-cs"/>
              </a:defRPr>
            </a:lvl3pPr>
            <a:lvl4pPr marL="854075" indent="-173038" algn="l" defTabSz="457200" rtl="0" eaLnBrk="1" latinLnBrk="0" hangingPunct="1">
              <a:spcBef>
                <a:spcPct val="20000"/>
              </a:spcBef>
              <a:buFont typeface="Arial"/>
              <a:buChar char="–"/>
              <a:defRPr sz="1200" kern="1200">
                <a:solidFill>
                  <a:schemeClr val="tx1"/>
                </a:solidFill>
                <a:latin typeface="+mn-lt"/>
                <a:ea typeface="+mn-ea"/>
                <a:cs typeface="+mn-cs"/>
              </a:defRPr>
            </a:lvl4pPr>
            <a:lvl5pPr marL="1087438" indent="-174625" algn="l" defTabSz="457200" rtl="0" eaLnBrk="1" latinLnBrk="0" hangingPunct="1">
              <a:spcBef>
                <a:spcPct val="20000"/>
              </a:spcBef>
              <a:buFont typeface="Arial"/>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000" b="0" dirty="0"/>
              <a:t>In particular, the SQATG focuses on cross-cutting issues across DOE sites or across SQA functions. Accordingly, the group engages in regularly planned meetings to report on performance, assess and categorize issues, and prepare initiatives responsive to this charter. The SQATG measures may include interpreting complex-wide requirements, deriving techniques and tools, disseminating lessons learned, and establishing best practices.</a:t>
            </a:r>
          </a:p>
        </p:txBody>
      </p:sp>
    </p:spTree>
    <p:extLst>
      <p:ext uri="{BB962C8B-B14F-4D97-AF65-F5344CB8AC3E}">
        <p14:creationId xmlns:p14="http://schemas.microsoft.com/office/powerpoint/2010/main" val="988997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SQA Charter (summarized)</a:t>
            </a:r>
            <a:endParaRPr lang="en-US" sz="3200" dirty="0"/>
          </a:p>
        </p:txBody>
      </p:sp>
      <p:sp>
        <p:nvSpPr>
          <p:cNvPr id="3" name="Date Placeholder 2"/>
          <p:cNvSpPr>
            <a:spLocks noGrp="1"/>
          </p:cNvSpPr>
          <p:nvPr>
            <p:ph type="dt" sz="half" idx="10"/>
          </p:nvPr>
        </p:nvSpPr>
        <p:spPr/>
        <p:txBody>
          <a:bodyPr/>
          <a:lstStyle/>
          <a:p>
            <a:r>
              <a:rPr lang="en-US" dirty="0" smtClean="0"/>
              <a:t>|   </a:t>
            </a:r>
            <a:fld id="{5D01E7E5-6465-7A46-A26D-BAABC2D34D38}" type="slidenum">
              <a:rPr lang="en-US" smtClean="0"/>
              <a:t>4</a:t>
            </a:fld>
            <a:endParaRPr lang="en-US" dirty="0"/>
          </a:p>
        </p:txBody>
      </p:sp>
      <p:sp>
        <p:nvSpPr>
          <p:cNvPr id="5" name="Content Placeholder 4"/>
          <p:cNvSpPr>
            <a:spLocks noGrp="1"/>
          </p:cNvSpPr>
          <p:nvPr>
            <p:ph idx="1"/>
          </p:nvPr>
        </p:nvSpPr>
        <p:spPr>
          <a:xfrm>
            <a:off x="457200" y="943030"/>
            <a:ext cx="8480544" cy="4307396"/>
          </a:xfrm>
        </p:spPr>
        <p:txBody>
          <a:bodyPr/>
          <a:lstStyle/>
          <a:p>
            <a:pPr marL="342900" indent="-342900">
              <a:spcBef>
                <a:spcPts val="0"/>
              </a:spcBef>
              <a:spcAft>
                <a:spcPts val="300"/>
              </a:spcAft>
              <a:buFont typeface="+mj-lt"/>
              <a:buAutoNum type="arabicPeriod"/>
            </a:pPr>
            <a:r>
              <a:rPr lang="en-US" b="0" dirty="0" smtClean="0"/>
              <a:t>Identify, analyze, assess, </a:t>
            </a:r>
            <a:r>
              <a:rPr lang="en-US" b="0" dirty="0"/>
              <a:t>and </a:t>
            </a:r>
            <a:r>
              <a:rPr lang="en-US" b="0" dirty="0" smtClean="0"/>
              <a:t>recommend </a:t>
            </a:r>
            <a:r>
              <a:rPr lang="en-US" b="0" dirty="0"/>
              <a:t>methods </a:t>
            </a:r>
            <a:r>
              <a:rPr lang="en-US" b="0" dirty="0" smtClean="0"/>
              <a:t>that: </a:t>
            </a:r>
          </a:p>
          <a:p>
            <a:pPr lvl="2"/>
            <a:r>
              <a:rPr lang="en-US" sz="1800" dirty="0" smtClean="0"/>
              <a:t>support </a:t>
            </a:r>
            <a:r>
              <a:rPr lang="en-US" sz="1800" dirty="0"/>
              <a:t>effective implementation of </a:t>
            </a:r>
            <a:r>
              <a:rPr lang="en-US" sz="1800" dirty="0" smtClean="0"/>
              <a:t>SQA requirements</a:t>
            </a:r>
          </a:p>
          <a:p>
            <a:pPr lvl="2"/>
            <a:r>
              <a:rPr lang="en-US" sz="1800" dirty="0" smtClean="0"/>
              <a:t>resolve </a:t>
            </a:r>
            <a:r>
              <a:rPr lang="en-US" sz="1800" dirty="0"/>
              <a:t>SQA program performance </a:t>
            </a:r>
            <a:r>
              <a:rPr lang="en-US" sz="1800" dirty="0" smtClean="0"/>
              <a:t>issues</a:t>
            </a:r>
            <a:endParaRPr lang="en-US" sz="1800" dirty="0"/>
          </a:p>
          <a:p>
            <a:pPr marL="342900" indent="-342900">
              <a:spcBef>
                <a:spcPts val="1200"/>
              </a:spcBef>
              <a:buFont typeface="+mj-lt"/>
              <a:buAutoNum type="arabicPeriod"/>
            </a:pPr>
            <a:r>
              <a:rPr lang="en-US" b="0" dirty="0" smtClean="0"/>
              <a:t>Focus on </a:t>
            </a:r>
            <a:r>
              <a:rPr lang="en-US" b="0" dirty="0"/>
              <a:t>cross-cutting issues across DOE sites or </a:t>
            </a:r>
            <a:r>
              <a:rPr lang="en-US" b="0" dirty="0" smtClean="0"/>
              <a:t>SQA </a:t>
            </a:r>
            <a:r>
              <a:rPr lang="en-US" b="0" dirty="0"/>
              <a:t>functions. </a:t>
            </a:r>
            <a:endParaRPr lang="en-US" b="0" dirty="0" smtClean="0"/>
          </a:p>
          <a:p>
            <a:pPr marL="342900" indent="-342900">
              <a:spcBef>
                <a:spcPts val="600"/>
              </a:spcBef>
              <a:spcAft>
                <a:spcPts val="300"/>
              </a:spcAft>
              <a:buFont typeface="+mj-lt"/>
              <a:buAutoNum type="arabicPeriod"/>
            </a:pPr>
            <a:r>
              <a:rPr lang="en-US" b="0" dirty="0" smtClean="0">
                <a:solidFill>
                  <a:schemeClr val="accent5">
                    <a:lumMod val="75000"/>
                  </a:schemeClr>
                </a:solidFill>
              </a:rPr>
              <a:t>Engage </a:t>
            </a:r>
            <a:r>
              <a:rPr lang="en-US" b="0" dirty="0">
                <a:solidFill>
                  <a:schemeClr val="accent5">
                    <a:lumMod val="75000"/>
                  </a:schemeClr>
                </a:solidFill>
              </a:rPr>
              <a:t>in regularly planned meetings </a:t>
            </a:r>
            <a:r>
              <a:rPr lang="en-US" b="0" dirty="0" smtClean="0">
                <a:solidFill>
                  <a:schemeClr val="accent5">
                    <a:lumMod val="75000"/>
                  </a:schemeClr>
                </a:solidFill>
              </a:rPr>
              <a:t>to:</a:t>
            </a:r>
          </a:p>
          <a:p>
            <a:pPr lvl="2">
              <a:spcBef>
                <a:spcPts val="0"/>
              </a:spcBef>
            </a:pPr>
            <a:r>
              <a:rPr lang="en-US" sz="1800" dirty="0" smtClean="0">
                <a:solidFill>
                  <a:schemeClr val="accent5">
                    <a:lumMod val="75000"/>
                  </a:schemeClr>
                </a:solidFill>
              </a:rPr>
              <a:t>report </a:t>
            </a:r>
            <a:r>
              <a:rPr lang="en-US" sz="1800" dirty="0">
                <a:solidFill>
                  <a:schemeClr val="accent5">
                    <a:lumMod val="75000"/>
                  </a:schemeClr>
                </a:solidFill>
              </a:rPr>
              <a:t>on </a:t>
            </a:r>
            <a:r>
              <a:rPr lang="en-US" sz="1800" dirty="0" smtClean="0">
                <a:solidFill>
                  <a:schemeClr val="accent5">
                    <a:lumMod val="75000"/>
                  </a:schemeClr>
                </a:solidFill>
              </a:rPr>
              <a:t>performance</a:t>
            </a:r>
          </a:p>
          <a:p>
            <a:pPr lvl="2">
              <a:spcBef>
                <a:spcPts val="0"/>
              </a:spcBef>
            </a:pPr>
            <a:r>
              <a:rPr lang="en-US" sz="1800" dirty="0" smtClean="0">
                <a:solidFill>
                  <a:schemeClr val="accent5">
                    <a:lumMod val="75000"/>
                  </a:schemeClr>
                </a:solidFill>
              </a:rPr>
              <a:t>assess </a:t>
            </a:r>
            <a:r>
              <a:rPr lang="en-US" sz="1800" dirty="0">
                <a:solidFill>
                  <a:schemeClr val="accent5">
                    <a:lumMod val="75000"/>
                  </a:schemeClr>
                </a:solidFill>
              </a:rPr>
              <a:t>and categorize </a:t>
            </a:r>
            <a:r>
              <a:rPr lang="en-US" sz="1800" dirty="0" smtClean="0">
                <a:solidFill>
                  <a:schemeClr val="accent5">
                    <a:lumMod val="75000"/>
                  </a:schemeClr>
                </a:solidFill>
              </a:rPr>
              <a:t>issues</a:t>
            </a:r>
          </a:p>
          <a:p>
            <a:pPr lvl="2">
              <a:spcBef>
                <a:spcPts val="0"/>
              </a:spcBef>
            </a:pPr>
            <a:r>
              <a:rPr lang="en-US" sz="1800" dirty="0" smtClean="0">
                <a:solidFill>
                  <a:schemeClr val="accent5">
                    <a:lumMod val="75000"/>
                  </a:schemeClr>
                </a:solidFill>
              </a:rPr>
              <a:t>prepare </a:t>
            </a:r>
            <a:r>
              <a:rPr lang="en-US" sz="1800" dirty="0">
                <a:solidFill>
                  <a:schemeClr val="accent5">
                    <a:lumMod val="75000"/>
                  </a:schemeClr>
                </a:solidFill>
              </a:rPr>
              <a:t>initiatives responsive to this </a:t>
            </a:r>
            <a:r>
              <a:rPr lang="en-US" sz="1800" dirty="0" smtClean="0">
                <a:solidFill>
                  <a:schemeClr val="accent5">
                    <a:lumMod val="75000"/>
                  </a:schemeClr>
                </a:solidFill>
              </a:rPr>
              <a:t>charter</a:t>
            </a:r>
          </a:p>
          <a:p>
            <a:pPr marL="342900" indent="-342900">
              <a:spcBef>
                <a:spcPts val="600"/>
              </a:spcBef>
              <a:spcAft>
                <a:spcPts val="300"/>
              </a:spcAft>
              <a:buFont typeface="+mj-lt"/>
              <a:buAutoNum type="arabicPeriod"/>
            </a:pPr>
            <a:r>
              <a:rPr lang="en-US" b="0" dirty="0" smtClean="0"/>
              <a:t>SQATG </a:t>
            </a:r>
            <a:r>
              <a:rPr lang="en-US" b="0" dirty="0"/>
              <a:t>measures may </a:t>
            </a:r>
            <a:r>
              <a:rPr lang="en-US" b="0" dirty="0" smtClean="0"/>
              <a:t>include:</a:t>
            </a:r>
          </a:p>
          <a:p>
            <a:pPr lvl="2">
              <a:spcBef>
                <a:spcPts val="0"/>
              </a:spcBef>
            </a:pPr>
            <a:r>
              <a:rPr lang="en-US" sz="1800" dirty="0" smtClean="0"/>
              <a:t>interpreting </a:t>
            </a:r>
            <a:r>
              <a:rPr lang="en-US" sz="1800" dirty="0"/>
              <a:t>complex-wide </a:t>
            </a:r>
            <a:r>
              <a:rPr lang="en-US" sz="1800" dirty="0" smtClean="0"/>
              <a:t>requirements</a:t>
            </a:r>
          </a:p>
          <a:p>
            <a:pPr lvl="2">
              <a:spcBef>
                <a:spcPts val="0"/>
              </a:spcBef>
            </a:pPr>
            <a:r>
              <a:rPr lang="en-US" sz="1800" dirty="0" smtClean="0"/>
              <a:t>deriving </a:t>
            </a:r>
            <a:r>
              <a:rPr lang="en-US" sz="1800" dirty="0"/>
              <a:t>techniques and </a:t>
            </a:r>
            <a:r>
              <a:rPr lang="en-US" sz="1800" dirty="0" smtClean="0"/>
              <a:t>tools</a:t>
            </a:r>
          </a:p>
          <a:p>
            <a:pPr lvl="2">
              <a:spcBef>
                <a:spcPts val="0"/>
              </a:spcBef>
            </a:pPr>
            <a:r>
              <a:rPr lang="en-US" sz="1800" dirty="0" smtClean="0"/>
              <a:t>disseminating </a:t>
            </a:r>
            <a:r>
              <a:rPr lang="en-US" sz="1800" dirty="0"/>
              <a:t>lessons </a:t>
            </a:r>
            <a:r>
              <a:rPr lang="en-US" sz="1800" dirty="0" smtClean="0"/>
              <a:t>learned</a:t>
            </a:r>
          </a:p>
          <a:p>
            <a:pPr lvl="2">
              <a:spcBef>
                <a:spcPts val="0"/>
              </a:spcBef>
            </a:pPr>
            <a:r>
              <a:rPr lang="en-US" sz="1800" dirty="0" smtClean="0"/>
              <a:t>establishing </a:t>
            </a:r>
            <a:r>
              <a:rPr lang="en-US" sz="1800" dirty="0" smtClean="0">
                <a:solidFill>
                  <a:srgbClr val="0070C0"/>
                </a:solidFill>
              </a:rPr>
              <a:t>DOE SQA</a:t>
            </a:r>
            <a:r>
              <a:rPr lang="en-US" sz="1800" dirty="0" smtClean="0"/>
              <a:t> best practices</a:t>
            </a:r>
            <a:endParaRPr lang="en-US" sz="1800" dirty="0"/>
          </a:p>
        </p:txBody>
      </p:sp>
      <p:sp>
        <p:nvSpPr>
          <p:cNvPr id="10" name="Rectangle 9"/>
          <p:cNvSpPr/>
          <p:nvPr/>
        </p:nvSpPr>
        <p:spPr>
          <a:xfrm>
            <a:off x="0" y="820912"/>
            <a:ext cx="163286" cy="4578851"/>
          </a:xfrm>
          <a:prstGeom prst="rect">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solidFill>
                <a:schemeClr val="dk1"/>
              </a:solidFill>
            </a:endParaRPr>
          </a:p>
        </p:txBody>
      </p:sp>
      <p:sp>
        <p:nvSpPr>
          <p:cNvPr id="13" name="Footer Placeholder 3"/>
          <p:cNvSpPr txBox="1">
            <a:spLocks/>
          </p:cNvSpPr>
          <p:nvPr/>
        </p:nvSpPr>
        <p:spPr>
          <a:xfrm>
            <a:off x="4357396" y="5409848"/>
            <a:ext cx="987143" cy="305152"/>
          </a:xfrm>
          <a:prstGeom prst="rect">
            <a:avLst/>
          </a:prstGeom>
        </p:spPr>
        <p:txBody>
          <a:bodyPr vert="horz" lIns="91433" tIns="45717" rIns="91433" bIns="45717" anchor="b"/>
          <a:lstStyle>
            <a:lvl1pPr marL="0" indent="0" algn="r" defTabSz="457200" rtl="0" eaLnBrk="1" latinLnBrk="0" hangingPunct="1">
              <a:spcBef>
                <a:spcPct val="20000"/>
              </a:spcBef>
              <a:buFont typeface="Arial"/>
              <a:buNone/>
              <a:defRPr sz="1800" b="1" kern="1200">
                <a:solidFill>
                  <a:schemeClr val="tx1"/>
                </a:solidFill>
                <a:latin typeface="+mn-lt"/>
                <a:ea typeface="+mn-ea"/>
                <a:cs typeface="+mn-cs"/>
              </a:defRPr>
            </a:lvl1pPr>
            <a:lvl2pPr marL="457164" indent="0" algn="l" defTabSz="457200" rtl="0" eaLnBrk="1" latinLnBrk="0" hangingPunct="1">
              <a:spcBef>
                <a:spcPct val="20000"/>
              </a:spcBef>
              <a:buFont typeface="Arial"/>
              <a:buNone/>
              <a:defRPr sz="2400" b="1" kern="1200">
                <a:solidFill>
                  <a:schemeClr val="tx1"/>
                </a:solidFill>
                <a:latin typeface="+mn-lt"/>
                <a:ea typeface="+mn-ea"/>
                <a:cs typeface="+mn-cs"/>
              </a:defRPr>
            </a:lvl2pPr>
            <a:lvl3pPr marL="914327" indent="0" algn="l" defTabSz="457200" rtl="0" eaLnBrk="1" latinLnBrk="0" hangingPunct="1">
              <a:spcBef>
                <a:spcPct val="20000"/>
              </a:spcBef>
              <a:buFont typeface="Arial"/>
              <a:buNone/>
              <a:defRPr sz="2400" b="1" kern="1200">
                <a:solidFill>
                  <a:schemeClr val="tx1"/>
                </a:solidFill>
                <a:latin typeface="+mn-lt"/>
                <a:ea typeface="+mn-ea"/>
                <a:cs typeface="+mn-cs"/>
              </a:defRPr>
            </a:lvl3pPr>
            <a:lvl4pPr marL="1371491" indent="0" algn="l" defTabSz="457200" rtl="0" eaLnBrk="1" latinLnBrk="0" hangingPunct="1">
              <a:spcBef>
                <a:spcPct val="20000"/>
              </a:spcBef>
              <a:buFont typeface="Arial"/>
              <a:buNone/>
              <a:defRPr sz="2400" b="1" kern="1200">
                <a:solidFill>
                  <a:schemeClr val="tx1"/>
                </a:solidFill>
                <a:latin typeface="+mn-lt"/>
                <a:ea typeface="+mn-ea"/>
                <a:cs typeface="+mn-cs"/>
              </a:defRPr>
            </a:lvl4pPr>
            <a:lvl5pPr marL="1828654" indent="0" algn="l" defTabSz="457200" rtl="0" eaLnBrk="1" latinLnBrk="0" hangingPunct="1">
              <a:spcBef>
                <a:spcPct val="20000"/>
              </a:spcBef>
              <a:buFont typeface="Arial"/>
              <a:buNone/>
              <a:defRPr sz="24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sz="1000" b="0" dirty="0">
              <a:solidFill>
                <a:schemeClr val="bg1"/>
              </a:solidFill>
            </a:endParaRPr>
          </a:p>
        </p:txBody>
      </p:sp>
      <p:sp>
        <p:nvSpPr>
          <p:cNvPr id="9" name="Footer Placeholder 3"/>
          <p:cNvSpPr>
            <a:spLocks noGrp="1"/>
          </p:cNvSpPr>
          <p:nvPr>
            <p:ph type="ftr" sz="quarter" idx="11"/>
          </p:nvPr>
        </p:nvSpPr>
        <p:spPr>
          <a:xfrm>
            <a:off x="163286" y="5409848"/>
            <a:ext cx="3147180" cy="305152"/>
          </a:xfrm>
        </p:spPr>
        <p:txBody>
          <a:bodyPr/>
          <a:lstStyle/>
          <a:p>
            <a:r>
              <a:rPr lang="en-US" dirty="0"/>
              <a:t>EFCOG SQA Task Group – </a:t>
            </a:r>
            <a:r>
              <a:rPr lang="en-US" dirty="0" smtClean="0"/>
              <a:t>Oct 2019, Oak </a:t>
            </a:r>
            <a:r>
              <a:rPr lang="en-US" dirty="0"/>
              <a:t>Ridge, </a:t>
            </a:r>
            <a:r>
              <a:rPr lang="en-US" dirty="0" smtClean="0"/>
              <a:t>TN</a:t>
            </a:r>
            <a:endParaRPr lang="en-US" dirty="0"/>
          </a:p>
        </p:txBody>
      </p:sp>
    </p:spTree>
    <p:extLst>
      <p:ext uri="{BB962C8B-B14F-4D97-AF65-F5344CB8AC3E}">
        <p14:creationId xmlns:p14="http://schemas.microsoft.com/office/powerpoint/2010/main" val="39262967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Strategic Planning</a:t>
            </a:r>
            <a:endParaRPr lang="en-US" sz="3200" dirty="0"/>
          </a:p>
        </p:txBody>
      </p:sp>
      <p:sp>
        <p:nvSpPr>
          <p:cNvPr id="3" name="Date Placeholder 2"/>
          <p:cNvSpPr>
            <a:spLocks noGrp="1"/>
          </p:cNvSpPr>
          <p:nvPr>
            <p:ph type="dt" sz="half" idx="10"/>
          </p:nvPr>
        </p:nvSpPr>
        <p:spPr/>
        <p:txBody>
          <a:bodyPr/>
          <a:lstStyle/>
          <a:p>
            <a:r>
              <a:rPr lang="en-US" dirty="0" smtClean="0"/>
              <a:t>|   </a:t>
            </a:r>
            <a:fld id="{5D01E7E5-6465-7A46-A26D-BAABC2D34D38}" type="slidenum">
              <a:rPr lang="en-US" smtClean="0"/>
              <a:t>5</a:t>
            </a:fld>
            <a:endParaRPr lang="en-US" dirty="0"/>
          </a:p>
        </p:txBody>
      </p:sp>
      <p:sp>
        <p:nvSpPr>
          <p:cNvPr id="5" name="Content Placeholder 4"/>
          <p:cNvSpPr>
            <a:spLocks noGrp="1"/>
          </p:cNvSpPr>
          <p:nvPr>
            <p:ph idx="1"/>
          </p:nvPr>
        </p:nvSpPr>
        <p:spPr>
          <a:xfrm>
            <a:off x="457199" y="943030"/>
            <a:ext cx="8281219" cy="4185860"/>
          </a:xfrm>
        </p:spPr>
        <p:txBody>
          <a:bodyPr/>
          <a:lstStyle/>
          <a:p>
            <a:pPr marL="0" indent="0">
              <a:spcBef>
                <a:spcPts val="1200"/>
              </a:spcBef>
              <a:spcAft>
                <a:spcPts val="1200"/>
              </a:spcAft>
              <a:buNone/>
            </a:pPr>
            <a:r>
              <a:rPr lang="en-US" sz="2000" dirty="0"/>
              <a:t>Strategic planning </a:t>
            </a:r>
            <a:r>
              <a:rPr lang="en-US" sz="2000" dirty="0" smtClean="0"/>
              <a:t>focuses what the SQATG should be engaged in. This includes </a:t>
            </a:r>
            <a:r>
              <a:rPr lang="en-US" sz="2000" dirty="0"/>
              <a:t>specific effort </a:t>
            </a:r>
            <a:r>
              <a:rPr lang="en-US" sz="2000" dirty="0" smtClean="0"/>
              <a:t>in SQA areas </a:t>
            </a:r>
            <a:r>
              <a:rPr lang="en-US" sz="2000" dirty="0"/>
              <a:t>identified </a:t>
            </a:r>
            <a:r>
              <a:rPr lang="en-US" sz="2000" dirty="0" smtClean="0"/>
              <a:t>as needing improvement DOE-wide.</a:t>
            </a:r>
          </a:p>
          <a:p>
            <a:pPr marL="574675" lvl="1" indent="-342900">
              <a:spcBef>
                <a:spcPts val="1200"/>
              </a:spcBef>
              <a:spcAft>
                <a:spcPts val="1200"/>
              </a:spcAft>
              <a:buFont typeface="+mj-lt"/>
              <a:buAutoNum type="arabicPeriod"/>
            </a:pPr>
            <a:r>
              <a:rPr lang="en-US" sz="2000" dirty="0" smtClean="0"/>
              <a:t>What is </a:t>
            </a:r>
            <a:r>
              <a:rPr lang="en-US" sz="2000" dirty="0"/>
              <a:t>the SQATG </a:t>
            </a:r>
            <a:r>
              <a:rPr lang="en-US" sz="2000" dirty="0" smtClean="0"/>
              <a:t>vision? </a:t>
            </a:r>
            <a:r>
              <a:rPr lang="en-US" sz="2000" dirty="0"/>
              <a:t>What is the SQATG here </a:t>
            </a:r>
            <a:r>
              <a:rPr lang="en-US" sz="2000" dirty="0" smtClean="0"/>
              <a:t>to produce?</a:t>
            </a:r>
          </a:p>
          <a:p>
            <a:pPr marL="574675" lvl="1" indent="-342900">
              <a:spcBef>
                <a:spcPts val="1200"/>
              </a:spcBef>
              <a:spcAft>
                <a:spcPts val="1200"/>
              </a:spcAft>
              <a:buFont typeface="+mj-lt"/>
              <a:buAutoNum type="arabicPeriod"/>
            </a:pPr>
            <a:r>
              <a:rPr lang="en-US" sz="2000" dirty="0" smtClean="0"/>
              <a:t>Is the </a:t>
            </a:r>
            <a:r>
              <a:rPr lang="en-US" sz="2000" dirty="0"/>
              <a:t>SQATG maximizing </a:t>
            </a:r>
            <a:r>
              <a:rPr lang="en-US" sz="2000" dirty="0" smtClean="0"/>
              <a:t>its efforts by staying focused upon things that only </a:t>
            </a:r>
            <a:r>
              <a:rPr lang="en-US" sz="2000" dirty="0"/>
              <a:t>the SQATG can </a:t>
            </a:r>
            <a:r>
              <a:rPr lang="en-US" sz="2000" dirty="0" smtClean="0"/>
              <a:t>accomplish?</a:t>
            </a:r>
          </a:p>
          <a:p>
            <a:pPr marL="574675" lvl="1" indent="-342900">
              <a:spcBef>
                <a:spcPts val="1200"/>
              </a:spcBef>
              <a:spcAft>
                <a:spcPts val="1200"/>
              </a:spcAft>
              <a:buFont typeface="+mj-lt"/>
              <a:buAutoNum type="arabicPeriod"/>
            </a:pPr>
            <a:r>
              <a:rPr lang="en-US" sz="2000" dirty="0" smtClean="0"/>
              <a:t>Are SQATG work projects filtered through the Charter?</a:t>
            </a:r>
          </a:p>
          <a:p>
            <a:pPr marL="574675" lvl="1" indent="-342900">
              <a:spcBef>
                <a:spcPts val="600"/>
              </a:spcBef>
              <a:spcAft>
                <a:spcPts val="600"/>
              </a:spcAft>
              <a:buFont typeface="+mj-lt"/>
              <a:buAutoNum type="arabicPeriod"/>
            </a:pPr>
            <a:endParaRPr lang="en-US" sz="2000" dirty="0"/>
          </a:p>
        </p:txBody>
      </p:sp>
      <p:sp>
        <p:nvSpPr>
          <p:cNvPr id="10" name="Rectangle 9"/>
          <p:cNvSpPr/>
          <p:nvPr/>
        </p:nvSpPr>
        <p:spPr>
          <a:xfrm>
            <a:off x="0" y="820912"/>
            <a:ext cx="163286" cy="4578851"/>
          </a:xfrm>
          <a:prstGeom prst="rect">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solidFill>
                <a:schemeClr val="dk1"/>
              </a:solidFill>
            </a:endParaRPr>
          </a:p>
        </p:txBody>
      </p:sp>
      <p:sp>
        <p:nvSpPr>
          <p:cNvPr id="13" name="Footer Placeholder 3"/>
          <p:cNvSpPr txBox="1">
            <a:spLocks/>
          </p:cNvSpPr>
          <p:nvPr/>
        </p:nvSpPr>
        <p:spPr>
          <a:xfrm>
            <a:off x="4357396" y="5409848"/>
            <a:ext cx="987143" cy="305152"/>
          </a:xfrm>
          <a:prstGeom prst="rect">
            <a:avLst/>
          </a:prstGeom>
        </p:spPr>
        <p:txBody>
          <a:bodyPr vert="horz" lIns="91433" tIns="45717" rIns="91433" bIns="45717" anchor="b"/>
          <a:lstStyle>
            <a:lvl1pPr marL="0" indent="0" algn="r" defTabSz="457200" rtl="0" eaLnBrk="1" latinLnBrk="0" hangingPunct="1">
              <a:spcBef>
                <a:spcPct val="20000"/>
              </a:spcBef>
              <a:buFont typeface="Arial"/>
              <a:buNone/>
              <a:defRPr sz="1800" b="1" kern="1200">
                <a:solidFill>
                  <a:schemeClr val="tx1"/>
                </a:solidFill>
                <a:latin typeface="+mn-lt"/>
                <a:ea typeface="+mn-ea"/>
                <a:cs typeface="+mn-cs"/>
              </a:defRPr>
            </a:lvl1pPr>
            <a:lvl2pPr marL="457164" indent="0" algn="l" defTabSz="457200" rtl="0" eaLnBrk="1" latinLnBrk="0" hangingPunct="1">
              <a:spcBef>
                <a:spcPct val="20000"/>
              </a:spcBef>
              <a:buFont typeface="Arial"/>
              <a:buNone/>
              <a:defRPr sz="2400" b="1" kern="1200">
                <a:solidFill>
                  <a:schemeClr val="tx1"/>
                </a:solidFill>
                <a:latin typeface="+mn-lt"/>
                <a:ea typeface="+mn-ea"/>
                <a:cs typeface="+mn-cs"/>
              </a:defRPr>
            </a:lvl2pPr>
            <a:lvl3pPr marL="914327" indent="0" algn="l" defTabSz="457200" rtl="0" eaLnBrk="1" latinLnBrk="0" hangingPunct="1">
              <a:spcBef>
                <a:spcPct val="20000"/>
              </a:spcBef>
              <a:buFont typeface="Arial"/>
              <a:buNone/>
              <a:defRPr sz="2400" b="1" kern="1200">
                <a:solidFill>
                  <a:schemeClr val="tx1"/>
                </a:solidFill>
                <a:latin typeface="+mn-lt"/>
                <a:ea typeface="+mn-ea"/>
                <a:cs typeface="+mn-cs"/>
              </a:defRPr>
            </a:lvl3pPr>
            <a:lvl4pPr marL="1371491" indent="0" algn="l" defTabSz="457200" rtl="0" eaLnBrk="1" latinLnBrk="0" hangingPunct="1">
              <a:spcBef>
                <a:spcPct val="20000"/>
              </a:spcBef>
              <a:buFont typeface="Arial"/>
              <a:buNone/>
              <a:defRPr sz="2400" b="1" kern="1200">
                <a:solidFill>
                  <a:schemeClr val="tx1"/>
                </a:solidFill>
                <a:latin typeface="+mn-lt"/>
                <a:ea typeface="+mn-ea"/>
                <a:cs typeface="+mn-cs"/>
              </a:defRPr>
            </a:lvl4pPr>
            <a:lvl5pPr marL="1828654" indent="0" algn="l" defTabSz="457200" rtl="0" eaLnBrk="1" latinLnBrk="0" hangingPunct="1">
              <a:spcBef>
                <a:spcPct val="20000"/>
              </a:spcBef>
              <a:buFont typeface="Arial"/>
              <a:buNone/>
              <a:defRPr sz="24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sz="1000" b="0" dirty="0">
              <a:solidFill>
                <a:schemeClr val="bg1"/>
              </a:solidFill>
            </a:endParaRPr>
          </a:p>
        </p:txBody>
      </p:sp>
      <p:sp>
        <p:nvSpPr>
          <p:cNvPr id="9" name="Footer Placeholder 3"/>
          <p:cNvSpPr>
            <a:spLocks noGrp="1"/>
          </p:cNvSpPr>
          <p:nvPr>
            <p:ph type="ftr" sz="quarter" idx="11"/>
          </p:nvPr>
        </p:nvSpPr>
        <p:spPr>
          <a:xfrm>
            <a:off x="163286" y="5409848"/>
            <a:ext cx="3147180" cy="305152"/>
          </a:xfrm>
        </p:spPr>
        <p:txBody>
          <a:bodyPr/>
          <a:lstStyle/>
          <a:p>
            <a:r>
              <a:rPr lang="en-US" dirty="0"/>
              <a:t>EFCOG SQA Task Group – </a:t>
            </a:r>
            <a:r>
              <a:rPr lang="en-US" dirty="0" smtClean="0"/>
              <a:t>Oct </a:t>
            </a:r>
            <a:r>
              <a:rPr lang="en-US" dirty="0"/>
              <a:t>2019, Oak Ridge, TN</a:t>
            </a:r>
          </a:p>
        </p:txBody>
      </p:sp>
    </p:spTree>
    <p:extLst>
      <p:ext uri="{BB962C8B-B14F-4D97-AF65-F5344CB8AC3E}">
        <p14:creationId xmlns:p14="http://schemas.microsoft.com/office/powerpoint/2010/main" val="1261516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SQATG Strategic Planning initiatives</a:t>
            </a:r>
            <a:endParaRPr lang="en-US" sz="3200" dirty="0"/>
          </a:p>
        </p:txBody>
      </p:sp>
      <p:sp>
        <p:nvSpPr>
          <p:cNvPr id="3" name="Date Placeholder 2"/>
          <p:cNvSpPr>
            <a:spLocks noGrp="1"/>
          </p:cNvSpPr>
          <p:nvPr>
            <p:ph type="dt" sz="half" idx="10"/>
          </p:nvPr>
        </p:nvSpPr>
        <p:spPr/>
        <p:txBody>
          <a:bodyPr/>
          <a:lstStyle/>
          <a:p>
            <a:r>
              <a:rPr lang="en-US" dirty="0" smtClean="0"/>
              <a:t>|   </a:t>
            </a:r>
            <a:fld id="{5D01E7E5-6465-7A46-A26D-BAABC2D34D38}" type="slidenum">
              <a:rPr lang="en-US" smtClean="0"/>
              <a:t>6</a:t>
            </a:fld>
            <a:endParaRPr lang="en-US" dirty="0"/>
          </a:p>
        </p:txBody>
      </p:sp>
      <p:sp>
        <p:nvSpPr>
          <p:cNvPr id="5" name="Content Placeholder 4"/>
          <p:cNvSpPr>
            <a:spLocks noGrp="1"/>
          </p:cNvSpPr>
          <p:nvPr>
            <p:ph idx="1"/>
          </p:nvPr>
        </p:nvSpPr>
        <p:spPr>
          <a:xfrm>
            <a:off x="457199" y="943030"/>
            <a:ext cx="8281219" cy="4185860"/>
          </a:xfrm>
        </p:spPr>
        <p:txBody>
          <a:bodyPr/>
          <a:lstStyle/>
          <a:p>
            <a:pPr marL="0" indent="0">
              <a:spcBef>
                <a:spcPts val="1200"/>
              </a:spcBef>
              <a:spcAft>
                <a:spcPts val="1200"/>
              </a:spcAft>
              <a:buNone/>
            </a:pPr>
            <a:r>
              <a:rPr lang="en-US" sz="2000" dirty="0"/>
              <a:t>Strategic </a:t>
            </a:r>
            <a:r>
              <a:rPr lang="en-US" sz="2000" dirty="0" smtClean="0"/>
              <a:t>initiatives are general, high-level areas of focus.</a:t>
            </a:r>
          </a:p>
          <a:p>
            <a:pPr marL="342900" indent="-342900">
              <a:spcBef>
                <a:spcPts val="600"/>
              </a:spcBef>
              <a:spcAft>
                <a:spcPts val="600"/>
              </a:spcAft>
              <a:buFont typeface="+mj-lt"/>
              <a:buAutoNum type="arabicPeriod"/>
            </a:pPr>
            <a:r>
              <a:rPr lang="en-US" sz="2000" b="0" dirty="0" smtClean="0"/>
              <a:t>Provide standardization DOE complex-wide for SQA processes, </a:t>
            </a:r>
            <a:r>
              <a:rPr lang="en-US" sz="2000" b="0" dirty="0"/>
              <a:t>deliverables, training </a:t>
            </a:r>
            <a:r>
              <a:rPr lang="en-US" sz="2000" b="0" dirty="0" smtClean="0"/>
              <a:t>(for SMEs and SQA </a:t>
            </a:r>
            <a:r>
              <a:rPr lang="en-US" sz="2000" b="0" dirty="0"/>
              <a:t>in general), etc</a:t>
            </a:r>
            <a:r>
              <a:rPr lang="en-US" sz="2000" b="0" dirty="0" smtClean="0"/>
              <a:t>.</a:t>
            </a:r>
            <a:endParaRPr lang="en-US" sz="2000" b="0" dirty="0"/>
          </a:p>
          <a:p>
            <a:pPr marL="342900" indent="-342900">
              <a:spcBef>
                <a:spcPts val="600"/>
              </a:spcBef>
              <a:spcAft>
                <a:spcPts val="600"/>
              </a:spcAft>
              <a:buFont typeface="+mj-lt"/>
              <a:buAutoNum type="arabicPeriod"/>
            </a:pPr>
            <a:r>
              <a:rPr lang="en-US" sz="2000" b="0" dirty="0"/>
              <a:t>Provide leadership to achieve excellence in SQA – right-sizing the program is a big part of achieving </a:t>
            </a:r>
            <a:r>
              <a:rPr lang="en-US" sz="2000" b="0" dirty="0" smtClean="0"/>
              <a:t>excellence; </a:t>
            </a:r>
            <a:r>
              <a:rPr lang="en-US" sz="2000" b="0" dirty="0"/>
              <a:t>making </a:t>
            </a:r>
            <a:r>
              <a:rPr lang="en-US" sz="2000" b="0" dirty="0" smtClean="0"/>
              <a:t>processes </a:t>
            </a:r>
            <a:r>
              <a:rPr lang="en-US" sz="2000" b="0" dirty="0"/>
              <a:t>easy to follow, understand, and </a:t>
            </a:r>
            <a:r>
              <a:rPr lang="en-US" sz="2000" b="0" dirty="0" smtClean="0"/>
              <a:t>still remain compliant.</a:t>
            </a:r>
            <a:endParaRPr lang="en-US" sz="2000" b="0" dirty="0"/>
          </a:p>
          <a:p>
            <a:pPr marL="342900" indent="-342900">
              <a:spcBef>
                <a:spcPts val="600"/>
              </a:spcBef>
              <a:spcAft>
                <a:spcPts val="600"/>
              </a:spcAft>
              <a:buFont typeface="+mj-lt"/>
              <a:buAutoNum type="arabicPeriod"/>
            </a:pPr>
            <a:r>
              <a:rPr lang="en-US" sz="2000" b="0" dirty="0" smtClean="0"/>
              <a:t>Simplify SQA processes and deliverables (such as providing easy-to-use templates), </a:t>
            </a:r>
            <a:r>
              <a:rPr lang="en-US" sz="2000" b="0" dirty="0"/>
              <a:t>what goes into the inventory, </a:t>
            </a:r>
            <a:r>
              <a:rPr lang="en-US" sz="2000" b="0" dirty="0" smtClean="0"/>
              <a:t>etc</a:t>
            </a:r>
            <a:r>
              <a:rPr lang="en-US" sz="2000" b="0" dirty="0" smtClean="0"/>
              <a:t>.</a:t>
            </a:r>
            <a:endParaRPr lang="en-US" sz="2000" dirty="0"/>
          </a:p>
          <a:p>
            <a:pPr marL="342900" indent="-342900">
              <a:spcBef>
                <a:spcPts val="600"/>
              </a:spcBef>
              <a:spcAft>
                <a:spcPts val="600"/>
              </a:spcAft>
              <a:buFont typeface="+mj-lt"/>
              <a:buAutoNum type="arabicPeriod"/>
            </a:pPr>
            <a:r>
              <a:rPr lang="en-US" sz="2000" b="0" dirty="0" smtClean="0"/>
              <a:t>Possible revisions to document-centric standards (DOE O 414.1D, NQA-1, etc.) which lead to over-emphasis on documentation vs. performance-based assessments.  (Vicki’s </a:t>
            </a:r>
            <a:r>
              <a:rPr lang="en-US" sz="2000" b="0" smtClean="0"/>
              <a:t>upcoming discussion)</a:t>
            </a:r>
            <a:endParaRPr lang="en-US" sz="2000" b="0" dirty="0"/>
          </a:p>
        </p:txBody>
      </p:sp>
      <p:sp>
        <p:nvSpPr>
          <p:cNvPr id="10" name="Rectangle 9"/>
          <p:cNvSpPr/>
          <p:nvPr/>
        </p:nvSpPr>
        <p:spPr>
          <a:xfrm>
            <a:off x="0" y="820912"/>
            <a:ext cx="163286" cy="4578851"/>
          </a:xfrm>
          <a:prstGeom prst="rect">
            <a:avLst/>
          </a:prstGeom>
          <a:solidFill>
            <a:schemeClr val="bg1">
              <a:lumMod val="7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solidFill>
                <a:schemeClr val="dk1"/>
              </a:solidFill>
            </a:endParaRPr>
          </a:p>
        </p:txBody>
      </p:sp>
      <p:sp>
        <p:nvSpPr>
          <p:cNvPr id="13" name="Footer Placeholder 3"/>
          <p:cNvSpPr txBox="1">
            <a:spLocks/>
          </p:cNvSpPr>
          <p:nvPr/>
        </p:nvSpPr>
        <p:spPr>
          <a:xfrm>
            <a:off x="4357396" y="5409848"/>
            <a:ext cx="987143" cy="305152"/>
          </a:xfrm>
          <a:prstGeom prst="rect">
            <a:avLst/>
          </a:prstGeom>
        </p:spPr>
        <p:txBody>
          <a:bodyPr vert="horz" lIns="91433" tIns="45717" rIns="91433" bIns="45717" anchor="b"/>
          <a:lstStyle>
            <a:lvl1pPr marL="0" indent="0" algn="r" defTabSz="457200" rtl="0" eaLnBrk="1" latinLnBrk="0" hangingPunct="1">
              <a:spcBef>
                <a:spcPct val="20000"/>
              </a:spcBef>
              <a:buFont typeface="Arial"/>
              <a:buNone/>
              <a:defRPr sz="1800" b="1" kern="1200">
                <a:solidFill>
                  <a:schemeClr val="tx1"/>
                </a:solidFill>
                <a:latin typeface="+mn-lt"/>
                <a:ea typeface="+mn-ea"/>
                <a:cs typeface="+mn-cs"/>
              </a:defRPr>
            </a:lvl1pPr>
            <a:lvl2pPr marL="457164" indent="0" algn="l" defTabSz="457200" rtl="0" eaLnBrk="1" latinLnBrk="0" hangingPunct="1">
              <a:spcBef>
                <a:spcPct val="20000"/>
              </a:spcBef>
              <a:buFont typeface="Arial"/>
              <a:buNone/>
              <a:defRPr sz="2400" b="1" kern="1200">
                <a:solidFill>
                  <a:schemeClr val="tx1"/>
                </a:solidFill>
                <a:latin typeface="+mn-lt"/>
                <a:ea typeface="+mn-ea"/>
                <a:cs typeface="+mn-cs"/>
              </a:defRPr>
            </a:lvl2pPr>
            <a:lvl3pPr marL="914327" indent="0" algn="l" defTabSz="457200" rtl="0" eaLnBrk="1" latinLnBrk="0" hangingPunct="1">
              <a:spcBef>
                <a:spcPct val="20000"/>
              </a:spcBef>
              <a:buFont typeface="Arial"/>
              <a:buNone/>
              <a:defRPr sz="2400" b="1" kern="1200">
                <a:solidFill>
                  <a:schemeClr val="tx1"/>
                </a:solidFill>
                <a:latin typeface="+mn-lt"/>
                <a:ea typeface="+mn-ea"/>
                <a:cs typeface="+mn-cs"/>
              </a:defRPr>
            </a:lvl3pPr>
            <a:lvl4pPr marL="1371491" indent="0" algn="l" defTabSz="457200" rtl="0" eaLnBrk="1" latinLnBrk="0" hangingPunct="1">
              <a:spcBef>
                <a:spcPct val="20000"/>
              </a:spcBef>
              <a:buFont typeface="Arial"/>
              <a:buNone/>
              <a:defRPr sz="2400" b="1" kern="1200">
                <a:solidFill>
                  <a:schemeClr val="tx1"/>
                </a:solidFill>
                <a:latin typeface="+mn-lt"/>
                <a:ea typeface="+mn-ea"/>
                <a:cs typeface="+mn-cs"/>
              </a:defRPr>
            </a:lvl4pPr>
            <a:lvl5pPr marL="1828654" indent="0" algn="l" defTabSz="457200" rtl="0" eaLnBrk="1" latinLnBrk="0" hangingPunct="1">
              <a:spcBef>
                <a:spcPct val="20000"/>
              </a:spcBef>
              <a:buFont typeface="Arial"/>
              <a:buNone/>
              <a:defRPr sz="2400" b="1"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en-US" sz="1000" b="0" dirty="0">
              <a:solidFill>
                <a:schemeClr val="bg1"/>
              </a:solidFill>
            </a:endParaRPr>
          </a:p>
        </p:txBody>
      </p:sp>
      <p:sp>
        <p:nvSpPr>
          <p:cNvPr id="9" name="Footer Placeholder 3"/>
          <p:cNvSpPr>
            <a:spLocks noGrp="1"/>
          </p:cNvSpPr>
          <p:nvPr>
            <p:ph type="ftr" sz="quarter" idx="11"/>
          </p:nvPr>
        </p:nvSpPr>
        <p:spPr>
          <a:xfrm>
            <a:off x="163286" y="5409848"/>
            <a:ext cx="3147180" cy="305152"/>
          </a:xfrm>
        </p:spPr>
        <p:txBody>
          <a:bodyPr/>
          <a:lstStyle/>
          <a:p>
            <a:r>
              <a:rPr lang="en-US" dirty="0"/>
              <a:t>EFCOG SQA Task Group – </a:t>
            </a:r>
            <a:r>
              <a:rPr lang="en-US" dirty="0" smtClean="0"/>
              <a:t>Oct </a:t>
            </a:r>
            <a:r>
              <a:rPr lang="en-US" dirty="0"/>
              <a:t>2019, Oak Ridge, TN</a:t>
            </a:r>
          </a:p>
        </p:txBody>
      </p:sp>
    </p:spTree>
    <p:extLst>
      <p:ext uri="{BB962C8B-B14F-4D97-AF65-F5344CB8AC3E}">
        <p14:creationId xmlns:p14="http://schemas.microsoft.com/office/powerpoint/2010/main" val="32201290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75329" y="1808131"/>
            <a:ext cx="5393342" cy="1569654"/>
          </a:xfrm>
        </p:spPr>
        <p:txBody>
          <a:bodyPr/>
          <a:lstStyle/>
          <a:p>
            <a:r>
              <a:rPr lang="en-US" sz="3200" dirty="0" smtClean="0"/>
              <a:t>Questions</a:t>
            </a:r>
            <a:br>
              <a:rPr lang="en-US" sz="3200" dirty="0" smtClean="0"/>
            </a:br>
            <a:r>
              <a:rPr lang="en-US" sz="3200" dirty="0" smtClean="0"/>
              <a:t>and</a:t>
            </a:r>
            <a:br>
              <a:rPr lang="en-US" sz="3200" dirty="0" smtClean="0"/>
            </a:br>
            <a:r>
              <a:rPr lang="en-US" sz="3200" dirty="0" smtClean="0"/>
              <a:t>Comments</a:t>
            </a:r>
            <a:endParaRPr lang="en-US" sz="3200" dirty="0"/>
          </a:p>
        </p:txBody>
      </p:sp>
      <p:pic>
        <p:nvPicPr>
          <p:cNvPr id="5" name="Picture 4"/>
          <p:cNvPicPr>
            <a:picLocks noChangeAspect="1"/>
          </p:cNvPicPr>
          <p:nvPr/>
        </p:nvPicPr>
        <p:blipFill>
          <a:blip r:embed="rId2"/>
          <a:stretch>
            <a:fillRect/>
          </a:stretch>
        </p:blipFill>
        <p:spPr>
          <a:xfrm>
            <a:off x="167406" y="5404077"/>
            <a:ext cx="3145809" cy="310923"/>
          </a:xfrm>
          <a:prstGeom prst="rect">
            <a:avLst/>
          </a:prstGeom>
        </p:spPr>
      </p:pic>
    </p:spTree>
    <p:extLst>
      <p:ext uri="{BB962C8B-B14F-4D97-AF65-F5344CB8AC3E}">
        <p14:creationId xmlns:p14="http://schemas.microsoft.com/office/powerpoint/2010/main" val="1300470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theme/theme1.xml><?xml version="1.0" encoding="utf-8"?>
<a:theme xmlns:a="http://schemas.openxmlformats.org/drawingml/2006/main" name="Office Theme">
  <a:themeElements>
    <a:clrScheme name="LANL 1">
      <a:dk1>
        <a:srgbClr val="3C3C3B"/>
      </a:dk1>
      <a:lt1>
        <a:sysClr val="window" lastClr="FFFFFF"/>
      </a:lt1>
      <a:dk2>
        <a:srgbClr val="636463"/>
      </a:dk2>
      <a:lt2>
        <a:srgbClr val="EFEEED"/>
      </a:lt2>
      <a:accent1>
        <a:srgbClr val="130D1F"/>
      </a:accent1>
      <a:accent2>
        <a:srgbClr val="F8B617"/>
      </a:accent2>
      <a:accent3>
        <a:srgbClr val="2682CF"/>
      </a:accent3>
      <a:accent4>
        <a:srgbClr val="EA7820"/>
      </a:accent4>
      <a:accent5>
        <a:srgbClr val="F4482D"/>
      </a:accent5>
      <a:accent6>
        <a:srgbClr val="229357"/>
      </a:accent6>
      <a:hlink>
        <a:srgbClr val="385AC7"/>
      </a:hlink>
      <a:folHlink>
        <a:srgbClr val="4E13D7"/>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5D1BC99A-23F1-433A-9CB8-1604C8BB33A8}" vid="{A4C28215-B252-42AF-937D-3D93431A442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beta-blue-wide-1</Template>
  <TotalTime>14346</TotalTime>
  <Words>543</Words>
  <Application>Microsoft Office PowerPoint</Application>
  <PresentationFormat>On-screen Show (16:10)</PresentationFormat>
  <Paragraphs>64</Paragraphs>
  <Slides>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Wingdings</vt:lpstr>
      <vt:lpstr>Office Theme</vt:lpstr>
      <vt:lpstr>EFCOG Fall 2019 – Oak Ridge, TN</vt:lpstr>
      <vt:lpstr>EFCOG Mission Statement</vt:lpstr>
      <vt:lpstr>SQA Task Group Charter Statement</vt:lpstr>
      <vt:lpstr>SQA Charter (summarized)</vt:lpstr>
      <vt:lpstr>Strategic Planning</vt:lpstr>
      <vt:lpstr>SQATG Strategic Planning initiatives</vt:lpstr>
      <vt:lpstr>Questions and Comments</vt:lpstr>
    </vt:vector>
  </TitlesOfParts>
  <Company>LANL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Lab’s presentation template!</dc:title>
  <dc:creator>EMC X360</dc:creator>
  <cp:lastModifiedBy>Nathaniel Hein</cp:lastModifiedBy>
  <cp:revision>761</cp:revision>
  <cp:lastPrinted>2018-02-22T22:19:41Z</cp:lastPrinted>
  <dcterms:created xsi:type="dcterms:W3CDTF">2016-12-05T16:58:09Z</dcterms:created>
  <dcterms:modified xsi:type="dcterms:W3CDTF">2019-10-24T19:56:33Z</dcterms:modified>
</cp:coreProperties>
</file>