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  <p:sldMasterId id="2147483944" r:id="rId5"/>
    <p:sldMasterId id="2147483953" r:id="rId6"/>
  </p:sldMasterIdLst>
  <p:notesMasterIdLst>
    <p:notesMasterId r:id="rId22"/>
  </p:notesMasterIdLst>
  <p:handoutMasterIdLst>
    <p:handoutMasterId r:id="rId23"/>
  </p:handoutMasterIdLst>
  <p:sldIdLst>
    <p:sldId id="256" r:id="rId7"/>
    <p:sldId id="336" r:id="rId8"/>
    <p:sldId id="349" r:id="rId9"/>
    <p:sldId id="345" r:id="rId10"/>
    <p:sldId id="335" r:id="rId11"/>
    <p:sldId id="352" r:id="rId12"/>
    <p:sldId id="275" r:id="rId13"/>
    <p:sldId id="346" r:id="rId14"/>
    <p:sldId id="347" r:id="rId15"/>
    <p:sldId id="348" r:id="rId16"/>
    <p:sldId id="331" r:id="rId17"/>
    <p:sldId id="353" r:id="rId18"/>
    <p:sldId id="354" r:id="rId19"/>
    <p:sldId id="355" r:id="rId20"/>
    <p:sldId id="356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">
          <p15:clr>
            <a:srgbClr val="A4A3A4"/>
          </p15:clr>
        </p15:guide>
        <p15:guide id="2" pos="1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0989" autoAdjust="0"/>
  </p:normalViewPr>
  <p:slideViewPr>
    <p:cSldViewPr showGuides="1">
      <p:cViewPr varScale="1">
        <p:scale>
          <a:sx n="109" d="100"/>
          <a:sy n="109" d="100"/>
        </p:scale>
        <p:origin x="564" y="96"/>
      </p:cViewPr>
      <p:guideLst>
        <p:guide orient="horz" pos="161"/>
        <p:guide pos="1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16D98-1027-440B-8A33-5671B72C6B60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HFIR 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694C1-E42C-4949-9B18-5497DE78D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879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E1EE0-C5F6-4A12-A928-E45781DE534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HFIR 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489A-F517-474F-9D6F-B48B41C89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43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3489A-F517-474F-9D6F-B48B41C89E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74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3489A-F517-474F-9D6F-B48B41C89E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8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489A-F517-474F-9D6F-B48B41C89E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9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3489A-F517-474F-9D6F-B48B41C89E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05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3489A-F517-474F-9D6F-B48B41C89E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2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9" name="Oval 8" descr="C:\Users\m3u\Pictures\HFIR Site Pics  - Brochures and logo\Top of reactor vessel A.jpg"/>
          <p:cNvSpPr/>
          <p:nvPr userDrawn="1"/>
        </p:nvSpPr>
        <p:spPr>
          <a:xfrm>
            <a:off x="6415899" y="1383240"/>
            <a:ext cx="2286007" cy="2286007"/>
          </a:xfrm>
          <a:prstGeom prst="ellipse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25" t="-21210" r="-125" b="-28790"/>
            </a:stretch>
          </a:blip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/>
          <p:cNvSpPr/>
          <p:nvPr userDrawn="1"/>
        </p:nvSpPr>
        <p:spPr>
          <a:xfrm>
            <a:off x="5162543" y="2775985"/>
            <a:ext cx="2286007" cy="2286007"/>
          </a:xfrm>
          <a:prstGeom prst="ellipse">
            <a:avLst/>
          </a:prstGeom>
          <a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333" r="-31667"/>
            </a:stretch>
          </a:blip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 descr="C:\Users\m3u\Pictures\HFIR Site Pics  - Brochures and logo\9649.jpg"/>
          <p:cNvSpPr/>
          <p:nvPr userDrawn="1"/>
        </p:nvSpPr>
        <p:spPr>
          <a:xfrm>
            <a:off x="4482277" y="1143006"/>
            <a:ext cx="2285994" cy="228599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562" b="-3438"/>
            </a:stretch>
          </a:blip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966757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7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7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65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672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686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76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1" y="1074421"/>
            <a:ext cx="8500937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32" y="5392851"/>
            <a:ext cx="1233582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0371" y="5343835"/>
            <a:ext cx="403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1552" y="1388963"/>
            <a:ext cx="6508646" cy="757130"/>
          </a:xfrm>
        </p:spPr>
        <p:txBody>
          <a:bodyPr/>
          <a:lstStyle>
            <a:lvl1pPr algn="l">
              <a:defRPr sz="24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35611" y="3013455"/>
            <a:ext cx="4080386" cy="2028101"/>
          </a:xfrm>
        </p:spPr>
        <p:txBody>
          <a:bodyPr/>
          <a:lstStyle>
            <a:lvl1pPr marL="0" indent="0" algn="l">
              <a:buNone/>
              <a:defRPr sz="15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81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5" y="274320"/>
            <a:ext cx="8572500" cy="424732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1" y="1653735"/>
            <a:ext cx="8572500" cy="4047778"/>
          </a:xfrm>
        </p:spPr>
        <p:txBody>
          <a:bodyPr/>
          <a:lstStyle>
            <a:lvl1pPr marL="216694" indent="-216694">
              <a:spcBef>
                <a:spcPts val="135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1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5541" indent="-216694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773906" indent="-216694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112044" indent="-166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8607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4571999" y="1078993"/>
            <a:ext cx="4151269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05740" y="1078993"/>
            <a:ext cx="436626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1352480"/>
            <a:ext cx="4060102" cy="7571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9163" y="2891883"/>
            <a:ext cx="4073266" cy="2252546"/>
          </a:xfrm>
        </p:spPr>
        <p:txBody>
          <a:bodyPr/>
          <a:lstStyle>
            <a:lvl1pPr marL="215504" indent="-215504"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buClr>
                <a:schemeClr val="tx1"/>
              </a:buClr>
              <a:buFont typeface="Century Gothic" panose="020B0502020202020204" pitchFamily="34" charset="0"/>
              <a:buChar char="–"/>
              <a:defRPr sz="1350">
                <a:latin typeface="Century Gothic" panose="020B0502020202020204" pitchFamily="34" charset="0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9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424732"/>
          </a:xfr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851" y="1444753"/>
            <a:ext cx="4130874" cy="4203944"/>
          </a:xfrm>
        </p:spPr>
        <p:txBody>
          <a:bodyPr/>
          <a:lstStyle>
            <a:lvl1pPr marL="172641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>
                <a:latin typeface="+mn-lt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 baseline="0">
                <a:latin typeface="Century Gothic" panose="020B0502020202020204" pitchFamily="34" charset="0"/>
              </a:defRPr>
            </a:lvl3pPr>
            <a:lvl4pPr marL="728663" indent="0">
              <a:buClr>
                <a:schemeClr val="tx1"/>
              </a:buClr>
              <a:buFont typeface="Century Gothic" panose="020B0502020202020204" pitchFamily="34" charset="0"/>
              <a:buNone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1120" y="1444753"/>
            <a:ext cx="4128516" cy="4203944"/>
          </a:xfrm>
        </p:spPr>
        <p:txBody>
          <a:bodyPr/>
          <a:lstStyle>
            <a:lvl1pPr marL="215504" indent="-215504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 baseline="0">
                <a:latin typeface="Century Gothic" panose="020B0502020202020204" pitchFamily="34" charset="0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3pPr>
            <a:lvl4pPr marL="858441" indent="-129779">
              <a:buClr>
                <a:schemeClr val="tx1"/>
              </a:buClr>
              <a:buFont typeface="Century Gothic" panose="020B0502020202020204" pitchFamily="34" charset="0"/>
              <a:buChar char="•"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125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424732"/>
          </a:xfr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51" y="1444752"/>
            <a:ext cx="4130874" cy="821190"/>
          </a:xfrm>
        </p:spPr>
        <p:txBody>
          <a:bodyPr anchor="b"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851" y="2275468"/>
            <a:ext cx="4130874" cy="3373229"/>
          </a:xfrm>
        </p:spPr>
        <p:txBody>
          <a:bodyPr/>
          <a:lstStyle>
            <a:lvl1pPr marL="172641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>
                <a:latin typeface="+mn-lt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 baseline="0">
                <a:latin typeface="Century Gothic" panose="020B0502020202020204" pitchFamily="34" charset="0"/>
              </a:defRPr>
            </a:lvl3pPr>
            <a:lvl4pPr marL="728663" indent="0">
              <a:buClr>
                <a:schemeClr val="tx1"/>
              </a:buClr>
              <a:buFont typeface="Century Gothic" panose="020B0502020202020204" pitchFamily="34" charset="0"/>
              <a:buNone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120" y="1444752"/>
            <a:ext cx="4128516" cy="821190"/>
          </a:xfrm>
        </p:spPr>
        <p:txBody>
          <a:bodyPr anchor="b"/>
          <a:lstStyle>
            <a:lvl1pPr marL="0" indent="0">
              <a:buNone/>
              <a:defRPr sz="18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1120" y="2275468"/>
            <a:ext cx="4128516" cy="3373229"/>
          </a:xfrm>
        </p:spPr>
        <p:txBody>
          <a:bodyPr/>
          <a:lstStyle>
            <a:lvl1pPr marL="215504" indent="-215504">
              <a:buClr>
                <a:schemeClr val="tx1"/>
              </a:buClr>
              <a:buFont typeface="Century Gothic" panose="020B0502020202020204" pitchFamily="34" charset="0"/>
              <a:buChar char="•"/>
              <a:defRPr sz="1500" baseline="0">
                <a:latin typeface="Century Gothic" panose="020B0502020202020204" pitchFamily="34" charset="0"/>
              </a:defRPr>
            </a:lvl1pPr>
            <a:lvl2pPr marL="469106" indent="-20955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350" baseline="0">
                <a:latin typeface="Century Gothic" panose="020B0502020202020204" pitchFamily="34" charset="0"/>
              </a:defRPr>
            </a:lvl2pPr>
            <a:lvl3pPr marL="685800" indent="-172641">
              <a:buClr>
                <a:schemeClr val="tx1"/>
              </a:buClr>
              <a:buFont typeface="Century Gothic" panose="020B0502020202020204" pitchFamily="34" charset="0"/>
              <a:buChar char="•"/>
              <a:defRPr sz="1200">
                <a:latin typeface="+mn-lt"/>
              </a:defRPr>
            </a:lvl3pPr>
            <a:lvl4pPr marL="858441" indent="-129779">
              <a:buClr>
                <a:schemeClr val="tx1"/>
              </a:buClr>
              <a:buFont typeface="Century Gothic" panose="020B0502020202020204" pitchFamily="34" charset="0"/>
              <a:buChar char="•"/>
              <a:defRPr sz="1050">
                <a:latin typeface="+mn-lt"/>
              </a:defRPr>
            </a:lvl4pPr>
            <a:lvl5pPr marL="1112044" indent="-166688">
              <a:buClr>
                <a:schemeClr val="tx1"/>
              </a:buCl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2427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568927" cy="424732"/>
          </a:xfrm>
        </p:spPr>
        <p:txBody>
          <a:bodyPr/>
          <a:lstStyle>
            <a:lvl1pPr>
              <a:lnSpc>
                <a:spcPct val="90000"/>
              </a:lnSpc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77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996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424732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522" y="1387602"/>
            <a:ext cx="41148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522" y="2208793"/>
            <a:ext cx="41148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 baseline="0"/>
            </a:lvl1pPr>
            <a:lvl2pPr marL="385763" indent="-16906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 baseline="0"/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512" y="1387602"/>
            <a:ext cx="41148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512" y="2213185"/>
            <a:ext cx="41148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/>
            </a:lvl1pPr>
            <a:lvl2pPr marL="345281" indent="-12858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2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513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" y="274321"/>
            <a:ext cx="8628678" cy="424732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522" y="1387602"/>
            <a:ext cx="2707859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522" y="2208793"/>
            <a:ext cx="2707859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 baseline="0"/>
            </a:lvl1pPr>
            <a:lvl2pPr marL="385763" indent="-16906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 baseline="0"/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5244" y="1387602"/>
            <a:ext cx="2706314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5244" y="2213185"/>
            <a:ext cx="2706314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/>
            </a:lvl1pPr>
            <a:lvl2pPr marL="345281" indent="-12858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2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6421" y="1387602"/>
            <a:ext cx="2706314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6421" y="2213185"/>
            <a:ext cx="2706314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170260" indent="-17026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350"/>
            </a:lvl1pPr>
            <a:lvl2pPr marL="345281" indent="-12858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2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557213" indent="-129779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050"/>
            </a:lvl3pPr>
            <a:lvl4pPr marL="858441" indent="-129779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900"/>
            </a:lvl4pPr>
            <a:lvl5pPr marL="1112044" indent="-166688">
              <a:lnSpc>
                <a:spcPct val="90000"/>
              </a:lnSpc>
              <a:buClr>
                <a:schemeClr val="tx1"/>
              </a:buCl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633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1728" y="1083755"/>
            <a:ext cx="4115073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05740" y="1078993"/>
            <a:ext cx="436626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060" y="1275789"/>
            <a:ext cx="4153054" cy="757130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03131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03131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1059" y="2453317"/>
            <a:ext cx="4134678" cy="2690184"/>
          </a:xfrm>
        </p:spPr>
        <p:txBody>
          <a:bodyPr/>
          <a:lstStyle>
            <a:lvl1pPr marL="215504" indent="-215504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3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47968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1727" y="1078992"/>
            <a:ext cx="4115305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05740" y="1078992"/>
            <a:ext cx="436626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060" y="1275789"/>
            <a:ext cx="4153054" cy="757130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059" y="2453317"/>
            <a:ext cx="4134678" cy="4163291"/>
          </a:xfrm>
        </p:spPr>
        <p:txBody>
          <a:bodyPr/>
          <a:lstStyle>
            <a:lvl1pPr marL="215504" indent="-215504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3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4572000" y="0"/>
            <a:ext cx="4572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02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90446" y="1078990"/>
            <a:ext cx="5598140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05741" y="1078992"/>
            <a:ext cx="2884706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59" y="1275789"/>
            <a:ext cx="2682171" cy="757130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060" y="2800350"/>
            <a:ext cx="2656459" cy="3816258"/>
          </a:xfrm>
        </p:spPr>
        <p:txBody>
          <a:bodyPr/>
          <a:lstStyle>
            <a:lvl1pPr marL="215504" indent="-215504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500">
                <a:latin typeface="Century Gothic" panose="020B0502020202020204" pitchFamily="34" charset="0"/>
              </a:defRPr>
            </a:lvl1pPr>
            <a:lvl2pPr marL="516731" indent="-2143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35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050"/>
            </a:lvl4pPr>
            <a:lvl5pPr marL="1112044" indent="-166688"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3090447" y="1"/>
            <a:ext cx="6053554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47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5741" y="2382"/>
            <a:ext cx="8484632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7" y="274321"/>
            <a:ext cx="8250174" cy="424732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4519612" y="0"/>
            <a:ext cx="4624388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3"/>
            <a:ext cx="20574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847" y="6477000"/>
            <a:ext cx="816102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05740" y="1412106"/>
            <a:ext cx="4380442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763559" y="1412106"/>
            <a:ext cx="4380442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05740" y="948037"/>
            <a:ext cx="438044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763559" y="948037"/>
            <a:ext cx="438044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5738" y="1005840"/>
            <a:ext cx="436626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34175" y="1527048"/>
            <a:ext cx="4337825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763558" y="1005840"/>
            <a:ext cx="438044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763559" y="1527048"/>
            <a:ext cx="4339181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330252" y="320041"/>
            <a:ext cx="7813748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30251" y="365858"/>
            <a:ext cx="7772488" cy="34163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497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05740" y="1412107"/>
            <a:ext cx="2901104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24318" y="1412107"/>
            <a:ext cx="2900934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242895" y="1412107"/>
            <a:ext cx="2901104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05740" y="948037"/>
            <a:ext cx="290006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24317" y="948037"/>
            <a:ext cx="2900934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242896" y="948037"/>
            <a:ext cx="291444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2634" y="1005840"/>
            <a:ext cx="2903004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34176" y="1527048"/>
            <a:ext cx="2843561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23282" y="1005840"/>
            <a:ext cx="290006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21381" y="1527048"/>
            <a:ext cx="2895600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39789" y="1005840"/>
            <a:ext cx="291444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239789" y="1527048"/>
            <a:ext cx="2826153" cy="411035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330252" y="320041"/>
            <a:ext cx="7813748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30251" y="365858"/>
            <a:ext cx="7813747" cy="34163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6587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05740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05741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2466458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2466458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4727176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4727176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6987895" y="1434925"/>
            <a:ext cx="2156105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6987895" y="948037"/>
            <a:ext cx="21561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05739" y="1005840"/>
            <a:ext cx="2146094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05739" y="1527048"/>
            <a:ext cx="2146094" cy="501091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buFont typeface="Arial" panose="020B0604020202020204" pitchFamily="34" charset="0"/>
              <a:buChar char="•"/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2466457" y="1005840"/>
            <a:ext cx="215610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2466457" y="1527048"/>
            <a:ext cx="2156105" cy="501091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734715" y="1005840"/>
            <a:ext cx="2148566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4734715" y="1527048"/>
            <a:ext cx="2148566" cy="501091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330252" y="320041"/>
            <a:ext cx="7813748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30252" y="365858"/>
            <a:ext cx="7813748" cy="34163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987893" y="1005840"/>
            <a:ext cx="2148566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6987893" y="1527048"/>
            <a:ext cx="2148566" cy="5010912"/>
          </a:xfrm>
          <a:ln w="12700">
            <a:noFill/>
          </a:ln>
        </p:spPr>
        <p:txBody>
          <a:bodyPr tIns="45720" bIns="91440"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 marL="1112044" indent="-166688"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3" y="441571"/>
            <a:ext cx="82024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04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5A8BBA-9B72-487E-892D-2665BFB5B33F}"/>
              </a:ext>
            </a:extLst>
          </p:cNvPr>
          <p:cNvSpPr txBox="1">
            <a:spLocks/>
          </p:cNvSpPr>
          <p:nvPr userDrawn="1"/>
        </p:nvSpPr>
        <p:spPr>
          <a:xfrm>
            <a:off x="6925772" y="6539307"/>
            <a:ext cx="2057400" cy="267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r"/>
            <a:fld id="{967BB7C0-5F74-43CF-AA89-9844B0617CFB}" type="datetimeFigureOut">
              <a:rPr lang="en-US" sz="750" smtClean="0"/>
              <a:pPr lvl="0" algn="r"/>
              <a:t>10/30/2019</a:t>
            </a:fld>
            <a:endParaRPr lang="en-US" sz="75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209214-7161-4C5D-93BC-1BEB7104619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1BFE0C-7357-4DB3-B2D7-391A7D699AA4}"/>
              </a:ext>
            </a:extLst>
          </p:cNvPr>
          <p:cNvSpPr/>
          <p:nvPr userDrawn="1"/>
        </p:nvSpPr>
        <p:spPr>
          <a:xfrm>
            <a:off x="0" y="320041"/>
            <a:ext cx="20574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E54EF2-B02F-4006-9A42-C659C6457A2C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16607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A9BEC-199A-46CD-B5B9-24DA8B0CC1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847" y="6477000"/>
            <a:ext cx="816102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63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5A8BBA-9B72-487E-892D-2665BFB5B33F}"/>
              </a:ext>
            </a:extLst>
          </p:cNvPr>
          <p:cNvSpPr txBox="1">
            <a:spLocks/>
          </p:cNvSpPr>
          <p:nvPr userDrawn="1"/>
        </p:nvSpPr>
        <p:spPr>
          <a:xfrm>
            <a:off x="6925772" y="6539307"/>
            <a:ext cx="2057400" cy="267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sz="1100">
                <a:solidFill>
                  <a:schemeClr val="bg1">
                    <a:lumMod val="75000"/>
                  </a:schemeClr>
                </a:solidFill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r"/>
            <a:fld id="{967BB7C0-5F74-43CF-AA89-9844B0617CFB}" type="datetimeFigureOut">
              <a:rPr lang="en-US" sz="750" smtClean="0"/>
              <a:pPr lvl="0" algn="r"/>
              <a:t>10/30/2019</a:t>
            </a:fld>
            <a:endParaRPr lang="en-US" sz="75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209214-7161-4C5D-93BC-1BEB7104619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E54EF2-B02F-4006-9A42-C659C6457A2C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16607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0F625-4A16-4122-8AEC-5E30EC36CA31}"/>
              </a:ext>
            </a:extLst>
          </p:cNvPr>
          <p:cNvSpPr/>
          <p:nvPr userDrawn="1"/>
        </p:nvSpPr>
        <p:spPr>
          <a:xfrm>
            <a:off x="0" y="320041"/>
            <a:ext cx="20574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F728A1-54DC-4AAA-934B-34D12F245C4D}"/>
              </a:ext>
            </a:extLst>
          </p:cNvPr>
          <p:cNvSpPr/>
          <p:nvPr userDrawn="1"/>
        </p:nvSpPr>
        <p:spPr>
          <a:xfrm>
            <a:off x="205740" y="320041"/>
            <a:ext cx="1059505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33A244-866F-4D1B-95E7-3027BD2B30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847" y="456244"/>
            <a:ext cx="816102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9" name="Oval 8" descr="C:\Users\m3u\Pictures\HFIR Site Pics  - Brochures and logo\Top of reactor vessel A.jpg"/>
          <p:cNvSpPr/>
          <p:nvPr userDrawn="1"/>
        </p:nvSpPr>
        <p:spPr>
          <a:xfrm>
            <a:off x="6415899" y="1383240"/>
            <a:ext cx="2286007" cy="2286007"/>
          </a:xfrm>
          <a:prstGeom prst="ellipse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25" t="-21210" r="-125" b="-28790"/>
            </a:stretch>
          </a:blip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/>
          <p:cNvSpPr/>
          <p:nvPr userDrawn="1"/>
        </p:nvSpPr>
        <p:spPr>
          <a:xfrm>
            <a:off x="5162543" y="2775985"/>
            <a:ext cx="2286007" cy="2286007"/>
          </a:xfrm>
          <a:prstGeom prst="ellipse">
            <a:avLst/>
          </a:prstGeom>
          <a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333" r="-31667"/>
            </a:stretch>
          </a:blip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 descr="C:\Users\m3u\Pictures\HFIR Site Pics  - Brochures and logo\9649.jpg"/>
          <p:cNvSpPr/>
          <p:nvPr userDrawn="1"/>
        </p:nvSpPr>
        <p:spPr>
          <a:xfrm>
            <a:off x="4482277" y="1143006"/>
            <a:ext cx="2285994" cy="228599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562" b="-3438"/>
            </a:stretch>
          </a:blip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5393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424602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6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2326" y="274321"/>
            <a:ext cx="85725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8711" y="1650030"/>
            <a:ext cx="8564601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3293" y="6626132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1"/>
            <a:ext cx="20574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3293" y="6616607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29779">
              <a:lnSpc>
                <a:spcPct val="90000"/>
              </a:lnSpc>
              <a:tabLst>
                <a:tab pos="172641" algn="l"/>
              </a:tabLst>
              <a:defRPr/>
            </a:pPr>
            <a:fld id="{040BB257-551A-4736-B50F-DCF1BA034C06}" type="slidenum">
              <a:rPr lang="en-US" sz="675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29779">
                <a:lnSpc>
                  <a:spcPct val="90000"/>
                </a:lnSpc>
                <a:tabLst>
                  <a:tab pos="172641" algn="l"/>
                </a:tabLst>
                <a:defRPr/>
              </a:pPr>
              <a:t>‹#›</a:t>
            </a:fld>
            <a:endParaRPr lang="en-US" sz="675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09847" y="6477000"/>
            <a:ext cx="816102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007712" y="658368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75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188261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1" r:id="rId18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>
          <a:solidFill>
            <a:srgbClr val="006C3A"/>
          </a:solidFill>
          <a:latin typeface="Arial Black" pitchFamily="34" charset="0"/>
        </a:defRPr>
      </a:lvl9pPr>
    </p:titleStyle>
    <p:bodyStyle>
      <a:lvl1pPr marL="215504" indent="-215504" algn="l" rtl="0" eaLnBrk="1" fontAlgn="base" hangingPunct="1">
        <a:lnSpc>
          <a:spcPct val="90000"/>
        </a:lnSpc>
        <a:spcBef>
          <a:spcPts val="105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6731" indent="-2143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72716" indent="-2143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858441" indent="-129779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–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12044" indent="-166688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Clr>
          <a:schemeClr val="tx1"/>
        </a:buClr>
        <a:buFont typeface="Arial" charset="0"/>
        <a:buChar char="»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96652"/>
            <a:ext cx="6216182" cy="1376146"/>
          </a:xfrm>
        </p:spPr>
        <p:txBody>
          <a:bodyPr/>
          <a:lstStyle/>
          <a:p>
            <a:r>
              <a:rPr lang="en-US" sz="2600" dirty="0"/>
              <a:t>Software Engineering Program</a:t>
            </a:r>
            <a:br>
              <a:rPr lang="en-US" sz="2800" dirty="0"/>
            </a:br>
            <a:r>
              <a:rPr lang="en-US" sz="1800" dirty="0"/>
              <a:t>at the High Flux Isotope Reactor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Integrating Cyber Security and</a:t>
            </a:r>
            <a:br>
              <a:rPr lang="en-US" sz="1800" dirty="0"/>
            </a:br>
            <a:r>
              <a:rPr lang="en-US" sz="1800" dirty="0"/>
              <a:t>Software Quality Assurance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68" y="1916832"/>
            <a:ext cx="4860540" cy="4356484"/>
          </a:xfrm>
        </p:spPr>
        <p:txBody>
          <a:bodyPr/>
          <a:lstStyle/>
          <a:p>
            <a:r>
              <a:rPr lang="en-US" sz="1800" dirty="0"/>
              <a:t>Presented to</a:t>
            </a:r>
          </a:p>
          <a:p>
            <a:r>
              <a:rPr lang="en-US" b="1" dirty="0"/>
              <a:t>EFCOG Integrated Safety Management &amp; Quality Assurance Meeting</a:t>
            </a:r>
            <a:endParaRPr lang="en-US" dirty="0"/>
          </a:p>
          <a:p>
            <a:r>
              <a:rPr lang="en-US" b="1" dirty="0"/>
              <a:t>SQA Task Group</a:t>
            </a:r>
          </a:p>
          <a:p>
            <a:endParaRPr lang="en-US" b="1" dirty="0"/>
          </a:p>
          <a:p>
            <a:r>
              <a:rPr lang="en-US" b="1" dirty="0"/>
              <a:t>Kevin Shaw</a:t>
            </a:r>
          </a:p>
          <a:p>
            <a:pPr>
              <a:spcBef>
                <a:spcPts val="0"/>
              </a:spcBef>
            </a:pPr>
            <a:r>
              <a:rPr lang="en-US" sz="1600" b="1" dirty="0"/>
              <a:t>Software Engineering Lead</a:t>
            </a:r>
          </a:p>
          <a:p>
            <a:pPr>
              <a:spcBef>
                <a:spcPts val="0"/>
              </a:spcBef>
            </a:pPr>
            <a:r>
              <a:rPr lang="en-US" sz="1600" b="1" dirty="0"/>
              <a:t>Research Reactors Division</a:t>
            </a:r>
          </a:p>
          <a:p>
            <a:pPr>
              <a:spcBef>
                <a:spcPts val="0"/>
              </a:spcBef>
            </a:pPr>
            <a:endParaRPr lang="en-US" sz="1600" b="1" dirty="0"/>
          </a:p>
          <a:p>
            <a:pPr>
              <a:spcBef>
                <a:spcPts val="0"/>
              </a:spcBef>
            </a:pPr>
            <a:endParaRPr lang="en-US" sz="1600" b="1" dirty="0"/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Oak Ridge, TN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latin typeface="Arial Narrow" pitchFamily="34" charset="0"/>
                <a:cs typeface="+mn-cs"/>
              </a:rPr>
              <a:t>October 30, 2019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685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1EEA41-2AEC-4DF9-92DF-154E787A423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0060" y="184341"/>
          <a:ext cx="4197348" cy="3287932"/>
        </p:xfrm>
        <a:graphic>
          <a:graphicData uri="http://schemas.openxmlformats.org/drawingml/2006/table">
            <a:tbl>
              <a:tblPr/>
              <a:tblGrid>
                <a:gridCol w="263363">
                  <a:extLst>
                    <a:ext uri="{9D8B030D-6E8A-4147-A177-3AD203B41FA5}">
                      <a16:colId xmlns:a16="http://schemas.microsoft.com/office/drawing/2014/main" val="3324329437"/>
                    </a:ext>
                  </a:extLst>
                </a:gridCol>
                <a:gridCol w="263363">
                  <a:extLst>
                    <a:ext uri="{9D8B030D-6E8A-4147-A177-3AD203B41FA5}">
                      <a16:colId xmlns:a16="http://schemas.microsoft.com/office/drawing/2014/main" val="3658637719"/>
                    </a:ext>
                  </a:extLst>
                </a:gridCol>
                <a:gridCol w="263363">
                  <a:extLst>
                    <a:ext uri="{9D8B030D-6E8A-4147-A177-3AD203B41FA5}">
                      <a16:colId xmlns:a16="http://schemas.microsoft.com/office/drawing/2014/main" val="422429837"/>
                    </a:ext>
                  </a:extLst>
                </a:gridCol>
                <a:gridCol w="263363">
                  <a:extLst>
                    <a:ext uri="{9D8B030D-6E8A-4147-A177-3AD203B41FA5}">
                      <a16:colId xmlns:a16="http://schemas.microsoft.com/office/drawing/2014/main" val="1784066570"/>
                    </a:ext>
                  </a:extLst>
                </a:gridCol>
                <a:gridCol w="263363">
                  <a:extLst>
                    <a:ext uri="{9D8B030D-6E8A-4147-A177-3AD203B41FA5}">
                      <a16:colId xmlns:a16="http://schemas.microsoft.com/office/drawing/2014/main" val="4225904050"/>
                    </a:ext>
                  </a:extLst>
                </a:gridCol>
                <a:gridCol w="263363">
                  <a:extLst>
                    <a:ext uri="{9D8B030D-6E8A-4147-A177-3AD203B41FA5}">
                      <a16:colId xmlns:a16="http://schemas.microsoft.com/office/drawing/2014/main" val="513018224"/>
                    </a:ext>
                  </a:extLst>
                </a:gridCol>
                <a:gridCol w="263363">
                  <a:extLst>
                    <a:ext uri="{9D8B030D-6E8A-4147-A177-3AD203B41FA5}">
                      <a16:colId xmlns:a16="http://schemas.microsoft.com/office/drawing/2014/main" val="405361425"/>
                    </a:ext>
                  </a:extLst>
                </a:gridCol>
                <a:gridCol w="263363">
                  <a:extLst>
                    <a:ext uri="{9D8B030D-6E8A-4147-A177-3AD203B41FA5}">
                      <a16:colId xmlns:a16="http://schemas.microsoft.com/office/drawing/2014/main" val="3141811813"/>
                    </a:ext>
                  </a:extLst>
                </a:gridCol>
                <a:gridCol w="263363">
                  <a:extLst>
                    <a:ext uri="{9D8B030D-6E8A-4147-A177-3AD203B41FA5}">
                      <a16:colId xmlns:a16="http://schemas.microsoft.com/office/drawing/2014/main" val="3008577486"/>
                    </a:ext>
                  </a:extLst>
                </a:gridCol>
                <a:gridCol w="263363">
                  <a:extLst>
                    <a:ext uri="{9D8B030D-6E8A-4147-A177-3AD203B41FA5}">
                      <a16:colId xmlns:a16="http://schemas.microsoft.com/office/drawing/2014/main" val="3013139795"/>
                    </a:ext>
                  </a:extLst>
                </a:gridCol>
                <a:gridCol w="263363">
                  <a:extLst>
                    <a:ext uri="{9D8B030D-6E8A-4147-A177-3AD203B41FA5}">
                      <a16:colId xmlns:a16="http://schemas.microsoft.com/office/drawing/2014/main" val="2839325626"/>
                    </a:ext>
                  </a:extLst>
                </a:gridCol>
                <a:gridCol w="263363">
                  <a:extLst>
                    <a:ext uri="{9D8B030D-6E8A-4147-A177-3AD203B41FA5}">
                      <a16:colId xmlns:a16="http://schemas.microsoft.com/office/drawing/2014/main" val="3929714249"/>
                    </a:ext>
                  </a:extLst>
                </a:gridCol>
                <a:gridCol w="263363">
                  <a:extLst>
                    <a:ext uri="{9D8B030D-6E8A-4147-A177-3AD203B41FA5}">
                      <a16:colId xmlns:a16="http://schemas.microsoft.com/office/drawing/2014/main" val="454997865"/>
                    </a:ext>
                  </a:extLst>
                </a:gridCol>
                <a:gridCol w="510266">
                  <a:extLst>
                    <a:ext uri="{9D8B030D-6E8A-4147-A177-3AD203B41FA5}">
                      <a16:colId xmlns:a16="http://schemas.microsoft.com/office/drawing/2014/main" val="916390732"/>
                    </a:ext>
                  </a:extLst>
                </a:gridCol>
                <a:gridCol w="263363">
                  <a:extLst>
                    <a:ext uri="{9D8B030D-6E8A-4147-A177-3AD203B41FA5}">
                      <a16:colId xmlns:a16="http://schemas.microsoft.com/office/drawing/2014/main" val="3057085357"/>
                    </a:ext>
                  </a:extLst>
                </a:gridCol>
              </a:tblGrid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338539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228875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458601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755119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021599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874463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637175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608437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604610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85666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272678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916207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502015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207127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366003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890998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293914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25460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156290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825566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302742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493284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957578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47544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602728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254483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502874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545338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952355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73653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113018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825003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751236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573705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602699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657716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439355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029976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791052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167997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970021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617626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521996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083134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541917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029852"/>
                  </a:ext>
                </a:extLst>
              </a:tr>
              <a:tr h="69956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447526"/>
                  </a:ext>
                </a:extLst>
              </a:tr>
            </a:tbl>
          </a:graphicData>
        </a:graphic>
      </p:graphicFrame>
      <p:sp>
        <p:nvSpPr>
          <p:cNvPr id="6" name="Text Box 1">
            <a:extLst>
              <a:ext uri="{FF2B5EF4-FFF2-40B4-BE49-F238E27FC236}">
                <a16:creationId xmlns:a16="http://schemas.microsoft.com/office/drawing/2014/main" id="{65D16684-F770-40F4-B9D3-BB47745C8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552" y="255223"/>
            <a:ext cx="3305175" cy="42862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64" tIns="45720" rIns="54864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E7640"/>
                </a:solidFill>
                <a:effectLst/>
                <a:uLnTx/>
                <a:uFillTx/>
                <a:latin typeface="Albertus"/>
                <a:ea typeface="+mn-ea"/>
                <a:cs typeface="+mn-cs"/>
              </a:rPr>
              <a:t>Software Engineering</a:t>
            </a:r>
          </a:p>
        </p:txBody>
      </p:sp>
      <p:pic>
        <p:nvPicPr>
          <p:cNvPr id="8" name="Picture 7" descr="HFIRLogoTransparentBG">
            <a:extLst>
              <a:ext uri="{FF2B5EF4-FFF2-40B4-BE49-F238E27FC236}">
                <a16:creationId xmlns:a16="http://schemas.microsoft.com/office/drawing/2014/main" id="{76078E4F-18A4-4571-8E6B-41650AD4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1" y="312783"/>
            <a:ext cx="2171700" cy="911353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14E7B449-0EF7-4D2C-8D5E-AFB1D9D2B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36" y="959024"/>
            <a:ext cx="1304925" cy="1809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bertus"/>
                <a:ea typeface="+mn-ea"/>
                <a:cs typeface="+mn-cs"/>
              </a:rPr>
              <a:t>Software Engineering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6F8C95B-968C-4BFE-9C14-21DAC40A8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061" y="793924"/>
            <a:ext cx="1457325" cy="1809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Research Reactors Division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46B3F61F-E903-41AA-A67B-294125113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87" y="4768287"/>
            <a:ext cx="4111650" cy="40684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Functional Description (FD) – Defines and documents the user requirements and operational characteristics for the software system, in a readable manner to facilitate common understanding of the system.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1995772E-01FE-42A8-B5A0-66794C627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36" y="5218793"/>
            <a:ext cx="4114800" cy="42031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Software Requirements Specification (SRS) – Defines and documents the inputs, outputs, interfaces, and processing logic in a technical format to facilitate software design and development. 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B967ACA9-2716-47EC-ADBF-30C330D77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9" y="5682771"/>
            <a:ext cx="4105275" cy="3238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Software Requirements List – Sequentially identifies each unique software requirement to aid in the development of a simulation test.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AEDD28C1-AAB0-48EF-AE4E-472DF7261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9" y="6050285"/>
            <a:ext cx="4105275" cy="2953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Guidance Documents - Establishes guidelines and requirements for software design and development.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ED1B6A28-8D1E-45C1-B2B6-8F22661B9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837" y="4768286"/>
            <a:ext cx="4738337" cy="40684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Structured Walkthrough – a formal review during the development process to ensure completeness and consistency, whereby the task leader certifies that work performed has satisfied requirements and the process may continue.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F09B7907-3F2E-437C-A9C5-365DF3458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837" y="5233140"/>
            <a:ext cx="4738337" cy="110356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Verification Activities - Reviews, Inspections, Assessments, and Testing performed throughout the software development process to ensure the software satisfies system requirements. (Example: FD requires an algorithm to calculate flow rate. Review code to ensure algorithm is included in the program.)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Validation Activities - Reviews, Inspections, Assessments, and Testing performed at the end of the software development process to ensure the software performs correctly. (Example: FD requires an algorithm to calculate flow rate.  Test the program to ensure algorithm produces correct answer.)</a:t>
            </a:r>
          </a:p>
        </p:txBody>
      </p:sp>
      <p:sp>
        <p:nvSpPr>
          <p:cNvPr id="19" name="AutoShape 17">
            <a:extLst>
              <a:ext uri="{FF2B5EF4-FFF2-40B4-BE49-F238E27FC236}">
                <a16:creationId xmlns:a16="http://schemas.microsoft.com/office/drawing/2014/main" id="{7AA6FE8D-C644-4FE5-812E-8B568EA5A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060" y="787909"/>
            <a:ext cx="838200" cy="381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xmlns:mc="http://schemas.openxmlformats.org/markup-compatibility/2006" xmlns:a14="http://schemas.microsoft.com/office/drawing/2010/main" val="0000FF" mc:Ignorable="a14" a14:legacySpreadsheetColorIndex="12"/>
            </a:solidFill>
            <a:round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Communication</a:t>
            </a:r>
          </a:p>
        </p:txBody>
      </p:sp>
      <p:sp>
        <p:nvSpPr>
          <p:cNvPr id="20" name="AutoShape 19">
            <a:extLst>
              <a:ext uri="{FF2B5EF4-FFF2-40B4-BE49-F238E27FC236}">
                <a16:creationId xmlns:a16="http://schemas.microsoft.com/office/drawing/2014/main" id="{C73E4771-F200-48D5-AD48-ED397E2B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450" y="1229382"/>
            <a:ext cx="838200" cy="381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xmlns:mc="http://schemas.openxmlformats.org/markup-compatibility/2006" xmlns:a14="http://schemas.microsoft.com/office/drawing/2010/main" val="0000FF" mc:Ignorable="a14" a14:legacySpreadsheetColorIndex="12"/>
            </a:solidFill>
            <a:round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Design</a:t>
            </a:r>
          </a:p>
        </p:txBody>
      </p:sp>
      <p:sp>
        <p:nvSpPr>
          <p:cNvPr id="21" name="AutoShape 20">
            <a:extLst>
              <a:ext uri="{FF2B5EF4-FFF2-40B4-BE49-F238E27FC236}">
                <a16:creationId xmlns:a16="http://schemas.microsoft.com/office/drawing/2014/main" id="{737D93D2-9D58-4AEC-B076-8F7974E13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148" y="1692188"/>
            <a:ext cx="838200" cy="381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xmlns:mc="http://schemas.openxmlformats.org/markup-compatibility/2006" xmlns:a14="http://schemas.microsoft.com/office/drawing/2010/main" val="0000FF" mc:Ignorable="a14" a14:legacySpreadsheetColorIndex="12"/>
            </a:solidFill>
            <a:round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Prototype</a:t>
            </a:r>
          </a:p>
        </p:txBody>
      </p:sp>
      <p:sp>
        <p:nvSpPr>
          <p:cNvPr id="22" name="AutoShape 21">
            <a:extLst>
              <a:ext uri="{FF2B5EF4-FFF2-40B4-BE49-F238E27FC236}">
                <a16:creationId xmlns:a16="http://schemas.microsoft.com/office/drawing/2014/main" id="{C5BC6777-CB47-4BBF-BB18-201449939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742" y="1692188"/>
            <a:ext cx="838200" cy="381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xmlns:mc="http://schemas.openxmlformats.org/markup-compatibility/2006" xmlns:a14="http://schemas.microsoft.com/office/drawing/2010/main" val="0000FF" mc:Ignorable="a14" a14:legacySpreadsheetColorIndex="12"/>
            </a:solidFill>
            <a:round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Customer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Evaluation</a:t>
            </a:r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202ADA70-E98B-4233-90EE-7E8F596DF3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69500" y="1257957"/>
            <a:ext cx="304800" cy="323850"/>
          </a:xfrm>
          <a:custGeom>
            <a:avLst/>
            <a:gdLst>
              <a:gd name="T0" fmla="*/ 599749104 w 21600"/>
              <a:gd name="T1" fmla="*/ 0 h 21600"/>
              <a:gd name="T2" fmla="*/ 599749104 w 21600"/>
              <a:gd name="T3" fmla="*/ 614361157 h 21600"/>
              <a:gd name="T4" fmla="*/ 128348415 w 21600"/>
              <a:gd name="T5" fmla="*/ 1091476393 h 21600"/>
              <a:gd name="T6" fmla="*/ 856443324 w 21600"/>
              <a:gd name="T7" fmla="*/ 3071805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" name="AutoShape 25">
            <a:extLst>
              <a:ext uri="{FF2B5EF4-FFF2-40B4-BE49-F238E27FC236}">
                <a16:creationId xmlns:a16="http://schemas.microsoft.com/office/drawing/2014/main" id="{61691584-36EA-4E3E-9228-F8D5A8512FF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92398" y="816484"/>
            <a:ext cx="304800" cy="323850"/>
          </a:xfrm>
          <a:custGeom>
            <a:avLst/>
            <a:gdLst>
              <a:gd name="T0" fmla="*/ 599749104 w 21600"/>
              <a:gd name="T1" fmla="*/ 0 h 21600"/>
              <a:gd name="T2" fmla="*/ 599749104 w 21600"/>
              <a:gd name="T3" fmla="*/ 614361157 h 21600"/>
              <a:gd name="T4" fmla="*/ 128348415 w 21600"/>
              <a:gd name="T5" fmla="*/ 1091476393 h 21600"/>
              <a:gd name="T6" fmla="*/ 856443324 w 21600"/>
              <a:gd name="T7" fmla="*/ 3071805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AutoShape 29">
            <a:extLst>
              <a:ext uri="{FF2B5EF4-FFF2-40B4-BE49-F238E27FC236}">
                <a16:creationId xmlns:a16="http://schemas.microsoft.com/office/drawing/2014/main" id="{24C3969C-F6B1-46D2-A8D7-D8F72ADDDDE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2797912" y="1257957"/>
            <a:ext cx="304800" cy="323850"/>
          </a:xfrm>
          <a:custGeom>
            <a:avLst/>
            <a:gdLst>
              <a:gd name="T0" fmla="*/ 599749104 w 21600"/>
              <a:gd name="T1" fmla="*/ 0 h 21600"/>
              <a:gd name="T2" fmla="*/ 599749104 w 21600"/>
              <a:gd name="T3" fmla="*/ 614361157 h 21600"/>
              <a:gd name="T4" fmla="*/ 128348415 w 21600"/>
              <a:gd name="T5" fmla="*/ 1091476393 h 21600"/>
              <a:gd name="T6" fmla="*/ 856443324 w 21600"/>
              <a:gd name="T7" fmla="*/ 3071805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AutoShape 30">
            <a:extLst>
              <a:ext uri="{FF2B5EF4-FFF2-40B4-BE49-F238E27FC236}">
                <a16:creationId xmlns:a16="http://schemas.microsoft.com/office/drawing/2014/main" id="{7C89F1D9-45EA-4E20-868F-3C7FCAE95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236" y="1787438"/>
            <a:ext cx="323850" cy="1905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" name="AutoShape 33">
            <a:extLst>
              <a:ext uri="{FF2B5EF4-FFF2-40B4-BE49-F238E27FC236}">
                <a16:creationId xmlns:a16="http://schemas.microsoft.com/office/drawing/2014/main" id="{8750EA34-115E-469E-8600-894D823DF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001" y="2242972"/>
            <a:ext cx="838200" cy="381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xmlns:mc="http://schemas.openxmlformats.org/markup-compatibility/2006" xmlns:a14="http://schemas.microsoft.com/office/drawing/2010/main" val="0000FF" mc:Ignorable="a14" a14:legacySpreadsheetColorIndex="12"/>
            </a:solidFill>
            <a:round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Requirements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Gathering</a:t>
            </a:r>
          </a:p>
        </p:txBody>
      </p:sp>
      <p:sp>
        <p:nvSpPr>
          <p:cNvPr id="28" name="AutoShape 34">
            <a:extLst>
              <a:ext uri="{FF2B5EF4-FFF2-40B4-BE49-F238E27FC236}">
                <a16:creationId xmlns:a16="http://schemas.microsoft.com/office/drawing/2014/main" id="{D31D47B0-EC70-4FB9-9527-D47413362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742" y="2700300"/>
            <a:ext cx="838200" cy="381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xmlns:mc="http://schemas.openxmlformats.org/markup-compatibility/2006" xmlns:a14="http://schemas.microsoft.com/office/drawing/2010/main" val="0000FF" mc:Ignorable="a14" a14:legacySpreadsheetColorIndex="12"/>
            </a:solidFill>
            <a:round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Design</a:t>
            </a:r>
          </a:p>
        </p:txBody>
      </p:sp>
      <p:sp>
        <p:nvSpPr>
          <p:cNvPr id="29" name="AutoShape 35">
            <a:extLst>
              <a:ext uri="{FF2B5EF4-FFF2-40B4-BE49-F238E27FC236}">
                <a16:creationId xmlns:a16="http://schemas.microsoft.com/office/drawing/2014/main" id="{6EF95B9F-F473-4B99-91CB-BC534FB9E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539" y="3240360"/>
            <a:ext cx="838200" cy="381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xmlns:mc="http://schemas.openxmlformats.org/markup-compatibility/2006" xmlns:a14="http://schemas.microsoft.com/office/drawing/2010/main" val="0000FF" mc:Ignorable="a14" a14:legacySpreadsheetColorIndex="12"/>
            </a:solidFill>
            <a:round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Implementation</a:t>
            </a:r>
          </a:p>
        </p:txBody>
      </p:sp>
      <p:sp>
        <p:nvSpPr>
          <p:cNvPr id="30" name="AutoShape 36">
            <a:extLst>
              <a:ext uri="{FF2B5EF4-FFF2-40B4-BE49-F238E27FC236}">
                <a16:creationId xmlns:a16="http://schemas.microsoft.com/office/drawing/2014/main" id="{845FFBB4-9B8C-4B84-B13A-D99A56DDD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2664" y="3687452"/>
            <a:ext cx="838200" cy="381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xmlns:mc="http://schemas.openxmlformats.org/markup-compatibility/2006" xmlns:a14="http://schemas.microsoft.com/office/drawing/2010/main" val="0000FF" mc:Ignorable="a14" a14:legacySpreadsheetColorIndex="12"/>
            </a:solidFill>
            <a:round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Validation</a:t>
            </a:r>
          </a:p>
        </p:txBody>
      </p:sp>
      <p:sp>
        <p:nvSpPr>
          <p:cNvPr id="31" name="AutoShape 37">
            <a:extLst>
              <a:ext uri="{FF2B5EF4-FFF2-40B4-BE49-F238E27FC236}">
                <a16:creationId xmlns:a16="http://schemas.microsoft.com/office/drawing/2014/main" id="{014E2580-EEF7-434D-9E3A-C602EF9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726" y="4140460"/>
            <a:ext cx="838200" cy="381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xmlns:mc="http://schemas.openxmlformats.org/markup-compatibility/2006" xmlns:a14="http://schemas.microsoft.com/office/drawing/2010/main" val="0000FF" mc:Ignorable="a14" a14:legacySpreadsheetColorIndex="12"/>
            </a:solidFill>
            <a:round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Installation &amp; Maintenance</a:t>
            </a:r>
          </a:p>
        </p:txBody>
      </p:sp>
      <p:sp>
        <p:nvSpPr>
          <p:cNvPr id="33" name="AutoShape 40">
            <a:extLst>
              <a:ext uri="{FF2B5EF4-FFF2-40B4-BE49-F238E27FC236}">
                <a16:creationId xmlns:a16="http://schemas.microsoft.com/office/drawing/2014/main" id="{2AD8006D-F304-4E6A-AB9F-E931F6F801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44413" y="2271547"/>
            <a:ext cx="304800" cy="323850"/>
          </a:xfrm>
          <a:custGeom>
            <a:avLst/>
            <a:gdLst>
              <a:gd name="T0" fmla="*/ 599749104 w 21600"/>
              <a:gd name="T1" fmla="*/ 0 h 21600"/>
              <a:gd name="T2" fmla="*/ 599749104 w 21600"/>
              <a:gd name="T3" fmla="*/ 614361157 h 21600"/>
              <a:gd name="T4" fmla="*/ 128348415 w 21600"/>
              <a:gd name="T5" fmla="*/ 1091476393 h 21600"/>
              <a:gd name="T6" fmla="*/ 856443324 w 21600"/>
              <a:gd name="T7" fmla="*/ 3071805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4" name="AutoShape 41">
            <a:extLst>
              <a:ext uri="{FF2B5EF4-FFF2-40B4-BE49-F238E27FC236}">
                <a16:creationId xmlns:a16="http://schemas.microsoft.com/office/drawing/2014/main" id="{5F09B98A-A086-49FD-953A-88C18DDCE9B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17476" y="3268935"/>
            <a:ext cx="304800" cy="323850"/>
          </a:xfrm>
          <a:custGeom>
            <a:avLst/>
            <a:gdLst>
              <a:gd name="T0" fmla="*/ 599749104 w 21600"/>
              <a:gd name="T1" fmla="*/ 0 h 21600"/>
              <a:gd name="T2" fmla="*/ 599749104 w 21600"/>
              <a:gd name="T3" fmla="*/ 614361157 h 21600"/>
              <a:gd name="T4" fmla="*/ 128348415 w 21600"/>
              <a:gd name="T5" fmla="*/ 1091476393 h 21600"/>
              <a:gd name="T6" fmla="*/ 856443324 w 21600"/>
              <a:gd name="T7" fmla="*/ 3071805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5" name="AutoShape 42">
            <a:extLst>
              <a:ext uri="{FF2B5EF4-FFF2-40B4-BE49-F238E27FC236}">
                <a16:creationId xmlns:a16="http://schemas.microsoft.com/office/drawing/2014/main" id="{A374D60E-B60B-403F-9D1C-F0560ECF4CD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19126" y="3716027"/>
            <a:ext cx="304800" cy="323850"/>
          </a:xfrm>
          <a:custGeom>
            <a:avLst/>
            <a:gdLst>
              <a:gd name="T0" fmla="*/ 599749104 w 21600"/>
              <a:gd name="T1" fmla="*/ 0 h 21600"/>
              <a:gd name="T2" fmla="*/ 599749104 w 21600"/>
              <a:gd name="T3" fmla="*/ 614361157 h 21600"/>
              <a:gd name="T4" fmla="*/ 128348415 w 21600"/>
              <a:gd name="T5" fmla="*/ 1091476393 h 21600"/>
              <a:gd name="T6" fmla="*/ 856443324 w 21600"/>
              <a:gd name="T7" fmla="*/ 3071805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6" name="Line 43">
            <a:extLst>
              <a:ext uri="{FF2B5EF4-FFF2-40B4-BE49-F238E27FC236}">
                <a16:creationId xmlns:a16="http://schemas.microsoft.com/office/drawing/2014/main" id="{A70D5B03-416A-4FBC-8032-DA331830E0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9998" y="2161428"/>
            <a:ext cx="8944707" cy="31405"/>
          </a:xfrm>
          <a:prstGeom prst="line">
            <a:avLst/>
          </a:prstGeom>
          <a:noFill/>
          <a:ln w="25400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" name="AutoShape 45">
            <a:extLst>
              <a:ext uri="{FF2B5EF4-FFF2-40B4-BE49-F238E27FC236}">
                <a16:creationId xmlns:a16="http://schemas.microsoft.com/office/drawing/2014/main" id="{A0EE0340-F6D6-48CD-A398-BDE52C1FE1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72729" y="1720763"/>
            <a:ext cx="304800" cy="323850"/>
          </a:xfrm>
          <a:custGeom>
            <a:avLst/>
            <a:gdLst>
              <a:gd name="T0" fmla="*/ 599749104 w 21600"/>
              <a:gd name="T1" fmla="*/ 0 h 21600"/>
              <a:gd name="T2" fmla="*/ 599749104 w 21600"/>
              <a:gd name="T3" fmla="*/ 614361157 h 21600"/>
              <a:gd name="T4" fmla="*/ 128348415 w 21600"/>
              <a:gd name="T5" fmla="*/ 1091476393 h 21600"/>
              <a:gd name="T6" fmla="*/ 856443324 w 21600"/>
              <a:gd name="T7" fmla="*/ 3071805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8" name="Line 46">
            <a:extLst>
              <a:ext uri="{FF2B5EF4-FFF2-40B4-BE49-F238E27FC236}">
                <a16:creationId xmlns:a16="http://schemas.microsoft.com/office/drawing/2014/main" id="{EAB850D6-1872-4175-B46E-8D8278FAF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95" y="3154060"/>
            <a:ext cx="8921274" cy="19670"/>
          </a:xfrm>
          <a:prstGeom prst="line">
            <a:avLst/>
          </a:prstGeom>
          <a:noFill/>
          <a:ln w="25400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" name="Text Box 47">
            <a:extLst>
              <a:ext uri="{FF2B5EF4-FFF2-40B4-BE49-F238E27FC236}">
                <a16:creationId xmlns:a16="http://schemas.microsoft.com/office/drawing/2014/main" id="{CDCF7AEF-D702-463E-8D09-CAABF4AF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830" y="1649922"/>
            <a:ext cx="85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0" name="Text Box 48">
            <a:extLst>
              <a:ext uri="{FF2B5EF4-FFF2-40B4-BE49-F238E27FC236}">
                <a16:creationId xmlns:a16="http://schemas.microsoft.com/office/drawing/2014/main" id="{549971BD-5CE4-43A1-B949-044D5553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84" y="1224136"/>
            <a:ext cx="2091204" cy="870829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Prototype Phase -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Upon communication of a new project, a software system design is initiated, and a software/hardware prototype is built to validate the design.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15AB9891-D5B6-4BC9-96E3-14174B574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66" y="2232248"/>
            <a:ext cx="3648075" cy="94433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Design Phase -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Once the customer and software engineer are satisfied with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design, workflow jumps off the prototype circle and the waterfall begins with formal requirements gathering and software quality assurance and umbrella activities.</a:t>
            </a:r>
          </a:p>
        </p:txBody>
      </p:sp>
      <p:sp>
        <p:nvSpPr>
          <p:cNvPr id="42" name="Text Box 50">
            <a:extLst>
              <a:ext uri="{FF2B5EF4-FFF2-40B4-BE49-F238E27FC236}">
                <a16:creationId xmlns:a16="http://schemas.microsoft.com/office/drawing/2014/main" id="{32F121C8-43D1-4B7D-BE9F-CBAA3A090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74" y="3276364"/>
            <a:ext cx="4905375" cy="7239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Implementation Phase -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the software requirements have been formally documented, work begins </a:t>
            </a:r>
          </a:p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writing code, simulation &amp; component testing, installation, and maintenance activities.</a:t>
            </a:r>
          </a:p>
        </p:txBody>
      </p:sp>
      <p:sp>
        <p:nvSpPr>
          <p:cNvPr id="43" name="Text Box 51">
            <a:extLst>
              <a:ext uri="{FF2B5EF4-FFF2-40B4-BE49-F238E27FC236}">
                <a16:creationId xmlns:a16="http://schemas.microsoft.com/office/drawing/2014/main" id="{B722716B-89A7-476E-9227-3D4787739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976" y="1140283"/>
            <a:ext cx="2619375" cy="45754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Purchase Hardware for Evaluation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Setup Network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General HMI Development</a:t>
            </a:r>
          </a:p>
        </p:txBody>
      </p:sp>
      <p:sp>
        <p:nvSpPr>
          <p:cNvPr id="44" name="Text Box 52">
            <a:extLst>
              <a:ext uri="{FF2B5EF4-FFF2-40B4-BE49-F238E27FC236}">
                <a16:creationId xmlns:a16="http://schemas.microsoft.com/office/drawing/2014/main" id="{AFFD1D97-E0F9-48E9-A5BC-3EFF6044B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507" y="2290242"/>
            <a:ext cx="2313459" cy="334237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Write FD &amp; SQA Plan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Write Cyber &amp; SQA Umbrella Documents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Text Box 53">
            <a:extLst>
              <a:ext uri="{FF2B5EF4-FFF2-40B4-BE49-F238E27FC236}">
                <a16:creationId xmlns:a16="http://schemas.microsoft.com/office/drawing/2014/main" id="{496EC3D7-28CF-4E27-96A3-8471A0406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708" y="2742591"/>
            <a:ext cx="2568575" cy="35375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Write SRS </a:t>
            </a:r>
          </a:p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Perform Requirements Structured Walkthrough</a:t>
            </a:r>
          </a:p>
          <a:p>
            <a:pPr marL="0" marR="0" lvl="0" indent="0" algn="l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Functional Audit by QA Group</a:t>
            </a:r>
          </a:p>
        </p:txBody>
      </p:sp>
      <p:sp>
        <p:nvSpPr>
          <p:cNvPr id="46" name="Text Box 54">
            <a:extLst>
              <a:ext uri="{FF2B5EF4-FFF2-40B4-BE49-F238E27FC236}">
                <a16:creationId xmlns:a16="http://schemas.microsoft.com/office/drawing/2014/main" id="{CB8A7347-0D31-433D-B4F0-EE4A6792D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292" y="3267555"/>
            <a:ext cx="1668676" cy="35242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Write Code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Code Structured Walkthrough</a:t>
            </a:r>
          </a:p>
        </p:txBody>
      </p:sp>
      <p:sp>
        <p:nvSpPr>
          <p:cNvPr id="47" name="Text Box 55">
            <a:extLst>
              <a:ext uri="{FF2B5EF4-FFF2-40B4-BE49-F238E27FC236}">
                <a16:creationId xmlns:a16="http://schemas.microsoft.com/office/drawing/2014/main" id="{D59E94C0-D11A-4A13-8A85-694180A2E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918" y="3600400"/>
            <a:ext cx="1485900" cy="46672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Write SRL and Test Plans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Perform Testing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Final Audit by QA Group</a:t>
            </a:r>
          </a:p>
        </p:txBody>
      </p:sp>
      <p:sp>
        <p:nvSpPr>
          <p:cNvPr id="48" name="Text Box 56">
            <a:extLst>
              <a:ext uri="{FF2B5EF4-FFF2-40B4-BE49-F238E27FC236}">
                <a16:creationId xmlns:a16="http://schemas.microsoft.com/office/drawing/2014/main" id="{E16DCC00-91D3-43A6-A8E6-7FA73228D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398" y="4104456"/>
            <a:ext cx="1682736" cy="58812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Write Backup/Recovery Plan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Write Work Package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Work Closeout</a:t>
            </a:r>
          </a:p>
        </p:txBody>
      </p:sp>
      <p:sp>
        <p:nvSpPr>
          <p:cNvPr id="49" name="Text Box 57">
            <a:extLst>
              <a:ext uri="{FF2B5EF4-FFF2-40B4-BE49-F238E27FC236}">
                <a16:creationId xmlns:a16="http://schemas.microsoft.com/office/drawing/2014/main" id="{A58CF885-FF04-42E3-8FAC-B56DFBAD9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443" y="1620180"/>
            <a:ext cx="3184525" cy="5334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Classification &amp; Categorization per SBMS Procedure</a:t>
            </a:r>
          </a:p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Begin Quality Planning</a:t>
            </a:r>
          </a:p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Complete Software Task Checklist</a:t>
            </a:r>
          </a:p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Review Lessons Learned &amp; Defect Tracking Information</a:t>
            </a:r>
          </a:p>
        </p:txBody>
      </p:sp>
      <p:sp>
        <p:nvSpPr>
          <p:cNvPr id="50" name="Line 58">
            <a:extLst>
              <a:ext uri="{FF2B5EF4-FFF2-40B4-BE49-F238E27FC236}">
                <a16:creationId xmlns:a16="http://schemas.microsoft.com/office/drawing/2014/main" id="{C5532DBE-F5FF-4615-B8B4-3955F4637F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1374" y="4684198"/>
            <a:ext cx="3391695" cy="7196"/>
          </a:xfrm>
          <a:prstGeom prst="line">
            <a:avLst/>
          </a:prstGeom>
          <a:noFill/>
          <a:ln w="25400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" name="Line 59">
            <a:extLst>
              <a:ext uri="{FF2B5EF4-FFF2-40B4-BE49-F238E27FC236}">
                <a16:creationId xmlns:a16="http://schemas.microsoft.com/office/drawing/2014/main" id="{B9AB7A83-878E-4046-B65A-7535513C01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00443" y="3852297"/>
            <a:ext cx="362496" cy="840281"/>
          </a:xfrm>
          <a:prstGeom prst="line">
            <a:avLst/>
          </a:prstGeom>
          <a:noFill/>
          <a:ln w="25400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2" name="Line 60">
            <a:extLst>
              <a:ext uri="{FF2B5EF4-FFF2-40B4-BE49-F238E27FC236}">
                <a16:creationId xmlns:a16="http://schemas.microsoft.com/office/drawing/2014/main" id="{2D04664C-DD58-4F72-9157-48062E695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185" y="3852428"/>
            <a:ext cx="5182258" cy="0"/>
          </a:xfrm>
          <a:prstGeom prst="line">
            <a:avLst/>
          </a:prstGeom>
          <a:noFill/>
          <a:ln w="25400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3" name="Text Box 61">
            <a:extLst>
              <a:ext uri="{FF2B5EF4-FFF2-40B4-BE49-F238E27FC236}">
                <a16:creationId xmlns:a16="http://schemas.microsoft.com/office/drawing/2014/main" id="{6243D97F-A745-40C8-9C81-54FDC51EB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92" y="4046382"/>
            <a:ext cx="4121544" cy="67824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0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SQA Umbrella Documents – Process activities are complemented by a number of umbrella activities, which are applicable across the entire software process.  These activities and documents include: Risk Analysis, Security Plan, Backup &amp; Recovery Plan, Change Evaluation, Tracking Matrix, Compliance Matrix, Procurement Tracking, Safety Evaluation, Training, Work Control, Document Control, etc.</a:t>
            </a:r>
          </a:p>
        </p:txBody>
      </p:sp>
      <p:sp>
        <p:nvSpPr>
          <p:cNvPr id="32" name="AutoShape 38">
            <a:extLst>
              <a:ext uri="{FF2B5EF4-FFF2-40B4-BE49-F238E27FC236}">
                <a16:creationId xmlns:a16="http://schemas.microsoft.com/office/drawing/2014/main" id="{EFC9F227-89C7-4135-9F40-D6ECEBF4AEF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70617" y="2728875"/>
            <a:ext cx="304800" cy="323850"/>
          </a:xfrm>
          <a:custGeom>
            <a:avLst/>
            <a:gdLst>
              <a:gd name="T0" fmla="*/ 599749104 w 21600"/>
              <a:gd name="T1" fmla="*/ 0 h 21600"/>
              <a:gd name="T2" fmla="*/ 599749104 w 21600"/>
              <a:gd name="T3" fmla="*/ 614361157 h 21600"/>
              <a:gd name="T4" fmla="*/ 128348415 w 21600"/>
              <a:gd name="T5" fmla="*/ 1091476393 h 21600"/>
              <a:gd name="T6" fmla="*/ 856443324 w 21600"/>
              <a:gd name="T7" fmla="*/ 3071805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791C624-97E2-4C15-AE28-2E066DF576FA}"/>
              </a:ext>
            </a:extLst>
          </p:cNvPr>
          <p:cNvSpPr/>
          <p:nvPr/>
        </p:nvSpPr>
        <p:spPr>
          <a:xfrm>
            <a:off x="14630" y="8620"/>
            <a:ext cx="9129878" cy="68493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C648E2C-5E40-461B-8982-ACC6F7BF8925}"/>
              </a:ext>
            </a:extLst>
          </p:cNvPr>
          <p:cNvSpPr/>
          <p:nvPr/>
        </p:nvSpPr>
        <p:spPr>
          <a:xfrm>
            <a:off x="4434253" y="3888432"/>
            <a:ext cx="872457" cy="862333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310005BA-7931-45E2-9039-269AFFAAD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834" y="3917306"/>
            <a:ext cx="1887815" cy="78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7432" rIns="36576" bIns="2743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05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</a:t>
            </a:r>
          </a:p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deliver high</a:t>
            </a:r>
          </a:p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quality, </a:t>
            </a:r>
          </a:p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defect free </a:t>
            </a:r>
          </a:p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software</a:t>
            </a:r>
          </a:p>
        </p:txBody>
      </p:sp>
      <p:sp>
        <p:nvSpPr>
          <p:cNvPr id="62" name="Text Box 51">
            <a:extLst>
              <a:ext uri="{FF2B5EF4-FFF2-40B4-BE49-F238E27FC236}">
                <a16:creationId xmlns:a16="http://schemas.microsoft.com/office/drawing/2014/main" id="{2CB089E1-38A5-4C70-8A35-765F73DF8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495" y="760154"/>
            <a:ext cx="2619375" cy="3238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Team Meetings Begin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● Discussions on Functionality and General Design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C9AF960-AE1C-41E4-A860-4D75222B4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237" y="502009"/>
            <a:ext cx="1971675" cy="7747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software engineering program has been developed to comply with the general quality requirements of 10CFR830 and the safety software requirements of DOE O 414.1D.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16D1E0-75EA-4EA4-8FE9-A0DAFA4443A9}"/>
              </a:ext>
            </a:extLst>
          </p:cNvPr>
          <p:cNvSpPr txBox="1"/>
          <p:nvPr/>
        </p:nvSpPr>
        <p:spPr>
          <a:xfrm>
            <a:off x="407195" y="6419132"/>
            <a:ext cx="207657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Process Confidence –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2BD5EB-D670-4A51-A034-F9B2D8556A75}"/>
              </a:ext>
            </a:extLst>
          </p:cNvPr>
          <p:cNvSpPr txBox="1"/>
          <p:nvPr/>
        </p:nvSpPr>
        <p:spPr>
          <a:xfrm>
            <a:off x="2296263" y="6380340"/>
            <a:ext cx="412154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</a:rPr>
              <a:t>a certitude of excellence in all aspects of production, from initial specification through to the finally commissioned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57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66470" y="660423"/>
            <a:ext cx="1617780" cy="5702129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736983" y="671181"/>
            <a:ext cx="1758732" cy="570212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0127" y="181791"/>
            <a:ext cx="2997948" cy="418129"/>
          </a:xfrm>
          <a:solidFill>
            <a:srgbClr val="DEDEDE"/>
          </a:solidFill>
          <a:ln w="25400">
            <a:solidFill>
              <a:schemeClr val="tx2"/>
            </a:solidFill>
            <a:prstDash val="solid"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HFIR Software</a:t>
            </a:r>
            <a:br>
              <a:rPr lang="en-US" sz="1200" dirty="0"/>
            </a:br>
            <a:r>
              <a:rPr lang="en-US" sz="1200" dirty="0"/>
              <a:t>  Engineering Program</a:t>
            </a:r>
          </a:p>
        </p:txBody>
      </p:sp>
      <p:sp>
        <p:nvSpPr>
          <p:cNvPr id="3" name="Rectangle 2"/>
          <p:cNvSpPr/>
          <p:nvPr/>
        </p:nvSpPr>
        <p:spPr>
          <a:xfrm>
            <a:off x="1992930" y="671180"/>
            <a:ext cx="1655690" cy="570212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529355" y="193851"/>
            <a:ext cx="707435" cy="313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UT-B Contract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581" y="1301935"/>
            <a:ext cx="665567" cy="216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FIPS 199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581" y="1847059"/>
            <a:ext cx="665567" cy="216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FIPS 200</a:t>
            </a:r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>
            <a:off x="558365" y="1518917"/>
            <a:ext cx="0" cy="3281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6" idx="2"/>
            <a:endCxn id="61" idx="0"/>
          </p:cNvCxnSpPr>
          <p:nvPr/>
        </p:nvCxnSpPr>
        <p:spPr>
          <a:xfrm>
            <a:off x="558365" y="2064041"/>
            <a:ext cx="0" cy="3281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7364" y="3228157"/>
            <a:ext cx="762000" cy="3153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Common Control Classes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AT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 </a:t>
            </a:r>
          </a:p>
          <a:p>
            <a:pPr marL="344488" marR="0" lvl="0" indent="-344488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CM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CP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IA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IR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MP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</a:t>
            </a:r>
          </a:p>
          <a:p>
            <a:pPr marL="344488" marR="0" lvl="0" indent="-344488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PL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PM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</a:t>
            </a:r>
          </a:p>
        </p:txBody>
      </p:sp>
      <p:cxnSp>
        <p:nvCxnSpPr>
          <p:cNvPr id="11" name="Straight Arrow Connector 10"/>
          <p:cNvCxnSpPr>
            <a:cxnSpLocks/>
            <a:stCxn id="61" idx="2"/>
            <a:endCxn id="10" idx="0"/>
          </p:cNvCxnSpPr>
          <p:nvPr/>
        </p:nvCxnSpPr>
        <p:spPr>
          <a:xfrm flipH="1">
            <a:off x="558364" y="2830765"/>
            <a:ext cx="1" cy="397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2090" y="632161"/>
            <a:ext cx="572548" cy="3416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FISMA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4466" y="639062"/>
            <a:ext cx="863238" cy="341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DOE Order 205.1B</a:t>
            </a:r>
          </a:p>
        </p:txBody>
      </p:sp>
      <p:cxnSp>
        <p:nvCxnSpPr>
          <p:cNvPr id="14" name="Straight Arrow Connector 13"/>
          <p:cNvCxnSpPr>
            <a:cxnSpLocks/>
            <a:stCxn id="12" idx="3"/>
            <a:endCxn id="13" idx="1"/>
          </p:cNvCxnSpPr>
          <p:nvPr/>
        </p:nvCxnSpPr>
        <p:spPr>
          <a:xfrm>
            <a:off x="844638" y="802977"/>
            <a:ext cx="199828" cy="6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4793" y="1113049"/>
            <a:ext cx="822585" cy="313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UT-B Contract</a:t>
            </a:r>
          </a:p>
        </p:txBody>
      </p:sp>
      <p:cxnSp>
        <p:nvCxnSpPr>
          <p:cNvPr id="16" name="Straight Arrow Connector 15"/>
          <p:cNvCxnSpPr>
            <a:cxnSpLocks/>
            <a:stCxn id="13" idx="2"/>
            <a:endCxn id="15" idx="0"/>
          </p:cNvCxnSpPr>
          <p:nvPr/>
        </p:nvCxnSpPr>
        <p:spPr>
          <a:xfrm>
            <a:off x="1476085" y="980694"/>
            <a:ext cx="1" cy="132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7626" y="1559336"/>
            <a:ext cx="816919" cy="424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SBMS Management System: IT</a:t>
            </a:r>
          </a:p>
        </p:txBody>
      </p:sp>
      <p:cxnSp>
        <p:nvCxnSpPr>
          <p:cNvPr id="18" name="Straight Arrow Connector 17"/>
          <p:cNvCxnSpPr>
            <a:cxnSpLocks/>
            <a:stCxn id="15" idx="2"/>
            <a:endCxn id="17" idx="0"/>
          </p:cNvCxnSpPr>
          <p:nvPr/>
        </p:nvCxnSpPr>
        <p:spPr>
          <a:xfrm>
            <a:off x="1476086" y="1426981"/>
            <a:ext cx="0" cy="132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67626" y="2784309"/>
            <a:ext cx="816919" cy="313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ORNL Cyber Security Plan</a:t>
            </a:r>
          </a:p>
        </p:txBody>
      </p:sp>
      <p:cxnSp>
        <p:nvCxnSpPr>
          <p:cNvPr id="20" name="Straight Arrow Connector 19"/>
          <p:cNvCxnSpPr>
            <a:cxnSpLocks/>
            <a:stCxn id="17" idx="2"/>
            <a:endCxn id="123" idx="0"/>
          </p:cNvCxnSpPr>
          <p:nvPr/>
        </p:nvCxnSpPr>
        <p:spPr>
          <a:xfrm>
            <a:off x="1476086" y="1984068"/>
            <a:ext cx="0" cy="132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19" idx="2"/>
            <a:endCxn id="65" idx="0"/>
          </p:cNvCxnSpPr>
          <p:nvPr/>
        </p:nvCxnSpPr>
        <p:spPr>
          <a:xfrm>
            <a:off x="1476086" y="3098241"/>
            <a:ext cx="0" cy="132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12" idx="2"/>
            <a:endCxn id="5" idx="0"/>
          </p:cNvCxnSpPr>
          <p:nvPr/>
        </p:nvCxnSpPr>
        <p:spPr>
          <a:xfrm>
            <a:off x="558364" y="973793"/>
            <a:ext cx="1" cy="3281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95507" y="2392183"/>
            <a:ext cx="725715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NIST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 800-53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 800-82</a:t>
            </a:r>
          </a:p>
        </p:txBody>
      </p:sp>
      <p:cxnSp>
        <p:nvCxnSpPr>
          <p:cNvPr id="44" name="Straight Arrow Connector 43"/>
          <p:cNvCxnSpPr>
            <a:cxnSpLocks/>
            <a:stCxn id="97" idx="3"/>
            <a:endCxn id="109" idx="1"/>
          </p:cNvCxnSpPr>
          <p:nvPr/>
        </p:nvCxnSpPr>
        <p:spPr>
          <a:xfrm>
            <a:off x="1340496" y="350817"/>
            <a:ext cx="2319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111135" y="3230596"/>
            <a:ext cx="729901" cy="3150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Common Control Classes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AT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 </a:t>
            </a:r>
          </a:p>
          <a:p>
            <a:pPr marL="344488" marR="0" lvl="0" indent="-344488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CM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CP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IA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IR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MP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</a:t>
            </a:r>
          </a:p>
          <a:p>
            <a:pPr marL="344488" marR="0" lvl="0" indent="-344488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PL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PM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038401" y="4710704"/>
            <a:ext cx="1573390" cy="216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(MP) Media Protection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328201" y="715211"/>
            <a:ext cx="1519688" cy="78483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SPMP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SQAP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Change Evaluations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Tracking Matrix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Compliance Document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328672" y="1573617"/>
            <a:ext cx="1519688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Functional Description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Software Req’ts Spec.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328201" y="2010587"/>
            <a:ext cx="1519688" cy="2308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Design Analysis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328201" y="2326640"/>
            <a:ext cx="1519688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V&amp;V Plan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Software Req’ts List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Test Plans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Reviews &amp; Audits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328201" y="3095514"/>
            <a:ext cx="1519688" cy="2308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System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Security Plans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328200" y="3617818"/>
            <a:ext cx="1519689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Backup &amp; Recovery Plan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328672" y="4211279"/>
            <a:ext cx="1519688" cy="2308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Procurement Tracking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328672" y="4724678"/>
            <a:ext cx="1519688" cy="2308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Software Inventory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328672" y="5195092"/>
            <a:ext cx="1519688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System Risk Analysis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Failure Analysis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7328200" y="5681908"/>
            <a:ext cx="1519688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Training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Qualification</a:t>
            </a:r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6925858" y="4839092"/>
            <a:ext cx="399692" cy="95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7140322" y="4323819"/>
            <a:ext cx="19410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25614" y="242326"/>
            <a:ext cx="1114882" cy="2169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 CFR 830.120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572437" y="180001"/>
            <a:ext cx="780983" cy="3416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DOE Order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414.1D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585361" y="193851"/>
            <a:ext cx="712053" cy="313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DOE Guide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414.1-4</a:t>
            </a:r>
          </a:p>
        </p:txBody>
      </p:sp>
      <p:cxnSp>
        <p:nvCxnSpPr>
          <p:cNvPr id="112" name="Straight Arrow Connector 111"/>
          <p:cNvCxnSpPr>
            <a:cxnSpLocks/>
            <a:stCxn id="109" idx="3"/>
            <a:endCxn id="110" idx="1"/>
          </p:cNvCxnSpPr>
          <p:nvPr/>
        </p:nvCxnSpPr>
        <p:spPr>
          <a:xfrm>
            <a:off x="2353420" y="350817"/>
            <a:ext cx="2319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  <a:stCxn id="110" idx="3"/>
            <a:endCxn id="111" idx="1"/>
          </p:cNvCxnSpPr>
          <p:nvPr/>
        </p:nvCxnSpPr>
        <p:spPr>
          <a:xfrm>
            <a:off x="3297414" y="350817"/>
            <a:ext cx="2319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468730" y="193851"/>
            <a:ext cx="1022583" cy="313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SBMS: Software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Quality Assurance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067626" y="2116423"/>
            <a:ext cx="816919" cy="535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SBMS Subject Area: Cyber Security</a:t>
            </a:r>
          </a:p>
        </p:txBody>
      </p:sp>
      <p:cxnSp>
        <p:nvCxnSpPr>
          <p:cNvPr id="58" name="Straight Arrow Connector 57"/>
          <p:cNvCxnSpPr>
            <a:cxnSpLocks/>
            <a:stCxn id="123" idx="2"/>
            <a:endCxn id="19" idx="0"/>
          </p:cNvCxnSpPr>
          <p:nvPr/>
        </p:nvCxnSpPr>
        <p:spPr>
          <a:xfrm>
            <a:off x="1476086" y="2651954"/>
            <a:ext cx="0" cy="132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>
            <a:cxnSpLocks/>
            <a:stCxn id="111" idx="3"/>
            <a:endCxn id="122" idx="1"/>
          </p:cNvCxnSpPr>
          <p:nvPr/>
        </p:nvCxnSpPr>
        <p:spPr>
          <a:xfrm>
            <a:off x="4236790" y="350817"/>
            <a:ext cx="2319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1907704" y="6084184"/>
            <a:ext cx="18261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Cyber Requirements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3872848" y="6087076"/>
            <a:ext cx="163506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2B7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QA Requirements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7670887" y="6076320"/>
            <a:ext cx="100219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E762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SEP-0233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6104064" y="6087076"/>
            <a:ext cx="75212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764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Guides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5564004" y="671180"/>
            <a:ext cx="1645467" cy="57021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799761" y="3147536"/>
            <a:ext cx="346849" cy="3310025"/>
          </a:xfrm>
          <a:prstGeom prst="leftBrace">
            <a:avLst>
              <a:gd name="adj1" fmla="val 32939"/>
              <a:gd name="adj2" fmla="val 7189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Left Brace 124"/>
          <p:cNvSpPr/>
          <p:nvPr/>
        </p:nvSpPr>
        <p:spPr>
          <a:xfrm>
            <a:off x="1763689" y="548680"/>
            <a:ext cx="362514" cy="5934760"/>
          </a:xfrm>
          <a:prstGeom prst="leftBrace">
            <a:avLst>
              <a:gd name="adj1" fmla="val 18672"/>
              <a:gd name="adj2" fmla="val 8454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Left Brace 226"/>
          <p:cNvSpPr/>
          <p:nvPr/>
        </p:nvSpPr>
        <p:spPr>
          <a:xfrm rot="5400000">
            <a:off x="4526154" y="-359462"/>
            <a:ext cx="188831" cy="1857547"/>
          </a:xfrm>
          <a:prstGeom prst="leftBrace">
            <a:avLst>
              <a:gd name="adj1" fmla="val 27455"/>
              <a:gd name="adj2" fmla="val 3485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4" name="Picture 2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78" y="249404"/>
            <a:ext cx="667666" cy="299276"/>
          </a:xfrm>
          <a:prstGeom prst="rect">
            <a:avLst/>
          </a:prstGeom>
        </p:spPr>
      </p:pic>
      <p:cxnSp>
        <p:nvCxnSpPr>
          <p:cNvPr id="181" name="Straight Arrow Connector 180"/>
          <p:cNvCxnSpPr>
            <a:cxnSpLocks/>
          </p:cNvCxnSpPr>
          <p:nvPr/>
        </p:nvCxnSpPr>
        <p:spPr>
          <a:xfrm>
            <a:off x="3484236" y="908720"/>
            <a:ext cx="2129939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>
            <a:off x="5420924" y="1161532"/>
            <a:ext cx="192124" cy="277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cxnSpLocks/>
          </p:cNvCxnSpPr>
          <p:nvPr/>
        </p:nvCxnSpPr>
        <p:spPr>
          <a:xfrm>
            <a:off x="5413238" y="1738405"/>
            <a:ext cx="194286" cy="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cxnSpLocks/>
          </p:cNvCxnSpPr>
          <p:nvPr/>
        </p:nvCxnSpPr>
        <p:spPr>
          <a:xfrm>
            <a:off x="5413240" y="2134629"/>
            <a:ext cx="1942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cxnSpLocks/>
          </p:cNvCxnSpPr>
          <p:nvPr/>
        </p:nvCxnSpPr>
        <p:spPr>
          <a:xfrm>
            <a:off x="5413943" y="2626340"/>
            <a:ext cx="20937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endCxn id="101" idx="1"/>
          </p:cNvCxnSpPr>
          <p:nvPr/>
        </p:nvCxnSpPr>
        <p:spPr>
          <a:xfrm>
            <a:off x="3586967" y="3053472"/>
            <a:ext cx="2044461" cy="23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>
            <a:off x="3583870" y="3769256"/>
            <a:ext cx="2035834" cy="483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V="1">
            <a:off x="3581696" y="4176479"/>
            <a:ext cx="2055001" cy="135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cxnSpLocks/>
          </p:cNvCxnSpPr>
          <p:nvPr/>
        </p:nvCxnSpPr>
        <p:spPr>
          <a:xfrm flipV="1">
            <a:off x="5425685" y="4403880"/>
            <a:ext cx="198406" cy="41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  <a:stCxn id="142" idx="3"/>
            <a:endCxn id="105" idx="1"/>
          </p:cNvCxnSpPr>
          <p:nvPr/>
        </p:nvCxnSpPr>
        <p:spPr>
          <a:xfrm flipV="1">
            <a:off x="3611791" y="4817658"/>
            <a:ext cx="2019639" cy="153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cxnSpLocks/>
          </p:cNvCxnSpPr>
          <p:nvPr/>
        </p:nvCxnSpPr>
        <p:spPr>
          <a:xfrm>
            <a:off x="3266016" y="5258907"/>
            <a:ext cx="2357039" cy="154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5412009" y="5481228"/>
            <a:ext cx="209953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3572151" y="5813354"/>
            <a:ext cx="2056101" cy="531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V="1">
            <a:off x="5417059" y="6001525"/>
            <a:ext cx="215658" cy="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849D658A-A669-4290-8535-C1A7C2F93561}"/>
              </a:ext>
            </a:extLst>
          </p:cNvPr>
          <p:cNvSpPr txBox="1"/>
          <p:nvPr/>
        </p:nvSpPr>
        <p:spPr>
          <a:xfrm>
            <a:off x="5681780" y="6095096"/>
            <a:ext cx="148790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4B64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Program Guides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029385" y="2498994"/>
            <a:ext cx="1584729" cy="964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(SC) System &amp; Comm.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(PE) Physical &amp; Enviro.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(SI) System &amp; Info Integrity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(PS) Personnel Security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(AC) Access Control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(IA) ID &amp; Authentication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(AU) Audit &amp; Accountability</a:t>
            </a:r>
          </a:p>
        </p:txBody>
      </p:sp>
      <p:cxnSp>
        <p:nvCxnSpPr>
          <p:cNvPr id="196" name="Straight Arrow Connector 195"/>
          <p:cNvCxnSpPr/>
          <p:nvPr/>
        </p:nvCxnSpPr>
        <p:spPr>
          <a:xfrm flipV="1">
            <a:off x="7092280" y="1023954"/>
            <a:ext cx="227032" cy="10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7107530" y="1646334"/>
            <a:ext cx="21802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7092280" y="2134629"/>
            <a:ext cx="239238" cy="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7097067" y="2533240"/>
            <a:ext cx="224068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7095585" y="3210930"/>
            <a:ext cx="227031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>
            <a:off x="7092280" y="3753036"/>
            <a:ext cx="237357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7105439" y="5388958"/>
            <a:ext cx="220111" cy="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7119247" y="5864405"/>
            <a:ext cx="208953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026440" y="3671450"/>
            <a:ext cx="1587674" cy="341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(CP) Contingency Planning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(IR) Incident Response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2045587" y="4103043"/>
            <a:ext cx="1577154" cy="216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(SA) Systems &amp; Services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038402" y="5661815"/>
            <a:ext cx="1584339" cy="216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(AT) Awareness &amp; Training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038403" y="5064231"/>
            <a:ext cx="1573388" cy="341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(RA) Risk Assessment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(CA) Assmt. &amp; Author.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038608" y="812912"/>
            <a:ext cx="1575506" cy="590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(PM) Program Mgmt.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(PL) Planning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(CM) Configuration Mgmt.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(MA) Maintenance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783001" y="2028374"/>
            <a:ext cx="1685793" cy="21698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(f) Design &amp; Implementation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774376" y="2525479"/>
            <a:ext cx="1694419" cy="21698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(h) Verification &amp; Validation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789856" y="4308373"/>
            <a:ext cx="1678939" cy="21698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(d) Procurement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787174" y="1628094"/>
            <a:ext cx="1681619" cy="21698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(e) Requirements ID &amp; Mgmt.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776765" y="1070035"/>
            <a:ext cx="1692029" cy="46628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(a) Project Mgmt. &amp; QP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(c) Configuration Mgmt.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Problem Reporting &amp; CA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76588" y="5895972"/>
            <a:ext cx="1700834" cy="21698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(j) Training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792539" y="5374002"/>
            <a:ext cx="1676255" cy="3416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(b) Risk Management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(g) Safety Analysis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631429" y="5744747"/>
            <a:ext cx="1552755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SQA-HFIR-010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Software Training Guide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622803" y="5149608"/>
            <a:ext cx="1561381" cy="5078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SQA-HFIR-009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Software Risk Management Guide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631430" y="4563742"/>
            <a:ext cx="1552754" cy="5078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SQA-HFIR-008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Software Media Protection Guide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631430" y="3981866"/>
            <a:ext cx="1552754" cy="5078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SQA-HFIR-007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Software Acquisition Guide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622804" y="3398578"/>
            <a:ext cx="1552754" cy="5078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SQA-HFIR-006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Software Incident Response Guide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631428" y="2801936"/>
            <a:ext cx="1552755" cy="5078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SQA-HFIR-005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Software System Protection Guide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622802" y="2348574"/>
            <a:ext cx="156138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SQA-HFIR-004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Software V&amp;V Guide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614176" y="1894970"/>
            <a:ext cx="156138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SQA-HFIR-003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Software Design Guide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614176" y="1320428"/>
            <a:ext cx="1561382" cy="5078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SQA-HFIR-002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Software Requirements Management Guide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14175" y="739748"/>
            <a:ext cx="1552755" cy="5078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SQA-HFIR-001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Software Engineering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Program Guide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77FD147-ED97-41B3-975E-3A3FAB9D2921}"/>
              </a:ext>
            </a:extLst>
          </p:cNvPr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9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24" grpId="0"/>
      <p:bldP spid="209" grpId="0"/>
      <p:bldP spid="210" grpId="0" animBg="1"/>
      <p:bldP spid="120" grpId="0"/>
      <p:bldP spid="107" grpId="0" animBg="1"/>
      <p:bldP spid="106" grpId="0" animBg="1"/>
      <p:bldP spid="105" grpId="0" animBg="1"/>
      <p:bldP spid="104" grpId="0" animBg="1"/>
      <p:bldP spid="103" grpId="0" animBg="1"/>
      <p:bldP spid="101" grpId="0" animBg="1"/>
      <p:bldP spid="100" grpId="0" animBg="1"/>
      <p:bldP spid="99" grpId="0" animBg="1"/>
      <p:bldP spid="98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781D0DF-A0EF-4AA3-A4E3-A5AB133F7C4F}"/>
              </a:ext>
            </a:extLst>
          </p:cNvPr>
          <p:cNvSpPr txBox="1"/>
          <p:nvPr/>
        </p:nvSpPr>
        <p:spPr>
          <a:xfrm>
            <a:off x="190139" y="390763"/>
            <a:ext cx="245900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From NIST SP 800-53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67D45-7C3D-4F8F-9B4E-C23620A04B56}"/>
              </a:ext>
            </a:extLst>
          </p:cNvPr>
          <p:cNvSpPr txBox="1"/>
          <p:nvPr/>
        </p:nvSpPr>
        <p:spPr>
          <a:xfrm>
            <a:off x="6199090" y="3182914"/>
            <a:ext cx="235192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From SQA-HFIR-001</a:t>
            </a:r>
          </a:p>
        </p:txBody>
      </p:sp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C8347D-50AA-4EC5-8EA8-6DB229E70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b="6614"/>
          <a:stretch/>
        </p:blipFill>
        <p:spPr>
          <a:xfrm>
            <a:off x="-180528" y="670248"/>
            <a:ext cx="6477000" cy="2772308"/>
          </a:xfrm>
          <a:prstGeom prst="rect">
            <a:avLst/>
          </a:prstGeom>
        </p:spPr>
      </p:pic>
      <p:pic>
        <p:nvPicPr>
          <p:cNvPr id="26" name="Picture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A2D013-38F4-4C37-B874-D97F53623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28180"/>
            <a:ext cx="8534400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525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2B4EB19-402C-4642-BE09-0881D0A8B5C0}"/>
              </a:ext>
            </a:extLst>
          </p:cNvPr>
          <p:cNvSpPr txBox="1"/>
          <p:nvPr/>
        </p:nvSpPr>
        <p:spPr>
          <a:xfrm>
            <a:off x="1691680" y="806130"/>
            <a:ext cx="235192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From SQA-HFIR-001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858FFE-4946-45D4-9B58-D0CD66CE51C0}"/>
              </a:ext>
            </a:extLst>
          </p:cNvPr>
          <p:cNvGrpSpPr/>
          <p:nvPr/>
        </p:nvGrpSpPr>
        <p:grpSpPr>
          <a:xfrm>
            <a:off x="1881187" y="1147762"/>
            <a:ext cx="5381625" cy="4562475"/>
            <a:chOff x="1881187" y="1147762"/>
            <a:chExt cx="5381625" cy="456247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AD7D89A-B791-468C-8F70-C676F7B21619}"/>
                </a:ext>
              </a:extLst>
            </p:cNvPr>
            <p:cNvGrpSpPr/>
            <p:nvPr/>
          </p:nvGrpSpPr>
          <p:grpSpPr>
            <a:xfrm>
              <a:off x="1881187" y="1147762"/>
              <a:ext cx="5381625" cy="4562475"/>
              <a:chOff x="1881187" y="1147762"/>
              <a:chExt cx="5381625" cy="4562475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989580D-9B30-4674-8CC9-C0A48DFEBEE7}"/>
                  </a:ext>
                </a:extLst>
              </p:cNvPr>
              <p:cNvGrpSpPr/>
              <p:nvPr/>
            </p:nvGrpSpPr>
            <p:grpSpPr>
              <a:xfrm>
                <a:off x="1881187" y="1147762"/>
                <a:ext cx="5381625" cy="4562475"/>
                <a:chOff x="1881187" y="1147762"/>
                <a:chExt cx="5381625" cy="4562475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A39FC98-7CF6-4112-B513-C992CF5AD3A2}"/>
                    </a:ext>
                  </a:extLst>
                </p:cNvPr>
                <p:cNvGrpSpPr/>
                <p:nvPr/>
              </p:nvGrpSpPr>
              <p:grpSpPr>
                <a:xfrm>
                  <a:off x="1881187" y="1147762"/>
                  <a:ext cx="5381625" cy="4562475"/>
                  <a:chOff x="1881187" y="1147762"/>
                  <a:chExt cx="5381625" cy="4562475"/>
                </a:xfrm>
              </p:grpSpPr>
              <p:pic>
                <p:nvPicPr>
                  <p:cNvPr id="13" name="Picture 12" descr="A screenshot of a cell phone&#10;&#10;Description automatically generated">
                    <a:extLst>
                      <a:ext uri="{FF2B5EF4-FFF2-40B4-BE49-F238E27FC236}">
                        <a16:creationId xmlns:a16="http://schemas.microsoft.com/office/drawing/2014/main" id="{9F714BC1-3EEF-40C7-86C8-9BC9E11D02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81187" y="1147762"/>
                    <a:ext cx="5381625" cy="4562475"/>
                  </a:xfrm>
                  <a:prstGeom prst="rect">
                    <a:avLst/>
                  </a:prstGeom>
                </p:spPr>
              </p:pic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861397DB-D984-422E-96B3-B9846920A5A6}"/>
                      </a:ext>
                    </a:extLst>
                  </p:cNvPr>
                  <p:cNvSpPr/>
                  <p:nvPr/>
                </p:nvSpPr>
                <p:spPr>
                  <a:xfrm>
                    <a:off x="4716016" y="1556792"/>
                    <a:ext cx="108012" cy="18002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0"/>
                    </a:lightRig>
                  </a:scene3d>
                  <a:sp3d>
                    <a:contourClr>
                      <a:schemeClr val="lt1"/>
                    </a:contourClr>
                  </a:sp3d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481F1F8-745F-423F-8C9E-48BFC4773B27}"/>
                    </a:ext>
                  </a:extLst>
                </p:cNvPr>
                <p:cNvSpPr/>
                <p:nvPr/>
              </p:nvSpPr>
              <p:spPr>
                <a:xfrm>
                  <a:off x="4716016" y="5085184"/>
                  <a:ext cx="144016" cy="21602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0"/>
                  </a:lightRig>
                </a:scene3d>
                <a:sp3d>
                  <a:contourClr>
                    <a:schemeClr val="lt1"/>
                  </a:contourClr>
                </a:sp3d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BB932A-C153-436C-9745-D2E229CEDBCB}"/>
                  </a:ext>
                </a:extLst>
              </p:cNvPr>
              <p:cNvSpPr txBox="1"/>
              <p:nvPr/>
            </p:nvSpPr>
            <p:spPr>
              <a:xfrm>
                <a:off x="4416320" y="1528134"/>
                <a:ext cx="684076" cy="244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dirty="0"/>
                  <a:t>.1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809CB7-6C8A-4707-996E-A89AFA59087C}"/>
                </a:ext>
              </a:extLst>
            </p:cNvPr>
            <p:cNvSpPr txBox="1"/>
            <p:nvPr/>
          </p:nvSpPr>
          <p:spPr>
            <a:xfrm>
              <a:off x="4427984" y="5056526"/>
              <a:ext cx="684076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/>
                <a:t>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94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BCC01E-FBAA-46A6-87DA-69BFCE0E4B14}"/>
              </a:ext>
            </a:extLst>
          </p:cNvPr>
          <p:cNvSpPr txBox="1"/>
          <p:nvPr/>
        </p:nvSpPr>
        <p:spPr>
          <a:xfrm>
            <a:off x="1303437" y="369928"/>
            <a:ext cx="183896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From SEP-0233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CB04DC-BFB3-4667-B120-C8D8AF705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133"/>
            <a:ext cx="9144000" cy="54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E9F4BF-1E21-463A-A538-3A1533B95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261937"/>
            <a:ext cx="4905375" cy="6334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4D21A3-E7D3-4604-9218-2C007C4464C7}"/>
              </a:ext>
            </a:extLst>
          </p:cNvPr>
          <p:cNvSpPr txBox="1"/>
          <p:nvPr/>
        </p:nvSpPr>
        <p:spPr>
          <a:xfrm>
            <a:off x="271429" y="440668"/>
            <a:ext cx="183896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From SEP-0233</a:t>
            </a:r>
          </a:p>
        </p:txBody>
      </p:sp>
    </p:spTree>
    <p:extLst>
      <p:ext uri="{BB962C8B-B14F-4D97-AF65-F5344CB8AC3E}">
        <p14:creationId xmlns:p14="http://schemas.microsoft.com/office/powerpoint/2010/main" val="292635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0127" y="181791"/>
            <a:ext cx="2997948" cy="418129"/>
          </a:xfrm>
          <a:solidFill>
            <a:srgbClr val="DEDEDE"/>
          </a:solidFill>
          <a:ln w="25400">
            <a:solidFill>
              <a:schemeClr val="tx2"/>
            </a:solidFill>
            <a:prstDash val="solid"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HFIR Software</a:t>
            </a:r>
            <a:br>
              <a:rPr lang="en-US" sz="1200" dirty="0"/>
            </a:br>
            <a:r>
              <a:rPr lang="en-US" sz="1200" dirty="0"/>
              <a:t>  Engineering Program</a:t>
            </a:r>
          </a:p>
        </p:txBody>
      </p:sp>
      <p:pic>
        <p:nvPicPr>
          <p:cNvPr id="234" name="Picture 2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78" y="249404"/>
            <a:ext cx="667666" cy="29927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19DCB67-F0E0-4D21-8FDE-EF2124A41451}"/>
              </a:ext>
            </a:extLst>
          </p:cNvPr>
          <p:cNvGrpSpPr/>
          <p:nvPr/>
        </p:nvGrpSpPr>
        <p:grpSpPr>
          <a:xfrm>
            <a:off x="195507" y="632161"/>
            <a:ext cx="1712197" cy="2595996"/>
            <a:chOff x="195507" y="632161"/>
            <a:chExt cx="1712197" cy="2595996"/>
          </a:xfrm>
        </p:grpSpPr>
        <p:sp>
          <p:nvSpPr>
            <p:cNvPr id="5" name="TextBox 4"/>
            <p:cNvSpPr txBox="1"/>
            <p:nvPr/>
          </p:nvSpPr>
          <p:spPr>
            <a:xfrm>
              <a:off x="225581" y="1301935"/>
              <a:ext cx="665567" cy="2169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FIPS 199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5581" y="1847059"/>
              <a:ext cx="665567" cy="2169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FIPS 200</a:t>
              </a:r>
            </a:p>
          </p:txBody>
        </p:sp>
        <p:cxnSp>
          <p:nvCxnSpPr>
            <p:cNvPr id="7" name="Straight Arrow Connector 6"/>
            <p:cNvCxnSpPr>
              <a:stCxn id="5" idx="2"/>
              <a:endCxn id="6" idx="0"/>
            </p:cNvCxnSpPr>
            <p:nvPr/>
          </p:nvCxnSpPr>
          <p:spPr>
            <a:xfrm>
              <a:off x="558365" y="1518917"/>
              <a:ext cx="0" cy="3281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cxnSpLocks/>
              <a:stCxn id="6" idx="2"/>
              <a:endCxn id="61" idx="0"/>
            </p:cNvCxnSpPr>
            <p:nvPr/>
          </p:nvCxnSpPr>
          <p:spPr>
            <a:xfrm>
              <a:off x="558365" y="2064041"/>
              <a:ext cx="0" cy="3281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  <a:stCxn id="61" idx="2"/>
            </p:cNvCxnSpPr>
            <p:nvPr/>
          </p:nvCxnSpPr>
          <p:spPr>
            <a:xfrm flipH="1">
              <a:off x="558364" y="2830765"/>
              <a:ext cx="1" cy="3973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72090" y="632161"/>
              <a:ext cx="572548" cy="3416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FISMA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2002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4466" y="639062"/>
              <a:ext cx="863238" cy="341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DOE Order 205.1B</a:t>
              </a:r>
            </a:p>
          </p:txBody>
        </p:sp>
        <p:cxnSp>
          <p:nvCxnSpPr>
            <p:cNvPr id="14" name="Straight Arrow Connector 13"/>
            <p:cNvCxnSpPr>
              <a:cxnSpLocks/>
              <a:stCxn id="12" idx="3"/>
              <a:endCxn id="13" idx="1"/>
            </p:cNvCxnSpPr>
            <p:nvPr/>
          </p:nvCxnSpPr>
          <p:spPr>
            <a:xfrm>
              <a:off x="844638" y="802977"/>
              <a:ext cx="199828" cy="69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cxnSpLocks/>
              <a:stCxn id="12" idx="2"/>
              <a:endCxn id="5" idx="0"/>
            </p:cNvCxnSpPr>
            <p:nvPr/>
          </p:nvCxnSpPr>
          <p:spPr>
            <a:xfrm>
              <a:off x="558364" y="973793"/>
              <a:ext cx="1" cy="3281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95507" y="2392183"/>
              <a:ext cx="725715" cy="4385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NIST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SP 800-53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SP 800-82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052D12-63FD-4605-8119-50BBC70AF425}"/>
              </a:ext>
            </a:extLst>
          </p:cNvPr>
          <p:cNvGrpSpPr/>
          <p:nvPr/>
        </p:nvGrpSpPr>
        <p:grpSpPr>
          <a:xfrm>
            <a:off x="225614" y="180001"/>
            <a:ext cx="3071800" cy="341632"/>
            <a:chOff x="225614" y="180001"/>
            <a:chExt cx="3071800" cy="341632"/>
          </a:xfrm>
        </p:grpSpPr>
        <p:cxnSp>
          <p:nvCxnSpPr>
            <p:cNvPr id="44" name="Straight Arrow Connector 43"/>
            <p:cNvCxnSpPr>
              <a:cxnSpLocks/>
              <a:stCxn id="97" idx="3"/>
              <a:endCxn id="109" idx="1"/>
            </p:cNvCxnSpPr>
            <p:nvPr/>
          </p:nvCxnSpPr>
          <p:spPr>
            <a:xfrm>
              <a:off x="1340496" y="350817"/>
              <a:ext cx="23194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25614" y="242326"/>
              <a:ext cx="1114882" cy="21698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10 CFR 830.120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572437" y="180001"/>
              <a:ext cx="780983" cy="34163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DOE Order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414.1D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585361" y="193851"/>
              <a:ext cx="712053" cy="313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DOE Guide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414.1-4</a:t>
              </a:r>
            </a:p>
          </p:txBody>
        </p:sp>
        <p:cxnSp>
          <p:nvCxnSpPr>
            <p:cNvPr id="112" name="Straight Arrow Connector 111"/>
            <p:cNvCxnSpPr>
              <a:cxnSpLocks/>
              <a:stCxn id="109" idx="3"/>
              <a:endCxn id="110" idx="1"/>
            </p:cNvCxnSpPr>
            <p:nvPr/>
          </p:nvCxnSpPr>
          <p:spPr>
            <a:xfrm>
              <a:off x="2353420" y="350817"/>
              <a:ext cx="23194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77FD147-ED97-41B3-975E-3A3FAB9D2921}"/>
              </a:ext>
            </a:extLst>
          </p:cNvPr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402B2D-0AD1-43B0-9E7C-C533860F62AD}"/>
              </a:ext>
            </a:extLst>
          </p:cNvPr>
          <p:cNvSpPr txBox="1"/>
          <p:nvPr/>
        </p:nvSpPr>
        <p:spPr>
          <a:xfrm>
            <a:off x="2812275" y="1966541"/>
            <a:ext cx="3193759" cy="541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accent1"/>
                </a:solidFill>
                <a:latin typeface="Elephant" panose="02020904090505020303" pitchFamily="18" charset="0"/>
              </a:rPr>
              <a:t>Cyber Security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BED0710-DBFF-41AD-A39D-D00F566E5A00}"/>
              </a:ext>
            </a:extLst>
          </p:cNvPr>
          <p:cNvSpPr txBox="1"/>
          <p:nvPr/>
        </p:nvSpPr>
        <p:spPr>
          <a:xfrm>
            <a:off x="4706042" y="1019398"/>
            <a:ext cx="2387512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solidFill>
                  <a:schemeClr val="accent5"/>
                </a:solidFill>
                <a:latin typeface="Juice ITC" panose="04040403040A02020202" pitchFamily="82" charset="0"/>
              </a:rPr>
              <a:t>Software QA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78F5BE2-B1D6-4162-9F89-42285BAAD73F}"/>
              </a:ext>
            </a:extLst>
          </p:cNvPr>
          <p:cNvCxnSpPr>
            <a:cxnSpLocks/>
          </p:cNvCxnSpPr>
          <p:nvPr/>
        </p:nvCxnSpPr>
        <p:spPr>
          <a:xfrm flipH="1" flipV="1">
            <a:off x="2447764" y="599920"/>
            <a:ext cx="2222081" cy="81050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A5F5222-99B5-4814-A041-8AD2422A4D33}"/>
              </a:ext>
            </a:extLst>
          </p:cNvPr>
          <p:cNvCxnSpPr>
            <a:cxnSpLocks/>
          </p:cNvCxnSpPr>
          <p:nvPr/>
        </p:nvCxnSpPr>
        <p:spPr>
          <a:xfrm flipH="1" flipV="1">
            <a:off x="1944285" y="1035461"/>
            <a:ext cx="860813" cy="114131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B190B80-95CC-4B2F-ADE3-B0FA90A8B267}"/>
              </a:ext>
            </a:extLst>
          </p:cNvPr>
          <p:cNvSpPr txBox="1"/>
          <p:nvPr/>
        </p:nvSpPr>
        <p:spPr>
          <a:xfrm>
            <a:off x="175343" y="3265449"/>
            <a:ext cx="762000" cy="3153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Common Control Classes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AT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 </a:t>
            </a:r>
          </a:p>
          <a:p>
            <a:pPr marL="344488" marR="0" lvl="0" indent="-344488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CM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CP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IA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IR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MP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</a:t>
            </a:r>
          </a:p>
          <a:p>
            <a:pPr marL="344488" marR="0" lvl="0" indent="-344488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PL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PM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50EF54A7-66FB-4035-B882-8C360F4FF50B}"/>
              </a:ext>
            </a:extLst>
          </p:cNvPr>
          <p:cNvSpPr txBox="1"/>
          <p:nvPr/>
        </p:nvSpPr>
        <p:spPr>
          <a:xfrm>
            <a:off x="3464309" y="5247593"/>
            <a:ext cx="265559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DOE O 414.1D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QUALITY ASSURANCE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C57D446-025B-4AE9-897E-423A060713FC}"/>
              </a:ext>
            </a:extLst>
          </p:cNvPr>
          <p:cNvSpPr txBox="1"/>
          <p:nvPr/>
        </p:nvSpPr>
        <p:spPr>
          <a:xfrm>
            <a:off x="3047561" y="4048475"/>
            <a:ext cx="3489097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DOE O 205.1C</a:t>
            </a:r>
          </a:p>
          <a:p>
            <a:pPr algn="ctr">
              <a:lnSpc>
                <a:spcPct val="90000"/>
              </a:lnSpc>
            </a:pPr>
            <a:r>
              <a:rPr lang="en-US" cap="all" dirty="0"/>
              <a:t>DEPARTMENT OF ENERGY </a:t>
            </a:r>
          </a:p>
          <a:p>
            <a:pPr algn="ctr">
              <a:lnSpc>
                <a:spcPct val="90000"/>
              </a:lnSpc>
            </a:pPr>
            <a:r>
              <a:rPr lang="en-US" cap="all" dirty="0"/>
              <a:t>CYBER SECURITY PROGRAM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BE037B-1BED-467C-9EF1-F6369574FA20}"/>
              </a:ext>
            </a:extLst>
          </p:cNvPr>
          <p:cNvSpPr txBox="1"/>
          <p:nvPr/>
        </p:nvSpPr>
        <p:spPr>
          <a:xfrm>
            <a:off x="3529355" y="193851"/>
            <a:ext cx="707435" cy="313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UT-B Contract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FE36F88-4CFD-4B06-A12F-30A651CD7970}"/>
              </a:ext>
            </a:extLst>
          </p:cNvPr>
          <p:cNvSpPr txBox="1"/>
          <p:nvPr/>
        </p:nvSpPr>
        <p:spPr>
          <a:xfrm>
            <a:off x="1064793" y="1113049"/>
            <a:ext cx="822585" cy="313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UT-B Contract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EAA60CE-42BE-499C-8DD0-B9C25F4A3061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1476085" y="980694"/>
            <a:ext cx="1" cy="132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9E05E55-8809-422F-A901-2F18F14D8CD7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3297414" y="350817"/>
            <a:ext cx="2319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B68503D-2C9E-4D3A-973B-C4E344B1771B}"/>
              </a:ext>
            </a:extLst>
          </p:cNvPr>
          <p:cNvSpPr/>
          <p:nvPr/>
        </p:nvSpPr>
        <p:spPr>
          <a:xfrm>
            <a:off x="2812275" y="3645024"/>
            <a:ext cx="4027977" cy="252028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225" grpId="0"/>
      <p:bldP spid="74" grpId="0"/>
      <p:bldP spid="79" grpId="0" animBg="1"/>
      <p:bldP spid="80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9281C3-4DCB-408E-830D-616CE10B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60" y="244475"/>
            <a:ext cx="8628678" cy="408830"/>
          </a:xfrm>
        </p:spPr>
        <p:txBody>
          <a:bodyPr/>
          <a:lstStyle/>
          <a:p>
            <a:r>
              <a:rPr lang="en-US" sz="2400" dirty="0"/>
              <a:t>Standards-Based Management System</a:t>
            </a:r>
            <a:endParaRPr lang="en-US" sz="2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30407E-FFEA-4567-BD9F-8B772B466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081" y="798610"/>
            <a:ext cx="2124236" cy="747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E09430-CF94-478A-9D9E-17AA9A342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16" y="1634211"/>
            <a:ext cx="9256895" cy="46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9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1A1A872-B4AE-4332-B393-B97D97E0E279}"/>
              </a:ext>
            </a:extLst>
          </p:cNvPr>
          <p:cNvSpPr/>
          <p:nvPr/>
        </p:nvSpPr>
        <p:spPr>
          <a:xfrm>
            <a:off x="6273373" y="1299161"/>
            <a:ext cx="162110" cy="65516"/>
          </a:xfrm>
          <a:custGeom>
            <a:avLst/>
            <a:gdLst>
              <a:gd name="connsiteX0" fmla="*/ 0 w 10483970"/>
              <a:gd name="connsiteY0" fmla="*/ 86265 h 86265"/>
              <a:gd name="connsiteX1" fmla="*/ 0 w 10483970"/>
              <a:gd name="connsiteY1" fmla="*/ 0 h 86265"/>
              <a:gd name="connsiteX2" fmla="*/ 10483970 w 10483970"/>
              <a:gd name="connsiteY2" fmla="*/ 0 h 86265"/>
              <a:gd name="connsiteX3" fmla="*/ 10478219 w 10483970"/>
              <a:gd name="connsiteY3" fmla="*/ 86265 h 86265"/>
              <a:gd name="connsiteX0" fmla="*/ 0 w 10487272"/>
              <a:gd name="connsiteY0" fmla="*/ 86265 h 86265"/>
              <a:gd name="connsiteX1" fmla="*/ 0 w 10487272"/>
              <a:gd name="connsiteY1" fmla="*/ 0 h 86265"/>
              <a:gd name="connsiteX2" fmla="*/ 10483970 w 10487272"/>
              <a:gd name="connsiteY2" fmla="*/ 0 h 86265"/>
              <a:gd name="connsiteX3" fmla="*/ 10487272 w 10487272"/>
              <a:gd name="connsiteY3" fmla="*/ 83247 h 86265"/>
              <a:gd name="connsiteX0" fmla="*/ 0 w 10483970"/>
              <a:gd name="connsiteY0" fmla="*/ 86265 h 86265"/>
              <a:gd name="connsiteX1" fmla="*/ 0 w 10483970"/>
              <a:gd name="connsiteY1" fmla="*/ 0 h 86265"/>
              <a:gd name="connsiteX2" fmla="*/ 10483970 w 10483970"/>
              <a:gd name="connsiteY2" fmla="*/ 0 h 86265"/>
              <a:gd name="connsiteX3" fmla="*/ 10481237 w 10483970"/>
              <a:gd name="connsiteY3" fmla="*/ 80230 h 86265"/>
              <a:gd name="connsiteX0" fmla="*/ 0 w 10483970"/>
              <a:gd name="connsiteY0" fmla="*/ 86265 h 86265"/>
              <a:gd name="connsiteX1" fmla="*/ 0 w 10483970"/>
              <a:gd name="connsiteY1" fmla="*/ 0 h 86265"/>
              <a:gd name="connsiteX2" fmla="*/ 10483970 w 10483970"/>
              <a:gd name="connsiteY2" fmla="*/ 0 h 86265"/>
              <a:gd name="connsiteX3" fmla="*/ 10483618 w 10483970"/>
              <a:gd name="connsiteY3" fmla="*/ 77849 h 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3970" h="86265">
                <a:moveTo>
                  <a:pt x="0" y="86265"/>
                </a:moveTo>
                <a:lnTo>
                  <a:pt x="0" y="0"/>
                </a:lnTo>
                <a:lnTo>
                  <a:pt x="10483970" y="0"/>
                </a:lnTo>
                <a:cubicBezTo>
                  <a:pt x="10483853" y="25950"/>
                  <a:pt x="10483735" y="51899"/>
                  <a:pt x="10483618" y="77849"/>
                </a:cubicBezTo>
              </a:path>
            </a:pathLst>
          </a:cu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A70C38-0430-4A38-9514-7AEBDFF4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ORNL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56CC702-23EB-4724-AA66-ADF27A4E967B}"/>
              </a:ext>
            </a:extLst>
          </p:cNvPr>
          <p:cNvSpPr/>
          <p:nvPr/>
        </p:nvSpPr>
        <p:spPr>
          <a:xfrm>
            <a:off x="4663587" y="1551677"/>
            <a:ext cx="55972" cy="2544830"/>
          </a:xfrm>
          <a:custGeom>
            <a:avLst/>
            <a:gdLst>
              <a:gd name="connsiteX0" fmla="*/ 0 w 0"/>
              <a:gd name="connsiteY0" fmla="*/ 0 h 3219450"/>
              <a:gd name="connsiteX1" fmla="*/ 0 w 0"/>
              <a:gd name="connsiteY1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219450">
                <a:moveTo>
                  <a:pt x="0" y="0"/>
                </a:moveTo>
                <a:lnTo>
                  <a:pt x="0" y="3219450"/>
                </a:lnTo>
              </a:path>
            </a:pathLst>
          </a:cu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F99213-7519-4737-BEE2-E8109518A738}"/>
              </a:ext>
            </a:extLst>
          </p:cNvPr>
          <p:cNvCxnSpPr>
            <a:cxnSpLocks/>
          </p:cNvCxnSpPr>
          <p:nvPr/>
        </p:nvCxnSpPr>
        <p:spPr>
          <a:xfrm>
            <a:off x="2253653" y="1820838"/>
            <a:ext cx="0" cy="63527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E7EC513-C7C7-4FB6-A517-6829DD431CCE}"/>
              </a:ext>
            </a:extLst>
          </p:cNvPr>
          <p:cNvGrpSpPr/>
          <p:nvPr/>
        </p:nvGrpSpPr>
        <p:grpSpPr>
          <a:xfrm>
            <a:off x="285642" y="1881762"/>
            <a:ext cx="910346" cy="2140708"/>
            <a:chOff x="335737" y="1929010"/>
            <a:chExt cx="910346" cy="21407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BE3076-0252-42CB-9CC1-DBA25FBD0057}"/>
                </a:ext>
              </a:extLst>
            </p:cNvPr>
            <p:cNvSpPr/>
            <p:nvPr/>
          </p:nvSpPr>
          <p:spPr>
            <a:xfrm>
              <a:off x="335737" y="2606678"/>
              <a:ext cx="910346" cy="1463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</a:ln>
            <a:effectLst/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68580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Computational Sciences and Engineering Division</a:t>
              </a:r>
              <a:br>
                <a:rPr lang="en-US" sz="600" b="1" dirty="0"/>
              </a:br>
              <a:endParaRPr lang="en-US" sz="6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Computer Science </a:t>
              </a:r>
              <a:br>
                <a:rPr lang="en-US" sz="600" b="1" dirty="0"/>
              </a:br>
              <a:r>
                <a:rPr lang="en-US" sz="600" b="1" dirty="0"/>
                <a:t>and Mathematics Division</a:t>
              </a:r>
              <a:br>
                <a:rPr lang="en-US" sz="600" b="1" dirty="0"/>
              </a:br>
              <a:endParaRPr lang="en-US" sz="6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National Center </a:t>
              </a:r>
              <a:br>
                <a:rPr lang="en-US" sz="600" b="1" dirty="0"/>
              </a:br>
              <a:r>
                <a:rPr lang="en-US" sz="600" b="1" dirty="0"/>
                <a:t>for Computational Sciences Division</a:t>
              </a:r>
              <a:endParaRPr lang="en-US" sz="6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AC0E94-C023-40D1-A7D1-7896D02AEE55}"/>
                </a:ext>
              </a:extLst>
            </p:cNvPr>
            <p:cNvSpPr/>
            <p:nvPr/>
          </p:nvSpPr>
          <p:spPr>
            <a:xfrm>
              <a:off x="335737" y="1929010"/>
              <a:ext cx="910346" cy="6726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  <a:miter lim="800000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0574" tIns="34290" rIns="6858" bIns="27432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Computing and </a:t>
              </a:r>
              <a:b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Computational </a:t>
              </a:r>
              <a:b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Sciences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2FC6A-B699-4371-98C7-64535F9646B8}"/>
              </a:ext>
            </a:extLst>
          </p:cNvPr>
          <p:cNvGrpSpPr/>
          <p:nvPr/>
        </p:nvGrpSpPr>
        <p:grpSpPr>
          <a:xfrm>
            <a:off x="1798480" y="1884365"/>
            <a:ext cx="910346" cy="2140708"/>
            <a:chOff x="1318866" y="1929010"/>
            <a:chExt cx="910346" cy="214070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BFDA84-F556-4568-BDDC-B152B503B939}"/>
                </a:ext>
              </a:extLst>
            </p:cNvPr>
            <p:cNvSpPr/>
            <p:nvPr/>
          </p:nvSpPr>
          <p:spPr>
            <a:xfrm>
              <a:off x="1318866" y="2606678"/>
              <a:ext cx="910346" cy="1463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</a:ln>
            <a:effectLst/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68580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Biosciences Division</a:t>
              </a:r>
              <a:endParaRPr lang="en-US" sz="6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Environmental Sciences Division</a:t>
              </a:r>
              <a:endParaRPr lang="en-US" sz="6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Electrical and Electronics </a:t>
              </a:r>
              <a:br>
                <a:rPr lang="en-US" sz="600" b="1" dirty="0"/>
              </a:br>
              <a:r>
                <a:rPr lang="en-US" sz="600" b="1" dirty="0"/>
                <a:t>Systems Research Division</a:t>
              </a:r>
              <a:endParaRPr lang="en-US" sz="6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Energy and </a:t>
              </a:r>
              <a:br>
                <a:rPr lang="en-US" sz="600" b="1" dirty="0"/>
              </a:br>
              <a:r>
                <a:rPr lang="en-US" sz="600" b="1" dirty="0"/>
                <a:t>Transportation Sciences Division</a:t>
              </a:r>
              <a:br>
                <a:rPr lang="en-US" sz="600" b="1" dirty="0"/>
              </a:br>
              <a:endParaRPr lang="en-US" sz="6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endParaRPr lang="en-US" sz="6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7A1B43-4C60-4216-9677-3B37048669B7}"/>
                </a:ext>
              </a:extLst>
            </p:cNvPr>
            <p:cNvSpPr/>
            <p:nvPr/>
          </p:nvSpPr>
          <p:spPr>
            <a:xfrm>
              <a:off x="1318866" y="1929010"/>
              <a:ext cx="910346" cy="6726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  <a:miter lim="800000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7432" tIns="34290" rIns="0" bIns="27432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Energy and </a:t>
              </a:r>
              <a:b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Environmental </a:t>
              </a:r>
              <a:b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Sciences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7D0CAC-A410-4EAB-AD8A-9801CE6E508F}"/>
              </a:ext>
            </a:extLst>
          </p:cNvPr>
          <p:cNvGrpSpPr/>
          <p:nvPr/>
        </p:nvGrpSpPr>
        <p:grpSpPr>
          <a:xfrm>
            <a:off x="5187886" y="1871122"/>
            <a:ext cx="910858" cy="2140708"/>
            <a:chOff x="3285123" y="1929010"/>
            <a:chExt cx="910858" cy="21407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1489A5-73EF-42D0-8D5E-D54A09B9F988}"/>
                </a:ext>
              </a:extLst>
            </p:cNvPr>
            <p:cNvSpPr/>
            <p:nvPr/>
          </p:nvSpPr>
          <p:spPr>
            <a:xfrm>
              <a:off x="3285123" y="2606678"/>
              <a:ext cx="910858" cy="1463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noFill/>
              <a:miter lim="800000"/>
            </a:ln>
            <a:effectLst/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68580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800" b="1" dirty="0"/>
                <a:t>Neutron Scattering Division</a:t>
              </a:r>
              <a:endParaRPr lang="en-US" sz="8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800" b="1" dirty="0"/>
                <a:t>Neutron Technologies Division</a:t>
              </a:r>
              <a:endParaRPr lang="en-US" sz="8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800" b="1" dirty="0"/>
                <a:t>Research </a:t>
              </a:r>
              <a:br>
                <a:rPr lang="en-US" sz="800" b="1" dirty="0"/>
              </a:br>
              <a:r>
                <a:rPr lang="en-US" sz="800" b="1" dirty="0"/>
                <a:t>Accelerator Division</a:t>
              </a:r>
              <a:endParaRPr lang="en-US" sz="8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srgbClr val="FF0000"/>
                  </a:solidFill>
                </a:rPr>
                <a:t>Research Reactors Division</a:t>
              </a:r>
              <a:endParaRPr lang="en-US" sz="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A3F5216-7578-4C30-83F4-86126DD36631}"/>
                </a:ext>
              </a:extLst>
            </p:cNvPr>
            <p:cNvSpPr/>
            <p:nvPr/>
          </p:nvSpPr>
          <p:spPr>
            <a:xfrm>
              <a:off x="3285379" y="1929010"/>
              <a:ext cx="910346" cy="672654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" tIns="34290" rIns="6858" bIns="27432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Neutron </a:t>
              </a:r>
              <a:b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Sciences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EFD6A6-714D-4780-9F38-55B8E4C34766}"/>
              </a:ext>
            </a:extLst>
          </p:cNvPr>
          <p:cNvGrpSpPr/>
          <p:nvPr/>
        </p:nvGrpSpPr>
        <p:grpSpPr>
          <a:xfrm>
            <a:off x="8056454" y="1876510"/>
            <a:ext cx="910346" cy="2140708"/>
            <a:chOff x="5251891" y="1929010"/>
            <a:chExt cx="910346" cy="214070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6C673B-C528-4AAE-9990-E45F03244477}"/>
                </a:ext>
              </a:extLst>
            </p:cNvPr>
            <p:cNvSpPr/>
            <p:nvPr/>
          </p:nvSpPr>
          <p:spPr>
            <a:xfrm>
              <a:off x="5251891" y="2606678"/>
              <a:ext cx="910346" cy="1463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</a:ln>
            <a:effectLst/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68580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Center for Nanophase Materials Sciences</a:t>
              </a:r>
              <a:endParaRPr lang="en-US" sz="6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Chemical Sciences Division</a:t>
              </a:r>
              <a:endParaRPr lang="en-US" sz="6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Materials Science </a:t>
              </a:r>
              <a:br>
                <a:rPr lang="en-US" sz="600" b="1" dirty="0"/>
              </a:br>
              <a:r>
                <a:rPr lang="en-US" sz="600" b="1" dirty="0"/>
                <a:t>and Technology Division</a:t>
              </a:r>
              <a:endParaRPr lang="en-US" sz="6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Physics Division</a:t>
              </a:r>
              <a:endParaRPr lang="en-US" sz="6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8E44DFB-DC7E-41D8-8438-B0CB9A8BDD80}"/>
                </a:ext>
              </a:extLst>
            </p:cNvPr>
            <p:cNvSpPr/>
            <p:nvPr/>
          </p:nvSpPr>
          <p:spPr>
            <a:xfrm>
              <a:off x="5251891" y="1929010"/>
              <a:ext cx="910346" cy="6726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  <a:miter lim="800000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" tIns="34290" rIns="6858" bIns="27432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Physical </a:t>
              </a:r>
              <a:b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Sciences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E1AC4B-98F8-4878-8AB3-2D75BF5E8A78}"/>
              </a:ext>
            </a:extLst>
          </p:cNvPr>
          <p:cNvGrpSpPr/>
          <p:nvPr/>
        </p:nvGrpSpPr>
        <p:grpSpPr>
          <a:xfrm>
            <a:off x="6551008" y="1871259"/>
            <a:ext cx="910346" cy="2140708"/>
            <a:chOff x="4268762" y="1929010"/>
            <a:chExt cx="910346" cy="21407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982F82-3337-4F5C-9D28-76B56F4A0ACD}"/>
                </a:ext>
              </a:extLst>
            </p:cNvPr>
            <p:cNvSpPr/>
            <p:nvPr/>
          </p:nvSpPr>
          <p:spPr>
            <a:xfrm>
              <a:off x="4268762" y="2606678"/>
              <a:ext cx="910346" cy="1463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</a:ln>
            <a:effectLst/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68580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Fusion Energy Division</a:t>
              </a:r>
              <a:endParaRPr lang="en-US" sz="6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Nonreactor Nuclear Facilities Division</a:t>
              </a:r>
              <a:endParaRPr lang="en-US" sz="6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Isotope and Fuel Cycle Technology Division</a:t>
              </a:r>
              <a:endParaRPr lang="en-US" sz="6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Reactor and Nuclear Systems Division</a:t>
              </a:r>
              <a:endParaRPr lang="en-US" sz="6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Transformational</a:t>
              </a:r>
              <a:br>
                <a:rPr lang="en-US" sz="600" b="1" dirty="0"/>
              </a:br>
              <a:r>
                <a:rPr lang="en-US" sz="600" b="1" dirty="0"/>
                <a:t>Challenge Reactor Program</a:t>
              </a:r>
              <a:endParaRPr lang="en-US" sz="6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4C79E9-BF8F-4860-A2B0-BE8DC4A6CCB9}"/>
                </a:ext>
              </a:extLst>
            </p:cNvPr>
            <p:cNvSpPr/>
            <p:nvPr/>
          </p:nvSpPr>
          <p:spPr>
            <a:xfrm>
              <a:off x="4268762" y="1929010"/>
              <a:ext cx="910346" cy="6726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  <a:miter lim="800000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" tIns="34290" rIns="6858" bIns="27432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Nuclear Science </a:t>
              </a:r>
              <a:b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and Engineering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7E05E0-CF1F-4E25-8A79-D5AFA144D01B}"/>
              </a:ext>
            </a:extLst>
          </p:cNvPr>
          <p:cNvGrpSpPr/>
          <p:nvPr/>
        </p:nvGrpSpPr>
        <p:grpSpPr>
          <a:xfrm>
            <a:off x="3251296" y="1892356"/>
            <a:ext cx="910346" cy="2140708"/>
            <a:chOff x="2301994" y="1929010"/>
            <a:chExt cx="910346" cy="214070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A2B335D-8B75-435F-9F4C-F4B810FA0428}"/>
                </a:ext>
              </a:extLst>
            </p:cNvPr>
            <p:cNvSpPr/>
            <p:nvPr/>
          </p:nvSpPr>
          <p:spPr>
            <a:xfrm>
              <a:off x="2301994" y="2606678"/>
              <a:ext cx="910346" cy="1463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</a:ln>
            <a:effectLst/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68580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Cyber and </a:t>
              </a:r>
              <a:br>
                <a:rPr lang="en-US" sz="600" b="1" dirty="0"/>
              </a:br>
              <a:r>
                <a:rPr lang="en-US" sz="600" b="1" dirty="0"/>
                <a:t>Data Analytics Division</a:t>
              </a:r>
              <a:endParaRPr lang="en-US" sz="6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Field Intelligence Element Division</a:t>
              </a:r>
              <a:endParaRPr lang="en-US" sz="6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National Security Emerging Technologies Division</a:t>
              </a:r>
              <a:endParaRPr lang="en-US" sz="6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600" b="1" dirty="0"/>
                <a:t>Nuclear Nonproliferation Division</a:t>
              </a:r>
              <a:endParaRPr lang="en-US" sz="6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3234A6-388C-48FC-9781-60E644023DB0}"/>
                </a:ext>
              </a:extLst>
            </p:cNvPr>
            <p:cNvSpPr/>
            <p:nvPr/>
          </p:nvSpPr>
          <p:spPr>
            <a:xfrm>
              <a:off x="2301994" y="1929010"/>
              <a:ext cx="910346" cy="6726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  <a:miter lim="800000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" tIns="34290" rIns="6858" bIns="27432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National </a:t>
              </a:r>
              <a:b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Security Sciences</a:t>
              </a: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36908D7-431E-45D8-B40E-BE53C80275BC}"/>
              </a:ext>
            </a:extLst>
          </p:cNvPr>
          <p:cNvSpPr/>
          <p:nvPr/>
        </p:nvSpPr>
        <p:spPr>
          <a:xfrm>
            <a:off x="770209" y="1820837"/>
            <a:ext cx="7788869" cy="65516"/>
          </a:xfrm>
          <a:custGeom>
            <a:avLst/>
            <a:gdLst>
              <a:gd name="connsiteX0" fmla="*/ 0 w 10483970"/>
              <a:gd name="connsiteY0" fmla="*/ 86265 h 86265"/>
              <a:gd name="connsiteX1" fmla="*/ 0 w 10483970"/>
              <a:gd name="connsiteY1" fmla="*/ 0 h 86265"/>
              <a:gd name="connsiteX2" fmla="*/ 10483970 w 10483970"/>
              <a:gd name="connsiteY2" fmla="*/ 0 h 86265"/>
              <a:gd name="connsiteX3" fmla="*/ 10478219 w 10483970"/>
              <a:gd name="connsiteY3" fmla="*/ 86265 h 86265"/>
              <a:gd name="connsiteX0" fmla="*/ 0 w 10487272"/>
              <a:gd name="connsiteY0" fmla="*/ 86265 h 86265"/>
              <a:gd name="connsiteX1" fmla="*/ 0 w 10487272"/>
              <a:gd name="connsiteY1" fmla="*/ 0 h 86265"/>
              <a:gd name="connsiteX2" fmla="*/ 10483970 w 10487272"/>
              <a:gd name="connsiteY2" fmla="*/ 0 h 86265"/>
              <a:gd name="connsiteX3" fmla="*/ 10487272 w 10487272"/>
              <a:gd name="connsiteY3" fmla="*/ 83247 h 86265"/>
              <a:gd name="connsiteX0" fmla="*/ 0 w 10483970"/>
              <a:gd name="connsiteY0" fmla="*/ 86265 h 86265"/>
              <a:gd name="connsiteX1" fmla="*/ 0 w 10483970"/>
              <a:gd name="connsiteY1" fmla="*/ 0 h 86265"/>
              <a:gd name="connsiteX2" fmla="*/ 10483970 w 10483970"/>
              <a:gd name="connsiteY2" fmla="*/ 0 h 86265"/>
              <a:gd name="connsiteX3" fmla="*/ 10481237 w 10483970"/>
              <a:gd name="connsiteY3" fmla="*/ 80230 h 86265"/>
              <a:gd name="connsiteX0" fmla="*/ 0 w 10483970"/>
              <a:gd name="connsiteY0" fmla="*/ 86265 h 86265"/>
              <a:gd name="connsiteX1" fmla="*/ 0 w 10483970"/>
              <a:gd name="connsiteY1" fmla="*/ 0 h 86265"/>
              <a:gd name="connsiteX2" fmla="*/ 10483970 w 10483970"/>
              <a:gd name="connsiteY2" fmla="*/ 0 h 86265"/>
              <a:gd name="connsiteX3" fmla="*/ 10483618 w 10483970"/>
              <a:gd name="connsiteY3" fmla="*/ 77849 h 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3970" h="86265">
                <a:moveTo>
                  <a:pt x="0" y="86265"/>
                </a:moveTo>
                <a:lnTo>
                  <a:pt x="0" y="0"/>
                </a:lnTo>
                <a:lnTo>
                  <a:pt x="10483970" y="0"/>
                </a:lnTo>
                <a:cubicBezTo>
                  <a:pt x="10483853" y="25950"/>
                  <a:pt x="10483735" y="51899"/>
                  <a:pt x="10483618" y="77849"/>
                </a:cubicBezTo>
              </a:path>
            </a:pathLst>
          </a:cu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444FE82-E404-48E7-ACD7-91E81181BD59}"/>
              </a:ext>
            </a:extLst>
          </p:cNvPr>
          <p:cNvSpPr/>
          <p:nvPr/>
        </p:nvSpPr>
        <p:spPr>
          <a:xfrm>
            <a:off x="5656969" y="1820838"/>
            <a:ext cx="0" cy="55672"/>
          </a:xfrm>
          <a:custGeom>
            <a:avLst/>
            <a:gdLst>
              <a:gd name="connsiteX0" fmla="*/ 0 w 0"/>
              <a:gd name="connsiteY0" fmla="*/ 76200 h 76200"/>
              <a:gd name="connsiteX1" fmla="*/ 0 w 0"/>
              <a:gd name="connsiteY1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76221C-F701-46F3-921A-D49EEF34859F}"/>
              </a:ext>
            </a:extLst>
          </p:cNvPr>
          <p:cNvGrpSpPr/>
          <p:nvPr/>
        </p:nvGrpSpPr>
        <p:grpSpPr>
          <a:xfrm>
            <a:off x="1226273" y="4166165"/>
            <a:ext cx="1005840" cy="2147895"/>
            <a:chOff x="909237" y="4144853"/>
            <a:chExt cx="1005840" cy="214789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2D974B-CDAE-4233-ADCB-87E5FE3E2941}"/>
                </a:ext>
              </a:extLst>
            </p:cNvPr>
            <p:cNvSpPr/>
            <p:nvPr/>
          </p:nvSpPr>
          <p:spPr>
            <a:xfrm>
              <a:off x="909237" y="4829708"/>
              <a:ext cx="1005840" cy="1463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noFill/>
              <a:miter lim="800000"/>
            </a:ln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7432" rIns="34290" bIns="34290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800" b="1" dirty="0">
                  <a:latin typeface="Century Gothic" panose="020B0502020202020204" pitchFamily="34" charset="0"/>
                </a:rPr>
                <a:t>Accounting Operations Division</a:t>
              </a:r>
              <a:endParaRPr lang="en-US" sz="8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800" b="1" dirty="0">
                  <a:latin typeface="Century Gothic" panose="020B0502020202020204" pitchFamily="34" charset="0"/>
                </a:rPr>
                <a:t>Business Operations Division</a:t>
              </a:r>
              <a:endParaRPr lang="en-US" sz="8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800" b="1" dirty="0">
                  <a:latin typeface="Century Gothic" panose="020B0502020202020204" pitchFamily="34" charset="0"/>
                </a:rPr>
                <a:t>Contracts Division</a:t>
              </a:r>
              <a:endParaRPr lang="en-US" sz="8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Information Technology Services Division</a:t>
              </a:r>
              <a:endParaRPr lang="en-US" sz="8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endParaRPr lang="en-US" sz="6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177E22-F9D6-4ACD-BA3A-32452D38BE2E}"/>
                </a:ext>
              </a:extLst>
            </p:cNvPr>
            <p:cNvSpPr/>
            <p:nvPr/>
          </p:nvSpPr>
          <p:spPr>
            <a:xfrm>
              <a:off x="909237" y="4144853"/>
              <a:ext cx="1005840" cy="676656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" tIns="34290" rIns="27432" bIns="27432" numCol="1" spcCol="1270" anchor="t" anchorCtr="0">
              <a:noAutofit/>
            </a:bodyPr>
            <a:lstStyle/>
            <a:p>
              <a:pPr ea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Business Services</a:t>
              </a:r>
            </a:p>
            <a:p>
              <a:pPr ea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F0AAD5-A287-466B-B133-A9FEEDED5C2A}"/>
              </a:ext>
            </a:extLst>
          </p:cNvPr>
          <p:cNvGrpSpPr/>
          <p:nvPr/>
        </p:nvGrpSpPr>
        <p:grpSpPr>
          <a:xfrm>
            <a:off x="3202573" y="4160162"/>
            <a:ext cx="1005840" cy="2157346"/>
            <a:chOff x="2846283" y="4144853"/>
            <a:chExt cx="1005840" cy="215734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4439E15-B140-437C-99D1-D0B20BCDB402}"/>
                </a:ext>
              </a:extLst>
            </p:cNvPr>
            <p:cNvSpPr/>
            <p:nvPr/>
          </p:nvSpPr>
          <p:spPr>
            <a:xfrm>
              <a:off x="2846283" y="4839159"/>
              <a:ext cx="1005840" cy="1463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</a:ln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7432" rIns="6858" bIns="34290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Engineering Management Division</a:t>
              </a:r>
              <a:endParaRPr lang="en-US" sz="6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Environmental Protection Division</a:t>
              </a:r>
              <a:endParaRPr lang="en-US" sz="6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Health Services Division</a:t>
              </a:r>
              <a:endParaRPr lang="en-US" sz="6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Nuclear and Radiological Protection</a:t>
              </a:r>
              <a:endParaRPr lang="en-US" sz="6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Office of Technical Training Division</a:t>
              </a:r>
              <a:endParaRPr lang="en-US" sz="6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Safety Services Division</a:t>
              </a:r>
              <a:endParaRPr lang="en-US" sz="6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Transportation and Waste Management Division</a:t>
              </a:r>
              <a:endParaRPr lang="en-US" sz="600" dirty="0">
                <a:latin typeface="Century Gothic" panose="020B0502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6964AB9-B6E2-4B13-A693-D9166DCCE67D}"/>
                </a:ext>
              </a:extLst>
            </p:cNvPr>
            <p:cNvSpPr/>
            <p:nvPr/>
          </p:nvSpPr>
          <p:spPr>
            <a:xfrm>
              <a:off x="2846283" y="4144853"/>
              <a:ext cx="1005840" cy="6766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  <a:miter lim="800000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" tIns="34290" rIns="27432" bIns="27432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75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Environment, Safety, and Health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4179C4F-FA47-4ED4-8062-0021D1D0FE50}"/>
              </a:ext>
            </a:extLst>
          </p:cNvPr>
          <p:cNvGrpSpPr/>
          <p:nvPr/>
        </p:nvGrpSpPr>
        <p:grpSpPr>
          <a:xfrm>
            <a:off x="5154049" y="4160162"/>
            <a:ext cx="1005840" cy="2153898"/>
            <a:chOff x="4783329" y="4144853"/>
            <a:chExt cx="1005840" cy="215389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CE24FE5-A367-4D93-88C1-EB93DAA5A408}"/>
                </a:ext>
              </a:extLst>
            </p:cNvPr>
            <p:cNvSpPr/>
            <p:nvPr/>
          </p:nvSpPr>
          <p:spPr>
            <a:xfrm>
              <a:off x="4783329" y="4835711"/>
              <a:ext cx="1005840" cy="1463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</a:ln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7432" rIns="34290" bIns="34290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Facilities Management Division</a:t>
              </a:r>
              <a:endParaRPr lang="en-US" sz="6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Integrated Operations Support Division</a:t>
              </a:r>
              <a:endParaRPr lang="en-US" sz="6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Laboratory Modernization Division</a:t>
              </a:r>
              <a:endParaRPr lang="en-US" sz="6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Laboratory Protection Division</a:t>
              </a:r>
              <a:endParaRPr lang="en-US" sz="6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Logistical Services Division</a:t>
              </a:r>
              <a:endParaRPr lang="en-US" sz="6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Utilities Division</a:t>
              </a:r>
              <a:endParaRPr lang="en-US" sz="600" dirty="0">
                <a:latin typeface="Century Gothic" panose="020B0502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9847A93-E832-4E3A-ABE9-B8873410F346}"/>
                </a:ext>
              </a:extLst>
            </p:cNvPr>
            <p:cNvSpPr/>
            <p:nvPr/>
          </p:nvSpPr>
          <p:spPr>
            <a:xfrm>
              <a:off x="4783329" y="4144853"/>
              <a:ext cx="1005840" cy="6766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  <a:miter lim="800000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" tIns="34290" rIns="27432" bIns="27432" numCol="1" spcCol="1270" anchor="t" anchorCtr="0">
              <a:noAutofit/>
            </a:bodyPr>
            <a:lstStyle/>
            <a:p>
              <a:pPr eaLnBrk="0" hangingPunct="0">
                <a:lnSpc>
                  <a:spcPct val="90000"/>
                </a:lnSpc>
                <a:spcBef>
                  <a:spcPts val="75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Facilities and Operations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7FC284-31CB-4EBE-B12E-A46E35699F35}"/>
              </a:ext>
            </a:extLst>
          </p:cNvPr>
          <p:cNvGrpSpPr/>
          <p:nvPr/>
        </p:nvGrpSpPr>
        <p:grpSpPr>
          <a:xfrm>
            <a:off x="7127590" y="4160162"/>
            <a:ext cx="1005840" cy="2153898"/>
            <a:chOff x="6720688" y="4144853"/>
            <a:chExt cx="1005840" cy="215389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8095652-4BAC-4609-9E28-829C944622DE}"/>
                </a:ext>
              </a:extLst>
            </p:cNvPr>
            <p:cNvSpPr/>
            <p:nvPr/>
          </p:nvSpPr>
          <p:spPr>
            <a:xfrm>
              <a:off x="6720688" y="4835711"/>
              <a:ext cx="1005840" cy="1463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</a:ln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7432" rIns="34290" bIns="34290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Compensation</a:t>
              </a:r>
              <a:endParaRPr lang="en-US" sz="6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Diversity and International Office Division</a:t>
              </a:r>
              <a:endParaRPr lang="en-US" sz="6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Employee Benefit Programs Division</a:t>
              </a:r>
              <a:endParaRPr lang="en-US" sz="6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Employee and Organizational </a:t>
              </a:r>
              <a:br>
                <a:rPr lang="en-US" sz="600" b="1" dirty="0">
                  <a:latin typeface="Century Gothic" panose="020B0502020202020204" pitchFamily="34" charset="0"/>
                </a:rPr>
              </a:br>
              <a:r>
                <a:rPr lang="en-US" sz="600" b="1" dirty="0">
                  <a:latin typeface="Century Gothic" panose="020B0502020202020204" pitchFamily="34" charset="0"/>
                </a:rPr>
                <a:t>Development Division</a:t>
              </a:r>
              <a:endParaRPr lang="en-US" sz="6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Information and Process Management</a:t>
              </a:r>
              <a:endParaRPr lang="en-US" sz="6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Labor Relations Division</a:t>
              </a:r>
              <a:endParaRPr lang="en-US" sz="600" dirty="0">
                <a:latin typeface="Century Gothic" panose="020B0502020202020204" pitchFamily="34" charset="0"/>
              </a:endParaRPr>
            </a:p>
            <a:p>
              <a:pPr defTabSz="166688">
                <a:lnSpc>
                  <a:spcPct val="90000"/>
                </a:lnSpc>
                <a:spcBef>
                  <a:spcPts val="263"/>
                </a:spcBef>
                <a:spcAft>
                  <a:spcPts val="0"/>
                </a:spcAft>
              </a:pPr>
              <a:r>
                <a:rPr lang="en-US" sz="600" b="1" dirty="0">
                  <a:latin typeface="Century Gothic" panose="020B0502020202020204" pitchFamily="34" charset="0"/>
                </a:rPr>
                <a:t>Talent Acquisition Division</a:t>
              </a:r>
              <a:endParaRPr lang="en-US" sz="600" dirty="0">
                <a:latin typeface="Century Gothic" panose="020B0502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27F6851-2BE1-4F3E-8AC4-A93F8C697EB7}"/>
                </a:ext>
              </a:extLst>
            </p:cNvPr>
            <p:cNvSpPr/>
            <p:nvPr/>
          </p:nvSpPr>
          <p:spPr>
            <a:xfrm>
              <a:off x="6720688" y="4144853"/>
              <a:ext cx="1005840" cy="6766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  <a:miter lim="800000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" tIns="34290" rIns="27432" bIns="27432" numCol="1" spcCol="1270" anchor="t" anchorCtr="0">
              <a:noAutofit/>
            </a:bodyPr>
            <a:lstStyle/>
            <a:p>
              <a:pPr eaLnBrk="0" hangingPunct="0">
                <a:lnSpc>
                  <a:spcPct val="90000"/>
                </a:lnSpc>
                <a:spcBef>
                  <a:spcPts val="75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Human Resources</a:t>
              </a: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797D651-3A5B-4753-BDD0-97DDE0F47AAA}"/>
              </a:ext>
            </a:extLst>
          </p:cNvPr>
          <p:cNvCxnSpPr>
            <a:cxnSpLocks/>
          </p:cNvCxnSpPr>
          <p:nvPr/>
        </p:nvCxnSpPr>
        <p:spPr>
          <a:xfrm>
            <a:off x="3706469" y="4096507"/>
            <a:ext cx="0" cy="66806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2E2109A-D677-4640-A1B2-D10884524FAE}"/>
              </a:ext>
            </a:extLst>
          </p:cNvPr>
          <p:cNvSpPr/>
          <p:nvPr/>
        </p:nvSpPr>
        <p:spPr>
          <a:xfrm>
            <a:off x="5638029" y="4096507"/>
            <a:ext cx="0" cy="66806"/>
          </a:xfrm>
          <a:custGeom>
            <a:avLst/>
            <a:gdLst>
              <a:gd name="connsiteX0" fmla="*/ 0 w 0"/>
              <a:gd name="connsiteY0" fmla="*/ 76200 h 76200"/>
              <a:gd name="connsiteX1" fmla="*/ 0 w 0"/>
              <a:gd name="connsiteY1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</a:pPr>
            <a:endParaRPr lang="en-US" sz="60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BEF3427-667B-4C03-AF5A-D36EA9BBD165}"/>
              </a:ext>
            </a:extLst>
          </p:cNvPr>
          <p:cNvSpPr/>
          <p:nvPr/>
        </p:nvSpPr>
        <p:spPr>
          <a:xfrm>
            <a:off x="1728217" y="4092726"/>
            <a:ext cx="5902293" cy="67436"/>
          </a:xfrm>
          <a:custGeom>
            <a:avLst/>
            <a:gdLst>
              <a:gd name="connsiteX0" fmla="*/ 0 w 10483970"/>
              <a:gd name="connsiteY0" fmla="*/ 86265 h 86265"/>
              <a:gd name="connsiteX1" fmla="*/ 0 w 10483970"/>
              <a:gd name="connsiteY1" fmla="*/ 0 h 86265"/>
              <a:gd name="connsiteX2" fmla="*/ 10483970 w 10483970"/>
              <a:gd name="connsiteY2" fmla="*/ 0 h 86265"/>
              <a:gd name="connsiteX3" fmla="*/ 10478219 w 10483970"/>
              <a:gd name="connsiteY3" fmla="*/ 86265 h 86265"/>
              <a:gd name="connsiteX0" fmla="*/ 0 w 10483970"/>
              <a:gd name="connsiteY0" fmla="*/ 86265 h 95319"/>
              <a:gd name="connsiteX1" fmla="*/ 0 w 10483970"/>
              <a:gd name="connsiteY1" fmla="*/ 0 h 95319"/>
              <a:gd name="connsiteX2" fmla="*/ 10483970 w 10483970"/>
              <a:gd name="connsiteY2" fmla="*/ 0 h 95319"/>
              <a:gd name="connsiteX3" fmla="*/ 10481588 w 10483970"/>
              <a:gd name="connsiteY3" fmla="*/ 95319 h 95319"/>
              <a:gd name="connsiteX0" fmla="*/ 0 w 10488325"/>
              <a:gd name="connsiteY0" fmla="*/ 86265 h 89283"/>
              <a:gd name="connsiteX1" fmla="*/ 0 w 10488325"/>
              <a:gd name="connsiteY1" fmla="*/ 0 h 89283"/>
              <a:gd name="connsiteX2" fmla="*/ 10483970 w 10488325"/>
              <a:gd name="connsiteY2" fmla="*/ 0 h 89283"/>
              <a:gd name="connsiteX3" fmla="*/ 10488325 w 10488325"/>
              <a:gd name="connsiteY3" fmla="*/ 89283 h 89283"/>
              <a:gd name="connsiteX0" fmla="*/ 0 w 10484956"/>
              <a:gd name="connsiteY0" fmla="*/ 86265 h 92301"/>
              <a:gd name="connsiteX1" fmla="*/ 0 w 10484956"/>
              <a:gd name="connsiteY1" fmla="*/ 0 h 92301"/>
              <a:gd name="connsiteX2" fmla="*/ 10483970 w 10484956"/>
              <a:gd name="connsiteY2" fmla="*/ 0 h 92301"/>
              <a:gd name="connsiteX3" fmla="*/ 10484956 w 10484956"/>
              <a:gd name="connsiteY3" fmla="*/ 92301 h 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4956" h="92301">
                <a:moveTo>
                  <a:pt x="0" y="86265"/>
                </a:moveTo>
                <a:lnTo>
                  <a:pt x="0" y="0"/>
                </a:lnTo>
                <a:lnTo>
                  <a:pt x="10483970" y="0"/>
                </a:lnTo>
                <a:cubicBezTo>
                  <a:pt x="10484299" y="30767"/>
                  <a:pt x="10484627" y="61534"/>
                  <a:pt x="10484956" y="92301"/>
                </a:cubicBezTo>
              </a:path>
            </a:pathLst>
          </a:cu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</a:pPr>
            <a:endParaRPr lang="en-US" sz="60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C27CD6C-609B-4140-A6E8-C30B53A265D6}"/>
              </a:ext>
            </a:extLst>
          </p:cNvPr>
          <p:cNvCxnSpPr>
            <a:cxnSpLocks/>
          </p:cNvCxnSpPr>
          <p:nvPr/>
        </p:nvCxnSpPr>
        <p:spPr>
          <a:xfrm>
            <a:off x="3690456" y="1820838"/>
            <a:ext cx="0" cy="63527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66">
            <a:extLst>
              <a:ext uri="{FF2B5EF4-FFF2-40B4-BE49-F238E27FC236}">
                <a16:creationId xmlns:a16="http://schemas.microsoft.com/office/drawing/2014/main" id="{261C8241-861D-4876-BAA0-171C3AC8D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164" y="440668"/>
            <a:ext cx="3192209" cy="10949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0" tIns="68580" rIns="0" anchor="t"/>
          <a:lstStyle/>
          <a:p>
            <a:pPr algn="ctr" eaLnBrk="0" hangingPunct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Oak Ridge National Laboratory</a:t>
            </a:r>
          </a:p>
          <a:p>
            <a:pPr algn="ctr" eaLnBrk="0" hangingPunct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defRPr/>
            </a:pPr>
            <a:r>
              <a:rPr lang="en-US" sz="900" b="1" dirty="0">
                <a:latin typeface="Century Gothic" panose="020B0502020202020204" pitchFamily="34" charset="0"/>
                <a:cs typeface="Arial" panose="020B0604020202020204" pitchFamily="34" charset="0"/>
              </a:rPr>
              <a:t>Thomas Zacharia, 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Laboratory Director</a:t>
            </a:r>
            <a:endParaRPr lang="en-US" sz="788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66">
            <a:extLst>
              <a:ext uri="{FF2B5EF4-FFF2-40B4-BE49-F238E27FC236}">
                <a16:creationId xmlns:a16="http://schemas.microsoft.com/office/drawing/2014/main" id="{038E59BD-5E0B-4A35-A40F-B24BABC9B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122" y="1171824"/>
            <a:ext cx="1825493" cy="3201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 eaLnBrk="0" hangingPunct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defRPr/>
            </a:pPr>
            <a:r>
              <a:rPr lang="en-US" sz="788" b="1" dirty="0">
                <a:latin typeface="Century Gothic" panose="020B0502020202020204" pitchFamily="34" charset="0"/>
                <a:cs typeface="Arial" panose="020B0604020202020204" pitchFamily="34" charset="0"/>
              </a:rPr>
              <a:t>Michelle Buchanan </a:t>
            </a:r>
            <a:br>
              <a:rPr lang="en-US" sz="788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788" dirty="0">
                <a:latin typeface="Century Gothic" panose="020B0502020202020204" pitchFamily="34" charset="0"/>
                <a:cs typeface="Arial" panose="020B0604020202020204" pitchFamily="34" charset="0"/>
              </a:rPr>
              <a:t>Deputy for Science and Technology</a:t>
            </a:r>
          </a:p>
        </p:txBody>
      </p:sp>
      <p:sp>
        <p:nvSpPr>
          <p:cNvPr id="44" name="Rectangle 66">
            <a:extLst>
              <a:ext uri="{FF2B5EF4-FFF2-40B4-BE49-F238E27FC236}">
                <a16:creationId xmlns:a16="http://schemas.microsoft.com/office/drawing/2014/main" id="{4688989F-D238-4E24-B3CA-0616AC674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725" y="1171824"/>
            <a:ext cx="1515871" cy="3324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 eaLnBrk="0" hangingPunct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defRPr/>
            </a:pPr>
            <a:r>
              <a:rPr lang="en-US" sz="788" b="1" dirty="0">
                <a:latin typeface="Century Gothic" panose="020B0502020202020204" pitchFamily="34" charset="0"/>
                <a:cs typeface="Arial" panose="020B0604020202020204" pitchFamily="34" charset="0"/>
              </a:rPr>
              <a:t>Jeff Smith </a:t>
            </a:r>
            <a:br>
              <a:rPr lang="en-US" sz="788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788" dirty="0">
                <a:latin typeface="Century Gothic" panose="020B0502020202020204" pitchFamily="34" charset="0"/>
                <a:cs typeface="Arial" panose="020B0604020202020204" pitchFamily="34" charset="0"/>
              </a:rPr>
              <a:t>Deputy for Operations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B4576C4-6082-47C9-AE32-E42AF4208D36}"/>
              </a:ext>
            </a:extLst>
          </p:cNvPr>
          <p:cNvCxnSpPr>
            <a:cxnSpLocks/>
          </p:cNvCxnSpPr>
          <p:nvPr/>
        </p:nvCxnSpPr>
        <p:spPr>
          <a:xfrm>
            <a:off x="7006181" y="1817301"/>
            <a:ext cx="0" cy="63527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F96525A-917F-43DA-B36E-F67891AAD3E8}"/>
              </a:ext>
            </a:extLst>
          </p:cNvPr>
          <p:cNvGrpSpPr/>
          <p:nvPr/>
        </p:nvGrpSpPr>
        <p:grpSpPr>
          <a:xfrm>
            <a:off x="6388260" y="1031575"/>
            <a:ext cx="2648236" cy="672654"/>
            <a:chOff x="4370897" y="2592814"/>
            <a:chExt cx="2648236" cy="67265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ED12CB3-501E-46BA-8E1F-C7D34819C208}"/>
                </a:ext>
              </a:extLst>
            </p:cNvPr>
            <p:cNvSpPr/>
            <p:nvPr/>
          </p:nvSpPr>
          <p:spPr>
            <a:xfrm>
              <a:off x="5265431" y="2595881"/>
              <a:ext cx="1753702" cy="6695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noFill/>
              <a:miter lim="800000"/>
            </a:ln>
            <a:effectLst/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68580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800" b="1" dirty="0"/>
                <a:t>Independent Oversight</a:t>
              </a:r>
              <a:endParaRPr lang="en-US" sz="800" dirty="0"/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srgbClr val="FF0000"/>
                  </a:solidFill>
                </a:rPr>
                <a:t>Performance Analysis and Quality</a:t>
              </a:r>
              <a:endParaRPr lang="en-US" sz="800" dirty="0">
                <a:solidFill>
                  <a:srgbClr val="FF0000"/>
                </a:solidFill>
              </a:endParaRPr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800" b="1" dirty="0"/>
                <a:t>Requirements, Documents, and Records Management </a:t>
              </a:r>
            </a:p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800" b="1" dirty="0"/>
                <a:t>Project Management </a:t>
              </a:r>
              <a:br>
                <a:rPr lang="en-US" sz="600" b="1" dirty="0"/>
              </a:br>
              <a:endParaRPr lang="en-US" sz="6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CF21EB-F9CC-43E6-8B25-D2B781E7C6AF}"/>
                </a:ext>
              </a:extLst>
            </p:cNvPr>
            <p:cNvSpPr/>
            <p:nvPr/>
          </p:nvSpPr>
          <p:spPr>
            <a:xfrm>
              <a:off x="4370897" y="2592814"/>
              <a:ext cx="910346" cy="672654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" tIns="34290" rIns="6858" bIns="27432" numCol="1" spcCol="1270" anchor="t" anchorCtr="0">
              <a:noAutofit/>
            </a:bodyPr>
            <a:lstStyle/>
            <a:p>
              <a:pPr defTabSz="166688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Office of Integrated Performance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18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C0E992-3990-4D9C-94B2-33B4E820D6ED}"/>
              </a:ext>
            </a:extLst>
          </p:cNvPr>
          <p:cNvCxnSpPr>
            <a:endCxn id="5" idx="1"/>
          </p:cNvCxnSpPr>
          <p:nvPr/>
        </p:nvCxnSpPr>
        <p:spPr>
          <a:xfrm>
            <a:off x="994803" y="1241453"/>
            <a:ext cx="30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B5C3D4-5EBF-463D-B4B9-5D078C3CD850}"/>
              </a:ext>
            </a:extLst>
          </p:cNvPr>
          <p:cNvCxnSpPr/>
          <p:nvPr/>
        </p:nvCxnSpPr>
        <p:spPr>
          <a:xfrm>
            <a:off x="996201" y="2084523"/>
            <a:ext cx="0" cy="2052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9F0C3F-65E4-42BB-ABBB-CF3B0C6CC6EE}"/>
              </a:ext>
            </a:extLst>
          </p:cNvPr>
          <p:cNvCxnSpPr/>
          <p:nvPr/>
        </p:nvCxnSpPr>
        <p:spPr>
          <a:xfrm>
            <a:off x="2348786" y="2084523"/>
            <a:ext cx="0" cy="2052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BE3814-DF83-44FC-A9D3-99ED798EF171}"/>
              </a:ext>
            </a:extLst>
          </p:cNvPr>
          <p:cNvCxnSpPr>
            <a:cxnSpLocks/>
          </p:cNvCxnSpPr>
          <p:nvPr/>
        </p:nvCxnSpPr>
        <p:spPr>
          <a:xfrm>
            <a:off x="3636630" y="2100096"/>
            <a:ext cx="8300" cy="2036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0CFB17-ED59-4861-BB0E-5403C116D70A}"/>
              </a:ext>
            </a:extLst>
          </p:cNvPr>
          <p:cNvCxnSpPr/>
          <p:nvPr/>
        </p:nvCxnSpPr>
        <p:spPr>
          <a:xfrm>
            <a:off x="4905070" y="2084523"/>
            <a:ext cx="0" cy="2052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A5366BE-AA71-42EF-8171-8FD78D6E8350}"/>
              </a:ext>
            </a:extLst>
          </p:cNvPr>
          <p:cNvCxnSpPr>
            <a:cxnSpLocks/>
            <a:stCxn id="29" idx="2"/>
            <a:endCxn id="33" idx="2"/>
          </p:cNvCxnSpPr>
          <p:nvPr/>
        </p:nvCxnSpPr>
        <p:spPr>
          <a:xfrm>
            <a:off x="7527965" y="1727507"/>
            <a:ext cx="50517" cy="3583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B59281C3-4DCB-408E-830D-616CE10B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60" y="244475"/>
            <a:ext cx="8628678" cy="408830"/>
          </a:xfrm>
        </p:spPr>
        <p:txBody>
          <a:bodyPr/>
          <a:lstStyle/>
          <a:p>
            <a:r>
              <a:rPr lang="en-US" sz="2400" dirty="0"/>
              <a:t>ORNL </a:t>
            </a:r>
            <a:endParaRPr lang="en-US" sz="29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6A492A-A03F-47CB-9F31-8A5C3292DB56}"/>
              </a:ext>
            </a:extLst>
          </p:cNvPr>
          <p:cNvSpPr/>
          <p:nvPr/>
        </p:nvSpPr>
        <p:spPr>
          <a:xfrm>
            <a:off x="1297313" y="755399"/>
            <a:ext cx="3204356" cy="97210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Information Technology Services Division</a:t>
            </a:r>
          </a:p>
          <a:p>
            <a:pPr algn="ctr">
              <a:lnSpc>
                <a:spcPct val="90000"/>
              </a:lnSpc>
            </a:pPr>
            <a:endParaRPr lang="en-US" sz="12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Chief Information Officer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035EF6-71CF-4DBD-B9DB-EDC4E3574050}"/>
              </a:ext>
            </a:extLst>
          </p:cNvPr>
          <p:cNvSpPr/>
          <p:nvPr/>
        </p:nvSpPr>
        <p:spPr>
          <a:xfrm>
            <a:off x="398302" y="1079435"/>
            <a:ext cx="720080" cy="32403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CISO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9263B0-0ED8-4633-ADCC-33BF7F46C80F}"/>
              </a:ext>
            </a:extLst>
          </p:cNvPr>
          <p:cNvSpPr/>
          <p:nvPr/>
        </p:nvSpPr>
        <p:spPr>
          <a:xfrm>
            <a:off x="4718782" y="825895"/>
            <a:ext cx="955495" cy="83111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Cyber Policy Team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D560C3-8629-4977-810C-2EC8AFDBC31C}"/>
              </a:ext>
            </a:extLst>
          </p:cNvPr>
          <p:cNvSpPr/>
          <p:nvPr/>
        </p:nvSpPr>
        <p:spPr>
          <a:xfrm>
            <a:off x="4339461" y="3429000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Human Capital Management Applications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8CA8FD-6E6C-4D77-BC03-ABD1B37D6D33}"/>
              </a:ext>
            </a:extLst>
          </p:cNvPr>
          <p:cNvSpPr/>
          <p:nvPr/>
        </p:nvSpPr>
        <p:spPr>
          <a:xfrm>
            <a:off x="1752738" y="4499018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Web Services Applications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476673-A5FB-4B39-915B-C1C95A517AEE}"/>
              </a:ext>
            </a:extLst>
          </p:cNvPr>
          <p:cNvSpPr/>
          <p:nvPr/>
        </p:nvSpPr>
        <p:spPr>
          <a:xfrm>
            <a:off x="475813" y="4495780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R&amp;D Systems Engineering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396CCE-7E5F-40A9-8340-7D6D7B7892BE}"/>
              </a:ext>
            </a:extLst>
          </p:cNvPr>
          <p:cNvSpPr/>
          <p:nvPr/>
        </p:nvSpPr>
        <p:spPr>
          <a:xfrm>
            <a:off x="1758873" y="3429223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Datacenter &amp; Network Engineering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9B2A8C-D7EB-4017-B756-7EB4D801B210}"/>
              </a:ext>
            </a:extLst>
          </p:cNvPr>
          <p:cNvSpPr/>
          <p:nvPr/>
        </p:nvSpPr>
        <p:spPr>
          <a:xfrm>
            <a:off x="470310" y="3429223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Client &amp; Service Management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58E3CB-5949-4DFE-80FA-0FAA4203AAFC}"/>
              </a:ext>
            </a:extLst>
          </p:cNvPr>
          <p:cNvSpPr/>
          <p:nvPr/>
        </p:nvSpPr>
        <p:spPr>
          <a:xfrm>
            <a:off x="4336586" y="2359666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Financial Management Applications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3FFDD3-11F4-47C1-911B-A5737D339E2C}"/>
              </a:ext>
            </a:extLst>
          </p:cNvPr>
          <p:cNvSpPr/>
          <p:nvPr/>
        </p:nvSpPr>
        <p:spPr>
          <a:xfrm>
            <a:off x="3040079" y="3429000"/>
            <a:ext cx="118872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Research &amp; Mission Support Applications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D8935D-8C5C-4FFF-AC02-14F08B719714}"/>
              </a:ext>
            </a:extLst>
          </p:cNvPr>
          <p:cNvSpPr/>
          <p:nvPr/>
        </p:nvSpPr>
        <p:spPr>
          <a:xfrm>
            <a:off x="3045999" y="2359889"/>
            <a:ext cx="118872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Program Management &amp; Compliance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3765A5-8D57-40F5-B9FE-699B991A195F}"/>
              </a:ext>
            </a:extLst>
          </p:cNvPr>
          <p:cNvSpPr/>
          <p:nvPr/>
        </p:nvSpPr>
        <p:spPr>
          <a:xfrm>
            <a:off x="1758155" y="2359889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Cyber Security Operations &amp; Engineering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51357-9B62-42D8-84E7-CD8E48370F68}"/>
              </a:ext>
            </a:extLst>
          </p:cNvPr>
          <p:cNvSpPr/>
          <p:nvPr/>
        </p:nvSpPr>
        <p:spPr>
          <a:xfrm>
            <a:off x="470311" y="2359889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Strategic Platform &amp; Operations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BFE798-585F-4D1B-BB70-7BD110E43D9F}"/>
              </a:ext>
            </a:extLst>
          </p:cNvPr>
          <p:cNvCxnSpPr>
            <a:stCxn id="5" idx="3"/>
            <a:endCxn id="9" idx="1"/>
          </p:cNvCxnSpPr>
          <p:nvPr/>
        </p:nvCxnSpPr>
        <p:spPr>
          <a:xfrm>
            <a:off x="4501669" y="1241453"/>
            <a:ext cx="2171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768BC9-6D04-46F8-8160-7F7F067F0274}"/>
              </a:ext>
            </a:extLst>
          </p:cNvPr>
          <p:cNvCxnSpPr>
            <a:cxnSpLocks/>
          </p:cNvCxnSpPr>
          <p:nvPr/>
        </p:nvCxnSpPr>
        <p:spPr>
          <a:xfrm>
            <a:off x="996201" y="2084523"/>
            <a:ext cx="39088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C88B305-BDBC-4DD3-A80E-FB2157C8813E}"/>
              </a:ext>
            </a:extLst>
          </p:cNvPr>
          <p:cNvSpPr txBox="1"/>
          <p:nvPr/>
        </p:nvSpPr>
        <p:spPr>
          <a:xfrm>
            <a:off x="884784" y="5699013"/>
            <a:ext cx="3193759" cy="541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accent1"/>
                </a:solidFill>
                <a:latin typeface="Elephant" panose="02020904090505020303" pitchFamily="18" charset="0"/>
              </a:rPr>
              <a:t>Cyber Security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398EC7-0E98-425B-A376-FC773C814C38}"/>
              </a:ext>
            </a:extLst>
          </p:cNvPr>
          <p:cNvSpPr txBox="1"/>
          <p:nvPr/>
        </p:nvSpPr>
        <p:spPr>
          <a:xfrm>
            <a:off x="4103758" y="4929596"/>
            <a:ext cx="2387512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solidFill>
                  <a:schemeClr val="accent5"/>
                </a:solidFill>
                <a:latin typeface="Juice ITC" panose="04040403040A02020202" pitchFamily="82" charset="0"/>
              </a:rPr>
              <a:t>Software QA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8E4E37E-EA4B-4038-BCA2-ABF8E05C001C}"/>
              </a:ext>
            </a:extLst>
          </p:cNvPr>
          <p:cNvCxnSpPr>
            <a:cxnSpLocks/>
          </p:cNvCxnSpPr>
          <p:nvPr/>
        </p:nvCxnSpPr>
        <p:spPr>
          <a:xfrm>
            <a:off x="3977795" y="4342894"/>
            <a:ext cx="594205" cy="57487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5633F51-65B3-4492-80DF-343ECD0CF0AD}"/>
              </a:ext>
            </a:extLst>
          </p:cNvPr>
          <p:cNvSpPr/>
          <p:nvPr/>
        </p:nvSpPr>
        <p:spPr>
          <a:xfrm>
            <a:off x="6310231" y="755399"/>
            <a:ext cx="2435467" cy="97210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Performance Analysis and Quality</a:t>
            </a:r>
          </a:p>
          <a:p>
            <a:pPr algn="ctr">
              <a:lnSpc>
                <a:spcPct val="90000"/>
              </a:lnSpc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66F328-32B6-449A-8A43-B9DCC9F46736}"/>
              </a:ext>
            </a:extLst>
          </p:cNvPr>
          <p:cNvSpPr/>
          <p:nvPr/>
        </p:nvSpPr>
        <p:spPr>
          <a:xfrm>
            <a:off x="6984122" y="2359666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Assessment and Event Analysis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0ED035-1126-4707-A2AA-8BAD308725BE}"/>
              </a:ext>
            </a:extLst>
          </p:cNvPr>
          <p:cNvSpPr/>
          <p:nvPr/>
        </p:nvSpPr>
        <p:spPr>
          <a:xfrm>
            <a:off x="6984122" y="3377993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Safety and Security Regulatory Program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7247E5E-6FAD-43DA-832C-718BD31CA058}"/>
              </a:ext>
            </a:extLst>
          </p:cNvPr>
          <p:cNvSpPr/>
          <p:nvPr/>
        </p:nvSpPr>
        <p:spPr>
          <a:xfrm>
            <a:off x="6984122" y="4396321"/>
            <a:ext cx="118872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Quality Management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0DA4083-B0D3-40CF-BBEE-627F0CDB8AE1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6419956" y="4853521"/>
            <a:ext cx="564166" cy="27697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F735012-7480-45E7-AD2E-6444FF63C7DC}"/>
              </a:ext>
            </a:extLst>
          </p:cNvPr>
          <p:cNvCxnSpPr>
            <a:cxnSpLocks/>
          </p:cNvCxnSpPr>
          <p:nvPr/>
        </p:nvCxnSpPr>
        <p:spPr>
          <a:xfrm flipH="1">
            <a:off x="2815660" y="3274066"/>
            <a:ext cx="333096" cy="229347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8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 227"/>
          <p:cNvSpPr/>
          <p:nvPr/>
        </p:nvSpPr>
        <p:spPr>
          <a:xfrm>
            <a:off x="3736983" y="671181"/>
            <a:ext cx="1758732" cy="570212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0127" y="181791"/>
            <a:ext cx="2997948" cy="418129"/>
          </a:xfrm>
          <a:solidFill>
            <a:srgbClr val="DEDEDE"/>
          </a:solidFill>
          <a:ln w="25400">
            <a:solidFill>
              <a:schemeClr val="tx2"/>
            </a:solidFill>
            <a:prstDash val="solid"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HFIR Software</a:t>
            </a:r>
            <a:br>
              <a:rPr lang="en-US" sz="1200" dirty="0"/>
            </a:br>
            <a:r>
              <a:rPr lang="en-US" sz="1200" dirty="0"/>
              <a:t>  Engineering Program</a:t>
            </a:r>
          </a:p>
        </p:txBody>
      </p:sp>
      <p:sp>
        <p:nvSpPr>
          <p:cNvPr id="3" name="Rectangle 2"/>
          <p:cNvSpPr/>
          <p:nvPr/>
        </p:nvSpPr>
        <p:spPr>
          <a:xfrm>
            <a:off x="1992930" y="671180"/>
            <a:ext cx="1655690" cy="570212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529355" y="193851"/>
            <a:ext cx="707435" cy="313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UT-B Contract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581" y="1301935"/>
            <a:ext cx="665567" cy="216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FIPS 199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581" y="1847059"/>
            <a:ext cx="665567" cy="216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FIPS 200</a:t>
            </a:r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>
            <a:off x="558365" y="1518917"/>
            <a:ext cx="0" cy="3281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6" idx="2"/>
            <a:endCxn id="61" idx="0"/>
          </p:cNvCxnSpPr>
          <p:nvPr/>
        </p:nvCxnSpPr>
        <p:spPr>
          <a:xfrm>
            <a:off x="558365" y="2064041"/>
            <a:ext cx="0" cy="3281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7364" y="3228157"/>
            <a:ext cx="762000" cy="3153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Common Control Classes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AT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 </a:t>
            </a:r>
          </a:p>
          <a:p>
            <a:pPr marL="344488" marR="0" lvl="0" indent="-344488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CM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CP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IA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IR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MP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</a:t>
            </a:r>
          </a:p>
          <a:p>
            <a:pPr marL="344488" marR="0" lvl="0" indent="-344488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PL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PM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</a:t>
            </a:r>
          </a:p>
        </p:txBody>
      </p:sp>
      <p:cxnSp>
        <p:nvCxnSpPr>
          <p:cNvPr id="11" name="Straight Arrow Connector 10"/>
          <p:cNvCxnSpPr>
            <a:cxnSpLocks/>
            <a:stCxn id="61" idx="2"/>
            <a:endCxn id="10" idx="0"/>
          </p:cNvCxnSpPr>
          <p:nvPr/>
        </p:nvCxnSpPr>
        <p:spPr>
          <a:xfrm flipH="1">
            <a:off x="558364" y="2830765"/>
            <a:ext cx="1" cy="397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2090" y="632161"/>
            <a:ext cx="572548" cy="3416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FISMA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4466" y="639062"/>
            <a:ext cx="863238" cy="341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DOE Order 205.1B</a:t>
            </a:r>
          </a:p>
        </p:txBody>
      </p:sp>
      <p:cxnSp>
        <p:nvCxnSpPr>
          <p:cNvPr id="14" name="Straight Arrow Connector 13"/>
          <p:cNvCxnSpPr>
            <a:cxnSpLocks/>
            <a:stCxn id="12" idx="3"/>
            <a:endCxn id="13" idx="1"/>
          </p:cNvCxnSpPr>
          <p:nvPr/>
        </p:nvCxnSpPr>
        <p:spPr>
          <a:xfrm>
            <a:off x="844638" y="802977"/>
            <a:ext cx="199828" cy="6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4793" y="1113049"/>
            <a:ext cx="822585" cy="313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UT-B Contract</a:t>
            </a:r>
          </a:p>
        </p:txBody>
      </p:sp>
      <p:cxnSp>
        <p:nvCxnSpPr>
          <p:cNvPr id="16" name="Straight Arrow Connector 15"/>
          <p:cNvCxnSpPr>
            <a:cxnSpLocks/>
            <a:stCxn id="13" idx="2"/>
            <a:endCxn id="15" idx="0"/>
          </p:cNvCxnSpPr>
          <p:nvPr/>
        </p:nvCxnSpPr>
        <p:spPr>
          <a:xfrm>
            <a:off x="1476085" y="980694"/>
            <a:ext cx="1" cy="132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7626" y="1559336"/>
            <a:ext cx="816919" cy="424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SBMS Management System: IT</a:t>
            </a:r>
          </a:p>
        </p:txBody>
      </p:sp>
      <p:cxnSp>
        <p:nvCxnSpPr>
          <p:cNvPr id="18" name="Straight Arrow Connector 17"/>
          <p:cNvCxnSpPr>
            <a:cxnSpLocks/>
            <a:stCxn id="15" idx="2"/>
            <a:endCxn id="17" idx="0"/>
          </p:cNvCxnSpPr>
          <p:nvPr/>
        </p:nvCxnSpPr>
        <p:spPr>
          <a:xfrm>
            <a:off x="1476086" y="1426981"/>
            <a:ext cx="0" cy="132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67626" y="2784309"/>
            <a:ext cx="816919" cy="313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ORNL Cyber Security Plan</a:t>
            </a:r>
          </a:p>
        </p:txBody>
      </p:sp>
      <p:cxnSp>
        <p:nvCxnSpPr>
          <p:cNvPr id="20" name="Straight Arrow Connector 19"/>
          <p:cNvCxnSpPr>
            <a:cxnSpLocks/>
            <a:stCxn id="17" idx="2"/>
            <a:endCxn id="123" idx="0"/>
          </p:cNvCxnSpPr>
          <p:nvPr/>
        </p:nvCxnSpPr>
        <p:spPr>
          <a:xfrm>
            <a:off x="1476086" y="1984068"/>
            <a:ext cx="0" cy="132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19" idx="2"/>
            <a:endCxn id="65" idx="0"/>
          </p:cNvCxnSpPr>
          <p:nvPr/>
        </p:nvCxnSpPr>
        <p:spPr>
          <a:xfrm>
            <a:off x="1476086" y="3098241"/>
            <a:ext cx="0" cy="132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12" idx="2"/>
            <a:endCxn id="5" idx="0"/>
          </p:cNvCxnSpPr>
          <p:nvPr/>
        </p:nvCxnSpPr>
        <p:spPr>
          <a:xfrm>
            <a:off x="558364" y="973793"/>
            <a:ext cx="1" cy="3281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95507" y="2392183"/>
            <a:ext cx="725715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NIST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 800-53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 800-82</a:t>
            </a:r>
          </a:p>
        </p:txBody>
      </p:sp>
      <p:cxnSp>
        <p:nvCxnSpPr>
          <p:cNvPr id="44" name="Straight Arrow Connector 43"/>
          <p:cNvCxnSpPr>
            <a:cxnSpLocks/>
            <a:stCxn id="97" idx="3"/>
            <a:endCxn id="109" idx="1"/>
          </p:cNvCxnSpPr>
          <p:nvPr/>
        </p:nvCxnSpPr>
        <p:spPr>
          <a:xfrm>
            <a:off x="1340496" y="350817"/>
            <a:ext cx="2319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111135" y="3230596"/>
            <a:ext cx="729901" cy="3150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Common Control Classes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AT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 </a:t>
            </a:r>
          </a:p>
          <a:p>
            <a:pPr marL="344488" marR="0" lvl="0" indent="-344488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CM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CP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IA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IR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MP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</a:t>
            </a:r>
          </a:p>
          <a:p>
            <a:pPr marL="344488" marR="0" lvl="0" indent="-344488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PL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PM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038401" y="4710704"/>
            <a:ext cx="1573390" cy="216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(MP) Media Protection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25614" y="242326"/>
            <a:ext cx="1114882" cy="2169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 CFR 830.120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572437" y="180001"/>
            <a:ext cx="780983" cy="3416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DOE Order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414.1D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585361" y="193851"/>
            <a:ext cx="712053" cy="313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DOE Guide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414.1-4</a:t>
            </a:r>
          </a:p>
        </p:txBody>
      </p:sp>
      <p:cxnSp>
        <p:nvCxnSpPr>
          <p:cNvPr id="112" name="Straight Arrow Connector 111"/>
          <p:cNvCxnSpPr>
            <a:cxnSpLocks/>
            <a:stCxn id="109" idx="3"/>
            <a:endCxn id="110" idx="1"/>
          </p:cNvCxnSpPr>
          <p:nvPr/>
        </p:nvCxnSpPr>
        <p:spPr>
          <a:xfrm>
            <a:off x="2353420" y="350817"/>
            <a:ext cx="2319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  <a:stCxn id="110" idx="3"/>
            <a:endCxn id="111" idx="1"/>
          </p:cNvCxnSpPr>
          <p:nvPr/>
        </p:nvCxnSpPr>
        <p:spPr>
          <a:xfrm>
            <a:off x="3297414" y="350817"/>
            <a:ext cx="2319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468730" y="193851"/>
            <a:ext cx="1022583" cy="313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SBMS: Software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Quality Assurance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067626" y="2116423"/>
            <a:ext cx="816919" cy="535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SBMS Subject Area: Cyber Security</a:t>
            </a:r>
          </a:p>
        </p:txBody>
      </p:sp>
      <p:cxnSp>
        <p:nvCxnSpPr>
          <p:cNvPr id="58" name="Straight Arrow Connector 57"/>
          <p:cNvCxnSpPr>
            <a:cxnSpLocks/>
            <a:stCxn id="123" idx="2"/>
            <a:endCxn id="19" idx="0"/>
          </p:cNvCxnSpPr>
          <p:nvPr/>
        </p:nvCxnSpPr>
        <p:spPr>
          <a:xfrm>
            <a:off x="1476086" y="2651954"/>
            <a:ext cx="0" cy="132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>
            <a:cxnSpLocks/>
            <a:stCxn id="111" idx="3"/>
            <a:endCxn id="122" idx="1"/>
          </p:cNvCxnSpPr>
          <p:nvPr/>
        </p:nvCxnSpPr>
        <p:spPr>
          <a:xfrm>
            <a:off x="4236790" y="350817"/>
            <a:ext cx="2319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1907704" y="6084184"/>
            <a:ext cx="18261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B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Cyber Requirements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3872848" y="6087076"/>
            <a:ext cx="163506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2B7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QA Requirements</a:t>
            </a:r>
          </a:p>
        </p:txBody>
      </p:sp>
      <p:sp>
        <p:nvSpPr>
          <p:cNvPr id="8" name="Left Brace 7"/>
          <p:cNvSpPr/>
          <p:nvPr/>
        </p:nvSpPr>
        <p:spPr>
          <a:xfrm>
            <a:off x="799761" y="3147536"/>
            <a:ext cx="346849" cy="3310025"/>
          </a:xfrm>
          <a:prstGeom prst="leftBrace">
            <a:avLst>
              <a:gd name="adj1" fmla="val 32939"/>
              <a:gd name="adj2" fmla="val 7189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Left Brace 124"/>
          <p:cNvSpPr/>
          <p:nvPr/>
        </p:nvSpPr>
        <p:spPr>
          <a:xfrm>
            <a:off x="1763689" y="548680"/>
            <a:ext cx="362514" cy="5934760"/>
          </a:xfrm>
          <a:prstGeom prst="leftBrace">
            <a:avLst>
              <a:gd name="adj1" fmla="val 18672"/>
              <a:gd name="adj2" fmla="val 8454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Left Brace 226"/>
          <p:cNvSpPr/>
          <p:nvPr/>
        </p:nvSpPr>
        <p:spPr>
          <a:xfrm rot="5400000">
            <a:off x="4526154" y="-359462"/>
            <a:ext cx="188831" cy="1857547"/>
          </a:xfrm>
          <a:prstGeom prst="leftBrace">
            <a:avLst>
              <a:gd name="adj1" fmla="val 27455"/>
              <a:gd name="adj2" fmla="val 3485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4" name="Picture 2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78" y="249404"/>
            <a:ext cx="667666" cy="299276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2029385" y="2498994"/>
            <a:ext cx="1584729" cy="964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(SC) System &amp; Comm.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(PE) Physical &amp; Enviro.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(SI) System &amp; Info Integrity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(PS) Personnel Security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(AC) Access Control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(IA) ID &amp; Authentication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(AU) Audit &amp; Accountability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026440" y="3671450"/>
            <a:ext cx="1587674" cy="341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(CP) Contingency Planning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(IR) Incident Response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2045587" y="4103043"/>
            <a:ext cx="1577154" cy="216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(SA) Systems &amp; Services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038402" y="5661815"/>
            <a:ext cx="1584339" cy="216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(AT) Awareness &amp; Training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038403" y="5064231"/>
            <a:ext cx="1573388" cy="341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(RA) Risk Assessment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(CA) Assmt. &amp; Author.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038608" y="812912"/>
            <a:ext cx="1575506" cy="590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(PM) Program Mgmt.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(PL) Planning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(CM) Configuration Mgmt.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(MA) Maintenance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783001" y="2028374"/>
            <a:ext cx="1685793" cy="21698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(f) Design &amp; Implementation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774376" y="2525479"/>
            <a:ext cx="1694419" cy="21698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(h) Verification &amp; Validation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789856" y="4308373"/>
            <a:ext cx="1678939" cy="21698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(d) Procurement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787174" y="1628094"/>
            <a:ext cx="1681619" cy="21698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(e) Requirements ID &amp; Mgmt.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776765" y="1070035"/>
            <a:ext cx="1692029" cy="46628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(a) Project Mgmt. &amp; QP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(c) Configuration Mgmt.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Problem Reporting &amp; CA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76588" y="5895972"/>
            <a:ext cx="1700834" cy="21698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(j) Training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792539" y="5374002"/>
            <a:ext cx="1676255" cy="3416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(b) Risk Management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(g) Safety Analysis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77FD147-ED97-41B3-975E-3A3FAB9D2921}"/>
              </a:ext>
            </a:extLst>
          </p:cNvPr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54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3" grpId="0" animBg="1"/>
      <p:bldP spid="17" grpId="0" animBg="1"/>
      <p:bldP spid="19" grpId="0" animBg="1"/>
      <p:bldP spid="65" grpId="0" animBg="1"/>
      <p:bldP spid="142" grpId="0" animBg="1"/>
      <p:bldP spid="122" grpId="0" animBg="1"/>
      <p:bldP spid="123" grpId="0" animBg="1"/>
      <p:bldP spid="229" grpId="0"/>
      <p:bldP spid="230" grpId="0"/>
      <p:bldP spid="8" grpId="0" animBg="1"/>
      <p:bldP spid="125" grpId="0" animBg="1"/>
      <p:bldP spid="227" grpId="0" animBg="1"/>
      <p:bldP spid="138" grpId="0" animBg="1"/>
      <p:bldP spid="140" grpId="0" animBg="1"/>
      <p:bldP spid="141" grpId="0" animBg="1"/>
      <p:bldP spid="144" grpId="0" animBg="1"/>
      <p:bldP spid="143" grpId="0" animBg="1"/>
      <p:bldP spid="137" grpId="0" animBg="1"/>
      <p:bldP spid="115" grpId="0" animBg="1"/>
      <p:bldP spid="116" grpId="0" animBg="1"/>
      <p:bldP spid="117" grpId="0" animBg="1"/>
      <p:bldP spid="114" grpId="0" animBg="1"/>
      <p:bldP spid="108" grpId="0" animBg="1"/>
      <p:bldP spid="119" grpId="0" animBg="1"/>
      <p:bldP spid="1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261328"/>
            <a:ext cx="8636290" cy="484748"/>
          </a:xfrm>
        </p:spPr>
        <p:txBody>
          <a:bodyPr/>
          <a:lstStyle/>
          <a:p>
            <a:r>
              <a:rPr lang="en-US" dirty="0"/>
              <a:t>High Flux Isotope Reactor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39775"/>
            <a:ext cx="6589713" cy="53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3" y="1205634"/>
            <a:ext cx="2670279" cy="312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868738"/>
            <a:ext cx="33353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739725"/>
            <a:ext cx="207327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A48F3B-FC07-4E13-995E-6311BC6743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5876" y="5218182"/>
            <a:ext cx="1039744" cy="10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5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1267E7A-EBE3-4B5D-8EC9-412C010DD096}"/>
              </a:ext>
            </a:extLst>
          </p:cNvPr>
          <p:cNvCxnSpPr/>
          <p:nvPr/>
        </p:nvCxnSpPr>
        <p:spPr>
          <a:xfrm>
            <a:off x="6085389" y="4329100"/>
            <a:ext cx="0" cy="559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9BD8D76-1B1D-49D5-A4E0-503223D13088}"/>
              </a:ext>
            </a:extLst>
          </p:cNvPr>
          <p:cNvCxnSpPr/>
          <p:nvPr/>
        </p:nvCxnSpPr>
        <p:spPr>
          <a:xfrm>
            <a:off x="4824028" y="4329100"/>
            <a:ext cx="0" cy="559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49FA20-F230-4B5E-9E3C-1284032A1E98}"/>
              </a:ext>
            </a:extLst>
          </p:cNvPr>
          <p:cNvCxnSpPr/>
          <p:nvPr/>
        </p:nvCxnSpPr>
        <p:spPr>
          <a:xfrm>
            <a:off x="3563888" y="4329100"/>
            <a:ext cx="0" cy="559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209FBA3-55F4-44AE-A3D7-45524D4779B9}"/>
              </a:ext>
            </a:extLst>
          </p:cNvPr>
          <p:cNvCxnSpPr/>
          <p:nvPr/>
        </p:nvCxnSpPr>
        <p:spPr>
          <a:xfrm>
            <a:off x="2195736" y="4329100"/>
            <a:ext cx="0" cy="559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C2A0C51-BC00-4ADB-9FC4-5C48F665DD18}"/>
              </a:ext>
            </a:extLst>
          </p:cNvPr>
          <p:cNvCxnSpPr/>
          <p:nvPr/>
        </p:nvCxnSpPr>
        <p:spPr>
          <a:xfrm>
            <a:off x="969954" y="4329100"/>
            <a:ext cx="0" cy="559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C294090-3761-485D-89E3-340B3BB8B1A9}"/>
              </a:ext>
            </a:extLst>
          </p:cNvPr>
          <p:cNvCxnSpPr>
            <a:cxnSpLocks/>
          </p:cNvCxnSpPr>
          <p:nvPr/>
        </p:nvCxnSpPr>
        <p:spPr>
          <a:xfrm>
            <a:off x="7459674" y="3790674"/>
            <a:ext cx="0" cy="1097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ECA9765-DB21-4470-BEF7-E48A52DAB392}"/>
              </a:ext>
            </a:extLst>
          </p:cNvPr>
          <p:cNvCxnSpPr/>
          <p:nvPr/>
        </p:nvCxnSpPr>
        <p:spPr>
          <a:xfrm>
            <a:off x="968355" y="2600908"/>
            <a:ext cx="0" cy="559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CF563A-FF22-405C-897C-F085A6904F91}"/>
              </a:ext>
            </a:extLst>
          </p:cNvPr>
          <p:cNvCxnSpPr/>
          <p:nvPr/>
        </p:nvCxnSpPr>
        <p:spPr>
          <a:xfrm>
            <a:off x="2283311" y="2596577"/>
            <a:ext cx="0" cy="559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7FB5D51-D005-452F-906E-C094EFFA69D1}"/>
              </a:ext>
            </a:extLst>
          </p:cNvPr>
          <p:cNvCxnSpPr/>
          <p:nvPr/>
        </p:nvCxnSpPr>
        <p:spPr>
          <a:xfrm>
            <a:off x="3419872" y="2604071"/>
            <a:ext cx="0" cy="559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218A68-A898-4B6C-8CC5-B65C8984D8A4}"/>
              </a:ext>
            </a:extLst>
          </p:cNvPr>
          <p:cNvCxnSpPr/>
          <p:nvPr/>
        </p:nvCxnSpPr>
        <p:spPr>
          <a:xfrm>
            <a:off x="4716016" y="2604072"/>
            <a:ext cx="0" cy="559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3BB7329-890E-41A1-88CD-A2658486FFA3}"/>
              </a:ext>
            </a:extLst>
          </p:cNvPr>
          <p:cNvCxnSpPr/>
          <p:nvPr/>
        </p:nvCxnSpPr>
        <p:spPr>
          <a:xfrm>
            <a:off x="6085389" y="2604072"/>
            <a:ext cx="0" cy="559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01A46A-F74C-4AB2-AC49-8C301F362038}"/>
              </a:ext>
            </a:extLst>
          </p:cNvPr>
          <p:cNvCxnSpPr/>
          <p:nvPr/>
        </p:nvCxnSpPr>
        <p:spPr>
          <a:xfrm>
            <a:off x="7459674" y="2604073"/>
            <a:ext cx="0" cy="559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68C9663-94F1-48B7-B75B-0CB66158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60" y="244475"/>
            <a:ext cx="8628678" cy="484748"/>
          </a:xfrm>
        </p:spPr>
        <p:txBody>
          <a:bodyPr/>
          <a:lstStyle/>
          <a:p>
            <a:r>
              <a:rPr lang="en-US" dirty="0"/>
              <a:t>Research Reactors Division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DFDBA5-C365-4B89-9100-1C144767007F}"/>
              </a:ext>
            </a:extLst>
          </p:cNvPr>
          <p:cNvSpPr/>
          <p:nvPr/>
        </p:nvSpPr>
        <p:spPr>
          <a:xfrm>
            <a:off x="2606258" y="1271784"/>
            <a:ext cx="3204356" cy="97210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Director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AB3AB9-7FAD-422E-8FFC-CFF9C2E4A3A2}"/>
              </a:ext>
            </a:extLst>
          </p:cNvPr>
          <p:cNvSpPr/>
          <p:nvPr/>
        </p:nvSpPr>
        <p:spPr>
          <a:xfrm>
            <a:off x="1153648" y="1556792"/>
            <a:ext cx="872396" cy="48472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Plant Manager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CCB4F6-760F-4676-99CC-45614E615512}"/>
              </a:ext>
            </a:extLst>
          </p:cNvPr>
          <p:cNvSpPr/>
          <p:nvPr/>
        </p:nvSpPr>
        <p:spPr>
          <a:xfrm>
            <a:off x="5510908" y="2876274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Nuclear Safety &amp; Experiments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CC0DB-3B8E-431A-A7B8-28BAEF5C7A5F}"/>
              </a:ext>
            </a:extLst>
          </p:cNvPr>
          <p:cNvSpPr/>
          <p:nvPr/>
        </p:nvSpPr>
        <p:spPr>
          <a:xfrm>
            <a:off x="4223064" y="2876274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Environment, Safety, Health, &amp; Quality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153128-FDB8-4D7A-802C-A42861A3A78E}"/>
              </a:ext>
            </a:extLst>
          </p:cNvPr>
          <p:cNvSpPr/>
          <p:nvPr/>
        </p:nvSpPr>
        <p:spPr>
          <a:xfrm>
            <a:off x="2935220" y="2876274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Business Management Services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6C55A9-6CC8-4174-B0F6-703907C714CD}"/>
              </a:ext>
            </a:extLst>
          </p:cNvPr>
          <p:cNvSpPr/>
          <p:nvPr/>
        </p:nvSpPr>
        <p:spPr>
          <a:xfrm>
            <a:off x="1647376" y="2876274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Operations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8FCC7-2563-4778-8C39-041CD624B1D3}"/>
              </a:ext>
            </a:extLst>
          </p:cNvPr>
          <p:cNvSpPr/>
          <p:nvPr/>
        </p:nvSpPr>
        <p:spPr>
          <a:xfrm>
            <a:off x="359532" y="2876274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Maintenance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CCB0FF-1E81-4383-B670-654B879D3D8A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026044" y="1757838"/>
            <a:ext cx="5802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80C90D-5D78-4076-88B3-76A23356EF67}"/>
              </a:ext>
            </a:extLst>
          </p:cNvPr>
          <p:cNvCxnSpPr>
            <a:cxnSpLocks/>
          </p:cNvCxnSpPr>
          <p:nvPr/>
        </p:nvCxnSpPr>
        <p:spPr>
          <a:xfrm>
            <a:off x="3419872" y="2600908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BD4DD3-D76C-4E59-9BD1-0B6123A2D620}"/>
              </a:ext>
            </a:extLst>
          </p:cNvPr>
          <p:cNvSpPr/>
          <p:nvPr/>
        </p:nvSpPr>
        <p:spPr>
          <a:xfrm>
            <a:off x="6875668" y="2876274"/>
            <a:ext cx="118872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Systems Engineering, Design, &amp; Fabrication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C7E304-00F0-4FF5-A9D8-7DC61F53FC27}"/>
              </a:ext>
            </a:extLst>
          </p:cNvPr>
          <p:cNvCxnSpPr>
            <a:cxnSpLocks/>
          </p:cNvCxnSpPr>
          <p:nvPr/>
        </p:nvCxnSpPr>
        <p:spPr>
          <a:xfrm>
            <a:off x="968355" y="2600908"/>
            <a:ext cx="1314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4FE8B9-A62D-4CE2-9D39-B07505EAA33D}"/>
              </a:ext>
            </a:extLst>
          </p:cNvPr>
          <p:cNvCxnSpPr/>
          <p:nvPr/>
        </p:nvCxnSpPr>
        <p:spPr>
          <a:xfrm>
            <a:off x="1589846" y="2041515"/>
            <a:ext cx="0" cy="559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7F0929-5B74-440E-8726-3E751F79E51C}"/>
              </a:ext>
            </a:extLst>
          </p:cNvPr>
          <p:cNvCxnSpPr>
            <a:cxnSpLocks/>
          </p:cNvCxnSpPr>
          <p:nvPr/>
        </p:nvCxnSpPr>
        <p:spPr>
          <a:xfrm>
            <a:off x="4207607" y="2243892"/>
            <a:ext cx="0" cy="352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EA37AA9-4E40-4F3A-93AC-E90C679964B3}"/>
              </a:ext>
            </a:extLst>
          </p:cNvPr>
          <p:cNvSpPr/>
          <p:nvPr/>
        </p:nvSpPr>
        <p:spPr>
          <a:xfrm>
            <a:off x="5510908" y="4671816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Mechanical Engineering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E904F7-9B56-4697-9ECB-7BFE486FA683}"/>
              </a:ext>
            </a:extLst>
          </p:cNvPr>
          <p:cNvSpPr/>
          <p:nvPr/>
        </p:nvSpPr>
        <p:spPr>
          <a:xfrm>
            <a:off x="4223064" y="4671816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Fuel &amp; Component Fabrication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9EC4D7-D199-459B-B31D-E759917B60E7}"/>
              </a:ext>
            </a:extLst>
          </p:cNvPr>
          <p:cNvSpPr/>
          <p:nvPr/>
        </p:nvSpPr>
        <p:spPr>
          <a:xfrm>
            <a:off x="2935220" y="4671816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Electrical/I&amp;C Engineering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099C5B1-4C7B-40FB-A022-A31A73CF0443}"/>
              </a:ext>
            </a:extLst>
          </p:cNvPr>
          <p:cNvSpPr/>
          <p:nvPr/>
        </p:nvSpPr>
        <p:spPr>
          <a:xfrm>
            <a:off x="1647376" y="4671816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Design Basis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8C9528-1EF9-48BD-80C6-AD2B55675C41}"/>
              </a:ext>
            </a:extLst>
          </p:cNvPr>
          <p:cNvSpPr/>
          <p:nvPr/>
        </p:nvSpPr>
        <p:spPr>
          <a:xfrm>
            <a:off x="359532" y="4671816"/>
            <a:ext cx="1188720" cy="9144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Cold Source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225D827-9C29-4DBE-857F-4DAA411C7397}"/>
              </a:ext>
            </a:extLst>
          </p:cNvPr>
          <p:cNvSpPr/>
          <p:nvPr/>
        </p:nvSpPr>
        <p:spPr>
          <a:xfrm>
            <a:off x="6875668" y="4671816"/>
            <a:ext cx="118872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Software Engineering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C997F5-9E61-46E3-8963-851EAFB7A424}"/>
              </a:ext>
            </a:extLst>
          </p:cNvPr>
          <p:cNvCxnSpPr/>
          <p:nvPr/>
        </p:nvCxnSpPr>
        <p:spPr>
          <a:xfrm>
            <a:off x="968355" y="4329100"/>
            <a:ext cx="64913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5223762-2E47-409C-A0EC-07ACCD02FD3C}"/>
              </a:ext>
            </a:extLst>
          </p:cNvPr>
          <p:cNvCxnSpPr/>
          <p:nvPr/>
        </p:nvCxnSpPr>
        <p:spPr>
          <a:xfrm>
            <a:off x="8069274" y="3213673"/>
            <a:ext cx="0" cy="559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83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9B13FB92-6792-494A-AA69-C32A6E747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90" y="3753036"/>
            <a:ext cx="4120554" cy="23178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8E610B-2153-4EA0-A83C-4D7F06A1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Controls Systems Software</a:t>
            </a:r>
          </a:p>
        </p:txBody>
      </p:sp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566E9626-63B7-417F-B97C-493DDC2741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39769"/>
          <a:stretch/>
        </p:blipFill>
        <p:spPr>
          <a:xfrm>
            <a:off x="1066694" y="3833418"/>
            <a:ext cx="2385894" cy="2780928"/>
          </a:xfrm>
          <a:prstGeom prst="rect">
            <a:avLst/>
          </a:prstGeom>
        </p:spPr>
      </p:pic>
      <p:pic>
        <p:nvPicPr>
          <p:cNvPr id="9" name="Picture 8" descr="A circuit board&#10;&#10;Description automatically generated">
            <a:extLst>
              <a:ext uri="{FF2B5EF4-FFF2-40B4-BE49-F238E27FC236}">
                <a16:creationId xmlns:a16="http://schemas.microsoft.com/office/drawing/2014/main" id="{EA33CAA5-A7D5-40A3-BFFB-AD6E2C53FD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6" y="1078283"/>
            <a:ext cx="3094904" cy="2321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26CB46-C73B-4900-ACFF-2ABCE1BD73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03947"/>
            <a:ext cx="4725740" cy="2653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3552723"/>
      </p:ext>
    </p:extLst>
  </p:cSld>
  <p:clrMapOvr>
    <a:masterClrMapping/>
  </p:clrMapOvr>
</p:sld>
</file>

<file path=ppt/theme/theme1.xml><?xml version="1.0" encoding="utf-8"?>
<a:theme xmlns:a="http://schemas.openxmlformats.org/drawingml/2006/main" name="Electronic Presentation Final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Electronic Presentation Final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org 180807" id="{17EBA839-230D-4D0D-90F7-A42BE6C1A5DF}" vid="{48941DF2-F616-4ACF-AB2E-5453830FA81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DC0444-A6A2-4936-812D-537DD4CC8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86139F4-C6DD-43FB-A6CD-DB36A8DABE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F63343-7F9D-46A0-9CB9-7E5EB4795DF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Electronic Presentation Final</Template>
  <TotalTime>9061</TotalTime>
  <Words>1617</Words>
  <Application>Microsoft Office PowerPoint</Application>
  <PresentationFormat>On-screen Show (4:3)</PresentationFormat>
  <Paragraphs>467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Albertus</vt:lpstr>
      <vt:lpstr>Arial</vt:lpstr>
      <vt:lpstr>Arial Black</vt:lpstr>
      <vt:lpstr>Arial Narrow</vt:lpstr>
      <vt:lpstr>Calibri</vt:lpstr>
      <vt:lpstr>Century Gothic</vt:lpstr>
      <vt:lpstr>Elephant</vt:lpstr>
      <vt:lpstr>Juice ITC</vt:lpstr>
      <vt:lpstr>Times New Roman</vt:lpstr>
      <vt:lpstr>Electronic Presentation Final</vt:lpstr>
      <vt:lpstr>1_Electronic Presentation Final</vt:lpstr>
      <vt:lpstr>ORNL</vt:lpstr>
      <vt:lpstr>Software Engineering Program at the High Flux Isotope Reactor  Integrating Cyber Security and Software Quality Assurance</vt:lpstr>
      <vt:lpstr>HFIR Software   Engineering Program</vt:lpstr>
      <vt:lpstr>Standards-Based Management System</vt:lpstr>
      <vt:lpstr>ORNL</vt:lpstr>
      <vt:lpstr>ORNL </vt:lpstr>
      <vt:lpstr>HFIR Software   Engineering Program</vt:lpstr>
      <vt:lpstr>High Flux Isotope Reactor</vt:lpstr>
      <vt:lpstr>Research Reactors Division</vt:lpstr>
      <vt:lpstr>Industrial Controls Systems Software</vt:lpstr>
      <vt:lpstr>PowerPoint Presentation</vt:lpstr>
      <vt:lpstr>HFIR Software   Engineering Program</vt:lpstr>
      <vt:lpstr>PowerPoint Presentation</vt:lpstr>
      <vt:lpstr>PowerPoint Presentation</vt:lpstr>
      <vt:lpstr>PowerPoint Presentation</vt:lpstr>
      <vt:lpstr>PowerPoint Presentation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Control Systems at the High Flux Isotope Reactor</dc:title>
  <dc:creator>Shaw, Kevin L.</dc:creator>
  <cp:lastModifiedBy>Shaw, Kevin L.</cp:lastModifiedBy>
  <cp:revision>154</cp:revision>
  <cp:lastPrinted>2019-10-29T15:09:36Z</cp:lastPrinted>
  <dcterms:created xsi:type="dcterms:W3CDTF">2014-06-03T16:57:34Z</dcterms:created>
  <dcterms:modified xsi:type="dcterms:W3CDTF">2019-10-30T18:31:35Z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