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1"/>
  </p:notesMasterIdLst>
  <p:handoutMasterIdLst>
    <p:handoutMasterId r:id="rId12"/>
  </p:handoutMasterIdLst>
  <p:sldIdLst>
    <p:sldId id="260" r:id="rId2"/>
    <p:sldId id="263" r:id="rId3"/>
    <p:sldId id="269" r:id="rId4"/>
    <p:sldId id="270" r:id="rId5"/>
    <p:sldId id="271" r:id="rId6"/>
    <p:sldId id="272" r:id="rId7"/>
    <p:sldId id="273" r:id="rId8"/>
    <p:sldId id="274" r:id="rId9"/>
    <p:sldId id="268" r:id="rId10"/>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nack, Russell D" initials="SRD" lastIdx="1" clrIdx="0">
    <p:extLst>
      <p:ext uri="{19B8F6BF-5375-455C-9EA6-DF929625EA0E}">
        <p15:presenceInfo xmlns:p15="http://schemas.microsoft.com/office/powerpoint/2012/main" userId="S::Russell.Swannack@pnnl.gov::1b83c55c-1085-4316-9afe-aadc9fc8d7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3416B"/>
    <a:srgbClr val="719500"/>
    <a:srgbClr val="007836"/>
    <a:srgbClr val="BE0F34"/>
    <a:srgbClr val="820150"/>
    <a:srgbClr val="502D7F"/>
    <a:srgbClr val="00338E"/>
    <a:srgbClr val="0081AB"/>
    <a:srgbClr val="758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EB8B6-DCE8-450E-A357-7FB58D4BECF5}" v="37" dt="2021-02-17T09:23:21.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839" autoAdjust="0"/>
  </p:normalViewPr>
  <p:slideViewPr>
    <p:cSldViewPr snapToGrid="0" snapToObjects="1">
      <p:cViewPr>
        <p:scale>
          <a:sx n="66" d="100"/>
          <a:sy n="66" d="100"/>
        </p:scale>
        <p:origin x="1614" y="4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nnack, Russell D" userId="1b83c55c-1085-4316-9afe-aadc9fc8d7b3" providerId="ADAL" clId="{F2AEB8B6-DCE8-450E-A357-7FB58D4BECF5}"/>
    <pc:docChg chg="undo custSel addSld delSld modSld sldOrd">
      <pc:chgData name="Swannack, Russell D" userId="1b83c55c-1085-4316-9afe-aadc9fc8d7b3" providerId="ADAL" clId="{F2AEB8B6-DCE8-450E-A357-7FB58D4BECF5}" dt="2021-02-17T09:24:51.837" v="6295" actId="6549"/>
      <pc:docMkLst>
        <pc:docMk/>
      </pc:docMkLst>
      <pc:sldChg chg="modTransition">
        <pc:chgData name="Swannack, Russell D" userId="1b83c55c-1085-4316-9afe-aadc9fc8d7b3" providerId="ADAL" clId="{F2AEB8B6-DCE8-450E-A357-7FB58D4BECF5}" dt="2021-02-17T09:13:27.741" v="6126"/>
        <pc:sldMkLst>
          <pc:docMk/>
          <pc:sldMk cId="1152154647" sldId="260"/>
        </pc:sldMkLst>
      </pc:sldChg>
      <pc:sldChg chg="addSp modSp mod modTransition">
        <pc:chgData name="Swannack, Russell D" userId="1b83c55c-1085-4316-9afe-aadc9fc8d7b3" providerId="ADAL" clId="{F2AEB8B6-DCE8-450E-A357-7FB58D4BECF5}" dt="2021-02-17T09:15:30.782" v="6237" actId="1076"/>
        <pc:sldMkLst>
          <pc:docMk/>
          <pc:sldMk cId="3300410602" sldId="263"/>
        </pc:sldMkLst>
        <pc:spChg chg="mod">
          <ac:chgData name="Swannack, Russell D" userId="1b83c55c-1085-4316-9afe-aadc9fc8d7b3" providerId="ADAL" clId="{F2AEB8B6-DCE8-450E-A357-7FB58D4BECF5}" dt="2021-02-17T06:52:49.335" v="1828" actId="20577"/>
          <ac:spMkLst>
            <pc:docMk/>
            <pc:sldMk cId="3300410602" sldId="263"/>
            <ac:spMk id="4" creationId="{2DEBCC4A-09A3-46FA-94B8-812D5A6C188D}"/>
          </ac:spMkLst>
        </pc:spChg>
        <pc:spChg chg="add mod">
          <ac:chgData name="Swannack, Russell D" userId="1b83c55c-1085-4316-9afe-aadc9fc8d7b3" providerId="ADAL" clId="{F2AEB8B6-DCE8-450E-A357-7FB58D4BECF5}" dt="2021-02-17T09:15:30.782" v="6237" actId="1076"/>
          <ac:spMkLst>
            <pc:docMk/>
            <pc:sldMk cId="3300410602" sldId="263"/>
            <ac:spMk id="8" creationId="{7E3FD662-6CC3-4B7D-B6D2-A33111D6D233}"/>
          </ac:spMkLst>
        </pc:spChg>
      </pc:sldChg>
      <pc:sldChg chg="del">
        <pc:chgData name="Swannack, Russell D" userId="1b83c55c-1085-4316-9afe-aadc9fc8d7b3" providerId="ADAL" clId="{F2AEB8B6-DCE8-450E-A357-7FB58D4BECF5}" dt="2021-02-17T06:34:24.976" v="535" actId="2696"/>
        <pc:sldMkLst>
          <pc:docMk/>
          <pc:sldMk cId="820614444" sldId="267"/>
        </pc:sldMkLst>
      </pc:sldChg>
      <pc:sldChg chg="addSp modSp mod modTransition">
        <pc:chgData name="Swannack, Russell D" userId="1b83c55c-1085-4316-9afe-aadc9fc8d7b3" providerId="ADAL" clId="{F2AEB8B6-DCE8-450E-A357-7FB58D4BECF5}" dt="2021-02-17T09:13:27.741" v="6126"/>
        <pc:sldMkLst>
          <pc:docMk/>
          <pc:sldMk cId="757395271" sldId="268"/>
        </pc:sldMkLst>
        <pc:spChg chg="add mod">
          <ac:chgData name="Swannack, Russell D" userId="1b83c55c-1085-4316-9afe-aadc9fc8d7b3" providerId="ADAL" clId="{F2AEB8B6-DCE8-450E-A357-7FB58D4BECF5}" dt="2021-02-17T09:12:32.284" v="6124" actId="255"/>
          <ac:spMkLst>
            <pc:docMk/>
            <pc:sldMk cId="757395271" sldId="268"/>
            <ac:spMk id="3" creationId="{A44ABFC1-56FB-487B-AC94-56AA77622C1B}"/>
          </ac:spMkLst>
        </pc:spChg>
      </pc:sldChg>
      <pc:sldChg chg="addSp modSp mod modTransition addCm modCm modNotesTx">
        <pc:chgData name="Swannack, Russell D" userId="1b83c55c-1085-4316-9afe-aadc9fc8d7b3" providerId="ADAL" clId="{F2AEB8B6-DCE8-450E-A357-7FB58D4BECF5}" dt="2021-02-17T09:13:27.741" v="6126"/>
        <pc:sldMkLst>
          <pc:docMk/>
          <pc:sldMk cId="3423183893" sldId="269"/>
        </pc:sldMkLst>
        <pc:spChg chg="mod">
          <ac:chgData name="Swannack, Russell D" userId="1b83c55c-1085-4316-9afe-aadc9fc8d7b3" providerId="ADAL" clId="{F2AEB8B6-DCE8-450E-A357-7FB58D4BECF5}" dt="2021-02-17T06:53:43.463" v="1830" actId="20577"/>
          <ac:spMkLst>
            <pc:docMk/>
            <pc:sldMk cId="3423183893" sldId="269"/>
            <ac:spMk id="3" creationId="{6D50AF6E-CF6A-429E-A4B2-32D2D767B73B}"/>
          </ac:spMkLst>
        </pc:spChg>
        <pc:spChg chg="mod">
          <ac:chgData name="Swannack, Russell D" userId="1b83c55c-1085-4316-9afe-aadc9fc8d7b3" providerId="ADAL" clId="{F2AEB8B6-DCE8-450E-A357-7FB58D4BECF5}" dt="2021-02-17T06:33:58.752" v="532" actId="207"/>
          <ac:spMkLst>
            <pc:docMk/>
            <pc:sldMk cId="3423183893" sldId="269"/>
            <ac:spMk id="4" creationId="{2DEBCC4A-09A3-46FA-94B8-812D5A6C188D}"/>
          </ac:spMkLst>
        </pc:spChg>
        <pc:picChg chg="add mod">
          <ac:chgData name="Swannack, Russell D" userId="1b83c55c-1085-4316-9afe-aadc9fc8d7b3" providerId="ADAL" clId="{F2AEB8B6-DCE8-450E-A357-7FB58D4BECF5}" dt="2021-02-17T07:00:51.705" v="1841" actId="1076"/>
          <ac:picMkLst>
            <pc:docMk/>
            <pc:sldMk cId="3423183893" sldId="269"/>
            <ac:picMk id="6" creationId="{3AB90463-F685-4000-8578-7823948CC75F}"/>
          </ac:picMkLst>
        </pc:picChg>
      </pc:sldChg>
      <pc:sldChg chg="addSp modSp add mod modTransition modNotesTx">
        <pc:chgData name="Swannack, Russell D" userId="1b83c55c-1085-4316-9afe-aadc9fc8d7b3" providerId="ADAL" clId="{F2AEB8B6-DCE8-450E-A357-7FB58D4BECF5}" dt="2021-02-17T09:18:11.113" v="6243" actId="1440"/>
        <pc:sldMkLst>
          <pc:docMk/>
          <pc:sldMk cId="271336010" sldId="270"/>
        </pc:sldMkLst>
        <pc:spChg chg="mod">
          <ac:chgData name="Swannack, Russell D" userId="1b83c55c-1085-4316-9afe-aadc9fc8d7b3" providerId="ADAL" clId="{F2AEB8B6-DCE8-450E-A357-7FB58D4BECF5}" dt="2021-02-17T06:53:49.007" v="1832" actId="20577"/>
          <ac:spMkLst>
            <pc:docMk/>
            <pc:sldMk cId="271336010" sldId="270"/>
            <ac:spMk id="3" creationId="{6D50AF6E-CF6A-429E-A4B2-32D2D767B73B}"/>
          </ac:spMkLst>
        </pc:spChg>
        <pc:spChg chg="mod">
          <ac:chgData name="Swannack, Russell D" userId="1b83c55c-1085-4316-9afe-aadc9fc8d7b3" providerId="ADAL" clId="{F2AEB8B6-DCE8-450E-A357-7FB58D4BECF5}" dt="2021-02-17T06:48:28.759" v="1626" actId="20577"/>
          <ac:spMkLst>
            <pc:docMk/>
            <pc:sldMk cId="271336010" sldId="270"/>
            <ac:spMk id="4" creationId="{2DEBCC4A-09A3-46FA-94B8-812D5A6C188D}"/>
          </ac:spMkLst>
        </pc:spChg>
        <pc:picChg chg="add mod">
          <ac:chgData name="Swannack, Russell D" userId="1b83c55c-1085-4316-9afe-aadc9fc8d7b3" providerId="ADAL" clId="{F2AEB8B6-DCE8-450E-A357-7FB58D4BECF5}" dt="2021-02-17T09:18:11.113" v="6243" actId="1440"/>
          <ac:picMkLst>
            <pc:docMk/>
            <pc:sldMk cId="271336010" sldId="270"/>
            <ac:picMk id="6" creationId="{66AD3D72-C73E-442B-B0B2-8CED110D18B0}"/>
          </ac:picMkLst>
        </pc:picChg>
      </pc:sldChg>
      <pc:sldChg chg="addSp modSp new mod modTransition modNotesTx">
        <pc:chgData name="Swannack, Russell D" userId="1b83c55c-1085-4316-9afe-aadc9fc8d7b3" providerId="ADAL" clId="{F2AEB8B6-DCE8-450E-A357-7FB58D4BECF5}" dt="2021-02-17T09:13:27.741" v="6126"/>
        <pc:sldMkLst>
          <pc:docMk/>
          <pc:sldMk cId="1872593569" sldId="271"/>
        </pc:sldMkLst>
        <pc:spChg chg="mod">
          <ac:chgData name="Swannack, Russell D" userId="1b83c55c-1085-4316-9afe-aadc9fc8d7b3" providerId="ADAL" clId="{F2AEB8B6-DCE8-450E-A357-7FB58D4BECF5}" dt="2021-02-17T07:24:46.357" v="2341" actId="404"/>
          <ac:spMkLst>
            <pc:docMk/>
            <pc:sldMk cId="1872593569" sldId="271"/>
            <ac:spMk id="3" creationId="{92BD2A05-EDE7-4D8C-B78D-D70044FD65EE}"/>
          </ac:spMkLst>
        </pc:spChg>
        <pc:spChg chg="mod">
          <ac:chgData name="Swannack, Russell D" userId="1b83c55c-1085-4316-9afe-aadc9fc8d7b3" providerId="ADAL" clId="{F2AEB8B6-DCE8-450E-A357-7FB58D4BECF5}" dt="2021-02-17T08:41:17.286" v="4734" actId="1035"/>
          <ac:spMkLst>
            <pc:docMk/>
            <pc:sldMk cId="1872593569" sldId="271"/>
            <ac:spMk id="4" creationId="{086E2D1C-D070-4E29-8EFA-4043B6348EC8}"/>
          </ac:spMkLst>
        </pc:spChg>
        <pc:picChg chg="add mod">
          <ac:chgData name="Swannack, Russell D" userId="1b83c55c-1085-4316-9afe-aadc9fc8d7b3" providerId="ADAL" clId="{F2AEB8B6-DCE8-450E-A357-7FB58D4BECF5}" dt="2021-02-17T08:38:14.144" v="4561" actId="1076"/>
          <ac:picMkLst>
            <pc:docMk/>
            <pc:sldMk cId="1872593569" sldId="271"/>
            <ac:picMk id="6" creationId="{F71DE08F-F0BB-437C-8DF9-52032C1E82A9}"/>
          </ac:picMkLst>
        </pc:picChg>
      </pc:sldChg>
      <pc:sldChg chg="addSp delSp modSp new mod modTransition modNotesTx">
        <pc:chgData name="Swannack, Russell D" userId="1b83c55c-1085-4316-9afe-aadc9fc8d7b3" providerId="ADAL" clId="{F2AEB8B6-DCE8-450E-A357-7FB58D4BECF5}" dt="2021-02-17T09:24:26.299" v="6293" actId="207"/>
        <pc:sldMkLst>
          <pc:docMk/>
          <pc:sldMk cId="1170647895" sldId="272"/>
        </pc:sldMkLst>
        <pc:spChg chg="mod">
          <ac:chgData name="Swannack, Russell D" userId="1b83c55c-1085-4316-9afe-aadc9fc8d7b3" providerId="ADAL" clId="{F2AEB8B6-DCE8-450E-A357-7FB58D4BECF5}" dt="2021-02-17T07:58:35.893" v="3714" actId="20577"/>
          <ac:spMkLst>
            <pc:docMk/>
            <pc:sldMk cId="1170647895" sldId="272"/>
            <ac:spMk id="3" creationId="{F114908B-C56B-46F9-A592-1C65315C9D0E}"/>
          </ac:spMkLst>
        </pc:spChg>
        <pc:spChg chg="mod">
          <ac:chgData name="Swannack, Russell D" userId="1b83c55c-1085-4316-9afe-aadc9fc8d7b3" providerId="ADAL" clId="{F2AEB8B6-DCE8-450E-A357-7FB58D4BECF5}" dt="2021-02-17T09:24:26.299" v="6293" actId="207"/>
          <ac:spMkLst>
            <pc:docMk/>
            <pc:sldMk cId="1170647895" sldId="272"/>
            <ac:spMk id="4" creationId="{2FC4F028-ACAD-4149-8DBA-4FD70E644A13}"/>
          </ac:spMkLst>
        </pc:spChg>
        <pc:spChg chg="add mod topLvl">
          <ac:chgData name="Swannack, Russell D" userId="1b83c55c-1085-4316-9afe-aadc9fc8d7b3" providerId="ADAL" clId="{F2AEB8B6-DCE8-450E-A357-7FB58D4BECF5}" dt="2021-02-17T07:58:56.922" v="3717" actId="2711"/>
          <ac:spMkLst>
            <pc:docMk/>
            <pc:sldMk cId="1170647895" sldId="272"/>
            <ac:spMk id="5" creationId="{D2BA2DC6-A538-469F-8A14-54C547B4F545}"/>
          </ac:spMkLst>
        </pc:spChg>
        <pc:spChg chg="add mod topLvl">
          <ac:chgData name="Swannack, Russell D" userId="1b83c55c-1085-4316-9afe-aadc9fc8d7b3" providerId="ADAL" clId="{F2AEB8B6-DCE8-450E-A357-7FB58D4BECF5}" dt="2021-02-17T07:58:56.922" v="3717" actId="2711"/>
          <ac:spMkLst>
            <pc:docMk/>
            <pc:sldMk cId="1170647895" sldId="272"/>
            <ac:spMk id="8" creationId="{A0DF954F-3349-4CF3-A28D-726AF7DC01B1}"/>
          </ac:spMkLst>
        </pc:spChg>
        <pc:spChg chg="add mod topLvl">
          <ac:chgData name="Swannack, Russell D" userId="1b83c55c-1085-4316-9afe-aadc9fc8d7b3" providerId="ADAL" clId="{F2AEB8B6-DCE8-450E-A357-7FB58D4BECF5}" dt="2021-02-17T07:58:56.922" v="3717" actId="2711"/>
          <ac:spMkLst>
            <pc:docMk/>
            <pc:sldMk cId="1170647895" sldId="272"/>
            <ac:spMk id="9" creationId="{AE9DBCDE-46FB-414D-8E6D-05E8450C86B4}"/>
          </ac:spMkLst>
        </pc:spChg>
        <pc:spChg chg="add mod topLvl">
          <ac:chgData name="Swannack, Russell D" userId="1b83c55c-1085-4316-9afe-aadc9fc8d7b3" providerId="ADAL" clId="{F2AEB8B6-DCE8-450E-A357-7FB58D4BECF5}" dt="2021-02-17T07:58:56.922" v="3717" actId="2711"/>
          <ac:spMkLst>
            <pc:docMk/>
            <pc:sldMk cId="1170647895" sldId="272"/>
            <ac:spMk id="10" creationId="{422AC59A-F62B-4872-BE6D-C78880F9CED5}"/>
          </ac:spMkLst>
        </pc:spChg>
        <pc:spChg chg="add mod topLvl">
          <ac:chgData name="Swannack, Russell D" userId="1b83c55c-1085-4316-9afe-aadc9fc8d7b3" providerId="ADAL" clId="{F2AEB8B6-DCE8-450E-A357-7FB58D4BECF5}" dt="2021-02-17T07:59:08.233" v="3718" actId="1076"/>
          <ac:spMkLst>
            <pc:docMk/>
            <pc:sldMk cId="1170647895" sldId="272"/>
            <ac:spMk id="12" creationId="{29C0D20A-CB19-4E5C-A5F1-C0D9E2499CE5}"/>
          </ac:spMkLst>
        </pc:spChg>
        <pc:spChg chg="add mod topLvl">
          <ac:chgData name="Swannack, Russell D" userId="1b83c55c-1085-4316-9afe-aadc9fc8d7b3" providerId="ADAL" clId="{F2AEB8B6-DCE8-450E-A357-7FB58D4BECF5}" dt="2021-02-17T07:58:56.922" v="3717" actId="2711"/>
          <ac:spMkLst>
            <pc:docMk/>
            <pc:sldMk cId="1170647895" sldId="272"/>
            <ac:spMk id="14" creationId="{F1794A7C-2797-4154-95F4-7D7F9F61227C}"/>
          </ac:spMkLst>
        </pc:spChg>
        <pc:spChg chg="add mod topLvl">
          <ac:chgData name="Swannack, Russell D" userId="1b83c55c-1085-4316-9afe-aadc9fc8d7b3" providerId="ADAL" clId="{F2AEB8B6-DCE8-450E-A357-7FB58D4BECF5}" dt="2021-02-17T07:58:56.922" v="3717" actId="2711"/>
          <ac:spMkLst>
            <pc:docMk/>
            <pc:sldMk cId="1170647895" sldId="272"/>
            <ac:spMk id="15" creationId="{FC016CA3-0934-4854-B0EF-81E83239BA3C}"/>
          </ac:spMkLst>
        </pc:spChg>
        <pc:spChg chg="add mod">
          <ac:chgData name="Swannack, Russell D" userId="1b83c55c-1085-4316-9afe-aadc9fc8d7b3" providerId="ADAL" clId="{F2AEB8B6-DCE8-450E-A357-7FB58D4BECF5}" dt="2021-02-17T08:54:13.041" v="5290" actId="1037"/>
          <ac:spMkLst>
            <pc:docMk/>
            <pc:sldMk cId="1170647895" sldId="272"/>
            <ac:spMk id="19" creationId="{46D0D859-8DF0-4387-A58F-BC803B384CDB}"/>
          </ac:spMkLst>
        </pc:spChg>
        <pc:grpChg chg="add del mod">
          <ac:chgData name="Swannack, Russell D" userId="1b83c55c-1085-4316-9afe-aadc9fc8d7b3" providerId="ADAL" clId="{F2AEB8B6-DCE8-450E-A357-7FB58D4BECF5}" dt="2021-02-17T07:32:07.795" v="2575" actId="165"/>
          <ac:grpSpMkLst>
            <pc:docMk/>
            <pc:sldMk cId="1170647895" sldId="272"/>
            <ac:grpSpMk id="17" creationId="{03842176-E111-4DF1-A88A-E0E76122761B}"/>
          </ac:grpSpMkLst>
        </pc:grpChg>
        <pc:grpChg chg="add mod">
          <ac:chgData name="Swannack, Russell D" userId="1b83c55c-1085-4316-9afe-aadc9fc8d7b3" providerId="ADAL" clId="{F2AEB8B6-DCE8-450E-A357-7FB58D4BECF5}" dt="2021-02-17T07:58:53.613" v="3716" actId="14100"/>
          <ac:grpSpMkLst>
            <pc:docMk/>
            <pc:sldMk cId="1170647895" sldId="272"/>
            <ac:grpSpMk id="18" creationId="{21F9EDC9-94AC-4991-9ED6-B0671DE4A387}"/>
          </ac:grpSpMkLst>
        </pc:grpChg>
        <pc:picChg chg="add mod topLvl">
          <ac:chgData name="Swannack, Russell D" userId="1b83c55c-1085-4316-9afe-aadc9fc8d7b3" providerId="ADAL" clId="{F2AEB8B6-DCE8-450E-A357-7FB58D4BECF5}" dt="2021-02-17T07:32:43.418" v="2590" actId="164"/>
          <ac:picMkLst>
            <pc:docMk/>
            <pc:sldMk cId="1170647895" sldId="272"/>
            <ac:picMk id="6" creationId="{4B536CF0-AB4A-47CA-B6D8-1642CC10172C}"/>
          </ac:picMkLst>
        </pc:picChg>
        <pc:picChg chg="add mod topLvl">
          <ac:chgData name="Swannack, Russell D" userId="1b83c55c-1085-4316-9afe-aadc9fc8d7b3" providerId="ADAL" clId="{F2AEB8B6-DCE8-450E-A357-7FB58D4BECF5}" dt="2021-02-17T07:32:43.418" v="2590" actId="164"/>
          <ac:picMkLst>
            <pc:docMk/>
            <pc:sldMk cId="1170647895" sldId="272"/>
            <ac:picMk id="7" creationId="{3F095181-B829-4613-A393-45787E9ACAB4}"/>
          </ac:picMkLst>
        </pc:picChg>
        <pc:picChg chg="add mod topLvl">
          <ac:chgData name="Swannack, Russell D" userId="1b83c55c-1085-4316-9afe-aadc9fc8d7b3" providerId="ADAL" clId="{F2AEB8B6-DCE8-450E-A357-7FB58D4BECF5}" dt="2021-02-17T07:32:43.418" v="2590" actId="164"/>
          <ac:picMkLst>
            <pc:docMk/>
            <pc:sldMk cId="1170647895" sldId="272"/>
            <ac:picMk id="16" creationId="{BAC8E479-8493-4609-8277-5534724973C4}"/>
          </ac:picMkLst>
        </pc:picChg>
        <pc:cxnChg chg="add mod topLvl">
          <ac:chgData name="Swannack, Russell D" userId="1b83c55c-1085-4316-9afe-aadc9fc8d7b3" providerId="ADAL" clId="{F2AEB8B6-DCE8-450E-A357-7FB58D4BECF5}" dt="2021-02-17T07:32:43.418" v="2590" actId="164"/>
          <ac:cxnSpMkLst>
            <pc:docMk/>
            <pc:sldMk cId="1170647895" sldId="272"/>
            <ac:cxnSpMk id="11" creationId="{6DC1EA72-48C8-4060-9DB1-D171EC81D406}"/>
          </ac:cxnSpMkLst>
        </pc:cxnChg>
        <pc:cxnChg chg="add mod topLvl">
          <ac:chgData name="Swannack, Russell D" userId="1b83c55c-1085-4316-9afe-aadc9fc8d7b3" providerId="ADAL" clId="{F2AEB8B6-DCE8-450E-A357-7FB58D4BECF5}" dt="2021-02-17T07:32:43.418" v="2590" actId="164"/>
          <ac:cxnSpMkLst>
            <pc:docMk/>
            <pc:sldMk cId="1170647895" sldId="272"/>
            <ac:cxnSpMk id="13" creationId="{FBCFFAD5-79B0-4A4D-AA07-E8A0E306CA27}"/>
          </ac:cxnSpMkLst>
        </pc:cxnChg>
      </pc:sldChg>
      <pc:sldChg chg="addSp delSp modSp add mod ord modTransition modNotesTx">
        <pc:chgData name="Swannack, Russell D" userId="1b83c55c-1085-4316-9afe-aadc9fc8d7b3" providerId="ADAL" clId="{F2AEB8B6-DCE8-450E-A357-7FB58D4BECF5}" dt="2021-02-17T09:24:51.837" v="6295" actId="6549"/>
        <pc:sldMkLst>
          <pc:docMk/>
          <pc:sldMk cId="2309127104" sldId="273"/>
        </pc:sldMkLst>
        <pc:spChg chg="mod">
          <ac:chgData name="Swannack, Russell D" userId="1b83c55c-1085-4316-9afe-aadc9fc8d7b3" providerId="ADAL" clId="{F2AEB8B6-DCE8-450E-A357-7FB58D4BECF5}" dt="2021-02-17T09:24:51.837" v="6295" actId="6549"/>
          <ac:spMkLst>
            <pc:docMk/>
            <pc:sldMk cId="2309127104" sldId="273"/>
            <ac:spMk id="4" creationId="{2FC4F028-ACAD-4149-8DBA-4FD70E644A13}"/>
          </ac:spMkLst>
        </pc:spChg>
        <pc:spChg chg="del">
          <ac:chgData name="Swannack, Russell D" userId="1b83c55c-1085-4316-9afe-aadc9fc8d7b3" providerId="ADAL" clId="{F2AEB8B6-DCE8-450E-A357-7FB58D4BECF5}" dt="2021-02-17T08:27:55.475" v="4226" actId="478"/>
          <ac:spMkLst>
            <pc:docMk/>
            <pc:sldMk cId="2309127104" sldId="273"/>
            <ac:spMk id="19" creationId="{46D0D859-8DF0-4387-A58F-BC803B384CDB}"/>
          </ac:spMkLst>
        </pc:spChg>
        <pc:spChg chg="add mod">
          <ac:chgData name="Swannack, Russell D" userId="1b83c55c-1085-4316-9afe-aadc9fc8d7b3" providerId="ADAL" clId="{F2AEB8B6-DCE8-450E-A357-7FB58D4BECF5}" dt="2021-02-17T08:59:24.847" v="5664" actId="14100"/>
          <ac:spMkLst>
            <pc:docMk/>
            <pc:sldMk cId="2309127104" sldId="273"/>
            <ac:spMk id="20" creationId="{A5361ABE-E7B6-4D3B-9087-7C509416D785}"/>
          </ac:spMkLst>
        </pc:spChg>
        <pc:spChg chg="add mod">
          <ac:chgData name="Swannack, Russell D" userId="1b83c55c-1085-4316-9afe-aadc9fc8d7b3" providerId="ADAL" clId="{F2AEB8B6-DCE8-450E-A357-7FB58D4BECF5}" dt="2021-02-17T08:59:24.847" v="5664" actId="14100"/>
          <ac:spMkLst>
            <pc:docMk/>
            <pc:sldMk cId="2309127104" sldId="273"/>
            <ac:spMk id="21" creationId="{D0EC6F00-78D5-4A96-B7BB-1E2273B15DE0}"/>
          </ac:spMkLst>
        </pc:spChg>
        <pc:spChg chg="add mod">
          <ac:chgData name="Swannack, Russell D" userId="1b83c55c-1085-4316-9afe-aadc9fc8d7b3" providerId="ADAL" clId="{F2AEB8B6-DCE8-450E-A357-7FB58D4BECF5}" dt="2021-02-17T09:21:30.901" v="6271" actId="20577"/>
          <ac:spMkLst>
            <pc:docMk/>
            <pc:sldMk cId="2309127104" sldId="273"/>
            <ac:spMk id="22" creationId="{767D8385-926F-4655-8D5D-575F937F4936}"/>
          </ac:spMkLst>
        </pc:spChg>
        <pc:spChg chg="add del">
          <ac:chgData name="Swannack, Russell D" userId="1b83c55c-1085-4316-9afe-aadc9fc8d7b3" providerId="ADAL" clId="{F2AEB8B6-DCE8-450E-A357-7FB58D4BECF5}" dt="2021-02-17T09:04:06.883" v="5760" actId="478"/>
          <ac:spMkLst>
            <pc:docMk/>
            <pc:sldMk cId="2309127104" sldId="273"/>
            <ac:spMk id="23" creationId="{82A62462-D582-471B-A68E-4D64939D6256}"/>
          </ac:spMkLst>
        </pc:spChg>
      </pc:sldChg>
      <pc:sldChg chg="addSp modSp new mod modTransition modAnim">
        <pc:chgData name="Swannack, Russell D" userId="1b83c55c-1085-4316-9afe-aadc9fc8d7b3" providerId="ADAL" clId="{F2AEB8B6-DCE8-450E-A357-7FB58D4BECF5}" dt="2021-02-17T09:23:21.333" v="6292"/>
        <pc:sldMkLst>
          <pc:docMk/>
          <pc:sldMk cId="1995433266" sldId="274"/>
        </pc:sldMkLst>
        <pc:spChg chg="mod">
          <ac:chgData name="Swannack, Russell D" userId="1b83c55c-1085-4316-9afe-aadc9fc8d7b3" providerId="ADAL" clId="{F2AEB8B6-DCE8-450E-A357-7FB58D4BECF5}" dt="2021-02-17T09:04:25.875" v="5775" actId="14100"/>
          <ac:spMkLst>
            <pc:docMk/>
            <pc:sldMk cId="1995433266" sldId="274"/>
            <ac:spMk id="3" creationId="{8CD99AC9-2B86-4535-8A12-5790EA209558}"/>
          </ac:spMkLst>
        </pc:spChg>
        <pc:spChg chg="mod">
          <ac:chgData name="Swannack, Russell D" userId="1b83c55c-1085-4316-9afe-aadc9fc8d7b3" providerId="ADAL" clId="{F2AEB8B6-DCE8-450E-A357-7FB58D4BECF5}" dt="2021-02-17T09:22:36.288" v="6283" actId="20577"/>
          <ac:spMkLst>
            <pc:docMk/>
            <pc:sldMk cId="1995433266" sldId="274"/>
            <ac:spMk id="4" creationId="{22208D89-6A27-4FB6-B9E6-29811F7311AC}"/>
          </ac:spMkLst>
        </pc:spChg>
        <pc:spChg chg="add mod">
          <ac:chgData name="Swannack, Russell D" userId="1b83c55c-1085-4316-9afe-aadc9fc8d7b3" providerId="ADAL" clId="{F2AEB8B6-DCE8-450E-A357-7FB58D4BECF5}" dt="2021-02-17T09:22:59.507" v="6284" actId="164"/>
          <ac:spMkLst>
            <pc:docMk/>
            <pc:sldMk cId="1995433266" sldId="274"/>
            <ac:spMk id="7" creationId="{DE7752C0-5504-4A4D-B66B-25DB16912C41}"/>
          </ac:spMkLst>
        </pc:spChg>
        <pc:grpChg chg="add mod">
          <ac:chgData name="Swannack, Russell D" userId="1b83c55c-1085-4316-9afe-aadc9fc8d7b3" providerId="ADAL" clId="{F2AEB8B6-DCE8-450E-A357-7FB58D4BECF5}" dt="2021-02-17T09:22:59.507" v="6284" actId="164"/>
          <ac:grpSpMkLst>
            <pc:docMk/>
            <pc:sldMk cId="1995433266" sldId="274"/>
            <ac:grpSpMk id="8" creationId="{FDB994F4-0448-4A1A-B30C-99C4B1D57BF5}"/>
          </ac:grpSpMkLst>
        </pc:grpChg>
        <pc:picChg chg="add mod">
          <ac:chgData name="Swannack, Russell D" userId="1b83c55c-1085-4316-9afe-aadc9fc8d7b3" providerId="ADAL" clId="{F2AEB8B6-DCE8-450E-A357-7FB58D4BECF5}" dt="2021-02-17T09:22:59.507" v="6284" actId="164"/>
          <ac:picMkLst>
            <pc:docMk/>
            <pc:sldMk cId="1995433266" sldId="274"/>
            <ac:picMk id="6" creationId="{9FC043BE-DB91-423E-86DB-D48EAA83B49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16T23:01:10.201" idx="1">
    <p:pos x="9216" y="71"/>
    <p:text>Cloud Computer Types - Graphic by Sam Johnston - Created by Sam Johnston using OminGroup&amp;#039;s OmniGraffle and Inkscape (includes Building icon.svg by Kenny sh), CC BY-SA 3.0, https://commons.wikimedia.org/w/index.php?curid=6089457</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2/16/2021</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zure.microsoft.com/en-us/overview/what-is-a-private-clou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zure.microsoft.com/en-us/overview/what-is-a-public-clou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Stock image of cloud formations</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Cost</a:t>
            </a:r>
          </a:p>
          <a:p>
            <a:r>
              <a:rPr lang="en-US" dirty="0"/>
              <a:t>Cloud computing eliminates the capital expense of buying hardware and software and setting up and running on-site datacenters—the racks of servers, the round-the-clock electricity for power and cooling, and the IT experts for managing the infrastructure. It adds up fast.</a:t>
            </a:r>
          </a:p>
          <a:p>
            <a:endParaRPr lang="en-US" dirty="0"/>
          </a:p>
          <a:p>
            <a:r>
              <a:rPr lang="en-US" b="1" dirty="0"/>
              <a:t>Speed</a:t>
            </a:r>
          </a:p>
          <a:p>
            <a:r>
              <a:rPr lang="en-US" dirty="0"/>
              <a:t>Most cloud computing services are provided self service and on demand, so even vast amounts of computing resources can be provisioned in minutes, typically with just a few mouse clicks, giving businesses a lot of flexibility and taking the pressure off capacity planning.</a:t>
            </a:r>
          </a:p>
          <a:p>
            <a:endParaRPr lang="en-US" dirty="0"/>
          </a:p>
          <a:p>
            <a:r>
              <a:rPr lang="en-US" b="1" dirty="0"/>
              <a:t>Global scale</a:t>
            </a:r>
          </a:p>
          <a:p>
            <a:r>
              <a:rPr lang="en-US" dirty="0"/>
              <a:t>The benefits of cloud computing services include the ability to scale elastically. In cloud speak, that means delivering the right amount of IT resources—for example, more or less computing power, storage, bandwidth—right when they’re needed, and from the right geographic location.</a:t>
            </a:r>
          </a:p>
          <a:p>
            <a:endParaRPr lang="en-US" dirty="0"/>
          </a:p>
          <a:p>
            <a:r>
              <a:rPr lang="en-US" b="1" dirty="0"/>
              <a:t>Productivity</a:t>
            </a:r>
          </a:p>
          <a:p>
            <a:r>
              <a:rPr lang="en-US" dirty="0"/>
              <a:t>On-site datacenters typically require a lot of “racking and stacking”—hardware setup, software patching, and other time-consuming IT management chores. Cloud computing removes the need for many of these tasks, so IT teams can spend time on achieving more important business goals.</a:t>
            </a:r>
          </a:p>
          <a:p>
            <a:endParaRPr lang="en-US" dirty="0"/>
          </a:p>
          <a:p>
            <a:r>
              <a:rPr lang="en-US" b="1" dirty="0"/>
              <a:t>Performance</a:t>
            </a:r>
          </a:p>
          <a:p>
            <a:r>
              <a:rPr lang="en-US" dirty="0"/>
              <a:t>The biggest cloud computing services run on a worldwide network of secure datacenters, which are regularly upgraded to the latest generation of fast and efficient computing hardware. This offers several benefits over a single corporate datacenter, including reduced network latency for applications and greater economies of scale.</a:t>
            </a:r>
          </a:p>
          <a:p>
            <a:endParaRPr lang="en-US" dirty="0"/>
          </a:p>
          <a:p>
            <a:r>
              <a:rPr lang="en-US" b="1" dirty="0"/>
              <a:t>Reliability</a:t>
            </a:r>
          </a:p>
          <a:p>
            <a:r>
              <a:rPr lang="en-US" dirty="0"/>
              <a:t>Cloud computing makes data backup, disaster recovery, and business continuity easier and less expensive because data can be mirrored at multiple redundant sites on the cloud provider’s network.</a:t>
            </a:r>
          </a:p>
          <a:p>
            <a:endParaRPr lang="en-US" dirty="0"/>
          </a:p>
          <a:p>
            <a:r>
              <a:rPr lang="en-US" b="1" dirty="0"/>
              <a:t>Security</a:t>
            </a:r>
          </a:p>
          <a:p>
            <a:r>
              <a:rPr lang="en-US" dirty="0"/>
              <a:t>Many cloud providers offer a broad set of policies, technologies, and controls that strengthen your security posture overall, helping protect your data, apps, and infrastructure from potential threats.</a:t>
            </a:r>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249532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public cloud </a:t>
            </a:r>
            <a:r>
              <a:rPr lang="en-US" dirty="0"/>
              <a:t>is defined as computing services offered by third-party providers over the public Internet, making them available to anyone who wants to use or purchase them. They may be free or sold on-demand, allowing customers to pay only per usage for the CPU cycles, storage, or bandwidth they consume.</a:t>
            </a:r>
          </a:p>
          <a:p>
            <a:endParaRPr lang="en-US" dirty="0"/>
          </a:p>
          <a:p>
            <a:r>
              <a:rPr lang="en-US" dirty="0"/>
              <a:t>Unlike private clouds, public clouds can save companies from the expensive costs of having to purchase, manage, and maintain on-premises hardware and application infrastructure - the cloud service provider is held responsible for all management and maintenance of the system. Public clouds can also be deployed faster than on-premises infrastructures and with an almost infinitely scalable platform. Every employee of a company can use the same application from any office or branch using their device of choice as long as they can access the Internet. While security concerns have been raised over public cloud environments, when implemented correctly, the public cloud can be as secure as the most effectively managed private cloud implementation if the provider uses proper security methods, such as intrusion detection and prevention systems (IDPS).</a:t>
            </a:r>
          </a:p>
          <a:p>
            <a:r>
              <a:rPr lang="en-US" dirty="0"/>
              <a:t>---------------------------------------------------------------------------------</a:t>
            </a:r>
          </a:p>
          <a:p>
            <a:r>
              <a:rPr lang="en-US" dirty="0"/>
              <a:t>The </a:t>
            </a:r>
            <a:r>
              <a:rPr lang="en-US" b="1" dirty="0"/>
              <a:t>private cloud </a:t>
            </a:r>
            <a:r>
              <a:rPr lang="en-US" dirty="0"/>
              <a:t>is defined as computing services offered either over the Internet or a private internal network and only to select users instead of the general public. Also called an internal or corporate cloud, private cloud computing gives businesses many of the benefits of a public cloud - including self-service, scalability, and elasticity - with the additional control and customization available from dedicated resources over a computing infrastructure hosted on-premises. In addition, private clouds deliver a higher level of security and privacy through both company firewalls and internal hosting to ensure operations and sensitive data are not accessible to third-party providers. One drawback is that the company’s IT department is held responsible for the cost and accountability of managing the private cloud. So private clouds require the same staffing, management, and maintenance expenses as traditional datacenter ownership.</a:t>
            </a:r>
          </a:p>
          <a:p>
            <a:r>
              <a:rPr lang="en-US" dirty="0"/>
              <a:t>-------------------------------------------------------------------------------------</a:t>
            </a:r>
          </a:p>
          <a:p>
            <a:r>
              <a:rPr lang="en-US" b="0" i="0" dirty="0">
                <a:solidFill>
                  <a:srgbClr val="F8F9FA"/>
                </a:solidFill>
                <a:effectLst/>
                <a:latin typeface="Segoe UI" panose="020B0502040204020203" pitchFamily="34" charset="0"/>
              </a:rPr>
              <a:t>A </a:t>
            </a:r>
            <a:r>
              <a:rPr lang="en-US" b="1" i="0" dirty="0">
                <a:solidFill>
                  <a:srgbClr val="F8F9FA"/>
                </a:solidFill>
                <a:effectLst/>
                <a:latin typeface="Segoe UI" panose="020B0502040204020203" pitchFamily="34" charset="0"/>
              </a:rPr>
              <a:t>hybrid cloud </a:t>
            </a:r>
            <a:r>
              <a:rPr lang="en-US" b="0" i="0" dirty="0">
                <a:solidFill>
                  <a:srgbClr val="F8F9FA"/>
                </a:solidFill>
                <a:effectLst/>
                <a:latin typeface="Segoe UI" panose="020B0502040204020203" pitchFamily="34" charset="0"/>
              </a:rPr>
              <a:t>is a computing environment that combines an on-premises datacenter (also called a </a:t>
            </a:r>
            <a:r>
              <a:rPr lang="en-US" b="0" i="0" u="sng" dirty="0">
                <a:solidFill>
                  <a:srgbClr val="50E6FF"/>
                </a:solidFill>
                <a:effectLst/>
                <a:latin typeface="Segoe UI" panose="020B0502040204020203" pitchFamily="34" charset="0"/>
                <a:hlinkClick r:id="rId3"/>
              </a:rPr>
              <a:t>private cloud</a:t>
            </a:r>
            <a:r>
              <a:rPr lang="en-US" b="0" i="0" dirty="0">
                <a:solidFill>
                  <a:srgbClr val="F8F9FA"/>
                </a:solidFill>
                <a:effectLst/>
                <a:latin typeface="Segoe UI" panose="020B0502040204020203" pitchFamily="34" charset="0"/>
              </a:rPr>
              <a:t>) with a </a:t>
            </a:r>
            <a:r>
              <a:rPr lang="en-US" b="0" i="0" u="sng" dirty="0">
                <a:solidFill>
                  <a:srgbClr val="50E6FF"/>
                </a:solidFill>
                <a:effectLst/>
                <a:latin typeface="Segoe UI" panose="020B0502040204020203" pitchFamily="34" charset="0"/>
                <a:hlinkClick r:id="rId4"/>
              </a:rPr>
              <a:t>public cloud</a:t>
            </a:r>
            <a:r>
              <a:rPr lang="en-US" b="0" i="0" dirty="0">
                <a:solidFill>
                  <a:srgbClr val="F8F9FA"/>
                </a:solidFill>
                <a:effectLst/>
                <a:latin typeface="Segoe UI" panose="020B0502040204020203" pitchFamily="34" charset="0"/>
              </a:rPr>
              <a:t>, allowing data and applications to be shared between them. Some people define hybrid cloud to include “</a:t>
            </a:r>
            <a:r>
              <a:rPr lang="en-US" b="0" i="0" dirty="0" err="1">
                <a:solidFill>
                  <a:srgbClr val="F8F9FA"/>
                </a:solidFill>
                <a:effectLst/>
                <a:latin typeface="Segoe UI" panose="020B0502040204020203" pitchFamily="34" charset="0"/>
              </a:rPr>
              <a:t>multicloud</a:t>
            </a:r>
            <a:r>
              <a:rPr lang="en-US" b="0" i="0" dirty="0">
                <a:solidFill>
                  <a:srgbClr val="F8F9FA"/>
                </a:solidFill>
                <a:effectLst/>
                <a:latin typeface="Segoe UI" panose="020B0502040204020203" pitchFamily="34" charset="0"/>
              </a:rPr>
              <a:t>” configurations where an organization uses more than one public cloud in addition to their on-premises datacenter.</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221985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Infrastructure as a service (IaaS) </a:t>
            </a:r>
            <a:r>
              <a:rPr lang="en-US" dirty="0"/>
              <a:t>is an instant computing infrastructure, provisioned and managed over the internet. It’s one of the four types of cloud services, along with software as a service (SaaS), platform as a service (PaaS), and serverless.</a:t>
            </a:r>
          </a:p>
          <a:p>
            <a:endParaRPr lang="en-US" dirty="0"/>
          </a:p>
          <a:p>
            <a:r>
              <a:rPr lang="en-US" dirty="0"/>
              <a:t>IaaS quickly scales up and down with demand, letting you pay only for what you use. It helps you avoid the expense and complexity of buying and managing your own physical servers and other datacenter infrastructure. Each resource is offered as a separate service component, and you only need to rent a particular one for as long as you need it. A cloud computing service provider, such as Azure, manages the infrastructure, while you purchase, install, configure, and manage your own software—operating systems, middleware, and applications.</a:t>
            </a:r>
          </a:p>
          <a:p>
            <a:r>
              <a:rPr lang="en-US" dirty="0"/>
              <a:t>--------------------------------------------------</a:t>
            </a:r>
          </a:p>
          <a:p>
            <a:r>
              <a:rPr lang="en-US" b="1" dirty="0"/>
              <a:t>Platform as a service (PaaS) </a:t>
            </a:r>
            <a:r>
              <a:rPr lang="en-US" dirty="0"/>
              <a:t>is a complete development and deployment environment in the cloud, with resources that enable you to deliver everything from simple cloud-based apps to sophisticated, cloud-enabled enterprise applications. You purchase the resources you need from a cloud service provider on a pay-as-you-go basis and access them over a secure Internet connection.</a:t>
            </a:r>
          </a:p>
          <a:p>
            <a:endParaRPr lang="en-US" dirty="0"/>
          </a:p>
          <a:p>
            <a:r>
              <a:rPr lang="en-US" dirty="0"/>
              <a:t>Like IaaS, PaaS includes infrastructure—servers, storage, and networking—but also middleware, development tools, business intelligence (BI) services, database management systems, and more. PaaS is designed to support the complete web application lifecycle: building, testing, deploying, managing, and updating.</a:t>
            </a:r>
          </a:p>
          <a:p>
            <a:endParaRPr lang="en-US" dirty="0"/>
          </a:p>
          <a:p>
            <a:r>
              <a:rPr lang="en-US" dirty="0"/>
              <a:t>PaaS allows you to avoid the expense and complexity of buying and managing software licenses, the underlying application infrastructure and middleware, container orchestrators such as Kubernetes, or the development tools and other resources. You manage the applications and services you develop, and the cloud service provider typically manages everything else.</a:t>
            </a:r>
          </a:p>
          <a:p>
            <a:r>
              <a:rPr lang="en-US" dirty="0"/>
              <a:t>-------------------------------------------------</a:t>
            </a:r>
          </a:p>
          <a:p>
            <a:r>
              <a:rPr lang="en-US" b="1" dirty="0"/>
              <a:t>Software as a service (SaaS) </a:t>
            </a:r>
            <a:r>
              <a:rPr lang="en-US" dirty="0"/>
              <a:t>allows users to connect to and use cloud-based apps over the Internet. Common examples are email, calendaring, and office tools (such as Microsoft Office 365).</a:t>
            </a:r>
          </a:p>
          <a:p>
            <a:endParaRPr lang="en-US" dirty="0"/>
          </a:p>
          <a:p>
            <a:r>
              <a:rPr lang="en-US" dirty="0"/>
              <a:t>SaaS provides a complete software solution that you purchase on a pay-as-you-go basis from a cloud service provider. You rent the use of an app for your organization, and your users connect to it over the Internet, usually with a web browser. All of the underlying infrastructure, middleware, app software, and app data are located in the service provider’s data center. The service provider manages the hardware and software, and with the appropriate service agreement, will ensure the availability and the security of the app and your data as well. SaaS allows your organization to get quickly up and running with an app at minimal upfront cost.</a:t>
            </a:r>
          </a:p>
          <a:p>
            <a:r>
              <a:rPr lang="en-US" dirty="0"/>
              <a:t>------------------------------------------------------------------</a:t>
            </a:r>
          </a:p>
          <a:p>
            <a:r>
              <a:rPr lang="en-US" b="1" dirty="0"/>
              <a:t>Serverless computing </a:t>
            </a:r>
            <a:r>
              <a:rPr lang="en-US" dirty="0"/>
              <a:t>enables developers to build applications faster by eliminating the need for them to manage infrastructure. With serverless applications, the cloud service provider automatically provisions, scales, and manages the infrastructure required to run the code.</a:t>
            </a:r>
          </a:p>
          <a:p>
            <a:endParaRPr lang="en-US" dirty="0"/>
          </a:p>
          <a:p>
            <a:r>
              <a:rPr lang="en-US" dirty="0"/>
              <a:t>In understanding the definition of serverless computing, it’s important to note that servers are still running the code. The serverless name comes from the fact that the tasks associated with infrastructure provisioning and management are invisible to the developer. This approach enables developers to increase their focus on the business logic and deliver more value to the core of the business. Serverless computing helps teams increase their productivity and bring products to market faster, and it allows organizations to better optimize resources and stay focused on innovation.</a:t>
            </a: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32818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explicit requirements for “Cloud Computing” - All requirements are applicable, just as before.</a:t>
            </a:r>
          </a:p>
          <a:p>
            <a:endParaRPr lang="en-US" dirty="0"/>
          </a:p>
          <a:p>
            <a:r>
              <a:rPr lang="en-US" b="1" dirty="0"/>
              <a:t>301 Procured Software and Software Services</a:t>
            </a:r>
          </a:p>
          <a:p>
            <a:r>
              <a:rPr lang="en-US" dirty="0"/>
              <a:t>Part I, Requirements 4 and 7 for items and services shall be applied to the procurement of software and software services. The Purchaser shall be responsible for the appropriate requirements of this Subpart upon acceptance of the software or related item (e.g., programmable device). Procurement documents shall identify requirements for Supplier’s reporting of software errors to the Purchaser and, as appropriate, the Purchaser’s reporting of software errors to the Supplier.</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284117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of service (QoS) </a:t>
            </a:r>
            <a:r>
              <a:rPr lang="en-US" dirty="0"/>
              <a:t>is the description or measurement of the overall performance of a service, such as a telephony or computer network or a cloud computing service, particularly the performance seen by the users of the network.</a:t>
            </a:r>
          </a:p>
          <a:p>
            <a:endParaRPr lang="en-US" dirty="0"/>
          </a:p>
          <a:p>
            <a:r>
              <a:rPr lang="en-US" dirty="0"/>
              <a:t>A </a:t>
            </a:r>
            <a:r>
              <a:rPr lang="en-US" b="1" dirty="0"/>
              <a:t>service-level agreement (SLA) </a:t>
            </a:r>
            <a:r>
              <a:rPr lang="en-US" dirty="0"/>
              <a:t>is a commitment between a service provider and a client. Particular aspects of the service – quality, availability, responsibilities – are agreed between the service provider and the service user. The most common component of an SLA is that the services should be provided to the customer as agreed upon in the contract.</a:t>
            </a:r>
          </a:p>
          <a:p>
            <a:endParaRPr lang="en-US" dirty="0"/>
          </a:p>
          <a:p>
            <a:r>
              <a:rPr lang="en-US" dirty="0"/>
              <a:t>Cloud </a:t>
            </a:r>
            <a:r>
              <a:rPr lang="en-US" b="1" dirty="0"/>
              <a:t>Type</a:t>
            </a:r>
            <a:r>
              <a:rPr lang="en-US" dirty="0"/>
              <a:t> = Public, Private, Hybrid</a:t>
            </a:r>
          </a:p>
          <a:p>
            <a:r>
              <a:rPr lang="en-US" dirty="0"/>
              <a:t>Cloud </a:t>
            </a:r>
            <a:r>
              <a:rPr lang="en-US" b="1" dirty="0"/>
              <a:t>Service</a:t>
            </a:r>
            <a:r>
              <a:rPr lang="en-US" dirty="0"/>
              <a:t> = Infrastructure, Platform, Software … </a:t>
            </a:r>
            <a:r>
              <a:rPr lang="en-US" i="1" dirty="0"/>
              <a:t>as a Service</a:t>
            </a:r>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383490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a:t>
            </a:r>
            <a:r>
              <a:rPr lang="en-US" b="1" dirty="0"/>
              <a:t>Type</a:t>
            </a:r>
            <a:r>
              <a:rPr lang="en-US" dirty="0"/>
              <a:t> = Public, Private, Hybrid</a:t>
            </a:r>
          </a:p>
          <a:p>
            <a:r>
              <a:rPr lang="en-US" dirty="0"/>
              <a:t>Cloud </a:t>
            </a:r>
            <a:r>
              <a:rPr lang="en-US" b="1" dirty="0"/>
              <a:t>Service</a:t>
            </a:r>
            <a:r>
              <a:rPr lang="en-US" dirty="0"/>
              <a:t> = Infrastructure, Platform, Software … </a:t>
            </a:r>
            <a:r>
              <a:rPr lang="en-US" i="1" dirty="0"/>
              <a:t>as a Service</a:t>
            </a:r>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312069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47011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February 16, 2021</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2/16/2021</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2/16/2021</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7" r:id="rId2"/>
    <p:sldLayoutId id="2147483731" r:id="rId3"/>
    <p:sldLayoutId id="214748373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001730" y="2507379"/>
            <a:ext cx="4942574" cy="1376413"/>
          </a:xfrm>
        </p:spPr>
        <p:txBody>
          <a:bodyPr anchor="ctr" anchorCtr="0"/>
          <a:lstStyle/>
          <a:p>
            <a:r>
              <a:rPr lang="en-US" sz="4400" dirty="0"/>
              <a:t>Cloud Computing Quality Assurance</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372304" y="5669280"/>
            <a:ext cx="4572000" cy="274320"/>
          </a:xfrm>
        </p:spPr>
        <p:txBody>
          <a:bodyPr/>
          <a:lstStyle/>
          <a:p>
            <a:r>
              <a:rPr lang="en-US" dirty="0"/>
              <a:t>Russell D Swannack</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a:xfrm>
            <a:off x="1372304" y="5983356"/>
            <a:ext cx="4572000" cy="274320"/>
          </a:xfrm>
        </p:spPr>
        <p:txBody>
          <a:bodyPr/>
          <a:lstStyle/>
          <a:p>
            <a:r>
              <a:rPr lang="en-US" dirty="0"/>
              <a:t>Senior Software Quality Engineer</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a:xfrm>
            <a:off x="2653416" y="4915645"/>
            <a:ext cx="3290888" cy="438150"/>
          </a:xfrm>
        </p:spPr>
        <p:txBody>
          <a:bodyPr/>
          <a:lstStyle/>
          <a:p>
            <a:fld id="{4E130ED9-0C27-4EF1-9F86-D29E4EA507BE}" type="datetime4">
              <a:rPr lang="en-US" smtClean="0"/>
              <a:t>February 16, 2021</a:t>
            </a:fld>
            <a:endParaRPr lang="en-US" dirty="0"/>
          </a:p>
        </p:txBody>
      </p:sp>
      <p:pic>
        <p:nvPicPr>
          <p:cNvPr id="7" name="Picture 6" descr="A close - up of a logo&#10;&#10;Description automatically generated with low confidence">
            <a:extLst>
              <a:ext uri="{FF2B5EF4-FFF2-40B4-BE49-F238E27FC236}">
                <a16:creationId xmlns:a16="http://schemas.microsoft.com/office/drawing/2014/main" id="{538ECAFC-52F6-4295-8582-CDBC2BE55E49}"/>
              </a:ext>
            </a:extLst>
          </p:cNvPr>
          <p:cNvPicPr>
            <a:picLocks noChangeAspect="1"/>
          </p:cNvPicPr>
          <p:nvPr/>
        </p:nvPicPr>
        <p:blipFill>
          <a:blip r:embed="rId3"/>
          <a:stretch>
            <a:fillRect/>
          </a:stretch>
        </p:blipFill>
        <p:spPr>
          <a:xfrm>
            <a:off x="4038534" y="761297"/>
            <a:ext cx="1905770" cy="533616"/>
          </a:xfrm>
          <a:prstGeom prst="rect">
            <a:avLst/>
          </a:prstGeom>
        </p:spPr>
      </p:pic>
      <p:sp>
        <p:nvSpPr>
          <p:cNvPr id="8" name="TextBox 7">
            <a:extLst>
              <a:ext uri="{FF2B5EF4-FFF2-40B4-BE49-F238E27FC236}">
                <a16:creationId xmlns:a16="http://schemas.microsoft.com/office/drawing/2014/main" id="{AC3C5F56-8B49-4197-A9BC-9AE9D3110AD8}"/>
              </a:ext>
            </a:extLst>
          </p:cNvPr>
          <p:cNvSpPr txBox="1"/>
          <p:nvPr/>
        </p:nvSpPr>
        <p:spPr>
          <a:xfrm>
            <a:off x="3874507" y="1294913"/>
            <a:ext cx="2069797" cy="261610"/>
          </a:xfrm>
          <a:prstGeom prst="rect">
            <a:avLst/>
          </a:prstGeom>
          <a:noFill/>
        </p:spPr>
        <p:txBody>
          <a:bodyPr wrap="none" rtlCol="0">
            <a:spAutoFit/>
          </a:bodyPr>
          <a:lstStyle/>
          <a:p>
            <a:pPr algn="r"/>
            <a:r>
              <a:rPr lang="en-US" sz="1100" b="1" dirty="0">
                <a:solidFill>
                  <a:srgbClr val="03416B"/>
                </a:solidFill>
                <a:latin typeface="Arial Narrow" panose="020B0606020202030204" pitchFamily="34" charset="0"/>
              </a:rPr>
              <a:t>Energy Facility Contractors Group</a:t>
            </a:r>
          </a:p>
        </p:txBody>
      </p:sp>
    </p:spTree>
    <p:extLst>
      <p:ext uri="{BB962C8B-B14F-4D97-AF65-F5344CB8AC3E}">
        <p14:creationId xmlns:p14="http://schemas.microsoft.com/office/powerpoint/2010/main" val="1152154647"/>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1371600" y="270933"/>
            <a:ext cx="10972800" cy="1310979"/>
          </a:xfrm>
        </p:spPr>
        <p:txBody>
          <a:bodyPr/>
          <a:lstStyle/>
          <a:p>
            <a:r>
              <a:rPr lang="en-US" dirty="0"/>
              <a:t>Cloud Computing</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dirty="0">
                <a:solidFill>
                  <a:srgbClr val="000000"/>
                </a:solidFill>
              </a:rPr>
              <a:t>The delivery of computing services over the Internet (“the cloud”).</a:t>
            </a:r>
          </a:p>
          <a:p>
            <a:pPr lvl="1"/>
            <a:r>
              <a:rPr lang="en-US" dirty="0"/>
              <a:t>Provides faster innovation, flexible resources, and economies of scale.</a:t>
            </a:r>
          </a:p>
          <a:p>
            <a:pPr lvl="1"/>
            <a:r>
              <a:rPr lang="en-US" dirty="0"/>
              <a:t>Includes: servers, storage, databases, networking, software, analytics, and intelligence.</a:t>
            </a:r>
          </a:p>
          <a:p>
            <a:endParaRPr lang="en-US" dirty="0"/>
          </a:p>
          <a:p>
            <a:r>
              <a:rPr lang="en-US" dirty="0">
                <a:solidFill>
                  <a:srgbClr val="000000"/>
                </a:solidFill>
              </a:rPr>
              <a:t>Typically, “Pay as you go” model.</a:t>
            </a:r>
          </a:p>
          <a:p>
            <a:pPr lvl="1"/>
            <a:r>
              <a:rPr lang="en-US" dirty="0"/>
              <a:t>Only pay for cloud services used.</a:t>
            </a:r>
          </a:p>
          <a:p>
            <a:pPr lvl="1"/>
            <a:r>
              <a:rPr lang="en-US" dirty="0"/>
              <a:t>Lower operating costs.</a:t>
            </a:r>
          </a:p>
          <a:p>
            <a:pPr lvl="1"/>
            <a:r>
              <a:rPr lang="en-US" dirty="0"/>
              <a:t>Increase infrastructure efficiency.</a:t>
            </a:r>
          </a:p>
          <a:p>
            <a:pPr lvl="1"/>
            <a:r>
              <a:rPr lang="en-US" dirty="0"/>
              <a:t>Scale as computing needs change.</a:t>
            </a:r>
          </a:p>
        </p:txBody>
      </p:sp>
      <p:pic>
        <p:nvPicPr>
          <p:cNvPr id="7" name="Picture 6" descr="Graphical user interface, application&#10;&#10;Description automatically generated">
            <a:extLst>
              <a:ext uri="{FF2B5EF4-FFF2-40B4-BE49-F238E27FC236}">
                <a16:creationId xmlns:a16="http://schemas.microsoft.com/office/drawing/2014/main" id="{E2245E59-BD92-4EFF-9925-6A63629BF810}"/>
              </a:ext>
            </a:extLst>
          </p:cNvPr>
          <p:cNvPicPr>
            <a:picLocks noChangeAspect="1"/>
          </p:cNvPicPr>
          <p:nvPr/>
        </p:nvPicPr>
        <p:blipFill>
          <a:blip r:embed="rId3"/>
          <a:stretch>
            <a:fillRect/>
          </a:stretch>
        </p:blipFill>
        <p:spPr>
          <a:xfrm>
            <a:off x="10407317" y="3741885"/>
            <a:ext cx="3610258" cy="421678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E3FD662-6CC3-4B7D-B6D2-A33111D6D233}"/>
              </a:ext>
            </a:extLst>
          </p:cNvPr>
          <p:cNvSpPr txBox="1"/>
          <p:nvPr/>
        </p:nvSpPr>
        <p:spPr>
          <a:xfrm>
            <a:off x="1088571" y="7691619"/>
            <a:ext cx="9056915" cy="338554"/>
          </a:xfrm>
          <a:prstGeom prst="rect">
            <a:avLst/>
          </a:prstGeom>
          <a:noFill/>
        </p:spPr>
        <p:txBody>
          <a:bodyPr wrap="square" rtlCol="0">
            <a:spAutoFit/>
          </a:bodyPr>
          <a:lstStyle/>
          <a:p>
            <a:r>
              <a:rPr lang="en-US" sz="1600" b="1" dirty="0"/>
              <a:t>Assumption: </a:t>
            </a:r>
            <a:r>
              <a:rPr lang="en-US" sz="1600" i="1" dirty="0"/>
              <a:t>Audience is already somewhat familiar with software quality assurance concepts.</a:t>
            </a:r>
          </a:p>
        </p:txBody>
      </p:sp>
    </p:spTree>
    <p:extLst>
      <p:ext uri="{BB962C8B-B14F-4D97-AF65-F5344CB8AC3E}">
        <p14:creationId xmlns:p14="http://schemas.microsoft.com/office/powerpoint/2010/main" val="3300410602"/>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1371600" y="270933"/>
            <a:ext cx="10972800" cy="1310979"/>
          </a:xfrm>
        </p:spPr>
        <p:txBody>
          <a:bodyPr/>
          <a:lstStyle/>
          <a:p>
            <a:r>
              <a:rPr lang="en-US" dirty="0"/>
              <a:t>Cloud - Types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732546"/>
            <a:ext cx="12801600" cy="6226121"/>
          </a:xfrm>
        </p:spPr>
        <p:txBody>
          <a:bodyPr/>
          <a:lstStyle/>
          <a:p>
            <a:r>
              <a:rPr lang="en-US" b="1" dirty="0">
                <a:solidFill>
                  <a:srgbClr val="000000"/>
                </a:solidFill>
              </a:rPr>
              <a:t>Public Cloud</a:t>
            </a:r>
          </a:p>
          <a:p>
            <a:pPr lvl="1"/>
            <a:r>
              <a:rPr lang="en-US" dirty="0"/>
              <a:t>Owned and operated by a third-party cloud service provider.</a:t>
            </a:r>
          </a:p>
          <a:p>
            <a:pPr lvl="1"/>
            <a:r>
              <a:rPr lang="en-US" dirty="0"/>
              <a:t>Delivering computer resources over the internet (e.g., servers &amp; storage).</a:t>
            </a:r>
          </a:p>
          <a:p>
            <a:pPr lvl="1"/>
            <a:r>
              <a:rPr lang="en-US" dirty="0"/>
              <a:t>Cloud service provider owns all hardware, software, and  support infrastructure.</a:t>
            </a:r>
          </a:p>
          <a:p>
            <a:r>
              <a:rPr lang="en-US" b="1" dirty="0">
                <a:solidFill>
                  <a:srgbClr val="000000"/>
                </a:solidFill>
              </a:rPr>
              <a:t>Private Cloud</a:t>
            </a:r>
          </a:p>
          <a:p>
            <a:pPr lvl="1"/>
            <a:r>
              <a:rPr lang="en-US" dirty="0"/>
              <a:t>Computer resources used exclusively a single business/organization.</a:t>
            </a:r>
          </a:p>
          <a:p>
            <a:pPr lvl="1"/>
            <a:r>
              <a:rPr lang="en-US" dirty="0"/>
              <a:t>Can be physically located on the company’s data systems.</a:t>
            </a:r>
          </a:p>
          <a:p>
            <a:pPr lvl="1"/>
            <a:r>
              <a:rPr lang="en-US" dirty="0"/>
              <a:t>May pay third-party service provider to host their private cloud.</a:t>
            </a:r>
          </a:p>
          <a:p>
            <a:r>
              <a:rPr lang="en-US" b="1" dirty="0">
                <a:solidFill>
                  <a:srgbClr val="000000"/>
                </a:solidFill>
              </a:rPr>
              <a:t>Hybrid Cloud</a:t>
            </a:r>
          </a:p>
          <a:p>
            <a:pPr lvl="1"/>
            <a:r>
              <a:rPr lang="en-US" dirty="0"/>
              <a:t>Combines a company on-campus “private cloud” with “public cloud” resources.</a:t>
            </a:r>
          </a:p>
          <a:p>
            <a:pPr lvl="1"/>
            <a:r>
              <a:rPr lang="en-US" dirty="0"/>
              <a:t>Shared applications and data streams.</a:t>
            </a:r>
          </a:p>
          <a:p>
            <a:pPr lvl="1"/>
            <a:r>
              <a:rPr lang="en-US" dirty="0"/>
              <a:t>Highly sensitive data can be stored in the private cloud while less sensitive data may be stored in the public cloud.</a:t>
            </a:r>
          </a:p>
          <a:p>
            <a:r>
              <a:rPr lang="en-US" dirty="0">
                <a:solidFill>
                  <a:srgbClr val="000000"/>
                </a:solidFill>
              </a:rPr>
              <a:t>Typically accessed via web browser interface.</a:t>
            </a:r>
          </a:p>
        </p:txBody>
      </p:sp>
      <p:pic>
        <p:nvPicPr>
          <p:cNvPr id="6" name="Picture 5" descr="Diagram&#10;&#10;Description automatically generated">
            <a:extLst>
              <a:ext uri="{FF2B5EF4-FFF2-40B4-BE49-F238E27FC236}">
                <a16:creationId xmlns:a16="http://schemas.microsoft.com/office/drawing/2014/main" id="{3AB90463-F685-4000-8578-7823948CC75F}"/>
              </a:ext>
            </a:extLst>
          </p:cNvPr>
          <p:cNvPicPr>
            <a:picLocks noChangeAspect="1"/>
          </p:cNvPicPr>
          <p:nvPr/>
        </p:nvPicPr>
        <p:blipFill>
          <a:blip r:embed="rId3"/>
          <a:stretch>
            <a:fillRect/>
          </a:stretch>
        </p:blipFill>
        <p:spPr>
          <a:xfrm>
            <a:off x="10579769" y="113196"/>
            <a:ext cx="4050631" cy="2395568"/>
          </a:xfrm>
          <a:prstGeom prst="rect">
            <a:avLst/>
          </a:prstGeom>
        </p:spPr>
      </p:pic>
    </p:spTree>
    <p:extLst>
      <p:ext uri="{BB962C8B-B14F-4D97-AF65-F5344CB8AC3E}">
        <p14:creationId xmlns:p14="http://schemas.microsoft.com/office/powerpoint/2010/main" val="3423183893"/>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1371600" y="270933"/>
            <a:ext cx="10972800" cy="1310979"/>
          </a:xfrm>
        </p:spPr>
        <p:txBody>
          <a:bodyPr/>
          <a:lstStyle/>
          <a:p>
            <a:r>
              <a:rPr lang="en-US" dirty="0"/>
              <a:t>Cloud - Services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732546"/>
            <a:ext cx="12801600" cy="6226121"/>
          </a:xfrm>
        </p:spPr>
        <p:txBody>
          <a:bodyPr/>
          <a:lstStyle/>
          <a:p>
            <a:r>
              <a:rPr lang="en-US" b="1" dirty="0">
                <a:solidFill>
                  <a:srgbClr val="000000"/>
                </a:solidFill>
              </a:rPr>
              <a:t>IaaS: Infrastructure as a Service</a:t>
            </a:r>
          </a:p>
          <a:p>
            <a:pPr lvl="1"/>
            <a:r>
              <a:rPr lang="en-US" dirty="0"/>
              <a:t>Instantly provides computing infrastructure (rent/lease).</a:t>
            </a:r>
          </a:p>
          <a:p>
            <a:pPr lvl="2"/>
            <a:r>
              <a:rPr lang="en-US" dirty="0"/>
              <a:t>Servers, virtual machines, storage, networks, operating systems</a:t>
            </a:r>
          </a:p>
          <a:p>
            <a:pPr lvl="1"/>
            <a:r>
              <a:rPr lang="en-US" dirty="0"/>
              <a:t>Ability to scale up/down with demand.</a:t>
            </a:r>
          </a:p>
          <a:p>
            <a:pPr lvl="1"/>
            <a:r>
              <a:rPr lang="en-US" dirty="0"/>
              <a:t>Install, configure &amp; manage your own software and operating system(s).</a:t>
            </a:r>
          </a:p>
          <a:p>
            <a:pPr lvl="1"/>
            <a:endParaRPr lang="en-US" dirty="0"/>
          </a:p>
          <a:p>
            <a:r>
              <a:rPr lang="en-US" b="1" dirty="0">
                <a:solidFill>
                  <a:srgbClr val="000000"/>
                </a:solidFill>
              </a:rPr>
              <a:t>PaaS: Platform as a Service</a:t>
            </a:r>
          </a:p>
          <a:p>
            <a:pPr lvl="1"/>
            <a:r>
              <a:rPr lang="en-US" dirty="0"/>
              <a:t>Provides and manages underlying infrastructure for you.</a:t>
            </a:r>
          </a:p>
          <a:p>
            <a:pPr lvl="2"/>
            <a:r>
              <a:rPr lang="en-US" dirty="0"/>
              <a:t>Servers, storage, network, database, operating systems</a:t>
            </a:r>
          </a:p>
          <a:p>
            <a:pPr lvl="1"/>
            <a:r>
              <a:rPr lang="en-US" dirty="0"/>
              <a:t>Designed for development, testing, delivering and managing your own software.</a:t>
            </a:r>
          </a:p>
          <a:p>
            <a:pPr lvl="1"/>
            <a:endParaRPr lang="en-US" dirty="0"/>
          </a:p>
          <a:p>
            <a:r>
              <a:rPr lang="en-US" b="1" dirty="0">
                <a:solidFill>
                  <a:srgbClr val="000000"/>
                </a:solidFill>
              </a:rPr>
              <a:t>SaaS: Software as a Service</a:t>
            </a:r>
          </a:p>
          <a:p>
            <a:pPr lvl="1"/>
            <a:r>
              <a:rPr lang="en-US" dirty="0"/>
              <a:t>Method for delivering software applications over the Internet.</a:t>
            </a:r>
          </a:p>
          <a:p>
            <a:pPr lvl="1"/>
            <a:r>
              <a:rPr lang="en-US" dirty="0"/>
              <a:t>Cloud providers host and manage the software application, underlying infrastructure and handle any maintenance (e.g., software upgrades &amp; security patches).</a:t>
            </a:r>
          </a:p>
        </p:txBody>
      </p:sp>
      <p:pic>
        <p:nvPicPr>
          <p:cNvPr id="6" name="Picture 5" descr="Graphical user interface, application&#10;&#10;Description automatically generated">
            <a:extLst>
              <a:ext uri="{FF2B5EF4-FFF2-40B4-BE49-F238E27FC236}">
                <a16:creationId xmlns:a16="http://schemas.microsoft.com/office/drawing/2014/main" id="{66AD3D72-C73E-442B-B0B2-8CED110D18B0}"/>
              </a:ext>
            </a:extLst>
          </p:cNvPr>
          <p:cNvPicPr>
            <a:picLocks noChangeAspect="1"/>
          </p:cNvPicPr>
          <p:nvPr/>
        </p:nvPicPr>
        <p:blipFill>
          <a:blip r:embed="rId3"/>
          <a:stretch>
            <a:fillRect/>
          </a:stretch>
        </p:blipFill>
        <p:spPr>
          <a:xfrm>
            <a:off x="9971313" y="165100"/>
            <a:ext cx="4476205" cy="2028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336010"/>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92900-D5D0-4809-9A2C-7CBE8AE07195}"/>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92BD2A05-EDE7-4D8C-B78D-D70044FD65EE}"/>
              </a:ext>
            </a:extLst>
          </p:cNvPr>
          <p:cNvSpPr>
            <a:spLocks noGrp="1"/>
          </p:cNvSpPr>
          <p:nvPr>
            <p:ph type="title"/>
          </p:nvPr>
        </p:nvSpPr>
        <p:spPr>
          <a:xfrm>
            <a:off x="1371600" y="270933"/>
            <a:ext cx="12801600" cy="1310979"/>
          </a:xfrm>
        </p:spPr>
        <p:txBody>
          <a:bodyPr/>
          <a:lstStyle/>
          <a:p>
            <a:r>
              <a:rPr lang="en-US" dirty="0"/>
              <a:t>NQA-1-2012</a:t>
            </a:r>
            <a:br>
              <a:rPr lang="en-US" dirty="0"/>
            </a:br>
            <a:r>
              <a:rPr lang="en-US" sz="2800" dirty="0"/>
              <a:t>Quality Assurance Requirements for Nuclear Facility Applications</a:t>
            </a:r>
          </a:p>
        </p:txBody>
      </p:sp>
      <p:sp>
        <p:nvSpPr>
          <p:cNvPr id="4" name="Content Placeholder 3">
            <a:extLst>
              <a:ext uri="{FF2B5EF4-FFF2-40B4-BE49-F238E27FC236}">
                <a16:creationId xmlns:a16="http://schemas.microsoft.com/office/drawing/2014/main" id="{086E2D1C-D070-4E29-8EFA-4043B6348EC8}"/>
              </a:ext>
            </a:extLst>
          </p:cNvPr>
          <p:cNvSpPr>
            <a:spLocks noGrp="1"/>
          </p:cNvSpPr>
          <p:nvPr>
            <p:ph sz="quarter" idx="20"/>
          </p:nvPr>
        </p:nvSpPr>
        <p:spPr>
          <a:xfrm>
            <a:off x="1371600" y="1883231"/>
            <a:ext cx="12801600" cy="5901268"/>
          </a:xfrm>
        </p:spPr>
        <p:txBody>
          <a:bodyPr/>
          <a:lstStyle/>
          <a:p>
            <a:r>
              <a:rPr lang="en-US" dirty="0">
                <a:solidFill>
                  <a:srgbClr val="000000"/>
                </a:solidFill>
                <a:latin typeface="+mn-lt"/>
              </a:rPr>
              <a:t>Part I, Requirement 3 Design Control</a:t>
            </a:r>
          </a:p>
          <a:p>
            <a:pPr lvl="1">
              <a:buFont typeface="Wingdings" panose="05000000000000000000" pitchFamily="2" charset="2"/>
              <a:buChar char="ü"/>
            </a:pPr>
            <a:r>
              <a:rPr lang="en-US" dirty="0">
                <a:latin typeface="+mn-lt"/>
                <a:cs typeface="Times New Roman" panose="02020603050405020304" pitchFamily="18" charset="0"/>
              </a:rPr>
              <a:t>§800 Software Design Control</a:t>
            </a:r>
          </a:p>
          <a:p>
            <a:pPr lvl="1">
              <a:buFont typeface="Wingdings" panose="05000000000000000000" pitchFamily="2" charset="2"/>
              <a:buChar char="ü"/>
            </a:pPr>
            <a:endParaRPr lang="en-US" dirty="0">
              <a:latin typeface="+mn-lt"/>
              <a:cs typeface="Times New Roman" panose="02020603050405020304" pitchFamily="18" charset="0"/>
            </a:endParaRPr>
          </a:p>
          <a:p>
            <a:r>
              <a:rPr lang="en-US" dirty="0">
                <a:solidFill>
                  <a:srgbClr val="000000"/>
                </a:solidFill>
                <a:latin typeface="+mn-lt"/>
                <a:cs typeface="Times New Roman" panose="02020603050405020304" pitchFamily="18" charset="0"/>
              </a:rPr>
              <a:t>Part I, Requirement 11 Test Control</a:t>
            </a:r>
          </a:p>
          <a:p>
            <a:pPr lvl="1">
              <a:buFont typeface="Wingdings" panose="05000000000000000000" pitchFamily="2" charset="2"/>
              <a:buChar char="ü"/>
            </a:pPr>
            <a:r>
              <a:rPr lang="en-US" dirty="0">
                <a:latin typeface="+mn-lt"/>
                <a:cs typeface="Times New Roman" panose="02020603050405020304" pitchFamily="18" charset="0"/>
              </a:rPr>
              <a:t>§200 Test Requirements</a:t>
            </a:r>
          </a:p>
          <a:p>
            <a:pPr lvl="1">
              <a:buFont typeface="Wingdings" panose="05000000000000000000" pitchFamily="2" charset="2"/>
              <a:buChar char="ü"/>
            </a:pPr>
            <a:r>
              <a:rPr lang="en-US" dirty="0">
                <a:latin typeface="+mn-lt"/>
                <a:cs typeface="Times New Roman" panose="02020603050405020304" pitchFamily="18" charset="0"/>
              </a:rPr>
              <a:t>§400 Computer Program Test Procedures</a:t>
            </a:r>
          </a:p>
          <a:p>
            <a:pPr lvl="1">
              <a:buFont typeface="Wingdings" panose="05000000000000000000" pitchFamily="2" charset="2"/>
              <a:buChar char="ü"/>
            </a:pPr>
            <a:r>
              <a:rPr lang="en-US" dirty="0">
                <a:latin typeface="+mn-lt"/>
                <a:cs typeface="Times New Roman" panose="02020603050405020304" pitchFamily="18" charset="0"/>
              </a:rPr>
              <a:t>§602 Computer Program Test Records</a:t>
            </a:r>
          </a:p>
          <a:p>
            <a:pPr lvl="1">
              <a:buFont typeface="Wingdings" panose="05000000000000000000" pitchFamily="2" charset="2"/>
              <a:buChar char="ü"/>
            </a:pPr>
            <a:endParaRPr lang="en-US" dirty="0">
              <a:latin typeface="+mn-lt"/>
              <a:cs typeface="Times New Roman" panose="02020603050405020304" pitchFamily="18" charset="0"/>
            </a:endParaRPr>
          </a:p>
          <a:p>
            <a:r>
              <a:rPr lang="en-US" dirty="0">
                <a:solidFill>
                  <a:srgbClr val="000000"/>
                </a:solidFill>
                <a:latin typeface="+mn-lt"/>
              </a:rPr>
              <a:t>Part II, Subpart 2.7 Quality Assurance Requirements </a:t>
            </a:r>
            <a:br>
              <a:rPr lang="en-US" dirty="0">
                <a:solidFill>
                  <a:srgbClr val="000000"/>
                </a:solidFill>
                <a:latin typeface="+mn-lt"/>
              </a:rPr>
            </a:br>
            <a:r>
              <a:rPr lang="en-US" dirty="0">
                <a:solidFill>
                  <a:srgbClr val="000000"/>
                </a:solidFill>
                <a:latin typeface="+mn-lt"/>
              </a:rPr>
              <a:t>for Computer Software for Nuclear Facility Applications</a:t>
            </a:r>
          </a:p>
          <a:p>
            <a:pPr lvl="1">
              <a:buFont typeface="Wingdings" panose="05000000000000000000" pitchFamily="2" charset="2"/>
              <a:buChar char="ü"/>
            </a:pPr>
            <a:r>
              <a:rPr lang="en-US" dirty="0">
                <a:latin typeface="+mn-lt"/>
                <a:cs typeface="Times New Roman" panose="02020603050405020304" pitchFamily="18" charset="0"/>
              </a:rPr>
              <a:t>§301 Procured Software and Software Services</a:t>
            </a:r>
          </a:p>
          <a:p>
            <a:pPr lvl="2">
              <a:buFont typeface="Courier New" panose="02070309020205020404" pitchFamily="49" charset="0"/>
              <a:buChar char="o"/>
            </a:pPr>
            <a:r>
              <a:rPr lang="en-US" dirty="0">
                <a:latin typeface="+mn-lt"/>
                <a:cs typeface="Times New Roman" panose="02020603050405020304" pitchFamily="18" charset="0"/>
              </a:rPr>
              <a:t>Part I, Requirement 4 Procurement Document Control</a:t>
            </a:r>
          </a:p>
          <a:p>
            <a:pPr lvl="2">
              <a:buFont typeface="Courier New" panose="02070309020205020404" pitchFamily="49" charset="0"/>
              <a:buChar char="o"/>
            </a:pPr>
            <a:r>
              <a:rPr lang="en-US" dirty="0">
                <a:latin typeface="+mn-lt"/>
                <a:cs typeface="Times New Roman" panose="02020603050405020304" pitchFamily="18" charset="0"/>
              </a:rPr>
              <a:t>Part I, Requirement 7 Control of Purchased Items and Services</a:t>
            </a:r>
          </a:p>
          <a:p>
            <a:pPr lvl="2">
              <a:buFont typeface="Wingdings" panose="05000000000000000000" pitchFamily="2" charset="2"/>
              <a:buChar char="§"/>
            </a:pPr>
            <a:r>
              <a:rPr lang="en-US" dirty="0">
                <a:latin typeface="+mn-lt"/>
                <a:cs typeface="Times New Roman" panose="02020603050405020304" pitchFamily="18" charset="0"/>
              </a:rPr>
              <a:t>Shall be applied to the procurement of software and software services.</a:t>
            </a:r>
          </a:p>
        </p:txBody>
      </p:sp>
      <p:pic>
        <p:nvPicPr>
          <p:cNvPr id="6" name="Picture 5" descr="A picture containing text, wall&#10;&#10;Description automatically generated">
            <a:extLst>
              <a:ext uri="{FF2B5EF4-FFF2-40B4-BE49-F238E27FC236}">
                <a16:creationId xmlns:a16="http://schemas.microsoft.com/office/drawing/2014/main" id="{F71DE08F-F0BB-437C-8DF9-52032C1E82A9}"/>
              </a:ext>
            </a:extLst>
          </p:cNvPr>
          <p:cNvPicPr>
            <a:picLocks noChangeAspect="1"/>
          </p:cNvPicPr>
          <p:nvPr/>
        </p:nvPicPr>
        <p:blipFill>
          <a:blip r:embed="rId3"/>
          <a:stretch>
            <a:fillRect/>
          </a:stretch>
        </p:blipFill>
        <p:spPr>
          <a:xfrm>
            <a:off x="10560533" y="2079095"/>
            <a:ext cx="3433763" cy="2928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2593569"/>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7A245-5D21-4E47-B85C-D8AEB50B1C28}"/>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F114908B-C56B-46F9-A592-1C65315C9D0E}"/>
              </a:ext>
            </a:extLst>
          </p:cNvPr>
          <p:cNvSpPr>
            <a:spLocks noGrp="1"/>
          </p:cNvSpPr>
          <p:nvPr>
            <p:ph type="title"/>
          </p:nvPr>
        </p:nvSpPr>
        <p:spPr>
          <a:xfrm>
            <a:off x="1371600" y="270933"/>
            <a:ext cx="12801600" cy="1310979"/>
          </a:xfrm>
        </p:spPr>
        <p:txBody>
          <a:bodyPr/>
          <a:lstStyle/>
          <a:p>
            <a:r>
              <a:rPr lang="en-US" dirty="0"/>
              <a:t>Quality Assurance</a:t>
            </a:r>
            <a:br>
              <a:rPr lang="en-US" dirty="0"/>
            </a:br>
            <a:r>
              <a:rPr lang="en-US" dirty="0"/>
              <a:t>Interpretation/Documentation</a:t>
            </a:r>
          </a:p>
        </p:txBody>
      </p:sp>
      <p:sp>
        <p:nvSpPr>
          <p:cNvPr id="4" name="Content Placeholder 3">
            <a:extLst>
              <a:ext uri="{FF2B5EF4-FFF2-40B4-BE49-F238E27FC236}">
                <a16:creationId xmlns:a16="http://schemas.microsoft.com/office/drawing/2014/main" id="{2FC4F028-ACAD-4149-8DBA-4FD70E644A13}"/>
              </a:ext>
            </a:extLst>
          </p:cNvPr>
          <p:cNvSpPr>
            <a:spLocks noGrp="1"/>
          </p:cNvSpPr>
          <p:nvPr>
            <p:ph sz="quarter" idx="20"/>
          </p:nvPr>
        </p:nvSpPr>
        <p:spPr>
          <a:xfrm>
            <a:off x="1371600" y="2074771"/>
            <a:ext cx="12801600" cy="5439795"/>
          </a:xfrm>
        </p:spPr>
        <p:txBody>
          <a:bodyPr/>
          <a:lstStyle/>
          <a:p>
            <a:r>
              <a:rPr lang="en-US" dirty="0">
                <a:solidFill>
                  <a:srgbClr val="000000"/>
                </a:solidFill>
              </a:rPr>
              <a:t>Flow down requirements </a:t>
            </a:r>
            <a:r>
              <a:rPr lang="en-US" dirty="0"/>
              <a:t>to Cloud provider - where applicable and possible.</a:t>
            </a:r>
          </a:p>
          <a:p>
            <a:pPr lvl="1"/>
            <a:r>
              <a:rPr lang="en-US" dirty="0"/>
              <a:t>CSA provisions: Service availability (QoS), data ownership &amp; integrity, hardware &amp; software, security (controls, monitoring, response, notification), roles &amp; responsibilities, disaster/failure recovery &amp; backup, privacy/confidentiality, authentication &amp; authorization, deployment, business policies, governance, exit process</a:t>
            </a:r>
          </a:p>
          <a:p>
            <a:pPr lvl="1"/>
            <a:endParaRPr lang="en-US" dirty="0"/>
          </a:p>
          <a:p>
            <a:r>
              <a:rPr lang="en-US" dirty="0">
                <a:solidFill>
                  <a:srgbClr val="000000"/>
                </a:solidFill>
              </a:rPr>
              <a:t>Configuration Management </a:t>
            </a:r>
            <a:r>
              <a:rPr lang="en-US" dirty="0"/>
              <a:t>is a key work activity throughout life cycle.</a:t>
            </a:r>
          </a:p>
          <a:p>
            <a:pPr lvl="1"/>
            <a:r>
              <a:rPr lang="en-US" dirty="0"/>
              <a:t>Identify which parts are owned (i.e., controlled) by your organization.</a:t>
            </a:r>
          </a:p>
          <a:p>
            <a:pPr lvl="2"/>
            <a:r>
              <a:rPr lang="en-US" dirty="0"/>
              <a:t>Which parts of the overall system are </a:t>
            </a:r>
            <a:r>
              <a:rPr lang="en-US" u="sng" dirty="0"/>
              <a:t>not</a:t>
            </a:r>
            <a:r>
              <a:rPr lang="en-US" dirty="0"/>
              <a:t> owned and the extent they are “controlled”.</a:t>
            </a:r>
          </a:p>
          <a:p>
            <a:pPr lvl="2"/>
            <a:endParaRPr lang="en-US" dirty="0"/>
          </a:p>
          <a:p>
            <a:r>
              <a:rPr lang="en-US" dirty="0">
                <a:solidFill>
                  <a:srgbClr val="000000"/>
                </a:solidFill>
              </a:rPr>
              <a:t>Risk Identification and Management </a:t>
            </a:r>
            <a:r>
              <a:rPr lang="en-US" dirty="0"/>
              <a:t>is a priority during planning.</a:t>
            </a:r>
          </a:p>
          <a:p>
            <a:pPr lvl="1"/>
            <a:r>
              <a:rPr lang="en-US" dirty="0"/>
              <a:t>Understand and implement mitigation strategies.</a:t>
            </a:r>
          </a:p>
          <a:p>
            <a:pPr lvl="1"/>
            <a:r>
              <a:rPr lang="en-US" dirty="0"/>
              <a:t>E.g., Real-time data acquisition &amp; control systems are </a:t>
            </a:r>
            <a:r>
              <a:rPr lang="en-US" u="sng" dirty="0"/>
              <a:t>not</a:t>
            </a:r>
            <a:r>
              <a:rPr lang="en-US" dirty="0"/>
              <a:t> recommended.</a:t>
            </a:r>
          </a:p>
        </p:txBody>
      </p:sp>
      <p:grpSp>
        <p:nvGrpSpPr>
          <p:cNvPr id="18" name="Group 17">
            <a:extLst>
              <a:ext uri="{FF2B5EF4-FFF2-40B4-BE49-F238E27FC236}">
                <a16:creationId xmlns:a16="http://schemas.microsoft.com/office/drawing/2014/main" id="{21F9EDC9-94AC-4991-9ED6-B0671DE4A387}"/>
              </a:ext>
            </a:extLst>
          </p:cNvPr>
          <p:cNvGrpSpPr/>
          <p:nvPr/>
        </p:nvGrpSpPr>
        <p:grpSpPr>
          <a:xfrm>
            <a:off x="8289757" y="142651"/>
            <a:ext cx="6157823" cy="1720774"/>
            <a:chOff x="2175751" y="5035455"/>
            <a:chExt cx="10278898" cy="2968923"/>
          </a:xfrm>
        </p:grpSpPr>
        <p:sp>
          <p:nvSpPr>
            <p:cNvPr id="5" name="Rectangle: Rounded Corners 4">
              <a:extLst>
                <a:ext uri="{FF2B5EF4-FFF2-40B4-BE49-F238E27FC236}">
                  <a16:creationId xmlns:a16="http://schemas.microsoft.com/office/drawing/2014/main" id="{D2BA2DC6-A538-469F-8A14-54C547B4F545}"/>
                </a:ext>
              </a:extLst>
            </p:cNvPr>
            <p:cNvSpPr/>
            <p:nvPr/>
          </p:nvSpPr>
          <p:spPr>
            <a:xfrm>
              <a:off x="2175751" y="5400980"/>
              <a:ext cx="2707374" cy="2371182"/>
            </a:xfrm>
            <a:prstGeom prst="roundRect">
              <a:avLst>
                <a:gd name="adj" fmla="val 7872"/>
              </a:avLst>
            </a:prstGeom>
            <a:noFill/>
            <a:ln w="381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6020202030204" pitchFamily="34" charset="0"/>
              </a:endParaRPr>
            </a:p>
          </p:txBody>
        </p:sp>
        <p:pic>
          <p:nvPicPr>
            <p:cNvPr id="6" name="Picture 5" descr="A computer&#10;&#10;Description automatically generated">
              <a:extLst>
                <a:ext uri="{FF2B5EF4-FFF2-40B4-BE49-F238E27FC236}">
                  <a16:creationId xmlns:a16="http://schemas.microsoft.com/office/drawing/2014/main" id="{4B536CF0-AB4A-47CA-B6D8-1642CC101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67" y="5819034"/>
              <a:ext cx="1232430" cy="1232430"/>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3F095181-B829-4613-A393-45787E9A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9607" y="5317603"/>
              <a:ext cx="1920452" cy="2121643"/>
            </a:xfrm>
            <a:prstGeom prst="rect">
              <a:avLst/>
            </a:prstGeom>
          </p:spPr>
        </p:pic>
        <p:sp>
          <p:nvSpPr>
            <p:cNvPr id="8" name="Rectangle: Rounded Corners 7">
              <a:extLst>
                <a:ext uri="{FF2B5EF4-FFF2-40B4-BE49-F238E27FC236}">
                  <a16:creationId xmlns:a16="http://schemas.microsoft.com/office/drawing/2014/main" id="{A0DF954F-3349-4CF3-A28D-726AF7DC01B1}"/>
                </a:ext>
              </a:extLst>
            </p:cNvPr>
            <p:cNvSpPr/>
            <p:nvPr/>
          </p:nvSpPr>
          <p:spPr>
            <a:xfrm>
              <a:off x="10077456" y="5035455"/>
              <a:ext cx="2377193" cy="2968923"/>
            </a:xfrm>
            <a:prstGeom prst="roundRect">
              <a:avLst>
                <a:gd name="adj" fmla="val 7611"/>
              </a:avLst>
            </a:prstGeom>
            <a:noFill/>
            <a:ln w="381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6020202030204" pitchFamily="34" charset="0"/>
              </a:endParaRPr>
            </a:p>
          </p:txBody>
        </p:sp>
        <p:sp>
          <p:nvSpPr>
            <p:cNvPr id="9" name="TextBox 8">
              <a:extLst>
                <a:ext uri="{FF2B5EF4-FFF2-40B4-BE49-F238E27FC236}">
                  <a16:creationId xmlns:a16="http://schemas.microsoft.com/office/drawing/2014/main" id="{AE9DBCDE-46FB-414D-8E6D-05E8450C86B4}"/>
                </a:ext>
              </a:extLst>
            </p:cNvPr>
            <p:cNvSpPr txBox="1"/>
            <p:nvPr/>
          </p:nvSpPr>
          <p:spPr>
            <a:xfrm>
              <a:off x="2603544" y="7300654"/>
              <a:ext cx="1833459" cy="477918"/>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User Computer</a:t>
              </a:r>
            </a:p>
          </p:txBody>
        </p:sp>
        <p:sp>
          <p:nvSpPr>
            <p:cNvPr id="10" name="TextBox 9">
              <a:extLst>
                <a:ext uri="{FF2B5EF4-FFF2-40B4-BE49-F238E27FC236}">
                  <a16:creationId xmlns:a16="http://schemas.microsoft.com/office/drawing/2014/main" id="{422AC59A-F62B-4872-BE6D-C78880F9CED5}"/>
                </a:ext>
              </a:extLst>
            </p:cNvPr>
            <p:cNvSpPr txBox="1"/>
            <p:nvPr/>
          </p:nvSpPr>
          <p:spPr>
            <a:xfrm>
              <a:off x="10177227" y="7373231"/>
              <a:ext cx="2135824" cy="477918"/>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Remote Computer</a:t>
              </a:r>
            </a:p>
          </p:txBody>
        </p:sp>
        <p:cxnSp>
          <p:nvCxnSpPr>
            <p:cNvPr id="11" name="Straight Arrow Connector 10">
              <a:extLst>
                <a:ext uri="{FF2B5EF4-FFF2-40B4-BE49-F238E27FC236}">
                  <a16:creationId xmlns:a16="http://schemas.microsoft.com/office/drawing/2014/main" id="{6DC1EA72-48C8-4060-9DB1-D171EC81D406}"/>
                </a:ext>
              </a:extLst>
            </p:cNvPr>
            <p:cNvCxnSpPr>
              <a:cxnSpLocks/>
            </p:cNvCxnSpPr>
            <p:nvPr/>
          </p:nvCxnSpPr>
          <p:spPr>
            <a:xfrm>
              <a:off x="4425506" y="6122352"/>
              <a:ext cx="5969068" cy="0"/>
            </a:xfrm>
            <a:prstGeom prst="straightConnector1">
              <a:avLst/>
            </a:prstGeom>
            <a:ln w="76200" cmpd="dbl">
              <a:solidFill>
                <a:srgbClr val="00AC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C0D20A-CB19-4E5C-A5F1-C0D9E2499CE5}"/>
                </a:ext>
              </a:extLst>
            </p:cNvPr>
            <p:cNvSpPr txBox="1"/>
            <p:nvPr/>
          </p:nvSpPr>
          <p:spPr>
            <a:xfrm>
              <a:off x="4883125" y="5644433"/>
              <a:ext cx="1480913" cy="477918"/>
            </a:xfrm>
            <a:prstGeom prst="rect">
              <a:avLst/>
            </a:prstGeom>
            <a:noFill/>
          </p:spPr>
          <p:txBody>
            <a:bodyPr wrap="square" rtlCol="0">
              <a:spAutoFit/>
            </a:bodyPr>
            <a:lstStyle/>
            <a:p>
              <a:pPr algn="ctr"/>
              <a:r>
                <a:rPr lang="en-US" sz="1200" b="1" dirty="0">
                  <a:latin typeface="Arial Narrow" panose="020B0606020202030204" pitchFamily="34" charset="0"/>
                </a:rPr>
                <a:t>Information</a:t>
              </a:r>
            </a:p>
          </p:txBody>
        </p:sp>
        <p:cxnSp>
          <p:nvCxnSpPr>
            <p:cNvPr id="13" name="Straight Arrow Connector 12">
              <a:extLst>
                <a:ext uri="{FF2B5EF4-FFF2-40B4-BE49-F238E27FC236}">
                  <a16:creationId xmlns:a16="http://schemas.microsoft.com/office/drawing/2014/main" id="{FBCFFAD5-79B0-4A4D-AA07-E8A0E306CA27}"/>
                </a:ext>
              </a:extLst>
            </p:cNvPr>
            <p:cNvCxnSpPr>
              <a:cxnSpLocks/>
            </p:cNvCxnSpPr>
            <p:nvPr/>
          </p:nvCxnSpPr>
          <p:spPr>
            <a:xfrm flipH="1">
              <a:off x="4555248" y="6539522"/>
              <a:ext cx="5983705" cy="0"/>
            </a:xfrm>
            <a:prstGeom prst="straightConnector1">
              <a:avLst/>
            </a:prstGeom>
            <a:ln w="76200" cmpd="dbl">
              <a:solidFill>
                <a:srgbClr val="0000AC"/>
              </a:solidFill>
              <a:tailEnd type="triangle"/>
            </a:ln>
          </p:spPr>
          <p:style>
            <a:lnRef idx="1">
              <a:schemeClr val="accent1"/>
            </a:lnRef>
            <a:fillRef idx="0">
              <a:schemeClr val="accent1"/>
            </a:fillRef>
            <a:effectRef idx="0">
              <a:schemeClr val="accent1"/>
            </a:effectRef>
            <a:fontRef idx="minor">
              <a:schemeClr val="tx1"/>
            </a:fontRef>
          </p:style>
        </p:cxnSp>
        <p:sp>
          <p:nvSpPr>
            <p:cNvPr id="14" name="Cloud 13">
              <a:extLst>
                <a:ext uri="{FF2B5EF4-FFF2-40B4-BE49-F238E27FC236}">
                  <a16:creationId xmlns:a16="http://schemas.microsoft.com/office/drawing/2014/main" id="{F1794A7C-2797-4154-95F4-7D7F9F61227C}"/>
                </a:ext>
              </a:extLst>
            </p:cNvPr>
            <p:cNvSpPr/>
            <p:nvPr/>
          </p:nvSpPr>
          <p:spPr>
            <a:xfrm>
              <a:off x="6222355" y="5270463"/>
              <a:ext cx="2892287" cy="2226366"/>
            </a:xfrm>
            <a:prstGeom prst="cloud">
              <a:avLst/>
            </a:prstGeom>
            <a:solidFill>
              <a:schemeClr val="bg1">
                <a:lumMod val="65000"/>
                <a:alpha val="75000"/>
              </a:schemeClr>
            </a:solidFill>
            <a:effectLst>
              <a:outerShdw blurRad="50800" dist="38100" dir="8100000" algn="tr" rotWithShape="0">
                <a:prstClr val="black">
                  <a:alpha val="40000"/>
                </a:prstClr>
              </a:outerShdw>
            </a:effectLst>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Narrow" panose="020B0606020202030204" pitchFamily="34" charset="0"/>
                  <a:cs typeface="Arial" panose="020B0604020202020204" pitchFamily="34" charset="0"/>
                </a:rPr>
                <a:t>NETWORK</a:t>
              </a:r>
            </a:p>
          </p:txBody>
        </p:sp>
        <p:sp>
          <p:nvSpPr>
            <p:cNvPr id="15" name="TextBox 14">
              <a:extLst>
                <a:ext uri="{FF2B5EF4-FFF2-40B4-BE49-F238E27FC236}">
                  <a16:creationId xmlns:a16="http://schemas.microsoft.com/office/drawing/2014/main" id="{FC016CA3-0934-4854-B0EF-81E83239BA3C}"/>
                </a:ext>
              </a:extLst>
            </p:cNvPr>
            <p:cNvSpPr txBox="1"/>
            <p:nvPr/>
          </p:nvSpPr>
          <p:spPr>
            <a:xfrm>
              <a:off x="9059228" y="6566856"/>
              <a:ext cx="1070856" cy="477918"/>
            </a:xfrm>
            <a:prstGeom prst="rect">
              <a:avLst/>
            </a:prstGeom>
            <a:noFill/>
          </p:spPr>
          <p:txBody>
            <a:bodyPr wrap="none" rtlCol="0">
              <a:spAutoFit/>
            </a:bodyPr>
            <a:lstStyle/>
            <a:p>
              <a:r>
                <a:rPr lang="en-US" sz="1200" b="1" dirty="0">
                  <a:latin typeface="Arial Narrow" panose="020B0606020202030204" pitchFamily="34" charset="0"/>
                </a:rPr>
                <a:t>Results</a:t>
              </a:r>
            </a:p>
          </p:txBody>
        </p:sp>
        <p:pic>
          <p:nvPicPr>
            <p:cNvPr id="16" name="Picture 15" descr="A picture containing clothing, white&#10;&#10;Description automatically generated">
              <a:extLst>
                <a:ext uri="{FF2B5EF4-FFF2-40B4-BE49-F238E27FC236}">
                  <a16:creationId xmlns:a16="http://schemas.microsoft.com/office/drawing/2014/main" id="{BAC8E479-8493-4609-8277-553472497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409" y="5591481"/>
              <a:ext cx="1087994" cy="1807176"/>
            </a:xfrm>
            <a:prstGeom prst="rect">
              <a:avLst/>
            </a:prstGeom>
          </p:spPr>
        </p:pic>
      </p:grpSp>
      <p:sp>
        <p:nvSpPr>
          <p:cNvPr id="19" name="TextBox 18">
            <a:extLst>
              <a:ext uri="{FF2B5EF4-FFF2-40B4-BE49-F238E27FC236}">
                <a16:creationId xmlns:a16="http://schemas.microsoft.com/office/drawing/2014/main" id="{46D0D859-8DF0-4387-A58F-BC803B384CDB}"/>
              </a:ext>
            </a:extLst>
          </p:cNvPr>
          <p:cNvSpPr txBox="1"/>
          <p:nvPr/>
        </p:nvSpPr>
        <p:spPr>
          <a:xfrm>
            <a:off x="924782" y="7687637"/>
            <a:ext cx="2842542" cy="523220"/>
          </a:xfrm>
          <a:prstGeom prst="rect">
            <a:avLst/>
          </a:prstGeom>
          <a:noFill/>
        </p:spPr>
        <p:txBody>
          <a:bodyPr wrap="square" rtlCol="0">
            <a:spAutoFit/>
          </a:bodyPr>
          <a:lstStyle/>
          <a:p>
            <a:r>
              <a:rPr lang="en-US" sz="1400" b="1" dirty="0"/>
              <a:t>QoS</a:t>
            </a:r>
            <a:r>
              <a:rPr lang="en-US" sz="1400" dirty="0"/>
              <a:t> = Quality of Service</a:t>
            </a:r>
          </a:p>
          <a:p>
            <a:r>
              <a:rPr lang="en-US" sz="1400" b="1" dirty="0"/>
              <a:t>CSA</a:t>
            </a:r>
            <a:r>
              <a:rPr lang="en-US" sz="1400" dirty="0"/>
              <a:t> = Cloud Service Agreement</a:t>
            </a:r>
          </a:p>
        </p:txBody>
      </p:sp>
    </p:spTree>
    <p:extLst>
      <p:ext uri="{BB962C8B-B14F-4D97-AF65-F5344CB8AC3E}">
        <p14:creationId xmlns:p14="http://schemas.microsoft.com/office/powerpoint/2010/main" val="1170647895"/>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7A245-5D21-4E47-B85C-D8AEB50B1C28}"/>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F114908B-C56B-46F9-A592-1C65315C9D0E}"/>
              </a:ext>
            </a:extLst>
          </p:cNvPr>
          <p:cNvSpPr>
            <a:spLocks noGrp="1"/>
          </p:cNvSpPr>
          <p:nvPr>
            <p:ph type="title"/>
          </p:nvPr>
        </p:nvSpPr>
        <p:spPr>
          <a:xfrm>
            <a:off x="1371600" y="270933"/>
            <a:ext cx="12801600" cy="1310979"/>
          </a:xfrm>
        </p:spPr>
        <p:txBody>
          <a:bodyPr/>
          <a:lstStyle/>
          <a:p>
            <a:r>
              <a:rPr lang="en-US" dirty="0"/>
              <a:t>Quality Assurance</a:t>
            </a:r>
            <a:br>
              <a:rPr lang="en-US" dirty="0"/>
            </a:br>
            <a:r>
              <a:rPr lang="en-US" dirty="0"/>
              <a:t>Interpretation/Documentation</a:t>
            </a:r>
          </a:p>
        </p:txBody>
      </p:sp>
      <p:sp>
        <p:nvSpPr>
          <p:cNvPr id="4" name="Content Placeholder 3">
            <a:extLst>
              <a:ext uri="{FF2B5EF4-FFF2-40B4-BE49-F238E27FC236}">
                <a16:creationId xmlns:a16="http://schemas.microsoft.com/office/drawing/2014/main" id="{2FC4F028-ACAD-4149-8DBA-4FD70E644A13}"/>
              </a:ext>
            </a:extLst>
          </p:cNvPr>
          <p:cNvSpPr>
            <a:spLocks noGrp="1"/>
          </p:cNvSpPr>
          <p:nvPr>
            <p:ph sz="quarter" idx="20"/>
          </p:nvPr>
        </p:nvSpPr>
        <p:spPr>
          <a:xfrm>
            <a:off x="1371600" y="1973173"/>
            <a:ext cx="12801600" cy="553333"/>
          </a:xfrm>
        </p:spPr>
        <p:txBody>
          <a:bodyPr/>
          <a:lstStyle/>
          <a:p>
            <a:r>
              <a:rPr lang="en-US" dirty="0"/>
              <a:t>Where in the overall system do your software work activities occur?</a:t>
            </a:r>
          </a:p>
        </p:txBody>
      </p:sp>
      <p:grpSp>
        <p:nvGrpSpPr>
          <p:cNvPr id="18" name="Group 17">
            <a:extLst>
              <a:ext uri="{FF2B5EF4-FFF2-40B4-BE49-F238E27FC236}">
                <a16:creationId xmlns:a16="http://schemas.microsoft.com/office/drawing/2014/main" id="{21F9EDC9-94AC-4991-9ED6-B0671DE4A387}"/>
              </a:ext>
            </a:extLst>
          </p:cNvPr>
          <p:cNvGrpSpPr/>
          <p:nvPr/>
        </p:nvGrpSpPr>
        <p:grpSpPr>
          <a:xfrm>
            <a:off x="8289757" y="142651"/>
            <a:ext cx="6157823" cy="1720774"/>
            <a:chOff x="2175751" y="5035455"/>
            <a:chExt cx="10278898" cy="2968923"/>
          </a:xfrm>
        </p:grpSpPr>
        <p:sp>
          <p:nvSpPr>
            <p:cNvPr id="5" name="Rectangle: Rounded Corners 4">
              <a:extLst>
                <a:ext uri="{FF2B5EF4-FFF2-40B4-BE49-F238E27FC236}">
                  <a16:creationId xmlns:a16="http://schemas.microsoft.com/office/drawing/2014/main" id="{D2BA2DC6-A538-469F-8A14-54C547B4F545}"/>
                </a:ext>
              </a:extLst>
            </p:cNvPr>
            <p:cNvSpPr/>
            <p:nvPr/>
          </p:nvSpPr>
          <p:spPr>
            <a:xfrm>
              <a:off x="2175751" y="5400980"/>
              <a:ext cx="2707374" cy="2371182"/>
            </a:xfrm>
            <a:prstGeom prst="roundRect">
              <a:avLst>
                <a:gd name="adj" fmla="val 7872"/>
              </a:avLst>
            </a:prstGeom>
            <a:noFill/>
            <a:ln w="381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6020202030204" pitchFamily="34" charset="0"/>
              </a:endParaRPr>
            </a:p>
          </p:txBody>
        </p:sp>
        <p:pic>
          <p:nvPicPr>
            <p:cNvPr id="6" name="Picture 5" descr="A computer&#10;&#10;Description automatically generated">
              <a:extLst>
                <a:ext uri="{FF2B5EF4-FFF2-40B4-BE49-F238E27FC236}">
                  <a16:creationId xmlns:a16="http://schemas.microsoft.com/office/drawing/2014/main" id="{4B536CF0-AB4A-47CA-B6D8-1642CC101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67" y="5819034"/>
              <a:ext cx="1232430" cy="1232430"/>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3F095181-B829-4613-A393-45787E9A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9607" y="5317603"/>
              <a:ext cx="1920452" cy="2121643"/>
            </a:xfrm>
            <a:prstGeom prst="rect">
              <a:avLst/>
            </a:prstGeom>
          </p:spPr>
        </p:pic>
        <p:sp>
          <p:nvSpPr>
            <p:cNvPr id="8" name="Rectangle: Rounded Corners 7">
              <a:extLst>
                <a:ext uri="{FF2B5EF4-FFF2-40B4-BE49-F238E27FC236}">
                  <a16:creationId xmlns:a16="http://schemas.microsoft.com/office/drawing/2014/main" id="{A0DF954F-3349-4CF3-A28D-726AF7DC01B1}"/>
                </a:ext>
              </a:extLst>
            </p:cNvPr>
            <p:cNvSpPr/>
            <p:nvPr/>
          </p:nvSpPr>
          <p:spPr>
            <a:xfrm>
              <a:off x="10077456" y="5035455"/>
              <a:ext cx="2377193" cy="2968923"/>
            </a:xfrm>
            <a:prstGeom prst="roundRect">
              <a:avLst>
                <a:gd name="adj" fmla="val 7611"/>
              </a:avLst>
            </a:prstGeom>
            <a:noFill/>
            <a:ln w="381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6020202030204" pitchFamily="34" charset="0"/>
              </a:endParaRPr>
            </a:p>
          </p:txBody>
        </p:sp>
        <p:sp>
          <p:nvSpPr>
            <p:cNvPr id="9" name="TextBox 8">
              <a:extLst>
                <a:ext uri="{FF2B5EF4-FFF2-40B4-BE49-F238E27FC236}">
                  <a16:creationId xmlns:a16="http://schemas.microsoft.com/office/drawing/2014/main" id="{AE9DBCDE-46FB-414D-8E6D-05E8450C86B4}"/>
                </a:ext>
              </a:extLst>
            </p:cNvPr>
            <p:cNvSpPr txBox="1"/>
            <p:nvPr/>
          </p:nvSpPr>
          <p:spPr>
            <a:xfrm>
              <a:off x="2603544" y="7300654"/>
              <a:ext cx="1833459" cy="477918"/>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User Computer</a:t>
              </a:r>
            </a:p>
          </p:txBody>
        </p:sp>
        <p:sp>
          <p:nvSpPr>
            <p:cNvPr id="10" name="TextBox 9">
              <a:extLst>
                <a:ext uri="{FF2B5EF4-FFF2-40B4-BE49-F238E27FC236}">
                  <a16:creationId xmlns:a16="http://schemas.microsoft.com/office/drawing/2014/main" id="{422AC59A-F62B-4872-BE6D-C78880F9CED5}"/>
                </a:ext>
              </a:extLst>
            </p:cNvPr>
            <p:cNvSpPr txBox="1"/>
            <p:nvPr/>
          </p:nvSpPr>
          <p:spPr>
            <a:xfrm>
              <a:off x="10177227" y="7373231"/>
              <a:ext cx="2135824" cy="477918"/>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Remote Computer</a:t>
              </a:r>
            </a:p>
          </p:txBody>
        </p:sp>
        <p:cxnSp>
          <p:nvCxnSpPr>
            <p:cNvPr id="11" name="Straight Arrow Connector 10">
              <a:extLst>
                <a:ext uri="{FF2B5EF4-FFF2-40B4-BE49-F238E27FC236}">
                  <a16:creationId xmlns:a16="http://schemas.microsoft.com/office/drawing/2014/main" id="{6DC1EA72-48C8-4060-9DB1-D171EC81D406}"/>
                </a:ext>
              </a:extLst>
            </p:cNvPr>
            <p:cNvCxnSpPr>
              <a:cxnSpLocks/>
            </p:cNvCxnSpPr>
            <p:nvPr/>
          </p:nvCxnSpPr>
          <p:spPr>
            <a:xfrm>
              <a:off x="4425506" y="6122352"/>
              <a:ext cx="5969068" cy="0"/>
            </a:xfrm>
            <a:prstGeom prst="straightConnector1">
              <a:avLst/>
            </a:prstGeom>
            <a:ln w="76200" cmpd="dbl">
              <a:solidFill>
                <a:srgbClr val="00AC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C0D20A-CB19-4E5C-A5F1-C0D9E2499CE5}"/>
                </a:ext>
              </a:extLst>
            </p:cNvPr>
            <p:cNvSpPr txBox="1"/>
            <p:nvPr/>
          </p:nvSpPr>
          <p:spPr>
            <a:xfrm>
              <a:off x="4883125" y="5644433"/>
              <a:ext cx="1480913" cy="477918"/>
            </a:xfrm>
            <a:prstGeom prst="rect">
              <a:avLst/>
            </a:prstGeom>
            <a:noFill/>
          </p:spPr>
          <p:txBody>
            <a:bodyPr wrap="square" rtlCol="0">
              <a:spAutoFit/>
            </a:bodyPr>
            <a:lstStyle/>
            <a:p>
              <a:pPr algn="ctr"/>
              <a:r>
                <a:rPr lang="en-US" sz="1200" b="1" dirty="0">
                  <a:latin typeface="Arial Narrow" panose="020B0606020202030204" pitchFamily="34" charset="0"/>
                </a:rPr>
                <a:t>Information</a:t>
              </a:r>
            </a:p>
          </p:txBody>
        </p:sp>
        <p:cxnSp>
          <p:nvCxnSpPr>
            <p:cNvPr id="13" name="Straight Arrow Connector 12">
              <a:extLst>
                <a:ext uri="{FF2B5EF4-FFF2-40B4-BE49-F238E27FC236}">
                  <a16:creationId xmlns:a16="http://schemas.microsoft.com/office/drawing/2014/main" id="{FBCFFAD5-79B0-4A4D-AA07-E8A0E306CA27}"/>
                </a:ext>
              </a:extLst>
            </p:cNvPr>
            <p:cNvCxnSpPr>
              <a:cxnSpLocks/>
            </p:cNvCxnSpPr>
            <p:nvPr/>
          </p:nvCxnSpPr>
          <p:spPr>
            <a:xfrm flipH="1">
              <a:off x="4555248" y="6539522"/>
              <a:ext cx="5983705" cy="0"/>
            </a:xfrm>
            <a:prstGeom prst="straightConnector1">
              <a:avLst/>
            </a:prstGeom>
            <a:ln w="76200" cmpd="dbl">
              <a:solidFill>
                <a:srgbClr val="0000AC"/>
              </a:solidFill>
              <a:tailEnd type="triangle"/>
            </a:ln>
          </p:spPr>
          <p:style>
            <a:lnRef idx="1">
              <a:schemeClr val="accent1"/>
            </a:lnRef>
            <a:fillRef idx="0">
              <a:schemeClr val="accent1"/>
            </a:fillRef>
            <a:effectRef idx="0">
              <a:schemeClr val="accent1"/>
            </a:effectRef>
            <a:fontRef idx="minor">
              <a:schemeClr val="tx1"/>
            </a:fontRef>
          </p:style>
        </p:cxnSp>
        <p:sp>
          <p:nvSpPr>
            <p:cNvPr id="14" name="Cloud 13">
              <a:extLst>
                <a:ext uri="{FF2B5EF4-FFF2-40B4-BE49-F238E27FC236}">
                  <a16:creationId xmlns:a16="http://schemas.microsoft.com/office/drawing/2014/main" id="{F1794A7C-2797-4154-95F4-7D7F9F61227C}"/>
                </a:ext>
              </a:extLst>
            </p:cNvPr>
            <p:cNvSpPr/>
            <p:nvPr/>
          </p:nvSpPr>
          <p:spPr>
            <a:xfrm>
              <a:off x="6222355" y="5270463"/>
              <a:ext cx="2892287" cy="2226366"/>
            </a:xfrm>
            <a:prstGeom prst="cloud">
              <a:avLst/>
            </a:prstGeom>
            <a:solidFill>
              <a:schemeClr val="bg1">
                <a:lumMod val="65000"/>
                <a:alpha val="75000"/>
              </a:schemeClr>
            </a:solidFill>
            <a:effectLst>
              <a:outerShdw blurRad="50800" dist="38100" dir="8100000" algn="tr" rotWithShape="0">
                <a:prstClr val="black">
                  <a:alpha val="40000"/>
                </a:prstClr>
              </a:outerShdw>
            </a:effectLst>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Narrow" panose="020B0606020202030204" pitchFamily="34" charset="0"/>
                  <a:cs typeface="Arial" panose="020B0604020202020204" pitchFamily="34" charset="0"/>
                </a:rPr>
                <a:t>NETWORK</a:t>
              </a:r>
            </a:p>
          </p:txBody>
        </p:sp>
        <p:sp>
          <p:nvSpPr>
            <p:cNvPr id="15" name="TextBox 14">
              <a:extLst>
                <a:ext uri="{FF2B5EF4-FFF2-40B4-BE49-F238E27FC236}">
                  <a16:creationId xmlns:a16="http://schemas.microsoft.com/office/drawing/2014/main" id="{FC016CA3-0934-4854-B0EF-81E83239BA3C}"/>
                </a:ext>
              </a:extLst>
            </p:cNvPr>
            <p:cNvSpPr txBox="1"/>
            <p:nvPr/>
          </p:nvSpPr>
          <p:spPr>
            <a:xfrm>
              <a:off x="9059228" y="6566856"/>
              <a:ext cx="1070856" cy="477918"/>
            </a:xfrm>
            <a:prstGeom prst="rect">
              <a:avLst/>
            </a:prstGeom>
            <a:noFill/>
          </p:spPr>
          <p:txBody>
            <a:bodyPr wrap="none" rtlCol="0">
              <a:spAutoFit/>
            </a:bodyPr>
            <a:lstStyle/>
            <a:p>
              <a:r>
                <a:rPr lang="en-US" sz="1200" b="1" dirty="0">
                  <a:latin typeface="Arial Narrow" panose="020B0606020202030204" pitchFamily="34" charset="0"/>
                </a:rPr>
                <a:t>Results</a:t>
              </a:r>
            </a:p>
          </p:txBody>
        </p:sp>
        <p:pic>
          <p:nvPicPr>
            <p:cNvPr id="16" name="Picture 15" descr="A picture containing clothing, white&#10;&#10;Description automatically generated">
              <a:extLst>
                <a:ext uri="{FF2B5EF4-FFF2-40B4-BE49-F238E27FC236}">
                  <a16:creationId xmlns:a16="http://schemas.microsoft.com/office/drawing/2014/main" id="{BAC8E479-8493-4609-8277-553472497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409" y="5591481"/>
              <a:ext cx="1087994" cy="1807176"/>
            </a:xfrm>
            <a:prstGeom prst="rect">
              <a:avLst/>
            </a:prstGeom>
          </p:spPr>
        </p:pic>
      </p:grpSp>
      <p:sp>
        <p:nvSpPr>
          <p:cNvPr id="20" name="Content Placeholder 3">
            <a:extLst>
              <a:ext uri="{FF2B5EF4-FFF2-40B4-BE49-F238E27FC236}">
                <a16:creationId xmlns:a16="http://schemas.microsoft.com/office/drawing/2014/main" id="{A5361ABE-E7B6-4D3B-9087-7C509416D785}"/>
              </a:ext>
            </a:extLst>
          </p:cNvPr>
          <p:cNvSpPr txBox="1">
            <a:spLocks/>
          </p:cNvSpPr>
          <p:nvPr/>
        </p:nvSpPr>
        <p:spPr>
          <a:xfrm>
            <a:off x="1218805" y="2437052"/>
            <a:ext cx="6218600" cy="178660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lvl="1"/>
            <a:r>
              <a:rPr lang="en-US" sz="2000" dirty="0">
                <a:latin typeface="Arial Narrow" panose="020B0606020202030204" pitchFamily="34" charset="0"/>
              </a:rPr>
              <a:t>Project Management and Planning</a:t>
            </a:r>
          </a:p>
          <a:p>
            <a:pPr lvl="1"/>
            <a:r>
              <a:rPr lang="en-US" sz="2000" dirty="0">
                <a:latin typeface="Arial Narrow" panose="020B0606020202030204" pitchFamily="34" charset="0"/>
              </a:rPr>
              <a:t>Risk Management</a:t>
            </a:r>
          </a:p>
          <a:p>
            <a:pPr lvl="1"/>
            <a:r>
              <a:rPr lang="en-US" sz="2000" dirty="0">
                <a:latin typeface="Arial Narrow" panose="020B0606020202030204" pitchFamily="34" charset="0"/>
              </a:rPr>
              <a:t>Configuration Management</a:t>
            </a:r>
          </a:p>
          <a:p>
            <a:pPr lvl="1"/>
            <a:r>
              <a:rPr lang="en-US" sz="2000" dirty="0">
                <a:latin typeface="Arial Narrow" panose="020B0606020202030204" pitchFamily="34" charset="0"/>
              </a:rPr>
              <a:t>Procurement and Supplier Management</a:t>
            </a:r>
          </a:p>
          <a:p>
            <a:pPr lvl="1"/>
            <a:r>
              <a:rPr lang="en-US" sz="2000" dirty="0">
                <a:latin typeface="Arial Narrow" panose="020B0606020202030204" pitchFamily="34" charset="0"/>
              </a:rPr>
              <a:t>Requirements Identification and Management</a:t>
            </a:r>
          </a:p>
        </p:txBody>
      </p:sp>
      <p:sp>
        <p:nvSpPr>
          <p:cNvPr id="21" name="Content Placeholder 3">
            <a:extLst>
              <a:ext uri="{FF2B5EF4-FFF2-40B4-BE49-F238E27FC236}">
                <a16:creationId xmlns:a16="http://schemas.microsoft.com/office/drawing/2014/main" id="{D0EC6F00-78D5-4A96-B7BB-1E2273B15DE0}"/>
              </a:ext>
            </a:extLst>
          </p:cNvPr>
          <p:cNvSpPr txBox="1">
            <a:spLocks/>
          </p:cNvSpPr>
          <p:nvPr/>
        </p:nvSpPr>
        <p:spPr>
          <a:xfrm>
            <a:off x="7363325" y="2437051"/>
            <a:ext cx="6218600" cy="178660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lvl="1"/>
            <a:r>
              <a:rPr lang="en-US" sz="2000" dirty="0">
                <a:latin typeface="Arial Narrow" panose="020B0606020202030204" pitchFamily="34" charset="0"/>
              </a:rPr>
              <a:t>Design and Implementation</a:t>
            </a:r>
          </a:p>
          <a:p>
            <a:pPr lvl="1"/>
            <a:r>
              <a:rPr lang="en-US" sz="2000" dirty="0">
                <a:latin typeface="Arial Narrow" panose="020B0606020202030204" pitchFamily="34" charset="0"/>
              </a:rPr>
              <a:t>Software Safety</a:t>
            </a:r>
          </a:p>
          <a:p>
            <a:pPr lvl="1"/>
            <a:r>
              <a:rPr lang="en-US" sz="2000" dirty="0">
                <a:latin typeface="Arial Narrow" panose="020B0606020202030204" pitchFamily="34" charset="0"/>
              </a:rPr>
              <a:t>Verification and Validation</a:t>
            </a:r>
          </a:p>
          <a:p>
            <a:pPr lvl="1"/>
            <a:r>
              <a:rPr lang="en-US" sz="2000" dirty="0">
                <a:latin typeface="Arial Narrow" panose="020B0606020202030204" pitchFamily="34" charset="0"/>
              </a:rPr>
              <a:t>Problem Reporting and Corrective Action</a:t>
            </a:r>
          </a:p>
          <a:p>
            <a:pPr lvl="1"/>
            <a:r>
              <a:rPr lang="en-US" sz="2000" dirty="0">
                <a:latin typeface="Arial Narrow" panose="020B0606020202030204" pitchFamily="34" charset="0"/>
              </a:rPr>
              <a:t>Training Personnel about Safety Software</a:t>
            </a:r>
          </a:p>
        </p:txBody>
      </p:sp>
      <p:sp>
        <p:nvSpPr>
          <p:cNvPr id="22" name="Content Placeholder 3">
            <a:extLst>
              <a:ext uri="{FF2B5EF4-FFF2-40B4-BE49-F238E27FC236}">
                <a16:creationId xmlns:a16="http://schemas.microsoft.com/office/drawing/2014/main" id="{767D8385-926F-4655-8D5D-575F937F4936}"/>
              </a:ext>
            </a:extLst>
          </p:cNvPr>
          <p:cNvSpPr txBox="1">
            <a:spLocks/>
          </p:cNvSpPr>
          <p:nvPr/>
        </p:nvSpPr>
        <p:spPr>
          <a:xfrm>
            <a:off x="1371600" y="4504456"/>
            <a:ext cx="12801600" cy="372514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Identify otherwise acquired software, support software (i.e., tools &amp; systems).</a:t>
            </a:r>
          </a:p>
          <a:p>
            <a:pPr lvl="1"/>
            <a:r>
              <a:rPr lang="en-US" dirty="0"/>
              <a:t>Do they need to be placed under configuration control (contractually)?</a:t>
            </a:r>
          </a:p>
          <a:p>
            <a:pPr lvl="1"/>
            <a:r>
              <a:rPr lang="en-US" dirty="0"/>
              <a:t>Is there a need to perform a Commercial Grade Dedication (CGD) on any items?</a:t>
            </a:r>
          </a:p>
          <a:p>
            <a:pPr marL="0" indent="0">
              <a:buNone/>
            </a:pPr>
            <a:endParaRPr lang="en-US" sz="1200" dirty="0"/>
          </a:p>
          <a:p>
            <a:r>
              <a:rPr lang="en-US" dirty="0"/>
              <a:t>Considerations and priorities may differ, per the use case.</a:t>
            </a:r>
          </a:p>
          <a:p>
            <a:pPr lvl="1"/>
            <a:r>
              <a:rPr lang="en-US" dirty="0"/>
              <a:t>You are using cloud hosted software.</a:t>
            </a:r>
          </a:p>
          <a:p>
            <a:pPr lvl="1"/>
            <a:r>
              <a:rPr lang="en-US" dirty="0"/>
              <a:t>You are providing cloud hosted software - used by others.</a:t>
            </a:r>
          </a:p>
          <a:p>
            <a:pPr lvl="1"/>
            <a:r>
              <a:rPr lang="en-US" dirty="0"/>
              <a:t>You are developing software within a cloud hosted system.</a:t>
            </a:r>
          </a:p>
          <a:p>
            <a:endParaRPr lang="en-US" dirty="0"/>
          </a:p>
        </p:txBody>
      </p:sp>
    </p:spTree>
    <p:extLst>
      <p:ext uri="{BB962C8B-B14F-4D97-AF65-F5344CB8AC3E}">
        <p14:creationId xmlns:p14="http://schemas.microsoft.com/office/powerpoint/2010/main" val="2309127104"/>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601B1-E7AA-4C6C-B65B-4934FD5D01DE}"/>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8CD99AC9-2B86-4535-8A12-5790EA209558}"/>
              </a:ext>
            </a:extLst>
          </p:cNvPr>
          <p:cNvSpPr>
            <a:spLocks noGrp="1"/>
          </p:cNvSpPr>
          <p:nvPr>
            <p:ph type="title"/>
          </p:nvPr>
        </p:nvSpPr>
        <p:spPr>
          <a:xfrm>
            <a:off x="1371600" y="270933"/>
            <a:ext cx="12801600" cy="1310979"/>
          </a:xfrm>
        </p:spPr>
        <p:txBody>
          <a:bodyPr/>
          <a:lstStyle/>
          <a:p>
            <a:r>
              <a:rPr lang="en-US" dirty="0"/>
              <a:t>Conclusion</a:t>
            </a:r>
          </a:p>
        </p:txBody>
      </p:sp>
      <p:sp>
        <p:nvSpPr>
          <p:cNvPr id="4" name="Content Placeholder 3">
            <a:extLst>
              <a:ext uri="{FF2B5EF4-FFF2-40B4-BE49-F238E27FC236}">
                <a16:creationId xmlns:a16="http://schemas.microsoft.com/office/drawing/2014/main" id="{22208D89-6A27-4FB6-B9E6-29811F7311AC}"/>
              </a:ext>
            </a:extLst>
          </p:cNvPr>
          <p:cNvSpPr>
            <a:spLocks noGrp="1"/>
          </p:cNvSpPr>
          <p:nvPr>
            <p:ph sz="quarter" idx="20"/>
          </p:nvPr>
        </p:nvSpPr>
        <p:spPr/>
        <p:txBody>
          <a:bodyPr/>
          <a:lstStyle/>
          <a:p>
            <a:r>
              <a:rPr lang="en-US" sz="4000" dirty="0"/>
              <a:t>NQA-1 applicable requirements stay the same</a:t>
            </a:r>
          </a:p>
          <a:p>
            <a:r>
              <a:rPr lang="en-US" sz="4000" dirty="0"/>
              <a:t>Implementation documentation may differ</a:t>
            </a:r>
          </a:p>
          <a:p>
            <a:r>
              <a:rPr lang="en-US" sz="4000" dirty="0"/>
              <a:t>Additional risk categories are considerable</a:t>
            </a:r>
          </a:p>
          <a:p>
            <a:r>
              <a:rPr lang="en-US" sz="4000" dirty="0"/>
              <a:t>Configuration management is still a primary focus</a:t>
            </a:r>
          </a:p>
          <a:p>
            <a:endParaRPr lang="en-US" sz="4000" dirty="0"/>
          </a:p>
          <a:p>
            <a:pPr marL="0" indent="0">
              <a:buNone/>
            </a:pPr>
            <a:r>
              <a:rPr lang="en-US" sz="4000" i="1" dirty="0"/>
              <a:t>Guidance is needed.</a:t>
            </a:r>
          </a:p>
        </p:txBody>
      </p:sp>
      <p:grpSp>
        <p:nvGrpSpPr>
          <p:cNvPr id="8" name="Group 7">
            <a:extLst>
              <a:ext uri="{FF2B5EF4-FFF2-40B4-BE49-F238E27FC236}">
                <a16:creationId xmlns:a16="http://schemas.microsoft.com/office/drawing/2014/main" id="{FDB994F4-0448-4A1A-B30C-99C4B1D57BF5}"/>
              </a:ext>
            </a:extLst>
          </p:cNvPr>
          <p:cNvGrpSpPr/>
          <p:nvPr/>
        </p:nvGrpSpPr>
        <p:grpSpPr>
          <a:xfrm>
            <a:off x="7315200" y="5313054"/>
            <a:ext cx="1915886" cy="2589035"/>
            <a:chOff x="7315200" y="5313054"/>
            <a:chExt cx="1915886" cy="2589035"/>
          </a:xfrm>
        </p:grpSpPr>
        <p:pic>
          <p:nvPicPr>
            <p:cNvPr id="6" name="Picture 5" descr="Shape, arrow&#10;&#10;Description automatically generated">
              <a:extLst>
                <a:ext uri="{FF2B5EF4-FFF2-40B4-BE49-F238E27FC236}">
                  <a16:creationId xmlns:a16="http://schemas.microsoft.com/office/drawing/2014/main" id="{9FC043BE-DB91-423E-86DB-D48EAA83B490}"/>
                </a:ext>
              </a:extLst>
            </p:cNvPr>
            <p:cNvPicPr>
              <a:picLocks noChangeAspect="1"/>
            </p:cNvPicPr>
            <p:nvPr/>
          </p:nvPicPr>
          <p:blipFill>
            <a:blip r:embed="rId3"/>
            <a:stretch>
              <a:fillRect/>
            </a:stretch>
          </p:blipFill>
          <p:spPr>
            <a:xfrm>
              <a:off x="7315200" y="5313054"/>
              <a:ext cx="1915886" cy="2589035"/>
            </a:xfrm>
            <a:prstGeom prst="rect">
              <a:avLst/>
            </a:prstGeom>
          </p:spPr>
        </p:pic>
        <p:sp>
          <p:nvSpPr>
            <p:cNvPr id="7" name="TextBox 6">
              <a:extLst>
                <a:ext uri="{FF2B5EF4-FFF2-40B4-BE49-F238E27FC236}">
                  <a16:creationId xmlns:a16="http://schemas.microsoft.com/office/drawing/2014/main" id="{DE7752C0-5504-4A4D-B66B-25DB16912C41}"/>
                </a:ext>
              </a:extLst>
            </p:cNvPr>
            <p:cNvSpPr txBox="1"/>
            <p:nvPr/>
          </p:nvSpPr>
          <p:spPr>
            <a:xfrm>
              <a:off x="7542815" y="5891716"/>
              <a:ext cx="1460656" cy="1815882"/>
            </a:xfrm>
            <a:prstGeom prst="rect">
              <a:avLst/>
            </a:prstGeom>
            <a:noFill/>
          </p:spPr>
          <p:txBody>
            <a:bodyPr wrap="none" rtlCol="0">
              <a:spAutoFit/>
            </a:bodyPr>
            <a:lstStyle/>
            <a:p>
              <a:pPr algn="ctr"/>
              <a:r>
                <a:rPr lang="en-US" sz="2800" b="1" dirty="0"/>
                <a:t>EFCOG</a:t>
              </a:r>
            </a:p>
            <a:p>
              <a:pPr algn="ctr"/>
              <a:endParaRPr lang="en-US" sz="2800" b="1" i="1" dirty="0">
                <a:latin typeface="Times New Roman" panose="02020603050405020304" pitchFamily="18" charset="0"/>
                <a:cs typeface="Times New Roman" panose="02020603050405020304" pitchFamily="18" charset="0"/>
              </a:endParaRPr>
            </a:p>
            <a:p>
              <a:pPr algn="ctr"/>
              <a:r>
                <a:rPr lang="en-US" sz="2800" b="1" i="1" dirty="0">
                  <a:latin typeface="Times New Roman" panose="02020603050405020304" pitchFamily="18" charset="0"/>
                  <a:cs typeface="Times New Roman" panose="02020603050405020304" pitchFamily="18" charset="0"/>
                </a:rPr>
                <a:t>White</a:t>
              </a:r>
            </a:p>
            <a:p>
              <a:pPr algn="ctr"/>
              <a:r>
                <a:rPr lang="en-US" sz="2800" b="1" i="1" dirty="0">
                  <a:latin typeface="Times New Roman" panose="02020603050405020304" pitchFamily="18" charset="0"/>
                  <a:cs typeface="Times New Roman" panose="02020603050405020304" pitchFamily="18" charset="0"/>
                </a:rPr>
                <a:t>Paper</a:t>
              </a:r>
            </a:p>
          </p:txBody>
        </p:sp>
      </p:grpSp>
    </p:spTree>
    <p:extLst>
      <p:ext uri="{BB962C8B-B14F-4D97-AF65-F5344CB8AC3E}">
        <p14:creationId xmlns:p14="http://schemas.microsoft.com/office/powerpoint/2010/main" val="199543326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extBox 2">
            <a:extLst>
              <a:ext uri="{FF2B5EF4-FFF2-40B4-BE49-F238E27FC236}">
                <a16:creationId xmlns:a16="http://schemas.microsoft.com/office/drawing/2014/main" id="{A44ABFC1-56FB-487B-AC94-56AA77622C1B}"/>
              </a:ext>
            </a:extLst>
          </p:cNvPr>
          <p:cNvSpPr txBox="1"/>
          <p:nvPr/>
        </p:nvSpPr>
        <p:spPr>
          <a:xfrm>
            <a:off x="1407886" y="566057"/>
            <a:ext cx="4731657" cy="707886"/>
          </a:xfrm>
          <a:prstGeom prst="rect">
            <a:avLst/>
          </a:prstGeom>
          <a:noFill/>
        </p:spPr>
        <p:txBody>
          <a:bodyPr wrap="square" rtlCol="0">
            <a:spAutoFit/>
          </a:bodyPr>
          <a:lstStyle/>
          <a:p>
            <a:r>
              <a:rPr lang="en-US" sz="4000" b="1" dirty="0"/>
              <a:t>Questions?</a:t>
            </a:r>
          </a:p>
        </p:txBody>
      </p:sp>
    </p:spTree>
    <p:extLst>
      <p:ext uri="{BB962C8B-B14F-4D97-AF65-F5344CB8AC3E}">
        <p14:creationId xmlns:p14="http://schemas.microsoft.com/office/powerpoint/2010/main" val="757395271"/>
      </p:ext>
    </p:extLst>
  </p:cSld>
  <p:clrMapOvr>
    <a:masterClrMapping/>
  </p:clrMapOvr>
  <p:transition spd="slow">
    <p:strips dir="rd"/>
  </p:transition>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13.potx" id="{BCBC73A8-371F-474A-B8C1-26262A6B9152}" vid="{9127C93A-8C49-4036-BD05-3A3B6DCD0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2" ma:contentTypeDescription="Create a new document." ma:contentTypeScope="" ma:versionID="a95a1d7eceb53a2be2496a2fcf90e701">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b2e3702d1cba17928033a74f0f668a03"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963CFE-D95A-4CD1-A87A-56F12D0134A7}"/>
</file>

<file path=customXml/itemProps2.xml><?xml version="1.0" encoding="utf-8"?>
<ds:datastoreItem xmlns:ds="http://schemas.openxmlformats.org/officeDocument/2006/customXml" ds:itemID="{82125E53-9C91-4B3D-AB63-23E4FD83ED57}"/>
</file>

<file path=customXml/itemProps3.xml><?xml version="1.0" encoding="utf-8"?>
<ds:datastoreItem xmlns:ds="http://schemas.openxmlformats.org/officeDocument/2006/customXml" ds:itemID="{556A92AA-59C7-4BDF-9509-942C9F6A4939}"/>
</file>

<file path=docProps/app.xml><?xml version="1.0" encoding="utf-8"?>
<Properties xmlns="http://schemas.openxmlformats.org/officeDocument/2006/extended-properties" xmlns:vt="http://schemas.openxmlformats.org/officeDocument/2006/docPropsVTypes">
  <Template>PNNL_13</Template>
  <TotalTime>210</TotalTime>
  <Words>2414</Words>
  <Application>Microsoft Office PowerPoint</Application>
  <PresentationFormat>Custom</PresentationFormat>
  <Paragraphs>187</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Narrow</vt:lpstr>
      <vt:lpstr>Calibri</vt:lpstr>
      <vt:lpstr>Courier New</vt:lpstr>
      <vt:lpstr>Segoe UI</vt:lpstr>
      <vt:lpstr>Times New Roman</vt:lpstr>
      <vt:lpstr>Wingdings</vt:lpstr>
      <vt:lpstr>PNNL_Option_4</vt:lpstr>
      <vt:lpstr>Cloud Computing Quality Assurance</vt:lpstr>
      <vt:lpstr>Cloud Computing</vt:lpstr>
      <vt:lpstr>Cloud - Types</vt:lpstr>
      <vt:lpstr>Cloud - Services</vt:lpstr>
      <vt:lpstr>NQA-1-2012 Quality Assurance Requirements for Nuclear Facility Applications</vt:lpstr>
      <vt:lpstr>Quality Assurance Interpretation/Documentation</vt:lpstr>
      <vt:lpstr>Quality Assurance Interpretation/Documentation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Quality Assurance</dc:title>
  <dc:creator>Swannack, Russell D</dc:creator>
  <cp:lastModifiedBy>Swannack, Russell D</cp:lastModifiedBy>
  <cp:revision>4</cp:revision>
  <dcterms:created xsi:type="dcterms:W3CDTF">2021-02-17T05:54:37Z</dcterms:created>
  <dcterms:modified xsi:type="dcterms:W3CDTF">2021-02-17T09:25:00Z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