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56" r:id="rId2"/>
    <p:sldId id="257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9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603" y="4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A797B-EBDE-4410-A655-C6236729029D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62180-6A93-4D76-B3DF-4888E4A6D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8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6.)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Look away from your screen every 20 minutes at an object that is about 20 feet away for a full 20 seconds.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862180-6A93-4D76-B3DF-4888E4A6D9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8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35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1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2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2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6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2/3/2021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7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847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homesfeed.com/kid-desk-with-chair/" TargetMode="External"/><Relationship Id="rId7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menfitness.net/posture-errors-exercises-fix/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hyperlink" Target="https://www.flickr.com/photos/ergonomic_office/360445302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9144000" cy="6858000"/>
          </a:xfrm>
          <a:prstGeom prst="rect">
            <a:avLst/>
          </a:prstGeom>
          <a:blipFill dpi="0" rotWithShape="1">
            <a:blip r:embed="rId5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54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147" y="643464"/>
            <a:ext cx="3107873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190" y="806860"/>
            <a:ext cx="2859786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682E7-2968-4523-B719-764F95CB9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369" y="1559768"/>
            <a:ext cx="2233711" cy="31353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>
                <a:solidFill>
                  <a:schemeClr val="bg1"/>
                </a:solidFill>
                <a:latin typeface="+mn-lt"/>
              </a:rPr>
              <a:t>10 Ergonomics Dos and Don'ts for Those Now Working from Home</a:t>
            </a:r>
          </a:p>
        </p:txBody>
      </p:sp>
      <p:sp>
        <p:nvSpPr>
          <p:cNvPr id="71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5994" y="640856"/>
            <a:ext cx="144018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80449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1719" y="1286150"/>
            <a:ext cx="126873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D10CE5D3-0832-41B8-8068-309AEEC1C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049" r="13736" b="-1"/>
          <a:stretch/>
        </p:blipFill>
        <p:spPr>
          <a:xfrm>
            <a:off x="4009927" y="1688028"/>
            <a:ext cx="4651679" cy="34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86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4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4235D159-CFB7-44ED-953C-F0B3F46F5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892" y="4254637"/>
            <a:ext cx="8461207" cy="2146164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BEFDD8FB-476D-4B1F-BFAA-B614F2F4F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53" y="4417891"/>
            <a:ext cx="8215884" cy="1819656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86DA7-E8A9-4DFF-8A1C-EE3C1AEB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3" y="4619708"/>
            <a:ext cx="7760473" cy="127309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Ergonomic DON’Ts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CE3225-5CD8-4CEB-A06C-9446CE5DB22B}"/>
              </a:ext>
            </a:extLst>
          </p:cNvPr>
          <p:cNvSpPr/>
          <p:nvPr/>
        </p:nvSpPr>
        <p:spPr>
          <a:xfrm>
            <a:off x="283826" y="863348"/>
            <a:ext cx="1600389" cy="205164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B2AF9351-9CCC-4766-87A8-501A717BEC9D}"/>
              </a:ext>
            </a:extLst>
          </p:cNvPr>
          <p:cNvSpPr/>
          <p:nvPr/>
        </p:nvSpPr>
        <p:spPr>
          <a:xfrm>
            <a:off x="1101350" y="2479357"/>
            <a:ext cx="1526696" cy="1526696"/>
          </a:xfrm>
          <a:prstGeom prst="leftCircularArrow">
            <a:avLst>
              <a:gd name="adj1" fmla="val 3354"/>
              <a:gd name="adj2" fmla="val 414696"/>
              <a:gd name="adj3" fmla="val 2190206"/>
              <a:gd name="adj4" fmla="val 9024489"/>
              <a:gd name="adj5" fmla="val 3913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0EB968-F63B-483F-A1C6-0ADB6DE9EE26}"/>
              </a:ext>
            </a:extLst>
          </p:cNvPr>
          <p:cNvSpPr/>
          <p:nvPr/>
        </p:nvSpPr>
        <p:spPr>
          <a:xfrm>
            <a:off x="324468" y="2603363"/>
            <a:ext cx="1527596" cy="950113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DON'T hunch over your laptop. ...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CE01BF-2881-4FDF-8827-C81766183DF3}"/>
              </a:ext>
            </a:extLst>
          </p:cNvPr>
          <p:cNvSpPr/>
          <p:nvPr/>
        </p:nvSpPr>
        <p:spPr>
          <a:xfrm>
            <a:off x="2034927" y="1502118"/>
            <a:ext cx="1600389" cy="205135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4" name="Picture 43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CB2FB050-6673-4ACD-92D1-C43D8D9CC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53259" y="1657004"/>
            <a:ext cx="1316624" cy="1828799"/>
          </a:xfrm>
          <a:prstGeom prst="rect">
            <a:avLst/>
          </a:prstGeom>
        </p:spPr>
      </p:pic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F350FC7D-1DBB-4CE4-A540-7865E52B8EFD}"/>
              </a:ext>
            </a:extLst>
          </p:cNvPr>
          <p:cNvSpPr/>
          <p:nvPr/>
        </p:nvSpPr>
        <p:spPr>
          <a:xfrm>
            <a:off x="2841147" y="339193"/>
            <a:ext cx="1700033" cy="1700033"/>
          </a:xfrm>
          <a:prstGeom prst="circularArrow">
            <a:avLst>
              <a:gd name="adj1" fmla="val 3012"/>
              <a:gd name="adj2" fmla="val 369414"/>
              <a:gd name="adj3" fmla="val 19455074"/>
              <a:gd name="adj4" fmla="val 12575511"/>
              <a:gd name="adj5" fmla="val 3514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12CDED-EB6A-487D-80F4-5738E0DF3FF2}"/>
              </a:ext>
            </a:extLst>
          </p:cNvPr>
          <p:cNvSpPr/>
          <p:nvPr/>
        </p:nvSpPr>
        <p:spPr>
          <a:xfrm>
            <a:off x="2076469" y="863348"/>
            <a:ext cx="1526696" cy="876782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DON'T give up on your current chair. ...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855D4E-ABF8-4792-9D3D-1FEDB303A535}"/>
              </a:ext>
            </a:extLst>
          </p:cNvPr>
          <p:cNvSpPr/>
          <p:nvPr/>
        </p:nvSpPr>
        <p:spPr>
          <a:xfrm>
            <a:off x="3786028" y="863348"/>
            <a:ext cx="1600389" cy="205164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14CEFC4B-FAF8-4537-B849-47753A90FF13}"/>
              </a:ext>
            </a:extLst>
          </p:cNvPr>
          <p:cNvSpPr/>
          <p:nvPr/>
        </p:nvSpPr>
        <p:spPr>
          <a:xfrm>
            <a:off x="4570500" y="2487021"/>
            <a:ext cx="1526696" cy="1526696"/>
          </a:xfrm>
          <a:prstGeom prst="leftCircularArrow">
            <a:avLst>
              <a:gd name="adj1" fmla="val 3354"/>
              <a:gd name="adj2" fmla="val 414696"/>
              <a:gd name="adj3" fmla="val 2190206"/>
              <a:gd name="adj4" fmla="val 9024489"/>
              <a:gd name="adj5" fmla="val 3913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E3CB861-21CB-4D51-9CF2-CBBA82FDBAE3}"/>
              </a:ext>
            </a:extLst>
          </p:cNvPr>
          <p:cNvSpPr/>
          <p:nvPr/>
        </p:nvSpPr>
        <p:spPr>
          <a:xfrm>
            <a:off x="3826670" y="2603363"/>
            <a:ext cx="1527596" cy="950113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DON'T let your feet dangle. ...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F82721-D34A-49F8-B812-E04615490CC7}"/>
              </a:ext>
            </a:extLst>
          </p:cNvPr>
          <p:cNvSpPr/>
          <p:nvPr/>
        </p:nvSpPr>
        <p:spPr>
          <a:xfrm>
            <a:off x="5537129" y="1502118"/>
            <a:ext cx="1600389" cy="205135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Arrow: Circular 31">
            <a:extLst>
              <a:ext uri="{FF2B5EF4-FFF2-40B4-BE49-F238E27FC236}">
                <a16:creationId xmlns:a16="http://schemas.microsoft.com/office/drawing/2014/main" id="{CAE567CD-8742-4355-9E13-FFCD7EB1D148}"/>
              </a:ext>
            </a:extLst>
          </p:cNvPr>
          <p:cNvSpPr/>
          <p:nvPr/>
        </p:nvSpPr>
        <p:spPr>
          <a:xfrm>
            <a:off x="6343349" y="389070"/>
            <a:ext cx="1700033" cy="1700033"/>
          </a:xfrm>
          <a:prstGeom prst="circularArrow">
            <a:avLst>
              <a:gd name="adj1" fmla="val 3012"/>
              <a:gd name="adj2" fmla="val 369415"/>
              <a:gd name="adj3" fmla="val 19455074"/>
              <a:gd name="adj4" fmla="val 12575511"/>
              <a:gd name="adj5" fmla="val 3514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24521ED-6F0F-469E-BCBF-A0ACE92D5499}"/>
              </a:ext>
            </a:extLst>
          </p:cNvPr>
          <p:cNvSpPr/>
          <p:nvPr/>
        </p:nvSpPr>
        <p:spPr>
          <a:xfrm>
            <a:off x="5578671" y="863348"/>
            <a:ext cx="1526696" cy="876782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DON'T turn your couch into a workstation. ...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3F71370-700E-46C0-9A5D-6CACC54D3579}"/>
              </a:ext>
            </a:extLst>
          </p:cNvPr>
          <p:cNvSpPr/>
          <p:nvPr/>
        </p:nvSpPr>
        <p:spPr>
          <a:xfrm>
            <a:off x="7288230" y="863348"/>
            <a:ext cx="1600389" cy="205164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4" name="Picture 5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1594EE00-2B87-4BA7-9747-E05E63A3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2" t="15749" b="-1"/>
          <a:stretch/>
        </p:blipFill>
        <p:spPr>
          <a:xfrm>
            <a:off x="7410038" y="1041721"/>
            <a:ext cx="1338554" cy="1565656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9512972-7A0D-46B0-AD5F-591B2B376503}"/>
              </a:ext>
            </a:extLst>
          </p:cNvPr>
          <p:cNvSpPr/>
          <p:nvPr/>
        </p:nvSpPr>
        <p:spPr>
          <a:xfrm>
            <a:off x="7328872" y="2603363"/>
            <a:ext cx="1527596" cy="950113"/>
          </a:xfrm>
          <a:custGeom>
            <a:avLst/>
            <a:gdLst>
              <a:gd name="connsiteX0" fmla="*/ 0 w 1205819"/>
              <a:gd name="connsiteY0" fmla="*/ 47951 h 479514"/>
              <a:gd name="connsiteX1" fmla="*/ 47951 w 1205819"/>
              <a:gd name="connsiteY1" fmla="*/ 0 h 479514"/>
              <a:gd name="connsiteX2" fmla="*/ 1157868 w 1205819"/>
              <a:gd name="connsiteY2" fmla="*/ 0 h 479514"/>
              <a:gd name="connsiteX3" fmla="*/ 1205819 w 1205819"/>
              <a:gd name="connsiteY3" fmla="*/ 47951 h 479514"/>
              <a:gd name="connsiteX4" fmla="*/ 1205819 w 1205819"/>
              <a:gd name="connsiteY4" fmla="*/ 431563 h 479514"/>
              <a:gd name="connsiteX5" fmla="*/ 1157868 w 1205819"/>
              <a:gd name="connsiteY5" fmla="*/ 479514 h 479514"/>
              <a:gd name="connsiteX6" fmla="*/ 47951 w 1205819"/>
              <a:gd name="connsiteY6" fmla="*/ 479514 h 479514"/>
              <a:gd name="connsiteX7" fmla="*/ 0 w 1205819"/>
              <a:gd name="connsiteY7" fmla="*/ 431563 h 479514"/>
              <a:gd name="connsiteX8" fmla="*/ 0 w 1205819"/>
              <a:gd name="connsiteY8" fmla="*/ 47951 h 4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19" h="479514">
                <a:moveTo>
                  <a:pt x="0" y="47951"/>
                </a:moveTo>
                <a:cubicBezTo>
                  <a:pt x="0" y="21468"/>
                  <a:pt x="21468" y="0"/>
                  <a:pt x="47951" y="0"/>
                </a:cubicBezTo>
                <a:lnTo>
                  <a:pt x="1157868" y="0"/>
                </a:lnTo>
                <a:cubicBezTo>
                  <a:pt x="1184351" y="0"/>
                  <a:pt x="1205819" y="21468"/>
                  <a:pt x="1205819" y="47951"/>
                </a:cubicBezTo>
                <a:lnTo>
                  <a:pt x="1205819" y="431563"/>
                </a:lnTo>
                <a:cubicBezTo>
                  <a:pt x="1205819" y="458046"/>
                  <a:pt x="1184351" y="479514"/>
                  <a:pt x="1157868" y="479514"/>
                </a:cubicBezTo>
                <a:lnTo>
                  <a:pt x="47951" y="479514"/>
                </a:lnTo>
                <a:cubicBezTo>
                  <a:pt x="21468" y="479514"/>
                  <a:pt x="0" y="458046"/>
                  <a:pt x="0" y="431563"/>
                </a:cubicBezTo>
                <a:lnTo>
                  <a:pt x="0" y="479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094" tIns="26744" rIns="33094" bIns="26744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DON’T skip lunch. …</a:t>
            </a:r>
          </a:p>
        </p:txBody>
      </p:sp>
      <p:pic>
        <p:nvPicPr>
          <p:cNvPr id="46" name="Picture 45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17A7A0D7-65F6-4080-B456-305316C730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492" t="1" r="12489" b="-2"/>
          <a:stretch/>
        </p:blipFill>
        <p:spPr>
          <a:xfrm>
            <a:off x="337153" y="1184661"/>
            <a:ext cx="1497494" cy="1187070"/>
          </a:xfrm>
          <a:prstGeom prst="rect">
            <a:avLst/>
          </a:prstGeom>
        </p:spPr>
      </p:pic>
      <p:pic>
        <p:nvPicPr>
          <p:cNvPr id="50" name="Picture 49" descr="A pair of feet in ice skates&#10;&#10;Description automatically generated with low confidence">
            <a:extLst>
              <a:ext uri="{FF2B5EF4-FFF2-40B4-BE49-F238E27FC236}">
                <a16:creationId xmlns:a16="http://schemas.microsoft.com/office/drawing/2014/main" id="{4C209CEB-16BE-43A9-B4E1-A456E4EB3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134" r="15131"/>
          <a:stretch/>
        </p:blipFill>
        <p:spPr>
          <a:xfrm>
            <a:off x="3858365" y="1224607"/>
            <a:ext cx="1464144" cy="1122505"/>
          </a:xfrm>
          <a:prstGeom prst="rect">
            <a:avLst/>
          </a:prstGeom>
        </p:spPr>
      </p:pic>
      <p:pic>
        <p:nvPicPr>
          <p:cNvPr id="52" name="Picture 51" descr="A picture containing person, indoor, mammal&#10;&#10;Description automatically generated">
            <a:extLst>
              <a:ext uri="{FF2B5EF4-FFF2-40B4-BE49-F238E27FC236}">
                <a16:creationId xmlns:a16="http://schemas.microsoft.com/office/drawing/2014/main" id="{5D720453-D3D8-42B5-99B6-F95A9D97B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32" y="1938482"/>
            <a:ext cx="1523802" cy="13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22" y="237744"/>
            <a:ext cx="33146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614" y="466344"/>
            <a:ext cx="2969514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7184C-33CE-434E-A70D-253094EA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80" y="875324"/>
            <a:ext cx="2652382" cy="50935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Ergonomic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DOs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6039EB-A257-4246-BE0A-6AFF151E0304}"/>
              </a:ext>
            </a:extLst>
          </p:cNvPr>
          <p:cNvGrpSpPr/>
          <p:nvPr/>
        </p:nvGrpSpPr>
        <p:grpSpPr>
          <a:xfrm>
            <a:off x="3808726" y="247508"/>
            <a:ext cx="4986660" cy="1222997"/>
            <a:chOff x="3808726" y="295918"/>
            <a:chExt cx="4986660" cy="14354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2A3DAA-7232-4AC8-9741-E145399701DF}"/>
                </a:ext>
              </a:extLst>
            </p:cNvPr>
            <p:cNvSpPr/>
            <p:nvPr/>
          </p:nvSpPr>
          <p:spPr>
            <a:xfrm>
              <a:off x="3808726" y="295918"/>
              <a:ext cx="4986660" cy="14354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2D9F88-2A22-4FB4-9958-645E5E79CA6A}"/>
                </a:ext>
              </a:extLst>
            </p:cNvPr>
            <p:cNvGrpSpPr/>
            <p:nvPr/>
          </p:nvGrpSpPr>
          <p:grpSpPr>
            <a:xfrm>
              <a:off x="3961925" y="344345"/>
              <a:ext cx="4680262" cy="1338557"/>
              <a:chOff x="4093284" y="295937"/>
              <a:chExt cx="4680262" cy="133855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8CFB9A6-67B2-470A-B181-7260F6289532}"/>
                  </a:ext>
                </a:extLst>
              </p:cNvPr>
              <p:cNvSpPr/>
              <p:nvPr/>
            </p:nvSpPr>
            <p:spPr>
              <a:xfrm>
                <a:off x="5593444" y="620321"/>
                <a:ext cx="3180102" cy="689788"/>
              </a:xfrm>
              <a:custGeom>
                <a:avLst/>
                <a:gdLst>
                  <a:gd name="connsiteX0" fmla="*/ 0 w 1935330"/>
                  <a:gd name="connsiteY0" fmla="*/ 0 h 821049"/>
                  <a:gd name="connsiteX1" fmla="*/ 1935330 w 1935330"/>
                  <a:gd name="connsiteY1" fmla="*/ 0 h 821049"/>
                  <a:gd name="connsiteX2" fmla="*/ 1935330 w 1935330"/>
                  <a:gd name="connsiteY2" fmla="*/ 821049 h 821049"/>
                  <a:gd name="connsiteX3" fmla="*/ 0 w 1935330"/>
                  <a:gd name="connsiteY3" fmla="*/ 821049 h 821049"/>
                  <a:gd name="connsiteX4" fmla="*/ 0 w 1935330"/>
                  <a:gd name="connsiteY4" fmla="*/ 0 h 82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5330" h="821049">
                    <a:moveTo>
                      <a:pt x="0" y="0"/>
                    </a:moveTo>
                    <a:lnTo>
                      <a:pt x="1935330" y="0"/>
                    </a:lnTo>
                    <a:lnTo>
                      <a:pt x="1935330" y="821049"/>
                    </a:lnTo>
                    <a:lnTo>
                      <a:pt x="0" y="821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800" kern="1200" dirty="0"/>
                  <a:t>DO customize a space to fit you…</a:t>
                </a:r>
              </a:p>
            </p:txBody>
          </p:sp>
          <p:pic>
            <p:nvPicPr>
              <p:cNvPr id="14" name="Picture 13" descr="A person sitting at a table&#10;&#10;Description automatically generated with medium confidence">
                <a:extLst>
                  <a:ext uri="{FF2B5EF4-FFF2-40B4-BE49-F238E27FC236}">
                    <a16:creationId xmlns:a16="http://schemas.microsoft.com/office/drawing/2014/main" id="{5A589A82-3921-483A-9B26-E61A9A4DD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284" y="295937"/>
                <a:ext cx="1074114" cy="133855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C5DEF7-CA29-4734-8A7F-59C5F9C9D0B9}"/>
              </a:ext>
            </a:extLst>
          </p:cNvPr>
          <p:cNvGrpSpPr/>
          <p:nvPr/>
        </p:nvGrpSpPr>
        <p:grpSpPr>
          <a:xfrm>
            <a:off x="3808726" y="1572218"/>
            <a:ext cx="4986660" cy="1222997"/>
            <a:chOff x="3808726" y="1629784"/>
            <a:chExt cx="4986660" cy="1222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E94AD8-AE3E-44CD-BEF2-A25DF1CD9254}"/>
                </a:ext>
              </a:extLst>
            </p:cNvPr>
            <p:cNvSpPr/>
            <p:nvPr/>
          </p:nvSpPr>
          <p:spPr>
            <a:xfrm>
              <a:off x="3808726" y="1629784"/>
              <a:ext cx="4986660" cy="1222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BBA415-5F85-4197-BE63-3D625EFA7E7B}"/>
                </a:ext>
              </a:extLst>
            </p:cNvPr>
            <p:cNvGrpSpPr/>
            <p:nvPr/>
          </p:nvGrpSpPr>
          <p:grpSpPr>
            <a:xfrm>
              <a:off x="4049619" y="1677505"/>
              <a:ext cx="4504875" cy="1127555"/>
              <a:chOff x="4060377" y="1700709"/>
              <a:chExt cx="4504875" cy="1127555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10F4455-DAA7-4418-B412-EE40C023BCB6}"/>
                  </a:ext>
                </a:extLst>
              </p:cNvPr>
              <p:cNvSpPr/>
              <p:nvPr/>
            </p:nvSpPr>
            <p:spPr>
              <a:xfrm>
                <a:off x="4060377" y="1958575"/>
                <a:ext cx="3349092" cy="611823"/>
              </a:xfrm>
              <a:custGeom>
                <a:avLst/>
                <a:gdLst>
                  <a:gd name="connsiteX0" fmla="*/ 0 w 1935330"/>
                  <a:gd name="connsiteY0" fmla="*/ 0 h 821049"/>
                  <a:gd name="connsiteX1" fmla="*/ 1935330 w 1935330"/>
                  <a:gd name="connsiteY1" fmla="*/ 0 h 821049"/>
                  <a:gd name="connsiteX2" fmla="*/ 1935330 w 1935330"/>
                  <a:gd name="connsiteY2" fmla="*/ 821049 h 821049"/>
                  <a:gd name="connsiteX3" fmla="*/ 0 w 1935330"/>
                  <a:gd name="connsiteY3" fmla="*/ 821049 h 821049"/>
                  <a:gd name="connsiteX4" fmla="*/ 0 w 1935330"/>
                  <a:gd name="connsiteY4" fmla="*/ 0 h 82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5330" h="821049">
                    <a:moveTo>
                      <a:pt x="0" y="0"/>
                    </a:moveTo>
                    <a:lnTo>
                      <a:pt x="1935330" y="0"/>
                    </a:lnTo>
                    <a:lnTo>
                      <a:pt x="1935330" y="821049"/>
                    </a:lnTo>
                    <a:lnTo>
                      <a:pt x="0" y="8210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l" defTabSz="8001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800" kern="1200" dirty="0"/>
                  <a:t>DO use an office chair if possible... </a:t>
                </a:r>
              </a:p>
            </p:txBody>
          </p:sp>
          <p:pic>
            <p:nvPicPr>
              <p:cNvPr id="19" name="Picture 18" descr="A black office chair&#10;&#10;Description automatically generated with medium confidence">
                <a:extLst>
                  <a:ext uri="{FF2B5EF4-FFF2-40B4-BE49-F238E27FC236}">
                    <a16:creationId xmlns:a16="http://schemas.microsoft.com/office/drawing/2014/main" id="{0F6DD7FB-3DBF-49DF-A38F-0E4D5FECA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flipH="1">
                <a:off x="7487321" y="1700709"/>
                <a:ext cx="1077931" cy="1127555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99F7F8-78D7-4067-8122-82BD8F40A1C6}"/>
              </a:ext>
            </a:extLst>
          </p:cNvPr>
          <p:cNvGrpSpPr/>
          <p:nvPr/>
        </p:nvGrpSpPr>
        <p:grpSpPr>
          <a:xfrm>
            <a:off x="3808726" y="2896928"/>
            <a:ext cx="4986660" cy="1194489"/>
            <a:chOff x="3808726" y="2922754"/>
            <a:chExt cx="4986660" cy="11944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CFB6D4-7ED6-4655-B93E-C0CABF16370B}"/>
                </a:ext>
              </a:extLst>
            </p:cNvPr>
            <p:cNvSpPr/>
            <p:nvPr/>
          </p:nvSpPr>
          <p:spPr>
            <a:xfrm>
              <a:off x="3808726" y="2922754"/>
              <a:ext cx="4986660" cy="119448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C41643B-B875-45B3-9C9B-9E36987B5BCE}"/>
                </a:ext>
              </a:extLst>
            </p:cNvPr>
            <p:cNvSpPr/>
            <p:nvPr/>
          </p:nvSpPr>
          <p:spPr>
            <a:xfrm>
              <a:off x="6477921" y="3103792"/>
              <a:ext cx="2317465" cy="832414"/>
            </a:xfrm>
            <a:custGeom>
              <a:avLst/>
              <a:gdLst>
                <a:gd name="connsiteX0" fmla="*/ 0 w 1935330"/>
                <a:gd name="connsiteY0" fmla="*/ 0 h 821049"/>
                <a:gd name="connsiteX1" fmla="*/ 1935330 w 1935330"/>
                <a:gd name="connsiteY1" fmla="*/ 0 h 821049"/>
                <a:gd name="connsiteX2" fmla="*/ 1935330 w 1935330"/>
                <a:gd name="connsiteY2" fmla="*/ 821049 h 821049"/>
                <a:gd name="connsiteX3" fmla="*/ 0 w 1935330"/>
                <a:gd name="connsiteY3" fmla="*/ 821049 h 821049"/>
                <a:gd name="connsiteX4" fmla="*/ 0 w 1935330"/>
                <a:gd name="connsiteY4" fmla="*/ 0 h 82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330" h="821049">
                  <a:moveTo>
                    <a:pt x="0" y="0"/>
                  </a:moveTo>
                  <a:lnTo>
                    <a:pt x="1935330" y="0"/>
                  </a:lnTo>
                  <a:lnTo>
                    <a:pt x="1935330" y="821049"/>
                  </a:lnTo>
                  <a:lnTo>
                    <a:pt x="0" y="8210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DO stay hydrated…</a:t>
              </a:r>
            </a:p>
          </p:txBody>
        </p:sp>
        <p:pic>
          <p:nvPicPr>
            <p:cNvPr id="27" name="Picture 26" descr="A person holding a baby&#10;&#10;Description automatically generated with low confidence">
              <a:extLst>
                <a:ext uri="{FF2B5EF4-FFF2-40B4-BE49-F238E27FC236}">
                  <a16:creationId xmlns:a16="http://schemas.microsoft.com/office/drawing/2014/main" id="{49A704A4-BAE9-4DD4-9C95-78A805F0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3894" y="2966021"/>
              <a:ext cx="1855694" cy="110795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BA6EA1-9546-482C-902E-6D0435A97101}"/>
              </a:ext>
            </a:extLst>
          </p:cNvPr>
          <p:cNvGrpSpPr/>
          <p:nvPr/>
        </p:nvGrpSpPr>
        <p:grpSpPr>
          <a:xfrm>
            <a:off x="3808726" y="4193130"/>
            <a:ext cx="4986660" cy="1178180"/>
            <a:chOff x="3808726" y="4187216"/>
            <a:chExt cx="4986660" cy="11781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46C7C3-03F9-43EB-A7D0-8610EFD427A0}"/>
                </a:ext>
              </a:extLst>
            </p:cNvPr>
            <p:cNvSpPr/>
            <p:nvPr/>
          </p:nvSpPr>
          <p:spPr>
            <a:xfrm>
              <a:off x="3808726" y="4187216"/>
              <a:ext cx="4986660" cy="11781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5F7D18A-A044-43BC-892A-F12BD23B6DB2}"/>
                </a:ext>
              </a:extLst>
            </p:cNvPr>
            <p:cNvSpPr/>
            <p:nvPr/>
          </p:nvSpPr>
          <p:spPr>
            <a:xfrm>
              <a:off x="3971246" y="4365782"/>
              <a:ext cx="2471932" cy="821049"/>
            </a:xfrm>
            <a:custGeom>
              <a:avLst/>
              <a:gdLst>
                <a:gd name="connsiteX0" fmla="*/ 0 w 1935330"/>
                <a:gd name="connsiteY0" fmla="*/ 0 h 821049"/>
                <a:gd name="connsiteX1" fmla="*/ 1935330 w 1935330"/>
                <a:gd name="connsiteY1" fmla="*/ 0 h 821049"/>
                <a:gd name="connsiteX2" fmla="*/ 1935330 w 1935330"/>
                <a:gd name="connsiteY2" fmla="*/ 821049 h 821049"/>
                <a:gd name="connsiteX3" fmla="*/ 0 w 1935330"/>
                <a:gd name="connsiteY3" fmla="*/ 821049 h 821049"/>
                <a:gd name="connsiteX4" fmla="*/ 0 w 1935330"/>
                <a:gd name="connsiteY4" fmla="*/ 0 h 82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330" h="821049">
                  <a:moveTo>
                    <a:pt x="0" y="0"/>
                  </a:moveTo>
                  <a:lnTo>
                    <a:pt x="1935330" y="0"/>
                  </a:lnTo>
                  <a:lnTo>
                    <a:pt x="1935330" y="821049"/>
                  </a:lnTo>
                  <a:lnTo>
                    <a:pt x="0" y="8210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DO follow the 20/20/20 rule... </a:t>
              </a:r>
            </a:p>
          </p:txBody>
        </p:sp>
        <p:pic>
          <p:nvPicPr>
            <p:cNvPr id="33" name="Picture 32" descr="A pair of people holding tennis rackets&#10;&#10;Description automatically generated with low confidence">
              <a:extLst>
                <a:ext uri="{FF2B5EF4-FFF2-40B4-BE49-F238E27FC236}">
                  <a16:creationId xmlns:a16="http://schemas.microsoft.com/office/drawing/2014/main" id="{B6876041-8FCE-40EE-A5B2-85E6F1F22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b="11363"/>
            <a:stretch/>
          </p:blipFill>
          <p:spPr>
            <a:xfrm>
              <a:off x="6707393" y="4260044"/>
              <a:ext cx="1979262" cy="103252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8439E6-759E-442A-926D-EAA1D6716D7E}"/>
              </a:ext>
            </a:extLst>
          </p:cNvPr>
          <p:cNvGrpSpPr/>
          <p:nvPr/>
        </p:nvGrpSpPr>
        <p:grpSpPr>
          <a:xfrm>
            <a:off x="3808726" y="5473022"/>
            <a:ext cx="4986660" cy="1125972"/>
            <a:chOff x="3808726" y="5435369"/>
            <a:chExt cx="4986660" cy="112597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F04C1E-E9D2-4530-A62D-E8238233D249}"/>
                </a:ext>
              </a:extLst>
            </p:cNvPr>
            <p:cNvSpPr/>
            <p:nvPr/>
          </p:nvSpPr>
          <p:spPr>
            <a:xfrm>
              <a:off x="3808726" y="5435369"/>
              <a:ext cx="4986660" cy="11259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90849EF-E0C9-4162-AA9C-3B900B467D51}"/>
                </a:ext>
              </a:extLst>
            </p:cNvPr>
            <p:cNvSpPr/>
            <p:nvPr/>
          </p:nvSpPr>
          <p:spPr>
            <a:xfrm>
              <a:off x="4055407" y="5731060"/>
              <a:ext cx="2675722" cy="534591"/>
            </a:xfrm>
            <a:custGeom>
              <a:avLst/>
              <a:gdLst>
                <a:gd name="connsiteX0" fmla="*/ 0 w 1935330"/>
                <a:gd name="connsiteY0" fmla="*/ 0 h 821049"/>
                <a:gd name="connsiteX1" fmla="*/ 1935330 w 1935330"/>
                <a:gd name="connsiteY1" fmla="*/ 0 h 821049"/>
                <a:gd name="connsiteX2" fmla="*/ 1935330 w 1935330"/>
                <a:gd name="connsiteY2" fmla="*/ 821049 h 821049"/>
                <a:gd name="connsiteX3" fmla="*/ 0 w 1935330"/>
                <a:gd name="connsiteY3" fmla="*/ 821049 h 821049"/>
                <a:gd name="connsiteX4" fmla="*/ 0 w 1935330"/>
                <a:gd name="connsiteY4" fmla="*/ 0 h 82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330" h="821049">
                  <a:moveTo>
                    <a:pt x="0" y="0"/>
                  </a:moveTo>
                  <a:lnTo>
                    <a:pt x="1935330" y="0"/>
                  </a:lnTo>
                  <a:lnTo>
                    <a:pt x="1935330" y="821049"/>
                  </a:lnTo>
                  <a:lnTo>
                    <a:pt x="0" y="8210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DO make sure you get up, stretch, and walk around…</a:t>
              </a:r>
            </a:p>
          </p:txBody>
        </p:sp>
        <p:pic>
          <p:nvPicPr>
            <p:cNvPr id="39" name="Picture 38" descr="A person doing a handstand&#10;&#10;Description automatically generated with medium confidence">
              <a:extLst>
                <a:ext uri="{FF2B5EF4-FFF2-40B4-BE49-F238E27FC236}">
                  <a16:creationId xmlns:a16="http://schemas.microsoft.com/office/drawing/2014/main" id="{B8A26B89-BBEA-49B1-A0A3-DD43EE56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71115" y="5477855"/>
              <a:ext cx="1180000" cy="104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186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412439"/>
      </a:dk2>
      <a:lt2>
        <a:srgbClr val="E2E8E4"/>
      </a:lt2>
      <a:accent1>
        <a:srgbClr val="EE6ECD"/>
      </a:accent1>
      <a:accent2>
        <a:srgbClr val="EB4E81"/>
      </a:accent2>
      <a:accent3>
        <a:srgbClr val="EE7A6E"/>
      </a:accent3>
      <a:accent4>
        <a:srgbClr val="E88F33"/>
      </a:accent4>
      <a:accent5>
        <a:srgbClr val="ACA54F"/>
      </a:accent5>
      <a:accent6>
        <a:srgbClr val="87AE3A"/>
      </a:accent6>
      <a:hlink>
        <a:srgbClr val="568E64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25756FC81AF488F6C711D74014336" ma:contentTypeVersion="12" ma:contentTypeDescription="Create a new document." ma:contentTypeScope="" ma:versionID="a95a1d7eceb53a2be2496a2fcf90e701">
  <xsd:schema xmlns:xsd="http://www.w3.org/2001/XMLSchema" xmlns:xs="http://www.w3.org/2001/XMLSchema" xmlns:p="http://schemas.microsoft.com/office/2006/metadata/properties" xmlns:ns2="ea60b319-9d9b-4050-a2da-fb9886bc818d" xmlns:ns3="696b1dda-5637-4d41-9abe-79af3c04e813" targetNamespace="http://schemas.microsoft.com/office/2006/metadata/properties" ma:root="true" ma:fieldsID="b2e3702d1cba17928033a74f0f668a03" ns2:_="" ns3:_="">
    <xsd:import namespace="ea60b319-9d9b-4050-a2da-fb9886bc818d"/>
    <xsd:import namespace="696b1dda-5637-4d41-9abe-79af3c04e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0b319-9d9b-4050-a2da-fb9886bc8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1dda-5637-4d41-9abe-79af3c04e8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7EB84E-5B58-4EA7-B701-82AFEAC0AAB9}"/>
</file>

<file path=customXml/itemProps2.xml><?xml version="1.0" encoding="utf-8"?>
<ds:datastoreItem xmlns:ds="http://schemas.openxmlformats.org/officeDocument/2006/customXml" ds:itemID="{FA665F90-F492-49A9-BBA5-7677E90AFCB8}"/>
</file>

<file path=customXml/itemProps3.xml><?xml version="1.0" encoding="utf-8"?>
<ds:datastoreItem xmlns:ds="http://schemas.openxmlformats.org/officeDocument/2006/customXml" ds:itemID="{F88F9821-603D-41B2-8FAF-FEEBDA38492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118</Words>
  <Application>Microsoft Office PowerPoint</Application>
  <PresentationFormat>On-screen Show (4:3)</PresentationFormat>
  <Paragraphs>15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Calibri</vt:lpstr>
      <vt:lpstr>Garamond</vt:lpstr>
      <vt:lpstr>Gill Sans MT</vt:lpstr>
      <vt:lpstr>SavonVTI</vt:lpstr>
      <vt:lpstr>10 Ergonomics Dos and Don'ts for Those Now Working from Home</vt:lpstr>
      <vt:lpstr>Ergonomic DON’Ts</vt:lpstr>
      <vt:lpstr>Ergonomic DOs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Ergonomics Dos and Don'ts for Those Now Working from Home</dc:title>
  <dc:creator>Hill, David L.</dc:creator>
  <cp:lastModifiedBy>Pope, Vicki L.</cp:lastModifiedBy>
  <cp:revision>12</cp:revision>
  <dcterms:created xsi:type="dcterms:W3CDTF">2021-02-03T23:21:28Z</dcterms:created>
  <dcterms:modified xsi:type="dcterms:W3CDTF">2021-02-04T02:33:20Z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0x01010070F25756FC81AF488F6C711D74014336</vt:lpwstr>
  </property>
</Properties>
</file>