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 id="2147483829" r:id="rId2"/>
  </p:sldMasterIdLst>
  <p:notesMasterIdLst>
    <p:notesMasterId r:id="rId63"/>
  </p:notesMasterIdLst>
  <p:handoutMasterIdLst>
    <p:handoutMasterId r:id="rId64"/>
  </p:handoutMasterIdLst>
  <p:sldIdLst>
    <p:sldId id="501" r:id="rId3"/>
    <p:sldId id="270" r:id="rId4"/>
    <p:sldId id="762" r:id="rId5"/>
    <p:sldId id="549" r:id="rId6"/>
    <p:sldId id="644" r:id="rId7"/>
    <p:sldId id="680" r:id="rId8"/>
    <p:sldId id="749" r:id="rId9"/>
    <p:sldId id="750" r:id="rId10"/>
    <p:sldId id="751" r:id="rId11"/>
    <p:sldId id="605" r:id="rId12"/>
    <p:sldId id="752" r:id="rId13"/>
    <p:sldId id="761" r:id="rId14"/>
    <p:sldId id="767" r:id="rId15"/>
    <p:sldId id="769" r:id="rId16"/>
    <p:sldId id="765" r:id="rId17"/>
    <p:sldId id="666" r:id="rId18"/>
    <p:sldId id="736" r:id="rId19"/>
    <p:sldId id="505" r:id="rId20"/>
    <p:sldId id="544" r:id="rId21"/>
    <p:sldId id="545" r:id="rId22"/>
    <p:sldId id="298" r:id="rId23"/>
    <p:sldId id="614" r:id="rId24"/>
    <p:sldId id="766" r:id="rId25"/>
    <p:sldId id="634" r:id="rId26"/>
    <p:sldId id="670" r:id="rId27"/>
    <p:sldId id="699" r:id="rId28"/>
    <p:sldId id="498" r:id="rId29"/>
    <p:sldId id="586" r:id="rId30"/>
    <p:sldId id="753" r:id="rId31"/>
    <p:sldId id="755" r:id="rId32"/>
    <p:sldId id="768" r:id="rId33"/>
    <p:sldId id="776" r:id="rId34"/>
    <p:sldId id="763" r:id="rId35"/>
    <p:sldId id="406" r:id="rId36"/>
    <p:sldId id="733" r:id="rId37"/>
    <p:sldId id="770" r:id="rId38"/>
    <p:sldId id="760" r:id="rId39"/>
    <p:sldId id="771" r:id="rId40"/>
    <p:sldId id="772" r:id="rId41"/>
    <p:sldId id="773" r:id="rId42"/>
    <p:sldId id="774" r:id="rId43"/>
    <p:sldId id="775" r:id="rId44"/>
    <p:sldId id="507" r:id="rId45"/>
    <p:sldId id="322" r:id="rId46"/>
    <p:sldId id="777" r:id="rId47"/>
    <p:sldId id="672" r:id="rId48"/>
    <p:sldId id="583" r:id="rId49"/>
    <p:sldId id="571" r:id="rId50"/>
    <p:sldId id="691" r:id="rId51"/>
    <p:sldId id="725" r:id="rId52"/>
    <p:sldId id="726" r:id="rId53"/>
    <p:sldId id="758" r:id="rId54"/>
    <p:sldId id="522" r:id="rId55"/>
    <p:sldId id="739" r:id="rId56"/>
    <p:sldId id="754" r:id="rId57"/>
    <p:sldId id="633" r:id="rId58"/>
    <p:sldId id="587" r:id="rId59"/>
    <p:sldId id="445" r:id="rId60"/>
    <p:sldId id="778" r:id="rId61"/>
    <p:sldId id="324"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 Matthew S (ATA)" initials="AM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85020" autoAdjust="0"/>
  </p:normalViewPr>
  <p:slideViewPr>
    <p:cSldViewPr>
      <p:cViewPr varScale="1">
        <p:scale>
          <a:sx n="109" d="100"/>
          <a:sy n="109" d="100"/>
        </p:scale>
        <p:origin x="1656" y="126"/>
      </p:cViewPr>
      <p:guideLst>
        <p:guide orient="horz" pos="2160"/>
        <p:guide pos="2880"/>
      </p:guideLst>
    </p:cSldViewPr>
  </p:slideViewPr>
  <p:outlineViewPr>
    <p:cViewPr>
      <p:scale>
        <a:sx n="33" d="100"/>
        <a:sy n="33" d="100"/>
      </p:scale>
      <p:origin x="42" y="25056"/>
    </p:cViewPr>
  </p:outlineViewPr>
  <p:notesTextViewPr>
    <p:cViewPr>
      <p:scale>
        <a:sx n="3" d="2"/>
        <a:sy n="3" d="2"/>
      </p:scale>
      <p:origin x="0" y="0"/>
    </p:cViewPr>
  </p:notesTextViewPr>
  <p:sorterViewPr>
    <p:cViewPr>
      <p:scale>
        <a:sx n="100" d="100"/>
        <a:sy n="100" d="100"/>
      </p:scale>
      <p:origin x="0" y="-5496"/>
    </p:cViewPr>
  </p:sorterViewPr>
  <p:notesViewPr>
    <p:cSldViewPr>
      <p:cViewPr>
        <p:scale>
          <a:sx n="166" d="100"/>
          <a:sy n="166" d="100"/>
        </p:scale>
        <p:origin x="1326"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oleObject" Target="file:///\\dcstorage.lanl.gov\ta55\Supply%20Chain%20Assurance\Supplier%20Evaluation\EFCOG%20JSEP_QSWG_MASL\MASL\Task%20SC-17-02%20MASL%20eFor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 Avoidance: Task SC-17-02 MASL eForms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dLbls>
          <c:dLblPos val="ctr"/>
          <c:showLegendKey val="0"/>
          <c:showVal val="1"/>
          <c:showCatName val="0"/>
          <c:showSerName val="0"/>
          <c:showPercent val="0"/>
          <c:showBubbleSize val="0"/>
        </c:dLbls>
        <c:marker val="1"/>
        <c:smooth val="0"/>
        <c:axId val="2123386248"/>
        <c:axId val="2125185560"/>
      </c:lineChart>
      <c:catAx>
        <c:axId val="212338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185560"/>
        <c:crosses val="autoZero"/>
        <c:auto val="1"/>
        <c:lblAlgn val="ctr"/>
        <c:lblOffset val="100"/>
        <c:noMultiLvlLbl val="0"/>
      </c:catAx>
      <c:valAx>
        <c:axId val="21251855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3862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6088"/>
          </a:xfrm>
          <a:prstGeom prst="rect">
            <a:avLst/>
          </a:prstGeom>
        </p:spPr>
        <p:txBody>
          <a:bodyPr vert="horz" lIns="91270" tIns="45636" rIns="91270" bIns="45636" rtlCol="0"/>
          <a:lstStyle>
            <a:lvl1pPr algn="l">
              <a:defRPr sz="1200"/>
            </a:lvl1pPr>
          </a:lstStyle>
          <a:p>
            <a:endParaRPr lang="en-US"/>
          </a:p>
        </p:txBody>
      </p:sp>
      <p:sp>
        <p:nvSpPr>
          <p:cNvPr id="3" name="Date Placeholder 2"/>
          <p:cNvSpPr>
            <a:spLocks noGrp="1"/>
          </p:cNvSpPr>
          <p:nvPr>
            <p:ph type="dt" sz="quarter" idx="1"/>
          </p:nvPr>
        </p:nvSpPr>
        <p:spPr>
          <a:xfrm>
            <a:off x="3971083" y="1"/>
            <a:ext cx="3037735" cy="466088"/>
          </a:xfrm>
          <a:prstGeom prst="rect">
            <a:avLst/>
          </a:prstGeom>
        </p:spPr>
        <p:txBody>
          <a:bodyPr vert="horz" lIns="91270" tIns="45636" rIns="91270" bIns="45636" rtlCol="0"/>
          <a:lstStyle>
            <a:lvl1pPr algn="r">
              <a:defRPr sz="1200"/>
            </a:lvl1pPr>
          </a:lstStyle>
          <a:p>
            <a:fld id="{993BF2D9-9520-4791-88FB-20C76FECA0FF}" type="datetimeFigureOut">
              <a:rPr lang="en-US" smtClean="0"/>
              <a:t>11/27/2020</a:t>
            </a:fld>
            <a:endParaRPr lang="en-US"/>
          </a:p>
        </p:txBody>
      </p:sp>
      <p:sp>
        <p:nvSpPr>
          <p:cNvPr id="4" name="Footer Placeholder 3"/>
          <p:cNvSpPr>
            <a:spLocks noGrp="1"/>
          </p:cNvSpPr>
          <p:nvPr>
            <p:ph type="ftr" sz="quarter" idx="2"/>
          </p:nvPr>
        </p:nvSpPr>
        <p:spPr>
          <a:xfrm>
            <a:off x="1" y="8830313"/>
            <a:ext cx="3037735" cy="466088"/>
          </a:xfrm>
          <a:prstGeom prst="rect">
            <a:avLst/>
          </a:prstGeom>
        </p:spPr>
        <p:txBody>
          <a:bodyPr vert="horz" lIns="91270" tIns="45636" rIns="91270" bIns="45636" rtlCol="0" anchor="b"/>
          <a:lstStyle>
            <a:lvl1pPr algn="l">
              <a:defRPr sz="1200"/>
            </a:lvl1pPr>
          </a:lstStyle>
          <a:p>
            <a:endParaRPr lang="en-US"/>
          </a:p>
        </p:txBody>
      </p:sp>
      <p:sp>
        <p:nvSpPr>
          <p:cNvPr id="5" name="Slide Number Placeholder 4"/>
          <p:cNvSpPr>
            <a:spLocks noGrp="1"/>
          </p:cNvSpPr>
          <p:nvPr>
            <p:ph type="sldNum" sz="quarter" idx="3"/>
          </p:nvPr>
        </p:nvSpPr>
        <p:spPr>
          <a:xfrm>
            <a:off x="3971083" y="8830313"/>
            <a:ext cx="3037735" cy="466088"/>
          </a:xfrm>
          <a:prstGeom prst="rect">
            <a:avLst/>
          </a:prstGeom>
        </p:spPr>
        <p:txBody>
          <a:bodyPr vert="horz" lIns="91270" tIns="45636" rIns="91270" bIns="45636" rtlCol="0" anchor="b"/>
          <a:lstStyle>
            <a:lvl1pPr algn="r">
              <a:defRPr sz="1200"/>
            </a:lvl1pPr>
          </a:lstStyle>
          <a:p>
            <a:fld id="{F94ED5E9-D0FD-4FE1-A7AB-40401E4072DB}" type="slidenum">
              <a:rPr lang="en-US" smtClean="0"/>
              <a:t>‹#›</a:t>
            </a:fld>
            <a:endParaRPr lang="en-US"/>
          </a:p>
        </p:txBody>
      </p:sp>
    </p:spTree>
    <p:extLst>
      <p:ext uri="{BB962C8B-B14F-4D97-AF65-F5344CB8AC3E}">
        <p14:creationId xmlns:p14="http://schemas.microsoft.com/office/powerpoint/2010/main" val="339273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19"/>
          </a:xfrm>
          <a:prstGeom prst="rect">
            <a:avLst/>
          </a:prstGeom>
        </p:spPr>
        <p:txBody>
          <a:bodyPr vert="horz" lIns="93144" tIns="46573" rIns="93144" bIns="46573" rtlCol="0"/>
          <a:lstStyle>
            <a:lvl1pPr algn="l">
              <a:defRPr sz="1300"/>
            </a:lvl1pPr>
          </a:lstStyle>
          <a:p>
            <a:endParaRPr lang="en-US"/>
          </a:p>
        </p:txBody>
      </p:sp>
      <p:sp>
        <p:nvSpPr>
          <p:cNvPr id="3" name="Date Placeholder 2"/>
          <p:cNvSpPr>
            <a:spLocks noGrp="1"/>
          </p:cNvSpPr>
          <p:nvPr>
            <p:ph type="dt" idx="1"/>
          </p:nvPr>
        </p:nvSpPr>
        <p:spPr>
          <a:xfrm>
            <a:off x="3970938" y="2"/>
            <a:ext cx="3037840" cy="464819"/>
          </a:xfrm>
          <a:prstGeom prst="rect">
            <a:avLst/>
          </a:prstGeom>
        </p:spPr>
        <p:txBody>
          <a:bodyPr vert="horz" lIns="93144" tIns="46573" rIns="93144" bIns="46573" rtlCol="0"/>
          <a:lstStyle>
            <a:lvl1pPr algn="r">
              <a:defRPr sz="1300"/>
            </a:lvl1pPr>
          </a:lstStyle>
          <a:p>
            <a:fld id="{C1898E4E-DD3A-4EDA-95EA-30F0190905F4}" type="datetimeFigureOut">
              <a:rPr lang="en-US" smtClean="0"/>
              <a:pPr/>
              <a:t>11/27/2020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4" tIns="46573" rIns="93144" bIns="46573" rtlCol="0" anchor="ctr"/>
          <a:lstStyle/>
          <a:p>
            <a:endParaRPr lang="en-US"/>
          </a:p>
        </p:txBody>
      </p:sp>
      <p:sp>
        <p:nvSpPr>
          <p:cNvPr id="5" name="Notes Placeholder 4"/>
          <p:cNvSpPr>
            <a:spLocks noGrp="1"/>
          </p:cNvSpPr>
          <p:nvPr>
            <p:ph type="body" sz="quarter" idx="3"/>
          </p:nvPr>
        </p:nvSpPr>
        <p:spPr>
          <a:xfrm>
            <a:off x="701040" y="4415793"/>
            <a:ext cx="5608320" cy="4183379"/>
          </a:xfrm>
          <a:prstGeom prst="rect">
            <a:avLst/>
          </a:prstGeom>
        </p:spPr>
        <p:txBody>
          <a:bodyPr vert="horz" lIns="93144" tIns="46573" rIns="93144" bIns="465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0"/>
            <a:ext cx="3037840" cy="464819"/>
          </a:xfrm>
          <a:prstGeom prst="rect">
            <a:avLst/>
          </a:prstGeom>
        </p:spPr>
        <p:txBody>
          <a:bodyPr vert="horz" lIns="93144" tIns="46573" rIns="93144" bIns="4657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70"/>
            <a:ext cx="3037840" cy="464819"/>
          </a:xfrm>
          <a:prstGeom prst="rect">
            <a:avLst/>
          </a:prstGeom>
        </p:spPr>
        <p:txBody>
          <a:bodyPr vert="horz" lIns="93144" tIns="46573" rIns="93144" bIns="46573" rtlCol="0" anchor="b"/>
          <a:lstStyle>
            <a:lvl1pPr algn="r">
              <a:defRPr sz="1300"/>
            </a:lvl1pPr>
          </a:lstStyle>
          <a:p>
            <a:fld id="{4FF32F7E-25D9-4A0D-A5F0-0D93F6350AE7}" type="slidenum">
              <a:rPr lang="en-US" smtClean="0"/>
              <a:pPr/>
              <a:t>‹#›</a:t>
            </a:fld>
            <a:endParaRPr lang="en-US"/>
          </a:p>
        </p:txBody>
      </p:sp>
    </p:spTree>
    <p:extLst>
      <p:ext uri="{BB962C8B-B14F-4D97-AF65-F5344CB8AC3E}">
        <p14:creationId xmlns:p14="http://schemas.microsoft.com/office/powerpoint/2010/main" val="192538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nl.gov/asw201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If troubles connecting</a:t>
            </a:r>
            <a:r>
              <a:rPr lang="en-US" u="sng" baseline="0" dirty="0">
                <a:hlinkClick r:id="rId3"/>
              </a:rPr>
              <a:t> to WebEx, call their help line 866-863-3903 or 866-229-3239</a:t>
            </a:r>
            <a:endParaRPr lang="en-US" u="sng" dirty="0">
              <a:hlinkClick r:id="rId3"/>
            </a:endParaRPr>
          </a:p>
          <a:p>
            <a:endParaRPr lang="en-US" u="sng" dirty="0">
              <a:hlinkClick r:id="rId3"/>
            </a:endParaRPr>
          </a:p>
        </p:txBody>
      </p:sp>
      <p:sp>
        <p:nvSpPr>
          <p:cNvPr id="4" name="Slide Number Placeholder 3"/>
          <p:cNvSpPr>
            <a:spLocks noGrp="1"/>
          </p:cNvSpPr>
          <p:nvPr>
            <p:ph type="sldNum" sz="quarter" idx="10"/>
          </p:nvPr>
        </p:nvSpPr>
        <p:spPr/>
        <p:txBody>
          <a:bodyPr/>
          <a:lstStyle/>
          <a:p>
            <a:fld id="{4FF32F7E-25D9-4A0D-A5F0-0D93F6350AE7}" type="slidenum">
              <a:rPr lang="en-US" smtClean="0"/>
              <a:pPr/>
              <a:t>1</a:t>
            </a:fld>
            <a:endParaRPr lang="en-US"/>
          </a:p>
        </p:txBody>
      </p:sp>
    </p:spTree>
    <p:extLst>
      <p:ext uri="{BB962C8B-B14F-4D97-AF65-F5344CB8AC3E}">
        <p14:creationId xmlns:p14="http://schemas.microsoft.com/office/powerpoint/2010/main" val="339322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19125"/>
            <a:ext cx="4651375" cy="3487738"/>
          </a:xfrm>
        </p:spPr>
      </p:sp>
      <p:sp>
        <p:nvSpPr>
          <p:cNvPr id="3" name="Notes Placeholder 2"/>
          <p:cNvSpPr>
            <a:spLocks noGrp="1"/>
          </p:cNvSpPr>
          <p:nvPr>
            <p:ph type="body" idx="1"/>
          </p:nvPr>
        </p:nvSpPr>
        <p:spPr>
          <a:xfrm>
            <a:off x="701040" y="4493262"/>
            <a:ext cx="5608320" cy="4183379"/>
          </a:xfrm>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11</a:t>
            </a:fld>
            <a:endParaRPr lang="en-US" dirty="0"/>
          </a:p>
        </p:txBody>
      </p:sp>
    </p:spTree>
    <p:extLst>
      <p:ext uri="{BB962C8B-B14F-4D97-AF65-F5344CB8AC3E}">
        <p14:creationId xmlns:p14="http://schemas.microsoft.com/office/powerpoint/2010/main" val="32065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12</a:t>
            </a:fld>
            <a:endParaRPr lang="en-US"/>
          </a:p>
        </p:txBody>
      </p:sp>
    </p:spTree>
    <p:extLst>
      <p:ext uri="{BB962C8B-B14F-4D97-AF65-F5344CB8AC3E}">
        <p14:creationId xmlns:p14="http://schemas.microsoft.com/office/powerpoint/2010/main" val="55800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13</a:t>
            </a:fld>
            <a:endParaRPr lang="en-US"/>
          </a:p>
        </p:txBody>
      </p:sp>
    </p:spTree>
    <p:extLst>
      <p:ext uri="{BB962C8B-B14F-4D97-AF65-F5344CB8AC3E}">
        <p14:creationId xmlns:p14="http://schemas.microsoft.com/office/powerpoint/2010/main" val="352596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14</a:t>
            </a:fld>
            <a:endParaRPr lang="en-US"/>
          </a:p>
        </p:txBody>
      </p:sp>
    </p:spTree>
    <p:extLst>
      <p:ext uri="{BB962C8B-B14F-4D97-AF65-F5344CB8AC3E}">
        <p14:creationId xmlns:p14="http://schemas.microsoft.com/office/powerpoint/2010/main" val="178285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15</a:t>
            </a:fld>
            <a:endParaRPr lang="en-US"/>
          </a:p>
        </p:txBody>
      </p:sp>
    </p:spTree>
    <p:extLst>
      <p:ext uri="{BB962C8B-B14F-4D97-AF65-F5344CB8AC3E}">
        <p14:creationId xmlns:p14="http://schemas.microsoft.com/office/powerpoint/2010/main" val="229077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16</a:t>
            </a:fld>
            <a:endParaRPr lang="en-US"/>
          </a:p>
        </p:txBody>
      </p:sp>
    </p:spTree>
    <p:extLst>
      <p:ext uri="{BB962C8B-B14F-4D97-AF65-F5344CB8AC3E}">
        <p14:creationId xmlns:p14="http://schemas.microsoft.com/office/powerpoint/2010/main" val="225264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17</a:t>
            </a:fld>
            <a:endParaRPr lang="en-US"/>
          </a:p>
        </p:txBody>
      </p:sp>
    </p:spTree>
    <p:extLst>
      <p:ext uri="{BB962C8B-B14F-4D97-AF65-F5344CB8AC3E}">
        <p14:creationId xmlns:p14="http://schemas.microsoft.com/office/powerpoint/2010/main" val="323933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657225" y="4426860"/>
            <a:ext cx="5608320" cy="418337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18</a:t>
            </a:fld>
            <a:endParaRPr lang="en-US"/>
          </a:p>
        </p:txBody>
      </p:sp>
    </p:spTree>
    <p:extLst>
      <p:ext uri="{BB962C8B-B14F-4D97-AF65-F5344CB8AC3E}">
        <p14:creationId xmlns:p14="http://schemas.microsoft.com/office/powerpoint/2010/main" val="141716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19</a:t>
            </a:fld>
            <a:endParaRPr lang="en-US"/>
          </a:p>
        </p:txBody>
      </p:sp>
    </p:spTree>
    <p:extLst>
      <p:ext uri="{BB962C8B-B14F-4D97-AF65-F5344CB8AC3E}">
        <p14:creationId xmlns:p14="http://schemas.microsoft.com/office/powerpoint/2010/main" val="1734841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20</a:t>
            </a:fld>
            <a:endParaRPr lang="en-US"/>
          </a:p>
        </p:txBody>
      </p:sp>
    </p:spTree>
    <p:extLst>
      <p:ext uri="{BB962C8B-B14F-4D97-AF65-F5344CB8AC3E}">
        <p14:creationId xmlns:p14="http://schemas.microsoft.com/office/powerpoint/2010/main" val="281489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a:t>
            </a:fld>
            <a:endParaRPr lang="en-US" dirty="0"/>
          </a:p>
        </p:txBody>
      </p:sp>
    </p:spTree>
    <p:extLst>
      <p:ext uri="{BB962C8B-B14F-4D97-AF65-F5344CB8AC3E}">
        <p14:creationId xmlns:p14="http://schemas.microsoft.com/office/powerpoint/2010/main" val="269325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21</a:t>
            </a:fld>
            <a:endParaRPr lang="en-US"/>
          </a:p>
        </p:txBody>
      </p:sp>
    </p:spTree>
    <p:extLst>
      <p:ext uri="{BB962C8B-B14F-4D97-AF65-F5344CB8AC3E}">
        <p14:creationId xmlns:p14="http://schemas.microsoft.com/office/powerpoint/2010/main" val="319659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22</a:t>
            </a:fld>
            <a:endParaRPr lang="en-US"/>
          </a:p>
        </p:txBody>
      </p:sp>
    </p:spTree>
    <p:extLst>
      <p:ext uri="{BB962C8B-B14F-4D97-AF65-F5344CB8AC3E}">
        <p14:creationId xmlns:p14="http://schemas.microsoft.com/office/powerpoint/2010/main" val="4039928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23</a:t>
            </a:fld>
            <a:endParaRPr lang="en-US"/>
          </a:p>
        </p:txBody>
      </p:sp>
    </p:spTree>
    <p:extLst>
      <p:ext uri="{BB962C8B-B14F-4D97-AF65-F5344CB8AC3E}">
        <p14:creationId xmlns:p14="http://schemas.microsoft.com/office/powerpoint/2010/main" val="425547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24</a:t>
            </a:fld>
            <a:endParaRPr lang="en-US"/>
          </a:p>
        </p:txBody>
      </p:sp>
    </p:spTree>
    <p:extLst>
      <p:ext uri="{BB962C8B-B14F-4D97-AF65-F5344CB8AC3E}">
        <p14:creationId xmlns:p14="http://schemas.microsoft.com/office/powerpoint/2010/main" val="25456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25</a:t>
            </a:fld>
            <a:endParaRPr lang="en-US"/>
          </a:p>
        </p:txBody>
      </p:sp>
    </p:spTree>
    <p:extLst>
      <p:ext uri="{BB962C8B-B14F-4D97-AF65-F5344CB8AC3E}">
        <p14:creationId xmlns:p14="http://schemas.microsoft.com/office/powerpoint/2010/main" val="2459079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26</a:t>
            </a:fld>
            <a:endParaRPr lang="en-US"/>
          </a:p>
        </p:txBody>
      </p:sp>
    </p:spTree>
    <p:extLst>
      <p:ext uri="{BB962C8B-B14F-4D97-AF65-F5344CB8AC3E}">
        <p14:creationId xmlns:p14="http://schemas.microsoft.com/office/powerpoint/2010/main" val="2993592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27</a:t>
            </a:fld>
            <a:endParaRPr lang="en-US"/>
          </a:p>
        </p:txBody>
      </p:sp>
    </p:spTree>
    <p:extLst>
      <p:ext uri="{BB962C8B-B14F-4D97-AF65-F5344CB8AC3E}">
        <p14:creationId xmlns:p14="http://schemas.microsoft.com/office/powerpoint/2010/main" val="263293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28</a:t>
            </a:fld>
            <a:endParaRPr lang="en-US"/>
          </a:p>
        </p:txBody>
      </p:sp>
    </p:spTree>
    <p:extLst>
      <p:ext uri="{BB962C8B-B14F-4D97-AF65-F5344CB8AC3E}">
        <p14:creationId xmlns:p14="http://schemas.microsoft.com/office/powerpoint/2010/main" val="66260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29</a:t>
            </a:fld>
            <a:endParaRPr lang="en-US"/>
          </a:p>
        </p:txBody>
      </p:sp>
    </p:spTree>
    <p:extLst>
      <p:ext uri="{BB962C8B-B14F-4D97-AF65-F5344CB8AC3E}">
        <p14:creationId xmlns:p14="http://schemas.microsoft.com/office/powerpoint/2010/main" val="182936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30</a:t>
            </a:fld>
            <a:endParaRPr lang="en-US"/>
          </a:p>
        </p:txBody>
      </p:sp>
    </p:spTree>
    <p:extLst>
      <p:ext uri="{BB962C8B-B14F-4D97-AF65-F5344CB8AC3E}">
        <p14:creationId xmlns:p14="http://schemas.microsoft.com/office/powerpoint/2010/main" val="327671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a:t>
            </a:fld>
            <a:endParaRPr lang="en-US" dirty="0"/>
          </a:p>
        </p:txBody>
      </p:sp>
    </p:spTree>
    <p:extLst>
      <p:ext uri="{BB962C8B-B14F-4D97-AF65-F5344CB8AC3E}">
        <p14:creationId xmlns:p14="http://schemas.microsoft.com/office/powerpoint/2010/main" val="1281744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31</a:t>
            </a:fld>
            <a:endParaRPr lang="en-US"/>
          </a:p>
        </p:txBody>
      </p:sp>
    </p:spTree>
    <p:extLst>
      <p:ext uri="{BB962C8B-B14F-4D97-AF65-F5344CB8AC3E}">
        <p14:creationId xmlns:p14="http://schemas.microsoft.com/office/powerpoint/2010/main" val="3319641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32</a:t>
            </a:fld>
            <a:endParaRPr lang="en-US"/>
          </a:p>
        </p:txBody>
      </p:sp>
    </p:spTree>
    <p:extLst>
      <p:ext uri="{BB962C8B-B14F-4D97-AF65-F5344CB8AC3E}">
        <p14:creationId xmlns:p14="http://schemas.microsoft.com/office/powerpoint/2010/main" val="342144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33</a:t>
            </a:fld>
            <a:endParaRPr lang="en-US"/>
          </a:p>
        </p:txBody>
      </p:sp>
    </p:spTree>
    <p:extLst>
      <p:ext uri="{BB962C8B-B14F-4D97-AF65-F5344CB8AC3E}">
        <p14:creationId xmlns:p14="http://schemas.microsoft.com/office/powerpoint/2010/main" val="1564408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Send Bill updates as your schedule changes.</a:t>
            </a:r>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34</a:t>
            </a:fld>
            <a:endParaRPr lang="en-US"/>
          </a:p>
        </p:txBody>
      </p:sp>
    </p:spTree>
    <p:extLst>
      <p:ext uri="{BB962C8B-B14F-4D97-AF65-F5344CB8AC3E}">
        <p14:creationId xmlns:p14="http://schemas.microsoft.com/office/powerpoint/2010/main" val="3714848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35</a:t>
            </a:fld>
            <a:endParaRPr lang="en-US"/>
          </a:p>
        </p:txBody>
      </p:sp>
    </p:spTree>
    <p:extLst>
      <p:ext uri="{BB962C8B-B14F-4D97-AF65-F5344CB8AC3E}">
        <p14:creationId xmlns:p14="http://schemas.microsoft.com/office/powerpoint/2010/main" val="4269007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36</a:t>
            </a:fld>
            <a:endParaRPr lang="en-US"/>
          </a:p>
        </p:txBody>
      </p:sp>
    </p:spTree>
    <p:extLst>
      <p:ext uri="{BB962C8B-B14F-4D97-AF65-F5344CB8AC3E}">
        <p14:creationId xmlns:p14="http://schemas.microsoft.com/office/powerpoint/2010/main" val="3510715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37</a:t>
            </a:fld>
            <a:endParaRPr lang="en-US"/>
          </a:p>
        </p:txBody>
      </p:sp>
    </p:spTree>
    <p:extLst>
      <p:ext uri="{BB962C8B-B14F-4D97-AF65-F5344CB8AC3E}">
        <p14:creationId xmlns:p14="http://schemas.microsoft.com/office/powerpoint/2010/main" val="939800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38</a:t>
            </a:fld>
            <a:endParaRPr lang="en-US"/>
          </a:p>
        </p:txBody>
      </p:sp>
    </p:spTree>
    <p:extLst>
      <p:ext uri="{BB962C8B-B14F-4D97-AF65-F5344CB8AC3E}">
        <p14:creationId xmlns:p14="http://schemas.microsoft.com/office/powerpoint/2010/main" val="3547032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39</a:t>
            </a:fld>
            <a:endParaRPr lang="en-US"/>
          </a:p>
        </p:txBody>
      </p:sp>
    </p:spTree>
    <p:extLst>
      <p:ext uri="{BB962C8B-B14F-4D97-AF65-F5344CB8AC3E}">
        <p14:creationId xmlns:p14="http://schemas.microsoft.com/office/powerpoint/2010/main" val="1564496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40</a:t>
            </a:fld>
            <a:endParaRPr lang="en-US"/>
          </a:p>
        </p:txBody>
      </p:sp>
    </p:spTree>
    <p:extLst>
      <p:ext uri="{BB962C8B-B14F-4D97-AF65-F5344CB8AC3E}">
        <p14:creationId xmlns:p14="http://schemas.microsoft.com/office/powerpoint/2010/main" val="302420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a:t>
            </a:fld>
            <a:endParaRPr lang="en-US" dirty="0"/>
          </a:p>
        </p:txBody>
      </p:sp>
    </p:spTree>
    <p:extLst>
      <p:ext uri="{BB962C8B-B14F-4D97-AF65-F5344CB8AC3E}">
        <p14:creationId xmlns:p14="http://schemas.microsoft.com/office/powerpoint/2010/main" val="1723078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41</a:t>
            </a:fld>
            <a:endParaRPr lang="en-US"/>
          </a:p>
        </p:txBody>
      </p:sp>
    </p:spTree>
    <p:extLst>
      <p:ext uri="{BB962C8B-B14F-4D97-AF65-F5344CB8AC3E}">
        <p14:creationId xmlns:p14="http://schemas.microsoft.com/office/powerpoint/2010/main" val="3641228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42</a:t>
            </a:fld>
            <a:endParaRPr lang="en-US"/>
          </a:p>
        </p:txBody>
      </p:sp>
    </p:spTree>
    <p:extLst>
      <p:ext uri="{BB962C8B-B14F-4D97-AF65-F5344CB8AC3E}">
        <p14:creationId xmlns:p14="http://schemas.microsoft.com/office/powerpoint/2010/main" val="1822689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If you have a topic that you would like discussed at a call, please send an email to Bill</a:t>
            </a:r>
            <a:r>
              <a:rPr lang="en-US" baseline="0" dirty="0"/>
              <a:t> wwingfield@lanl.gov </a:t>
            </a:r>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43</a:t>
            </a:fld>
            <a:endParaRPr lang="en-US"/>
          </a:p>
        </p:txBody>
      </p:sp>
    </p:spTree>
    <p:extLst>
      <p:ext uri="{BB962C8B-B14F-4D97-AF65-F5344CB8AC3E}">
        <p14:creationId xmlns:p14="http://schemas.microsoft.com/office/powerpoint/2010/main" val="3852549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FF32F7E-25D9-4A0D-A5F0-0D93F6350AE7}" type="slidenum">
              <a:rPr lang="en-US" smtClean="0"/>
              <a:pPr/>
              <a:t>44</a:t>
            </a:fld>
            <a:endParaRPr lang="en-US"/>
          </a:p>
        </p:txBody>
      </p:sp>
    </p:spTree>
    <p:extLst>
      <p:ext uri="{BB962C8B-B14F-4D97-AF65-F5344CB8AC3E}">
        <p14:creationId xmlns:p14="http://schemas.microsoft.com/office/powerpoint/2010/main" val="25728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45</a:t>
            </a:fld>
            <a:endParaRPr lang="en-US"/>
          </a:p>
        </p:txBody>
      </p:sp>
    </p:spTree>
    <p:extLst>
      <p:ext uri="{BB962C8B-B14F-4D97-AF65-F5344CB8AC3E}">
        <p14:creationId xmlns:p14="http://schemas.microsoft.com/office/powerpoint/2010/main" val="618280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46</a:t>
            </a:fld>
            <a:endParaRPr lang="en-US"/>
          </a:p>
        </p:txBody>
      </p:sp>
    </p:spTree>
    <p:extLst>
      <p:ext uri="{BB962C8B-B14F-4D97-AF65-F5344CB8AC3E}">
        <p14:creationId xmlns:p14="http://schemas.microsoft.com/office/powerpoint/2010/main" val="487334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47</a:t>
            </a:fld>
            <a:endParaRPr lang="en-US"/>
          </a:p>
        </p:txBody>
      </p:sp>
    </p:spTree>
    <p:extLst>
      <p:ext uri="{BB962C8B-B14F-4D97-AF65-F5344CB8AC3E}">
        <p14:creationId xmlns:p14="http://schemas.microsoft.com/office/powerpoint/2010/main" val="2957177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48</a:t>
            </a:fld>
            <a:endParaRPr lang="en-US"/>
          </a:p>
        </p:txBody>
      </p:sp>
    </p:spTree>
    <p:extLst>
      <p:ext uri="{BB962C8B-B14F-4D97-AF65-F5344CB8AC3E}">
        <p14:creationId xmlns:p14="http://schemas.microsoft.com/office/powerpoint/2010/main" val="805505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49</a:t>
            </a:fld>
            <a:endParaRPr lang="en-US"/>
          </a:p>
        </p:txBody>
      </p:sp>
    </p:spTree>
    <p:extLst>
      <p:ext uri="{BB962C8B-B14F-4D97-AF65-F5344CB8AC3E}">
        <p14:creationId xmlns:p14="http://schemas.microsoft.com/office/powerpoint/2010/main" val="3505884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50</a:t>
            </a:fld>
            <a:endParaRPr lang="en-US"/>
          </a:p>
        </p:txBody>
      </p:sp>
    </p:spTree>
    <p:extLst>
      <p:ext uri="{BB962C8B-B14F-4D97-AF65-F5344CB8AC3E}">
        <p14:creationId xmlns:p14="http://schemas.microsoft.com/office/powerpoint/2010/main" val="199284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6</a:t>
            </a:fld>
            <a:endParaRPr lang="en-US" dirty="0"/>
          </a:p>
        </p:txBody>
      </p:sp>
    </p:spTree>
    <p:extLst>
      <p:ext uri="{BB962C8B-B14F-4D97-AF65-F5344CB8AC3E}">
        <p14:creationId xmlns:p14="http://schemas.microsoft.com/office/powerpoint/2010/main" val="3441579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51</a:t>
            </a:fld>
            <a:endParaRPr lang="en-US"/>
          </a:p>
        </p:txBody>
      </p:sp>
    </p:spTree>
    <p:extLst>
      <p:ext uri="{BB962C8B-B14F-4D97-AF65-F5344CB8AC3E}">
        <p14:creationId xmlns:p14="http://schemas.microsoft.com/office/powerpoint/2010/main" val="2826264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52</a:t>
            </a:fld>
            <a:endParaRPr lang="en-US"/>
          </a:p>
        </p:txBody>
      </p:sp>
    </p:spTree>
    <p:extLst>
      <p:ext uri="{BB962C8B-B14F-4D97-AF65-F5344CB8AC3E}">
        <p14:creationId xmlns:p14="http://schemas.microsoft.com/office/powerpoint/2010/main" val="1687902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53</a:t>
            </a:fld>
            <a:endParaRPr lang="en-US"/>
          </a:p>
        </p:txBody>
      </p:sp>
    </p:spTree>
    <p:extLst>
      <p:ext uri="{BB962C8B-B14F-4D97-AF65-F5344CB8AC3E}">
        <p14:creationId xmlns:p14="http://schemas.microsoft.com/office/powerpoint/2010/main" val="1998508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54</a:t>
            </a:fld>
            <a:endParaRPr lang="en-US"/>
          </a:p>
        </p:txBody>
      </p:sp>
    </p:spTree>
    <p:extLst>
      <p:ext uri="{BB962C8B-B14F-4D97-AF65-F5344CB8AC3E}">
        <p14:creationId xmlns:p14="http://schemas.microsoft.com/office/powerpoint/2010/main" val="1118096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55</a:t>
            </a:fld>
            <a:endParaRPr lang="en-US"/>
          </a:p>
        </p:txBody>
      </p:sp>
    </p:spTree>
    <p:extLst>
      <p:ext uri="{BB962C8B-B14F-4D97-AF65-F5344CB8AC3E}">
        <p14:creationId xmlns:p14="http://schemas.microsoft.com/office/powerpoint/2010/main" val="18689796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56</a:t>
            </a:fld>
            <a:endParaRPr lang="en-US"/>
          </a:p>
        </p:txBody>
      </p:sp>
    </p:spTree>
    <p:extLst>
      <p:ext uri="{BB962C8B-B14F-4D97-AF65-F5344CB8AC3E}">
        <p14:creationId xmlns:p14="http://schemas.microsoft.com/office/powerpoint/2010/main" val="1404532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57</a:t>
            </a:fld>
            <a:endParaRPr lang="en-US"/>
          </a:p>
        </p:txBody>
      </p:sp>
    </p:spTree>
    <p:extLst>
      <p:ext uri="{BB962C8B-B14F-4D97-AF65-F5344CB8AC3E}">
        <p14:creationId xmlns:p14="http://schemas.microsoft.com/office/powerpoint/2010/main" val="359285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58</a:t>
            </a:fld>
            <a:endParaRPr lang="en-US"/>
          </a:p>
        </p:txBody>
      </p:sp>
    </p:spTree>
    <p:extLst>
      <p:ext uri="{BB962C8B-B14F-4D97-AF65-F5344CB8AC3E}">
        <p14:creationId xmlns:p14="http://schemas.microsoft.com/office/powerpoint/2010/main" val="3516038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60</a:t>
            </a:fld>
            <a:endParaRPr lang="en-US"/>
          </a:p>
        </p:txBody>
      </p:sp>
    </p:spTree>
    <p:extLst>
      <p:ext uri="{BB962C8B-B14F-4D97-AF65-F5344CB8AC3E}">
        <p14:creationId xmlns:p14="http://schemas.microsoft.com/office/powerpoint/2010/main" val="82083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7</a:t>
            </a:fld>
            <a:endParaRPr lang="en-US" dirty="0"/>
          </a:p>
        </p:txBody>
      </p:sp>
    </p:spTree>
    <p:extLst>
      <p:ext uri="{BB962C8B-B14F-4D97-AF65-F5344CB8AC3E}">
        <p14:creationId xmlns:p14="http://schemas.microsoft.com/office/powerpoint/2010/main" val="40608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8</a:t>
            </a:fld>
            <a:endParaRPr lang="en-US" dirty="0"/>
          </a:p>
        </p:txBody>
      </p:sp>
    </p:spTree>
    <p:extLst>
      <p:ext uri="{BB962C8B-B14F-4D97-AF65-F5344CB8AC3E}">
        <p14:creationId xmlns:p14="http://schemas.microsoft.com/office/powerpoint/2010/main" val="61275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9</a:t>
            </a:fld>
            <a:endParaRPr lang="en-US" dirty="0"/>
          </a:p>
        </p:txBody>
      </p:sp>
    </p:spTree>
    <p:extLst>
      <p:ext uri="{BB962C8B-B14F-4D97-AF65-F5344CB8AC3E}">
        <p14:creationId xmlns:p14="http://schemas.microsoft.com/office/powerpoint/2010/main" val="94252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509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10</a:t>
            </a:fld>
            <a:endParaRPr lang="en-US" dirty="0"/>
          </a:p>
        </p:txBody>
      </p:sp>
    </p:spTree>
    <p:extLst>
      <p:ext uri="{BB962C8B-B14F-4D97-AF65-F5344CB8AC3E}">
        <p14:creationId xmlns:p14="http://schemas.microsoft.com/office/powerpoint/2010/main" val="230981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3100"/>
            <a:ext cx="2057400" cy="281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73100"/>
            <a:ext cx="6019800" cy="281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1075" y="673100"/>
            <a:ext cx="7705725" cy="5794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1884363"/>
          </a:xfrm>
        </p:spPr>
        <p:txBody>
          <a:bodyPr/>
          <a:lstStyle/>
          <a:p>
            <a:pPr lvl="0"/>
            <a:r>
              <a:rPr lang="en-US" noProof="0"/>
              <a:t>Click icon to add clip art</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solidFill>
                  <a:srgbClr val="FF0000"/>
                </a:solidFill>
              </a:defRPr>
            </a:lvl1pPr>
          </a:lstStyle>
          <a:p>
            <a:pPr>
              <a:defRPr/>
            </a:pPr>
            <a:r>
              <a:rPr lang="en-US" altLang="en-US" dirty="0"/>
              <a:t>Official Use Only (OUO)</a:t>
            </a:r>
          </a:p>
        </p:txBody>
      </p:sp>
      <p:sp>
        <p:nvSpPr>
          <p:cNvPr id="40" name="Rectangle 7"/>
          <p:cNvSpPr>
            <a:spLocks noGrp="1" noChangeArrowheads="1"/>
          </p:cNvSpPr>
          <p:nvPr>
            <p:ph type="sldNum" sz="quarter" idx="12"/>
          </p:nvPr>
        </p:nvSpPr>
        <p:spPr/>
        <p:txBody>
          <a:bodyPr/>
          <a:lstStyle>
            <a:lvl1pPr>
              <a:defRPr/>
            </a:lvl1pPr>
          </a:lstStyle>
          <a:p>
            <a:pPr>
              <a:defRPr/>
            </a:pPr>
            <a:fld id="{31A72126-56BF-47D5-B8BD-1FF301FE0A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321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8" descr="WRPS ppt banner base.jpg"/>
          <p:cNvPicPr>
            <a:picLocks noChangeAspect="1"/>
          </p:cNvPicPr>
          <p:nvPr/>
        </p:nvPicPr>
        <p:blipFill>
          <a:blip r:embed="rId2" cstate="print"/>
          <a:srcRect/>
          <a:stretch>
            <a:fillRect/>
          </a:stretch>
        </p:blipFill>
        <p:spPr bwMode="auto">
          <a:xfrm>
            <a:off x="0" y="871538"/>
            <a:ext cx="9144000" cy="87312"/>
          </a:xfrm>
          <a:prstGeom prst="rect">
            <a:avLst/>
          </a:prstGeom>
          <a:noFill/>
          <a:ln w="9525">
            <a:noFill/>
            <a:miter lim="800000"/>
            <a:headEnd/>
            <a:tailEnd/>
          </a:ln>
        </p:spPr>
      </p:pic>
      <p:pic>
        <p:nvPicPr>
          <p:cNvPr id="6" name="Picture 9" descr="WRPS ppt banner base.jpg"/>
          <p:cNvPicPr>
            <a:picLocks noChangeAspect="1"/>
          </p:cNvPicPr>
          <p:nvPr/>
        </p:nvPicPr>
        <p:blipFill>
          <a:blip r:embed="rId3" cstate="print"/>
          <a:srcRect/>
          <a:stretch>
            <a:fillRect/>
          </a:stretch>
        </p:blipFill>
        <p:spPr bwMode="auto">
          <a:xfrm>
            <a:off x="0" y="6646863"/>
            <a:ext cx="9144000" cy="211137"/>
          </a:xfrm>
          <a:prstGeom prst="rect">
            <a:avLst/>
          </a:prstGeom>
          <a:noFill/>
          <a:ln w="9525">
            <a:noFill/>
            <a:miter lim="800000"/>
            <a:headEnd/>
            <a:tailEnd/>
          </a:ln>
        </p:spPr>
      </p:pic>
      <p:sp>
        <p:nvSpPr>
          <p:cNvPr id="2" name="Title 1"/>
          <p:cNvSpPr>
            <a:spLocks noGrp="1"/>
          </p:cNvSpPr>
          <p:nvPr>
            <p:ph type="title"/>
          </p:nvPr>
        </p:nvSpPr>
        <p:spPr>
          <a:xfrm>
            <a:off x="1981200" y="186035"/>
            <a:ext cx="7010400" cy="461665"/>
          </a:xfrm>
        </p:spPr>
        <p:txBody>
          <a:bodyPr anchor="ctr" anchorCtr="1"/>
          <a:lstStyle>
            <a:lvl1pPr>
              <a:defRPr sz="2400">
                <a:solidFill>
                  <a:srgbClr val="0070C0"/>
                </a:solidFill>
                <a:effectLst/>
                <a:latin typeface="Arial Black" pitchFamily="34" charset="0"/>
              </a:defRPr>
            </a:lvl1pPr>
          </a:lstStyle>
          <a:p>
            <a:r>
              <a:rPr lang="en-US" dirty="0"/>
              <a:t>Click to edit Master title style</a:t>
            </a:r>
          </a:p>
        </p:txBody>
      </p:sp>
      <p:sp>
        <p:nvSpPr>
          <p:cNvPr id="3" name="Content Placeholder 2"/>
          <p:cNvSpPr>
            <a:spLocks noGrp="1"/>
          </p:cNvSpPr>
          <p:nvPr>
            <p:ph idx="1"/>
          </p:nvPr>
        </p:nvSpPr>
        <p:spPr>
          <a:xfrm>
            <a:off x="381000" y="1143000"/>
            <a:ext cx="8458200" cy="518160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3" descr="efcoglogo.JPG"/>
          <p:cNvPicPr>
            <a:picLocks noChangeAspect="1"/>
          </p:cNvPicPr>
          <p:nvPr userDrawn="1"/>
        </p:nvPicPr>
        <p:blipFill>
          <a:blip r:embed="rId4" cstate="print"/>
          <a:stretch>
            <a:fillRect/>
          </a:stretch>
        </p:blipFill>
        <p:spPr bwMode="auto">
          <a:xfrm>
            <a:off x="0" y="228600"/>
            <a:ext cx="1905000" cy="485775"/>
          </a:xfrm>
          <a:prstGeom prst="rect">
            <a:avLst/>
          </a:prstGeom>
          <a:noFill/>
          <a:ln w="9525" algn="ctr">
            <a:noFill/>
            <a:miter lim="800000"/>
            <a:headEnd/>
            <a:tailEnd/>
          </a:ln>
        </p:spPr>
      </p:pic>
      <p:sp>
        <p:nvSpPr>
          <p:cNvPr id="4" name="TextBox 3"/>
          <p:cNvSpPr txBox="1"/>
          <p:nvPr userDrawn="1"/>
        </p:nvSpPr>
        <p:spPr>
          <a:xfrm>
            <a:off x="4338603" y="6567765"/>
            <a:ext cx="466794" cy="369332"/>
          </a:xfrm>
          <a:prstGeom prst="rect">
            <a:avLst/>
          </a:prstGeom>
          <a:noFill/>
        </p:spPr>
        <p:txBody>
          <a:bodyPr wrap="none" rtlCol="0">
            <a:spAutoFit/>
          </a:bodyPr>
          <a:lstStyle/>
          <a:p>
            <a:fld id="{857FA5F0-66FD-406D-8ABA-95C3A6F9BFE0}" type="slidenum">
              <a:rPr lang="en-US" smtClean="0"/>
              <a:t>‹#›</a:t>
            </a:fld>
            <a:endParaRPr lang="en-US" dirty="0"/>
          </a:p>
        </p:txBody>
      </p:sp>
      <p:sp>
        <p:nvSpPr>
          <p:cNvPr id="8"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188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188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noChangeArrowheads="1"/>
          </p:cNvSpPr>
          <p:nvPr>
            <p:ph type="ftr" sz="quarter" idx="10"/>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76200"/>
            <a:ext cx="7705725" cy="57943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18843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30" name="Text Box 30"/>
          <p:cNvSpPr txBox="1">
            <a:spLocks noChangeArrowheads="1"/>
          </p:cNvSpPr>
          <p:nvPr/>
        </p:nvSpPr>
        <p:spPr bwMode="auto">
          <a:xfrm>
            <a:off x="31750" y="33338"/>
            <a:ext cx="1179513" cy="639762"/>
          </a:xfrm>
          <a:prstGeom prst="rect">
            <a:avLst/>
          </a:prstGeom>
          <a:noFill/>
          <a:ln w="9525">
            <a:noFill/>
            <a:miter lim="800000"/>
            <a:headEnd/>
            <a:tailEnd/>
          </a:ln>
          <a:effectLst/>
        </p:spPr>
        <p:txBody>
          <a:bodyPr>
            <a:spAutoFit/>
          </a:bodyPr>
          <a:lstStyle/>
          <a:p>
            <a:pPr>
              <a:spcBef>
                <a:spcPct val="50000"/>
              </a:spcBef>
              <a:defRPr/>
            </a:pPr>
            <a:r>
              <a:rPr lang="en-US" sz="1200">
                <a:solidFill>
                  <a:schemeClr val="bg1"/>
                </a:solidFill>
              </a:rPr>
              <a:t>Tank Operations Contract</a:t>
            </a:r>
          </a:p>
        </p:txBody>
      </p:sp>
      <p:pic>
        <p:nvPicPr>
          <p:cNvPr id="1029" name="Picture 39" descr="wrps_logo_pms white text no stroke on red"/>
          <p:cNvPicPr>
            <a:picLocks noChangeAspect="1" noChangeArrowheads="1"/>
          </p:cNvPicPr>
          <p:nvPr/>
        </p:nvPicPr>
        <p:blipFill>
          <a:blip r:embed="rId14" cstate="print"/>
          <a:srcRect/>
          <a:stretch>
            <a:fillRect/>
          </a:stretch>
        </p:blipFill>
        <p:spPr bwMode="auto">
          <a:xfrm>
            <a:off x="7943850" y="6578600"/>
            <a:ext cx="1181100" cy="260350"/>
          </a:xfrm>
          <a:prstGeom prst="rect">
            <a:avLst/>
          </a:prstGeom>
          <a:noFill/>
          <a:ln w="9525">
            <a:noFill/>
            <a:miter lim="800000"/>
            <a:headEnd/>
            <a:tailEnd/>
          </a:ln>
        </p:spPr>
      </p:pic>
      <p:sp>
        <p:nvSpPr>
          <p:cNvPr id="4102" name="Text Box 6"/>
          <p:cNvSpPr txBox="1">
            <a:spLocks noChangeArrowheads="1"/>
          </p:cNvSpPr>
          <p:nvPr/>
        </p:nvSpPr>
        <p:spPr bwMode="auto">
          <a:xfrm>
            <a:off x="4311650" y="6545263"/>
            <a:ext cx="369888" cy="274637"/>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pPr>
              <a:defRPr/>
            </a:pPr>
            <a:fld id="{2F78449A-BCE5-4333-970E-5A761F3F2A91}" type="slidenum">
              <a:rPr lang="en-US" sz="1200">
                <a:solidFill>
                  <a:schemeClr val="bg1"/>
                </a:solidFill>
              </a:rPr>
              <a:pPr>
                <a:defRPr/>
              </a:pPr>
              <a:t>‹#›</a:t>
            </a:fld>
            <a:endParaRPr lang="en-US" sz="1200">
              <a:solidFill>
                <a:schemeClr val="bg1"/>
              </a:solidFill>
            </a:endParaRPr>
          </a:p>
        </p:txBody>
      </p:sp>
      <p:sp>
        <p:nvSpPr>
          <p:cNvPr id="7" name="Rectangle 6"/>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prstShdw prst="shdw18" dist="17961" dir="13500000">
              <a:schemeClr val="tx1">
                <a:gamma/>
                <a:shade val="60000"/>
                <a:invGamma/>
              </a:schemeClr>
            </a:prstShdw>
          </a:effectLst>
        </p:spPr>
        <p:txBody>
          <a:bodyPr/>
          <a:lstStyle/>
          <a:p>
            <a:pPr>
              <a:defRPr/>
            </a:pPr>
            <a:endParaRPr lang="en-US"/>
          </a:p>
        </p:txBody>
      </p:sp>
      <p:sp>
        <p:nvSpPr>
          <p:cNvPr id="8"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hf sldNum="0"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228600" indent="-2286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US" altLang="en-US">
              <a:solidFill>
                <a:srgbClr val="000000"/>
              </a:solidFill>
            </a:endParaRPr>
          </a:p>
        </p:txBody>
      </p:sp>
      <p:sp>
        <p:nvSpPr>
          <p:cNvPr id="320518"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11D01B0A-23CD-4FA9-A4CB-84BB332D7E5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30" r:id="rId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kbell@sandi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wwingfield@lanl.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qa-1audito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lmarvinjohnson.com/commercial_grade_dedication_program_development.htm" TargetMode="External"/><Relationship Id="rId4" Type="http://schemas.openxmlformats.org/officeDocument/2006/relationships/hyperlink" Target="mailto:training@gqainc.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akespo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mwitt@lanl.gov" TargetMode="External"/><Relationship Id="rId3" Type="http://schemas.openxmlformats.org/officeDocument/2006/relationships/hyperlink" Target="mailto:Darlene.Murdoch@srs.gov" TargetMode="External"/><Relationship Id="rId7" Type="http://schemas.openxmlformats.org/officeDocument/2006/relationships/hyperlink" Target="mailto:norm.barker@atkinsglobaln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mic_mon@lanl.gov" TargetMode="External"/><Relationship Id="rId5" Type="http://schemas.openxmlformats.org/officeDocument/2006/relationships/hyperlink" Target="mailto:Matthew.alt@cns.doe.gov" TargetMode="External"/><Relationship Id="rId4" Type="http://schemas.openxmlformats.org/officeDocument/2006/relationships/hyperlink" Target="mailto:grossovj@nv.doe.gov" TargetMode="External"/><Relationship Id="rId9" Type="http://schemas.openxmlformats.org/officeDocument/2006/relationships/hyperlink" Target="http://efcog.org/working-group-directo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veronica.ballew@wipp.w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Frenda.landmark@hq.doe.gov" TargetMode="External"/><Relationship Id="rId3" Type="http://schemas.openxmlformats.org/officeDocument/2006/relationships/hyperlink" Target="mailto:david_s_Kelly@rl.gov" TargetMode="External"/><Relationship Id="rId7" Type="http://schemas.openxmlformats.org/officeDocument/2006/relationships/hyperlink" Target="mailto:Larry.adkinson@hq.doe.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energy.gov/ehss/policy-guidance-reports/databases/suspectcounterfeit-and-defective-items" TargetMode="External"/><Relationship Id="rId11" Type="http://schemas.openxmlformats.org/officeDocument/2006/relationships/image" Target="../media/image16.png"/><Relationship Id="rId5" Type="http://schemas.openxmlformats.org/officeDocument/2006/relationships/hyperlink" Target="https://opexshare.doe.gov/" TargetMode="External"/><Relationship Id="rId10" Type="http://schemas.openxmlformats.org/officeDocument/2006/relationships/hyperlink" Target="https://energy.gov/ehss/policy-guidance-reports/databases/suspectcounterfeit-and-defective-items" TargetMode="External"/><Relationship Id="rId4" Type="http://schemas.openxmlformats.org/officeDocument/2006/relationships/hyperlink" Target="mailto:lucas_d_white@rl.gov" TargetMode="External"/><Relationship Id="rId9" Type="http://schemas.openxmlformats.org/officeDocument/2006/relationships/hyperlink" Target="http://www.hss.energy.gov/csa/csp/sc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hesource.energy.gov/ptl/group/MASL/MASL-homepag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efcog.org/safety/quality-assurance-subgroup/supply-chain-quality-task-grou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mmittee.iso.org/files/live/sites/tc176/files/documents/ISO%209001%20Auditing%20Practices%20Group%20docs/Auditing%20General/APG-Remote_Audit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s://committee.iso.org/files/live/sites/tc176/files/documents/ISO%209001%20Auditing%20Practices%20Group%20docs/Auditing%20General/APG-Remote_Audits.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ebconf.kcp.com/" TargetMode="External"/><Relationship Id="rId3" Type="http://schemas.openxmlformats.org/officeDocument/2006/relationships/image" Target="../media/image7.png"/><Relationship Id="rId7" Type="http://schemas.openxmlformats.org/officeDocument/2006/relationships/hyperlink" Target="https://spaces.kcp.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mt.kcp.com/nice/display/itfaq/Portal+Self+Enrollment" TargetMode="External"/><Relationship Id="rId5" Type="http://schemas.openxmlformats.org/officeDocument/2006/relationships/hyperlink" Target="https://thesource.energy.gov/" TargetMode="External"/><Relationship Id="rId4" Type="http://schemas.openxmlformats.org/officeDocument/2006/relationships/hyperlink" Target="https://fmt.kcp.com/nice/display/itfaq/Registration+for+the+Portal+(e.g.,+NNSA,+EM+and+MASL)" TargetMode="External"/><Relationship Id="rId9" Type="http://schemas.openxmlformats.org/officeDocument/2006/relationships/hyperlink" Target="https://access.kcp.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orgex.energy.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owerpedia.energy.gov/wiki/High_Efficiency_Particulate_Air_(HEPA)_Filters" TargetMode="External"/><Relationship Id="rId7" Type="http://schemas.openxmlformats.org/officeDocument/2006/relationships/hyperlink" Target="http://efcog.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orgex.energy.gov/forums/hepa-filter-poc" TargetMode="External"/><Relationship Id="rId5" Type="http://schemas.openxmlformats.org/officeDocument/2006/relationships/hyperlink" Target="mailto:chart@atitest.com" TargetMode="External"/><Relationship Id="rId4" Type="http://schemas.openxmlformats.org/officeDocument/2006/relationships/hyperlink" Target="mailto:sonya.Barnette@hq.doe.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rod-ng.sandia.gov/wbt/SCA050/course_holde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caconnect.asme.org/directory/" TargetMode="External"/><Relationship Id="rId3" Type="http://schemas.openxmlformats.org/officeDocument/2006/relationships/hyperlink" Target="https://portal.a2la.org/search/" TargetMode="External"/><Relationship Id="rId7" Type="http://schemas.openxmlformats.org/officeDocument/2006/relationships/hyperlink" Target="https://www.iaqg.org/oasis/logi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search.anab.org/" TargetMode="External"/><Relationship Id="rId11" Type="http://schemas.openxmlformats.org/officeDocument/2006/relationships/hyperlink" Target="https://www.mydqs.com/en/customers/customer-database.html" TargetMode="External"/><Relationship Id="rId5" Type="http://schemas.openxmlformats.org/officeDocument/2006/relationships/hyperlink" Target="https://www.acmcert.com/certificate-checker/" TargetMode="External"/><Relationship Id="rId10" Type="http://schemas.openxmlformats.org/officeDocument/2006/relationships/hyperlink" Target="https://certificatechecker.dnvgl.com/" TargetMode="External"/><Relationship Id="rId4" Type="http://schemas.openxmlformats.org/officeDocument/2006/relationships/hyperlink" Target="http://anabdirectory.remoteauditor.com/" TargetMode="External"/><Relationship Id="rId9" Type="http://schemas.openxmlformats.org/officeDocument/2006/relationships/hyperlink" Target="http://www.aston-glob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cid:image002.png@01D33DAC.75AFC88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cid:image001.png@01D33DAC.75AFC880"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hyperlink" Target="mailto:Jodi.Espinal@NSAIinc.com" TargetMode="External"/><Relationship Id="rId3" Type="http://schemas.openxmlformats.org/officeDocument/2006/relationships/hyperlink" Target="https://www.iaqg.org/oasis/login" TargetMode="External"/><Relationship Id="rId7" Type="http://schemas.openxmlformats.org/officeDocument/2006/relationships/hyperlink" Target="https://www.nsai.ie/certification/search-for-a-certified-compan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nsf-isr.org/" TargetMode="External"/><Relationship Id="rId11" Type="http://schemas.openxmlformats.org/officeDocument/2006/relationships/hyperlink" Target="https://www.nqa.com/en-us/contact-us" TargetMode="External"/><Relationship Id="rId5" Type="http://schemas.openxmlformats.org/officeDocument/2006/relationships/hyperlink" Target="https://www-s.nist.gov/niws/index.cfm?event=directory.search%23no-back" TargetMode="External"/><Relationship Id="rId10" Type="http://schemas.openxmlformats.org/officeDocument/2006/relationships/hyperlink" Target="http://www.pjlabs.com/search-accredited-labs" TargetMode="External"/><Relationship Id="rId4" Type="http://schemas.openxmlformats.org/officeDocument/2006/relationships/hyperlink" Target="https://ilac.org/signatory-search/" TargetMode="External"/><Relationship Id="rId9" Type="http://schemas.openxmlformats.org/officeDocument/2006/relationships/hyperlink" Target="mailto:Lisa.Greenleaf@NSAIinc.com"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sgs.com/en/certified-clients-and-products/certified-client-directory" TargetMode="External"/><Relationship Id="rId13" Type="http://schemas.openxmlformats.org/officeDocument/2006/relationships/hyperlink" Target="https://www.certipedia.com/" TargetMode="External"/><Relationship Id="rId3" Type="http://schemas.openxmlformats.org/officeDocument/2006/relationships/hyperlink" Target="http://www.pjlabs.com/search-accredited-labs" TargetMode="External"/><Relationship Id="rId7" Type="http://schemas.openxmlformats.org/officeDocument/2006/relationships/hyperlink" Target="https://www.saiglobal.com/en-us/assurance/auditing_and_certification/certification_registry/" TargetMode="External"/><Relationship Id="rId12" Type="http://schemas.openxmlformats.org/officeDocument/2006/relationships/hyperlink" Target="https://www.tuev-nord.de/en/company/certification/certificate-database/" TargetMode="External"/><Relationship Id="rId2" Type="http://schemas.openxmlformats.org/officeDocument/2006/relationships/notesSlide" Target="../notesSlides/notesSlide50.xml"/><Relationship Id="rId16" Type="http://schemas.openxmlformats.org/officeDocument/2006/relationships/hyperlink" Target="http://www.ipc.org/cert-search.aspx" TargetMode="External"/><Relationship Id="rId1" Type="http://schemas.openxmlformats.org/officeDocument/2006/relationships/slideLayout" Target="../slideLayouts/slideLayout2.xml"/><Relationship Id="rId6" Type="http://schemas.openxmlformats.org/officeDocument/2006/relationships/hyperlink" Target="https://register.saiglobal.com/Default.aspx?stype=simple" TargetMode="External"/><Relationship Id="rId11" Type="http://schemas.openxmlformats.org/officeDocument/2006/relationships/hyperlink" Target="https://www.sriregistrar.com/resources/sri-certificate-validation/" TargetMode="External"/><Relationship Id="rId5" Type="http://schemas.openxmlformats.org/officeDocument/2006/relationships/hyperlink" Target="http://qmi-saiglobal.com/qmi_companies/" TargetMode="External"/><Relationship Id="rId15" Type="http://schemas.openxmlformats.org/officeDocument/2006/relationships/hyperlink" Target="https://www.tuev-sued.de/management-systems/our-company/reference-list" TargetMode="External"/><Relationship Id="rId10" Type="http://schemas.openxmlformats.org/officeDocument/2006/relationships/hyperlink" Target="https://www.sqs.ch/en/certified-organisations" TargetMode="External"/><Relationship Id="rId4" Type="http://schemas.openxmlformats.org/officeDocument/2006/relationships/hyperlink" Target="https://www.qas-international.com/contact/" TargetMode="External"/><Relationship Id="rId9" Type="http://schemas.openxmlformats.org/officeDocument/2006/relationships/hyperlink" Target="https://smithersregistrar.com/resources/certifiedcompanies" TargetMode="External"/><Relationship Id="rId14" Type="http://schemas.openxmlformats.org/officeDocument/2006/relationships/hyperlink" Target="https://www.tuvsud.com/en-us/resource-centre/certificate-finder"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nam04.safelinks.protection.outlook.com/?url=http%3A%2F%2Fwww.iaf.nu%2F&amp;data=02%7C01%7Cjanelle.mccallum%40vnsfs.com%7Cdee3a20bf4a345c6c08e08d82515c995%7Cb0bd4e6ce0c04de4a771b3ae80e63162%7C1%7C0%7C637300122807128199&amp;sdata=dLZLqIYR%2FZkutAw7AqEKoHJw43c%2BDCRj1MSABNU8dXA%3D&amp;reserved=0" TargetMode="External"/><Relationship Id="rId3" Type="http://schemas.openxmlformats.org/officeDocument/2006/relationships/hyperlink" Target="https://nam04.safelinks.protection.outlook.com/?url=https%3A%2F%2Fthe9000store.com%2Farticles%2Fwho-is-iso%2F&amp;data=02%7C01%7Cjanelle.mccallum%40vnsfs.com%7Cdee3a20bf4a345c6c08e08d82515c995%7Cb0bd4e6ce0c04de4a771b3ae80e63162%7C1%7C0%7C637300122807098208&amp;sdata=a427Ow1ObWimy5hUi1SI7UtJVSO1u2IIeZ%2Fu%2BiuzQE0%3D&amp;reserved=0" TargetMode="External"/><Relationship Id="rId7" Type="http://schemas.openxmlformats.org/officeDocument/2006/relationships/hyperlink" Target="https://nam04.safelinks.protection.outlook.com/?url=http%3A%2F%2Fwww.anab.org%2F&amp;data=02%7C01%7Cjanelle.mccallum%40vnsfs.com%7Cdee3a20bf4a345c6c08e08d82515c995%7Cb0bd4e6ce0c04de4a771b3ae80e63162%7C1%7C0%7C637300122807118207&amp;sdata=F7tHies3rNEh8q%2FnwERV8DQ6Ul8mUiZgi%2Fn2qO7x6hY%3D&amp;reserved=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the9000store.com%2Farticles%2Fwhat-is-iso-iec-17021%2F&amp;data=02%7C01%7Cjanelle.mccallum%40vnsfs.com%7Cdee3a20bf4a345c6c08e08d82515c995%7Cb0bd4e6ce0c04de4a771b3ae80e63162%7C1%7C0%7C637300122807118207&amp;sdata=X1xMpHIAvKFgeHbWIddIfRQSyJYIh7uQlT0oct%2FnMHw%3D&amp;reserved=0" TargetMode="External"/><Relationship Id="rId11" Type="http://schemas.openxmlformats.org/officeDocument/2006/relationships/hyperlink" Target="https://nam04.safelinks.protection.outlook.com/?url=http%3A%2F%2Fwww.iaf.nu%2F&amp;data=02%7C01%7Cjanelle.mccallum%40vnsfs.com%7Cdee3a20bf4a345c6c08e08d82515c995%7Cb0bd4e6ce0c04de4a771b3ae80e63162%7C1%7C0%7C637300122807148184&amp;sdata=2%2BURLyeP9Wl7KPR%2F9mkei8Oa7xcIpOMkNVYi9Loh9b4%3D&amp;reserved=0" TargetMode="External"/><Relationship Id="rId5" Type="http://schemas.openxmlformats.org/officeDocument/2006/relationships/hyperlink" Target="https://nam04.safelinks.protection.outlook.com/?url=https%3A%2F%2Fthe9000store.com%2Fiso-9001-certification%2F&amp;data=02%7C01%7Cjanelle.mccallum%40vnsfs.com%7Cdee3a20bf4a345c6c08e08d82515c995%7Cb0bd4e6ce0c04de4a771b3ae80e63162%7C1%7C0%7C637300122807108211&amp;sdata=4qhhDgEcXqaT3tC456bzNCqARJFv7XkbcLhkNVYrmwQ%3D&amp;reserved=0" TargetMode="External"/><Relationship Id="rId10" Type="http://schemas.openxmlformats.org/officeDocument/2006/relationships/hyperlink" Target="https://nam04.safelinks.protection.outlook.com/?url=https%3A%2F%2Fthe9000store.com%2FISO-9000-Tips-Selecting-a-Registrar%2F&amp;data=02%7C01%7Cjanelle.mccallum%40vnsfs.com%7Cdee3a20bf4a345c6c08e08d82515c995%7Cb0bd4e6ce0c04de4a771b3ae80e63162%7C1%7C0%7C637300122807138193&amp;sdata=Zw5BiZE4EXczYJIc30KK2Gu7%2FY0fmbD1uMA0c3Qm8gE%3D&amp;reserved=0" TargetMode="External"/><Relationship Id="rId4" Type="http://schemas.openxmlformats.org/officeDocument/2006/relationships/hyperlink" Target="https://nam04.safelinks.protection.outlook.com/?url=http%3A%2F%2Fwww.techstreet.com%2Fcgi-bin%2Fjoint.cgi%2F9000store%2Fcgi-bin%2Fdetail%3Fproduct_id%3D1896995&amp;data=02%7C01%7Cjanelle.mccallum%40vnsfs.com%7Cdee3a20bf4a345c6c08e08d82515c995%7Cb0bd4e6ce0c04de4a771b3ae80e63162%7C1%7C0%7C637300122807098208&amp;sdata=VinohXPWjr%2BJntTTUKlIrlzkBMNf42yKQxoFtrX9Fn0%3D&amp;reserved=0" TargetMode="External"/><Relationship Id="rId9" Type="http://schemas.openxmlformats.org/officeDocument/2006/relationships/hyperlink" Target="https://nam04.safelinks.protection.outlook.com/?url=https%3A%2F%2Fthe9000store.com%2Farticles%2Fwhat-is-iso-iec-17021%2F&amp;data=02%7C01%7Cjanelle.mccallum%40vnsfs.com%7Cdee3a20bf4a345c6c08e08d82515c995%7Cb0bd4e6ce0c04de4a771b3ae80e63162%7C1%7C0%7C637300122807138193&amp;sdata=54Oq9YkESnGwNNupx8lIG4dgUYLlKt0UrqgJIlXbkKg%3D&amp;reserved=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emcbc.doe.gov/SEB/TCC/"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fcog.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sauckland@lanl.gov" TargetMode="External"/><Relationship Id="rId2" Type="http://schemas.openxmlformats.org/officeDocument/2006/relationships/hyperlink" Target="mailto:allewis@sandia.gov" TargetMode="External"/><Relationship Id="rId1" Type="http://schemas.openxmlformats.org/officeDocument/2006/relationships/slideLayout" Target="../slideLayouts/slideLayout2.xml"/><Relationship Id="rId4" Type="http://schemas.openxmlformats.org/officeDocument/2006/relationships/hyperlink" Target="mailto:stiwari@pppl.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527050"/>
            <a:ext cx="6781800" cy="2133600"/>
          </a:xfrm>
        </p:spPr>
        <p:txBody>
          <a:bodyPr/>
          <a:lstStyle/>
          <a:p>
            <a:pPr eaLnBrk="1" hangingPunct="1"/>
            <a:r>
              <a:rPr lang="en-US" altLang="en-US" sz="3200" dirty="0"/>
              <a:t>EFCOG Supply Chain Quality Task Team</a:t>
            </a:r>
            <a:br>
              <a:rPr lang="en-US" altLang="en-US" sz="3200" dirty="0"/>
            </a:br>
            <a:r>
              <a:rPr lang="en-US" altLang="en-US" sz="3200" dirty="0"/>
              <a:t>Conference Call</a:t>
            </a:r>
            <a:br>
              <a:rPr lang="en-US" altLang="en-US" sz="3200" dirty="0"/>
            </a:br>
            <a:r>
              <a:rPr lang="en-US" altLang="en-US" sz="3200" dirty="0" smtClean="0"/>
              <a:t>Nov 18, 2020</a:t>
            </a:r>
            <a:endParaRPr lang="en-US" altLang="en-US" sz="3200" dirty="0"/>
          </a:p>
        </p:txBody>
      </p:sp>
      <p:sp>
        <p:nvSpPr>
          <p:cNvPr id="3075" name="Rectangle 3"/>
          <p:cNvSpPr>
            <a:spLocks noGrp="1" noChangeArrowheads="1"/>
          </p:cNvSpPr>
          <p:nvPr>
            <p:ph type="subTitle" idx="1"/>
          </p:nvPr>
        </p:nvSpPr>
        <p:spPr>
          <a:xfrm>
            <a:off x="849312" y="2819400"/>
            <a:ext cx="6313487" cy="3429000"/>
          </a:xfrm>
        </p:spPr>
        <p:txBody>
          <a:bodyPr/>
          <a:lstStyle/>
          <a:p>
            <a:pPr eaLnBrk="1" hangingPunct="1"/>
            <a:r>
              <a:rPr lang="en-US" altLang="en-US" sz="2000" dirty="0"/>
              <a:t>Vince Grosso</a:t>
            </a:r>
          </a:p>
          <a:p>
            <a:pPr eaLnBrk="1" hangingPunct="1"/>
            <a:r>
              <a:rPr lang="en-US" altLang="en-US" sz="2000" dirty="0"/>
              <a:t>Quality Assurance Technical Team Chair</a:t>
            </a:r>
          </a:p>
          <a:p>
            <a:pPr eaLnBrk="1" hangingPunct="1"/>
            <a:r>
              <a:rPr lang="en-US" altLang="en-US" sz="2000" dirty="0"/>
              <a:t>William R Wingfield</a:t>
            </a:r>
          </a:p>
          <a:p>
            <a:pPr eaLnBrk="1" hangingPunct="1"/>
            <a:r>
              <a:rPr lang="en-US" altLang="en-US" sz="2000" dirty="0"/>
              <a:t>Supply Chain Quality Task Team Chair </a:t>
            </a:r>
          </a:p>
          <a:p>
            <a:pPr eaLnBrk="1" hangingPunct="1"/>
            <a:r>
              <a:rPr lang="en-US" altLang="en-US" sz="2000" dirty="0"/>
              <a:t>Joseph </a:t>
            </a:r>
            <a:r>
              <a:rPr lang="en-US" altLang="en-US" sz="2000" dirty="0" err="1"/>
              <a:t>Fulghum</a:t>
            </a:r>
            <a:endParaRPr lang="en-US" altLang="en-US" sz="2000" dirty="0"/>
          </a:p>
          <a:p>
            <a:pPr eaLnBrk="1" hangingPunct="1"/>
            <a:r>
              <a:rPr lang="en-US" altLang="en-US" sz="2000" dirty="0"/>
              <a:t>Supply Chain Quality Task Team Vice Chair</a:t>
            </a:r>
          </a:p>
          <a:p>
            <a:pPr eaLnBrk="1" hangingPunct="1"/>
            <a:r>
              <a:rPr lang="en-US" altLang="en-US" sz="2000" dirty="0"/>
              <a:t>Julie Snelling</a:t>
            </a:r>
          </a:p>
          <a:p>
            <a:pPr eaLnBrk="1" hangingPunct="1"/>
            <a:r>
              <a:rPr lang="en-US" altLang="en-US" sz="2000" dirty="0"/>
              <a:t>Supply Chain Quality Secretary</a:t>
            </a:r>
          </a:p>
          <a:p>
            <a:pPr eaLnBrk="1" hangingPunct="1"/>
            <a:endParaRPr lang="en-US" altLang="en-US" sz="2000" dirty="0"/>
          </a:p>
          <a:p>
            <a:pPr algn="ctr" eaLnBrk="1" hangingPunct="1"/>
            <a:r>
              <a:rPr lang="en-US" altLang="en-US" sz="2000" dirty="0">
                <a:solidFill>
                  <a:srgbClr val="FF0000"/>
                </a:solidFill>
              </a:rPr>
              <a:t>Unclassified</a:t>
            </a:r>
          </a:p>
          <a:p>
            <a:pPr eaLnBrk="1" hangingPunct="1"/>
            <a:endParaRPr lang="en-US" altLang="en-US" sz="2000" dirty="0"/>
          </a:p>
        </p:txBody>
      </p:sp>
      <p:pic>
        <p:nvPicPr>
          <p:cNvPr id="3076" name="Picture 4" descr="EFCOG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0"/>
            <a:ext cx="13716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2" descr="http://www.hellasmultimedia.com/webimages/christ-htm/images/snow/jc1525.gif"/>
          <p:cNvSpPr>
            <a:spLocks noChangeAspect="1" noChangeArrowheads="1"/>
          </p:cNvSpPr>
          <p:nvPr/>
        </p:nvSpPr>
        <p:spPr bwMode="auto">
          <a:xfrm>
            <a:off x="155575" y="34192"/>
            <a:ext cx="352425" cy="3524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hellasmultimedia.com/webimages/christ-htm/images/snow/snowman4.gif"/>
          <p:cNvSpPr>
            <a:spLocks noChangeAspect="1" noChangeArrowheads="1"/>
          </p:cNvSpPr>
          <p:nvPr/>
        </p:nvSpPr>
        <p:spPr bwMode="auto">
          <a:xfrm>
            <a:off x="155575" y="-479425"/>
            <a:ext cx="857250" cy="10096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sp>
        <p:nvSpPr>
          <p:cNvPr id="4" name="Content Placeholder 2"/>
          <p:cNvSpPr>
            <a:spLocks noGrp="1"/>
          </p:cNvSpPr>
          <p:nvPr>
            <p:ph idx="1"/>
          </p:nvPr>
        </p:nvSpPr>
        <p:spPr>
          <a:xfrm>
            <a:off x="838200" y="1093887"/>
            <a:ext cx="7620000" cy="5724644"/>
          </a:xfrm>
        </p:spPr>
        <p:txBody>
          <a:bodyPr/>
          <a:lstStyle/>
          <a:p>
            <a:r>
              <a:rPr lang="en-US" sz="1600" dirty="0"/>
              <a:t>Please use </a:t>
            </a:r>
            <a:r>
              <a:rPr lang="en-US" sz="1600" dirty="0" smtClean="0"/>
              <a:t>MSL </a:t>
            </a:r>
            <a:r>
              <a:rPr lang="en-US" sz="1600" dirty="0"/>
              <a:t>cost avoidance forms to help us identify savings from sharing 3</a:t>
            </a:r>
            <a:r>
              <a:rPr lang="en-US" sz="1600" baseline="30000" dirty="0"/>
              <a:t>rd</a:t>
            </a:r>
            <a:r>
              <a:rPr lang="en-US" sz="1600" dirty="0"/>
              <a:t> party audits.</a:t>
            </a:r>
          </a:p>
          <a:p>
            <a:pPr lvl="1"/>
            <a:r>
              <a:rPr lang="en-US" sz="1600" dirty="0"/>
              <a:t>If you have saved $ by performing a 3</a:t>
            </a:r>
            <a:r>
              <a:rPr lang="en-US" sz="1600" baseline="30000" dirty="0"/>
              <a:t>rd</a:t>
            </a:r>
            <a:r>
              <a:rPr lang="en-US" sz="1600" dirty="0"/>
              <a:t> party review or only sending 1 or 2 person(s) on an audit team vs. a 3 person team, you need to enter into MASL an </a:t>
            </a:r>
            <a:r>
              <a:rPr lang="en-US" sz="1600" dirty="0" err="1"/>
              <a:t>eForm</a:t>
            </a:r>
            <a:r>
              <a:rPr lang="en-US" sz="1600" dirty="0"/>
              <a:t>.</a:t>
            </a:r>
          </a:p>
          <a:p>
            <a:r>
              <a:rPr lang="en-US" sz="1600" dirty="0" smtClean="0"/>
              <a:t>Any </a:t>
            </a:r>
            <a:r>
              <a:rPr lang="en-US" sz="1600" dirty="0"/>
              <a:t>issues with access or use? Email </a:t>
            </a:r>
            <a:r>
              <a:rPr lang="en-US" sz="1600" dirty="0" smtClean="0"/>
              <a:t>Kristin Bell @ </a:t>
            </a:r>
            <a:r>
              <a:rPr lang="en-US" sz="1600" dirty="0" smtClean="0">
                <a:hlinkClick r:id="rId3"/>
              </a:rPr>
              <a:t>kbell@sandia.gov</a:t>
            </a:r>
            <a:r>
              <a:rPr lang="en-US" sz="1600" dirty="0" smtClean="0"/>
              <a:t> or Bill </a:t>
            </a:r>
            <a:r>
              <a:rPr lang="en-US" sz="1600" dirty="0"/>
              <a:t>@ </a:t>
            </a:r>
            <a:r>
              <a:rPr lang="en-US" sz="1600" dirty="0">
                <a:hlinkClick r:id="rId4"/>
              </a:rPr>
              <a:t>wwingfield@lanl.gov</a:t>
            </a:r>
            <a:r>
              <a:rPr lang="en-US" sz="1600" dirty="0"/>
              <a:t> </a:t>
            </a:r>
          </a:p>
          <a:p>
            <a:pPr marL="0" indent="0">
              <a:buNone/>
            </a:pPr>
            <a:endParaRPr lang="en-US" sz="1600" dirty="0"/>
          </a:p>
          <a:p>
            <a:r>
              <a:rPr lang="en-US" sz="1600" dirty="0" smtClean="0"/>
              <a:t>The eight (8) NNSA sites have committed to using the MSL</a:t>
            </a:r>
          </a:p>
          <a:p>
            <a:r>
              <a:rPr lang="en-US" sz="1600" dirty="0"/>
              <a:t>7</a:t>
            </a:r>
            <a:r>
              <a:rPr lang="en-US" sz="1600" dirty="0" smtClean="0"/>
              <a:t> of the 17 Environmental Management Sites are using the MSL (CHPRC, MSA, WRPS, SRNS, SRR, FRNP &amp; UCOR)</a:t>
            </a:r>
            <a:endParaRPr lang="en-US" sz="1600" dirty="0"/>
          </a:p>
          <a:p>
            <a:pPr lvl="1"/>
            <a:r>
              <a:rPr lang="en-US" sz="1600" dirty="0"/>
              <a:t>6</a:t>
            </a:r>
            <a:r>
              <a:rPr lang="en-US" sz="1600" dirty="0" smtClean="0"/>
              <a:t> of the 17 EM Sites are interested in using the MSL (WIPP, DUF6, ICP, FBP, SST, &amp; CH2WV)</a:t>
            </a:r>
            <a:endParaRPr lang="en-US" sz="1600" dirty="0">
              <a:solidFill>
                <a:srgbClr val="FF0000"/>
              </a:solidFill>
            </a:endParaRPr>
          </a:p>
          <a:p>
            <a:pPr lvl="1"/>
            <a:r>
              <a:rPr lang="en-US" sz="1600" dirty="0" smtClean="0"/>
              <a:t>3 of the 17 EM Sites are unsure (N3B, PMA, &amp; Parsons/SWPF)</a:t>
            </a:r>
          </a:p>
          <a:p>
            <a:pPr lvl="1"/>
            <a:r>
              <a:rPr lang="en-US" sz="1600" dirty="0" smtClean="0"/>
              <a:t>1 not interested (BNI)</a:t>
            </a:r>
          </a:p>
          <a:p>
            <a:r>
              <a:rPr lang="en-US" sz="1600" dirty="0" smtClean="0"/>
              <a:t>Of the 10 Office of Science (OOS) sites, 2 are using the MSL (PNNL </a:t>
            </a:r>
            <a:r>
              <a:rPr lang="en-US" sz="1600" dirty="0" smtClean="0">
                <a:solidFill>
                  <a:srgbClr val="FF0000"/>
                </a:solidFill>
              </a:rPr>
              <a:t>&amp; BNL</a:t>
            </a:r>
            <a:r>
              <a:rPr lang="en-US" sz="1600" dirty="0" smtClean="0"/>
              <a:t>)</a:t>
            </a:r>
          </a:p>
          <a:p>
            <a:pPr lvl="1"/>
            <a:r>
              <a:rPr lang="en-US" sz="1600" dirty="0"/>
              <a:t>2</a:t>
            </a:r>
            <a:r>
              <a:rPr lang="en-US" sz="1600" dirty="0" smtClean="0"/>
              <a:t> are interested in using the MSL (ORNL, &amp; PPPL)</a:t>
            </a:r>
          </a:p>
          <a:p>
            <a:r>
              <a:rPr lang="en-US" sz="1600" dirty="0" smtClean="0"/>
              <a:t>The one (1) Nuclear Energy (NE) site INL is interested in using the MSL.</a:t>
            </a:r>
          </a:p>
          <a:p>
            <a:endParaRPr lang="en-US" sz="1800" dirty="0"/>
          </a:p>
        </p:txBody>
      </p:sp>
      <p:pic>
        <p:nvPicPr>
          <p:cNvPr id="3" name="Picture 2"/>
          <p:cNvPicPr>
            <a:picLocks noChangeAspect="1"/>
          </p:cNvPicPr>
          <p:nvPr/>
        </p:nvPicPr>
        <p:blipFill>
          <a:blip r:embed="rId5"/>
          <a:stretch>
            <a:fillRect/>
          </a:stretch>
        </p:blipFill>
        <p:spPr>
          <a:xfrm>
            <a:off x="7924800" y="2743200"/>
            <a:ext cx="971550" cy="971550"/>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4828603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010400" cy="461665"/>
          </a:xfrm>
        </p:spPr>
        <p:txBody>
          <a:bodyPr/>
          <a:lstStyle/>
          <a:p>
            <a:pPr algn="ctr"/>
            <a:r>
              <a:rPr lang="en-US" dirty="0"/>
              <a:t>Upcoming Conferences / Workshops</a:t>
            </a:r>
          </a:p>
        </p:txBody>
      </p:sp>
      <p:sp>
        <p:nvSpPr>
          <p:cNvPr id="6" name="TextBox 5"/>
          <p:cNvSpPr txBox="1"/>
          <p:nvPr/>
        </p:nvSpPr>
        <p:spPr>
          <a:xfrm>
            <a:off x="3810000" y="483512"/>
            <a:ext cx="2901756" cy="430887"/>
          </a:xfrm>
          <a:prstGeom prst="rect">
            <a:avLst/>
          </a:prstGeom>
          <a:noFill/>
        </p:spPr>
        <p:txBody>
          <a:bodyPr wrap="none" rtlCol="0">
            <a:spAutoFit/>
          </a:bodyPr>
          <a:lstStyle/>
          <a:p>
            <a:pPr fontAlgn="base">
              <a:spcAft>
                <a:spcPts val="600"/>
              </a:spcAft>
            </a:pPr>
            <a:r>
              <a:rPr lang="en-US" sz="2200" dirty="0" smtClean="0"/>
              <a:t>Nov 2020 </a:t>
            </a:r>
            <a:r>
              <a:rPr lang="en-US" sz="2200" dirty="0"/>
              <a:t>– </a:t>
            </a:r>
            <a:r>
              <a:rPr lang="en-US" sz="2200" dirty="0" smtClean="0"/>
              <a:t>Mar 2021</a:t>
            </a:r>
            <a:endParaRPr lang="en-US" sz="2200" dirty="0"/>
          </a:p>
        </p:txBody>
      </p:sp>
      <p:graphicFrame>
        <p:nvGraphicFramePr>
          <p:cNvPr id="8" name="Table 7"/>
          <p:cNvGraphicFramePr>
            <a:graphicFrameLocks noGrp="1"/>
          </p:cNvGraphicFramePr>
          <p:nvPr>
            <p:extLst>
              <p:ext uri="{D42A27DB-BD31-4B8C-83A1-F6EECF244321}">
                <p14:modId xmlns:p14="http://schemas.microsoft.com/office/powerpoint/2010/main" val="3824981727"/>
              </p:ext>
            </p:extLst>
          </p:nvPr>
        </p:nvGraphicFramePr>
        <p:xfrm>
          <a:off x="228600" y="1114425"/>
          <a:ext cx="8763000" cy="4972050"/>
        </p:xfrm>
        <a:graphic>
          <a:graphicData uri="http://schemas.openxmlformats.org/drawingml/2006/table">
            <a:tbl>
              <a:tblPr firstRow="1" bandRow="1">
                <a:tableStyleId>{7DF18680-E054-41AD-8BC1-D1AEF772440D}</a:tableStyleId>
              </a:tblPr>
              <a:tblGrid>
                <a:gridCol w="1371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Date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mn-lt"/>
                          <a:ea typeface="Lucida Sans Unicode"/>
                          <a:cs typeface="Times New Roman"/>
                        </a:rPr>
                        <a:t>Conference Title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mn-lt"/>
                          <a:ea typeface="Lucida Sans Unicode"/>
                          <a:cs typeface="Times New Roman"/>
                        </a:rPr>
                        <a:t>Location</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Website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228600">
                <a:tc>
                  <a:txBody>
                    <a:bodyPr/>
                    <a:lstStyle/>
                    <a:p>
                      <a:pPr algn="ctr" fontAlgn="ctr"/>
                      <a:r>
                        <a:rPr lang="en-US" sz="1000" b="0" i="0" u="none" strike="noStrike" dirty="0" smtClean="0">
                          <a:solidFill>
                            <a:schemeClr val="tx1"/>
                          </a:solidFill>
                          <a:effectLst/>
                          <a:latin typeface="+mn-lt"/>
                        </a:rPr>
                        <a:t>11/4-6/20</a:t>
                      </a:r>
                      <a:endParaRPr lang="en-US" sz="10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dirty="0" smtClean="0">
                          <a:solidFill>
                            <a:srgbClr val="FF0000"/>
                          </a:solidFill>
                        </a:rPr>
                        <a:t>NIAC Mandatory Meeting</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dirty="0" smtClean="0">
                          <a:solidFill>
                            <a:srgbClr val="FF0000"/>
                          </a:solidFill>
                        </a:rPr>
                        <a:t>(NOT CANCELLED – This will be virtual)</a:t>
                      </a:r>
                      <a:endParaRPr lang="en-US" sz="1000" b="1" dirty="0">
                        <a:solidFill>
                          <a:srgbClr val="FF0000"/>
                        </a:solidFill>
                      </a:endParaRPr>
                    </a:p>
                  </a:txBody>
                  <a:tcPr marL="9525" marR="9525" marT="9525" marB="0" anchor="ctr"/>
                </a:tc>
                <a:tc>
                  <a:txBody>
                    <a:bodyPr/>
                    <a:lstStyle/>
                    <a:p>
                      <a:pPr algn="ctr" fontAlgn="ctr"/>
                      <a:r>
                        <a:rPr lang="en-US" sz="1000" b="0" i="0" u="none" strike="noStrike" dirty="0" smtClean="0">
                          <a:solidFill>
                            <a:schemeClr val="tx1"/>
                          </a:solidFill>
                          <a:effectLst/>
                          <a:latin typeface="+mn-lt"/>
                        </a:rPr>
                        <a:t>Miramar</a:t>
                      </a:r>
                      <a:r>
                        <a:rPr lang="en-US" sz="1000" b="0" i="0" u="none" strike="noStrike" baseline="0" dirty="0" smtClean="0">
                          <a:solidFill>
                            <a:schemeClr val="tx1"/>
                          </a:solidFill>
                          <a:effectLst/>
                          <a:latin typeface="+mn-lt"/>
                        </a:rPr>
                        <a:t> Beach FL</a:t>
                      </a:r>
                      <a:endParaRPr lang="en-US" sz="1000" b="0" i="0" u="none" strike="noStrike" dirty="0">
                        <a:solidFill>
                          <a:schemeClr val="tx1"/>
                        </a:solidFill>
                        <a:effectLst/>
                        <a:latin typeface="+mn-lt"/>
                      </a:endParaRPr>
                    </a:p>
                  </a:txBody>
                  <a:tcPr marL="9525" marR="9525" marT="9525" marB="0" anchor="ctr"/>
                </a:tc>
                <a:tc>
                  <a:txBody>
                    <a:bodyPr/>
                    <a:lstStyle/>
                    <a:p>
                      <a:endParaRPr lang="en-US" sz="1000"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4206589227"/>
                  </a:ext>
                </a:extLst>
              </a:tr>
              <a:tr h="228600">
                <a:tc>
                  <a:txBody>
                    <a:bodyPr/>
                    <a:lstStyle/>
                    <a:p>
                      <a:pPr algn="ctr" fontAlgn="ctr"/>
                      <a:r>
                        <a:rPr lang="en-US" sz="1000" b="0" i="0" u="none" strike="noStrike" dirty="0" smtClean="0">
                          <a:solidFill>
                            <a:srgbClr val="FF0000"/>
                          </a:solidFill>
                          <a:effectLst/>
                          <a:latin typeface="+mn-lt"/>
                        </a:rPr>
                        <a:t>11/16/20</a:t>
                      </a:r>
                      <a:endParaRPr lang="en-US" sz="1000" b="0" i="0" u="none" strike="noStrike" dirty="0">
                        <a:solidFill>
                          <a:srgbClr val="FF0000"/>
                        </a:solidFill>
                        <a:effectLst/>
                        <a:latin typeface="+mn-lt"/>
                      </a:endParaRPr>
                    </a:p>
                  </a:txBody>
                  <a:tcPr marL="9525" marR="9525" marT="9525" marB="0" anchor="ctr"/>
                </a:tc>
                <a:tc>
                  <a:txBody>
                    <a:bodyPr/>
                    <a:lstStyle/>
                    <a:p>
                      <a:r>
                        <a:rPr lang="en-US" sz="1000" kern="1200" dirty="0" smtClean="0">
                          <a:solidFill>
                            <a:schemeClr val="dk1"/>
                          </a:solidFill>
                          <a:effectLst/>
                          <a:latin typeface="+mn-lt"/>
                          <a:ea typeface="+mn-ea"/>
                          <a:cs typeface="+mn-cs"/>
                        </a:rPr>
                        <a:t>NQA-1 / 10CFR PART 50 APPENDIX B REMOTE AUDITING SEMINAR</a:t>
                      </a:r>
                    </a:p>
                    <a:p>
                      <a:r>
                        <a:rPr lang="en-US" sz="1000" kern="1200" dirty="0" smtClean="0">
                          <a:solidFill>
                            <a:schemeClr val="dk1"/>
                          </a:solidFill>
                          <a:effectLst/>
                          <a:latin typeface="+mn-lt"/>
                          <a:ea typeface="+mn-ea"/>
                          <a:cs typeface="+mn-cs"/>
                        </a:rPr>
                        <a:t>(1-day --- 0.8 CEU’s)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000" b="1" dirty="0">
                        <a:solidFill>
                          <a:srgbClr val="FF0000"/>
                        </a:solidFill>
                      </a:endParaRPr>
                    </a:p>
                  </a:txBody>
                  <a:tcPr marL="9525" marR="9525" marT="9525" marB="0" anchor="ctr"/>
                </a:tc>
                <a:tc>
                  <a:txBody>
                    <a:bodyPr/>
                    <a:lstStyle/>
                    <a:p>
                      <a:pPr algn="ctr" fontAlgn="ctr"/>
                      <a:r>
                        <a:rPr lang="en-US" sz="1000" b="0" i="0" u="none" strike="noStrike" dirty="0" smtClean="0">
                          <a:solidFill>
                            <a:srgbClr val="FF0000"/>
                          </a:solidFill>
                          <a:effectLst/>
                          <a:latin typeface="+mn-lt"/>
                        </a:rPr>
                        <a:t>Your office</a:t>
                      </a:r>
                      <a:endParaRPr lang="en-US" sz="1000" b="0" i="0" u="none" strike="noStrike" dirty="0">
                        <a:solidFill>
                          <a:srgbClr val="FF0000"/>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kern="1200" dirty="0" smtClean="0">
                          <a:solidFill>
                            <a:schemeClr val="dk1"/>
                          </a:solidFill>
                          <a:effectLst/>
                          <a:latin typeface="+mn-lt"/>
                          <a:ea typeface="+mn-ea"/>
                          <a:cs typeface="+mn-cs"/>
                          <a:hlinkClick r:id="rId3"/>
                        </a:rPr>
                        <a:t>www.nqa-1auditor.com</a:t>
                      </a:r>
                      <a:endParaRPr lang="en-US" sz="1000" kern="1200" dirty="0" smtClean="0">
                        <a:solidFill>
                          <a:schemeClr val="dk1"/>
                        </a:solidFill>
                        <a:effectLst/>
                        <a:latin typeface="+mn-lt"/>
                        <a:ea typeface="+mn-ea"/>
                        <a:cs typeface="+mn-cs"/>
                      </a:endParaRPr>
                    </a:p>
                    <a:p>
                      <a:endParaRPr lang="en-US" sz="1000" kern="1200" dirty="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440078128"/>
                  </a:ext>
                </a:extLst>
              </a:tr>
              <a:tr h="228600">
                <a:tc>
                  <a:txBody>
                    <a:bodyPr/>
                    <a:lstStyle/>
                    <a:p>
                      <a:pPr algn="ctr" fontAlgn="ctr"/>
                      <a:r>
                        <a:rPr lang="en-US" sz="1000" b="0" i="0" u="none" strike="noStrike" dirty="0" smtClean="0">
                          <a:solidFill>
                            <a:srgbClr val="FF0000"/>
                          </a:solidFill>
                          <a:effectLst/>
                          <a:latin typeface="+mn-lt"/>
                        </a:rPr>
                        <a:t>11/17/20</a:t>
                      </a:r>
                      <a:endParaRPr lang="en-US" sz="1000" b="0" i="0" u="none" strike="noStrike" dirty="0">
                        <a:solidFill>
                          <a:srgbClr val="FF0000"/>
                        </a:solidFill>
                        <a:effectLst/>
                        <a:latin typeface="+mn-lt"/>
                      </a:endParaRPr>
                    </a:p>
                  </a:txBody>
                  <a:tcPr marL="9525" marR="9525" marT="9525" marB="0" anchor="ctr"/>
                </a:tc>
                <a:tc>
                  <a:txBody>
                    <a:bodyPr/>
                    <a:lstStyle/>
                    <a:p>
                      <a:r>
                        <a:rPr lang="en-US" sz="1000" kern="1200" dirty="0" smtClean="0">
                          <a:solidFill>
                            <a:schemeClr val="dk1"/>
                          </a:solidFill>
                          <a:effectLst/>
                          <a:latin typeface="+mn-lt"/>
                          <a:ea typeface="+mn-ea"/>
                          <a:cs typeface="+mn-cs"/>
                        </a:rPr>
                        <a:t>NQA-1 / 10CFR PART 50 APPENDIX B REMOTE AUDITING SEMINAR</a:t>
                      </a:r>
                    </a:p>
                    <a:p>
                      <a:r>
                        <a:rPr lang="en-US" sz="1000" kern="1200" dirty="0" smtClean="0">
                          <a:solidFill>
                            <a:schemeClr val="dk1"/>
                          </a:solidFill>
                          <a:effectLst/>
                          <a:latin typeface="+mn-lt"/>
                          <a:ea typeface="+mn-ea"/>
                          <a:cs typeface="+mn-cs"/>
                        </a:rPr>
                        <a:t>(1-day --- 0.8 CEU’s)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000" b="1" dirty="0">
                        <a:solidFill>
                          <a:srgbClr val="FF0000"/>
                        </a:solidFill>
                      </a:endParaRPr>
                    </a:p>
                  </a:txBody>
                  <a:tcPr marL="9525" marR="9525" marT="9525" marB="0" anchor="ctr"/>
                </a:tc>
                <a:tc>
                  <a:txBody>
                    <a:bodyPr/>
                    <a:lstStyle/>
                    <a:p>
                      <a:pPr algn="ctr" fontAlgn="ctr"/>
                      <a:r>
                        <a:rPr lang="en-US" sz="1000" b="0" i="0" u="none" strike="noStrike" dirty="0" smtClean="0">
                          <a:solidFill>
                            <a:srgbClr val="FF0000"/>
                          </a:solidFill>
                          <a:effectLst/>
                          <a:latin typeface="+mn-lt"/>
                        </a:rPr>
                        <a:t>Your office</a:t>
                      </a:r>
                      <a:endParaRPr lang="en-US" sz="1000" b="0" i="0" u="none" strike="noStrike" dirty="0">
                        <a:solidFill>
                          <a:srgbClr val="FF0000"/>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kern="1200" dirty="0" smtClean="0">
                          <a:solidFill>
                            <a:schemeClr val="dk1"/>
                          </a:solidFill>
                          <a:effectLst/>
                          <a:latin typeface="+mn-lt"/>
                          <a:ea typeface="+mn-ea"/>
                          <a:cs typeface="+mn-cs"/>
                          <a:hlinkClick r:id="rId3"/>
                        </a:rPr>
                        <a:t>www.nqa-1auditor.com</a:t>
                      </a:r>
                      <a:endParaRPr lang="en-US" sz="1000" kern="1200" dirty="0" smtClean="0">
                        <a:solidFill>
                          <a:schemeClr val="dk1"/>
                        </a:solidFill>
                        <a:effectLst/>
                        <a:latin typeface="+mn-lt"/>
                        <a:ea typeface="+mn-ea"/>
                        <a:cs typeface="+mn-cs"/>
                      </a:endParaRPr>
                    </a:p>
                    <a:p>
                      <a:endParaRPr lang="en-US" sz="1000" kern="1200" dirty="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1811906505"/>
                  </a:ext>
                </a:extLst>
              </a:tr>
              <a:tr h="228600">
                <a:tc>
                  <a:txBody>
                    <a:bodyPr/>
                    <a:lstStyle/>
                    <a:p>
                      <a:pPr algn="ctr" fontAlgn="ctr"/>
                      <a:r>
                        <a:rPr lang="en-US" sz="1000" b="0" i="0" u="none" strike="noStrike" dirty="0" smtClean="0">
                          <a:solidFill>
                            <a:srgbClr val="FF0000"/>
                          </a:solidFill>
                          <a:effectLst/>
                          <a:latin typeface="+mn-lt"/>
                        </a:rPr>
                        <a:t>11/10</a:t>
                      </a:r>
                      <a:r>
                        <a:rPr lang="en-US" sz="1000" b="0" i="0" u="none" strike="noStrike" baseline="0" dirty="0" smtClean="0">
                          <a:solidFill>
                            <a:srgbClr val="FF0000"/>
                          </a:solidFill>
                          <a:effectLst/>
                          <a:latin typeface="+mn-lt"/>
                        </a:rPr>
                        <a:t> – 11/12/20</a:t>
                      </a:r>
                      <a:endParaRPr lang="en-US" sz="1000" b="0" i="0" u="none" strike="noStrike" dirty="0">
                        <a:solidFill>
                          <a:srgbClr val="FF000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dirty="0">
                          <a:solidFill>
                            <a:srgbClr val="FF0000"/>
                          </a:solidFill>
                        </a:rPr>
                        <a:t>Fall 2020 EFCOG ISM &amp; QA Working Group Meeting will be held at NNSS,  – </a:t>
                      </a:r>
                      <a:r>
                        <a:rPr lang="en-US" sz="1000" b="1" baseline="0" dirty="0" smtClean="0">
                          <a:solidFill>
                            <a:srgbClr val="FF0000"/>
                          </a:solidFill>
                        </a:rPr>
                        <a:t> scheduled for 11/10 – 11/12/20.</a:t>
                      </a:r>
                      <a:endParaRPr lang="en-US" sz="1000" b="1" dirty="0">
                        <a:solidFill>
                          <a:srgbClr val="FF0000"/>
                        </a:solidFill>
                      </a:endParaRPr>
                    </a:p>
                  </a:txBody>
                  <a:tcPr marL="9525" marR="9525" marT="9525" marB="0" anchor="ctr"/>
                </a:tc>
                <a:tc>
                  <a:txBody>
                    <a:bodyPr/>
                    <a:lstStyle/>
                    <a:p>
                      <a:pPr algn="ctr" fontAlgn="ctr"/>
                      <a:r>
                        <a:rPr lang="en-US" sz="1000" b="0" i="0" u="none" strike="noStrike" dirty="0" smtClean="0">
                          <a:solidFill>
                            <a:srgbClr val="FF0000"/>
                          </a:solidFill>
                          <a:effectLst/>
                          <a:latin typeface="+mn-lt"/>
                        </a:rPr>
                        <a:t>Your office</a:t>
                      </a:r>
                      <a:endParaRPr lang="en-US" sz="1000" b="0" i="0" u="none" strike="noStrike" dirty="0">
                        <a:solidFill>
                          <a:srgbClr val="FF0000"/>
                        </a:solidFill>
                        <a:effectLst/>
                        <a:latin typeface="+mn-lt"/>
                      </a:endParaRPr>
                    </a:p>
                  </a:txBody>
                  <a:tcPr marL="9525" marR="9525" marT="9525" marB="0" anchor="ctr"/>
                </a:tc>
                <a:tc>
                  <a:txBody>
                    <a:bodyPr/>
                    <a:lstStyle/>
                    <a:p>
                      <a:r>
                        <a:rPr lang="en-US" sz="1000" kern="1200" dirty="0" smtClean="0">
                          <a:solidFill>
                            <a:srgbClr val="FF0000"/>
                          </a:solidFill>
                          <a:effectLst/>
                          <a:latin typeface="+mn-lt"/>
                          <a:ea typeface="+mn-ea"/>
                          <a:cs typeface="+mn-cs"/>
                        </a:rPr>
                        <a:t>EFCOG.org</a:t>
                      </a:r>
                      <a:endParaRPr lang="en-US" sz="1000" kern="1200" dirty="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306668113"/>
                  </a:ext>
                </a:extLst>
              </a:tr>
              <a:tr h="514350">
                <a:tc>
                  <a:txBody>
                    <a:bodyPr/>
                    <a:lstStyle/>
                    <a:p>
                      <a:pPr algn="ctr" fontAlgn="ctr"/>
                      <a:r>
                        <a:rPr lang="en-US" sz="1000" b="0" i="0" u="none" strike="noStrike" dirty="0" smtClean="0">
                          <a:solidFill>
                            <a:srgbClr val="0070C0"/>
                          </a:solidFill>
                          <a:effectLst/>
                          <a:latin typeface="+mn-lt"/>
                        </a:rPr>
                        <a:t>12/1-3/20</a:t>
                      </a:r>
                      <a:endParaRPr lang="en-US" sz="1000" b="0" i="0" u="none" strike="noStrike" dirty="0">
                        <a:solidFill>
                          <a:srgbClr val="0070C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70C0"/>
                          </a:solidFill>
                          <a:effectLst/>
                          <a:latin typeface="+mn-lt"/>
                        </a:rPr>
                        <a:t>J-E-T-S - Lead Auditor with Commercial Grade Dedication Workshop</a:t>
                      </a:r>
                      <a:endParaRPr lang="en-US" sz="1000" b="0" i="0" u="none" strike="noStrike" dirty="0">
                        <a:solidFill>
                          <a:srgbClr val="0070C0"/>
                        </a:solidFill>
                        <a:effectLst/>
                        <a:latin typeface="+mn-lt"/>
                      </a:endParaRPr>
                    </a:p>
                  </a:txBody>
                  <a:tcPr marL="9525" marR="9525" marT="9525" marB="0" anchor="ctr"/>
                </a:tc>
                <a:tc>
                  <a:txBody>
                    <a:bodyPr/>
                    <a:lstStyle/>
                    <a:p>
                      <a:pPr algn="ctr" fontAlgn="ctr"/>
                      <a:r>
                        <a:rPr lang="en-US" sz="1000" b="0" i="0" u="none" strike="noStrike" dirty="0" smtClean="0">
                          <a:solidFill>
                            <a:srgbClr val="0070C0"/>
                          </a:solidFill>
                          <a:effectLst/>
                          <a:latin typeface="+mn-lt"/>
                        </a:rPr>
                        <a:t>Your office</a:t>
                      </a:r>
                      <a:endParaRPr lang="en-US" sz="1000" b="0" i="0" u="none" strike="noStrike" dirty="0">
                        <a:solidFill>
                          <a:srgbClr val="0070C0"/>
                        </a:solidFill>
                        <a:effectLst/>
                        <a:latin typeface="+mn-lt"/>
                      </a:endParaRPr>
                    </a:p>
                  </a:txBody>
                  <a:tcPr marL="9525" marR="9525" marT="9525" marB="0" anchor="ctr"/>
                </a:tc>
                <a:tc>
                  <a:txBody>
                    <a:bodyPr/>
                    <a:lstStyle/>
                    <a:p>
                      <a:r>
                        <a:rPr lang="en-US" sz="1000" kern="1200" dirty="0" smtClean="0">
                          <a:solidFill>
                            <a:srgbClr val="0070C0"/>
                          </a:solidFill>
                          <a:effectLst/>
                          <a:latin typeface="+mn-lt"/>
                          <a:ea typeface="+mn-ea"/>
                          <a:cs typeface="+mn-cs"/>
                        </a:rPr>
                        <a:t>https://jetsquality.com/leads-auditor-training/</a:t>
                      </a:r>
                      <a:endParaRPr lang="en-US" sz="1000" kern="1200" dirty="0">
                        <a:solidFill>
                          <a:srgbClr val="0070C0"/>
                        </a:solidFill>
                        <a:effectLst/>
                        <a:latin typeface="+mn-lt"/>
                        <a:ea typeface="+mn-ea"/>
                        <a:cs typeface="+mn-cs"/>
                      </a:endParaRPr>
                    </a:p>
                  </a:txBody>
                  <a:tcPr marL="9525" marR="9525" marT="9525" marB="0" anchor="ctr"/>
                </a:tc>
                <a:extLst>
                  <a:ext uri="{0D108BD9-81ED-4DB2-BD59-A6C34878D82A}">
                    <a16:rowId xmlns:a16="http://schemas.microsoft.com/office/drawing/2014/main" val="1707348128"/>
                  </a:ext>
                </a:extLst>
              </a:tr>
              <a:tr h="514350">
                <a:tc>
                  <a:txBody>
                    <a:bodyPr/>
                    <a:lstStyle/>
                    <a:p>
                      <a:pPr algn="ctr" fontAlgn="ctr"/>
                      <a:r>
                        <a:rPr lang="en-US" sz="1000" b="0" i="0" u="none" strike="noStrike" dirty="0" smtClean="0">
                          <a:solidFill>
                            <a:srgbClr val="0070C0"/>
                          </a:solidFill>
                          <a:effectLst/>
                          <a:latin typeface="+mn-lt"/>
                        </a:rPr>
                        <a:t>12/7</a:t>
                      </a:r>
                      <a:r>
                        <a:rPr lang="en-US" sz="1000" b="0" i="0" u="none" strike="noStrike" baseline="0" dirty="0" smtClean="0">
                          <a:solidFill>
                            <a:srgbClr val="0070C0"/>
                          </a:solidFill>
                          <a:effectLst/>
                          <a:latin typeface="+mn-lt"/>
                        </a:rPr>
                        <a:t> </a:t>
                      </a:r>
                      <a:r>
                        <a:rPr lang="en-US" sz="1000" b="0" i="0" u="none" strike="noStrike" dirty="0" smtClean="0">
                          <a:solidFill>
                            <a:srgbClr val="0070C0"/>
                          </a:solidFill>
                          <a:effectLst/>
                          <a:latin typeface="+mn-lt"/>
                        </a:rPr>
                        <a:t>-11/20</a:t>
                      </a:r>
                      <a:endParaRPr lang="en-US" sz="1000" b="0" i="0" u="none" strike="noStrike" dirty="0">
                        <a:solidFill>
                          <a:srgbClr val="0070C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70C0"/>
                          </a:solidFill>
                          <a:effectLst/>
                          <a:latin typeface="+mn-lt"/>
                        </a:rPr>
                        <a:t>NQA-1/10CFR</a:t>
                      </a:r>
                      <a:r>
                        <a:rPr lang="en-US" sz="1000" b="0" i="0" u="none" strike="noStrike" baseline="0" dirty="0">
                          <a:solidFill>
                            <a:srgbClr val="0070C0"/>
                          </a:solidFill>
                          <a:effectLst/>
                          <a:latin typeface="+mn-lt"/>
                        </a:rPr>
                        <a:t> 50 APP B Nuclear QA Lead Auditor Certification Training (Day 1 includes NQA-1:2012/2015 Executive Overview and Interpretation Course.</a:t>
                      </a:r>
                      <a:endParaRPr lang="en-US" sz="1000" b="0" i="0" u="none" strike="noStrike" dirty="0">
                        <a:solidFill>
                          <a:srgbClr val="0070C0"/>
                        </a:solidFill>
                        <a:effectLst/>
                        <a:latin typeface="+mn-lt"/>
                      </a:endParaRPr>
                    </a:p>
                  </a:txBody>
                  <a:tcPr marL="9525" marR="9525" marT="9525" marB="0" anchor="ctr"/>
                </a:tc>
                <a:tc>
                  <a:txBody>
                    <a:bodyPr/>
                    <a:lstStyle/>
                    <a:p>
                      <a:pPr algn="ctr" fontAlgn="ctr"/>
                      <a:r>
                        <a:rPr lang="en-US" sz="1000" b="0" i="0" u="none" strike="noStrike" dirty="0" smtClean="0">
                          <a:solidFill>
                            <a:srgbClr val="0070C0"/>
                          </a:solidFill>
                          <a:effectLst/>
                          <a:latin typeface="+mn-lt"/>
                        </a:rPr>
                        <a:t>LMJ International GoToMeeting</a:t>
                      </a:r>
                      <a:r>
                        <a:rPr lang="en-US" sz="1000" b="0" i="0" u="none" strike="noStrike" baseline="0" dirty="0" smtClean="0">
                          <a:solidFill>
                            <a:srgbClr val="0070C0"/>
                          </a:solidFill>
                          <a:effectLst/>
                          <a:latin typeface="+mn-lt"/>
                        </a:rPr>
                        <a:t> Online Classroom</a:t>
                      </a:r>
                      <a:endParaRPr lang="en-US" sz="1000" b="0" i="0" u="none" strike="noStrike" dirty="0">
                        <a:solidFill>
                          <a:srgbClr val="0070C0"/>
                        </a:solidFill>
                        <a:effectLst/>
                        <a:latin typeface="+mn-lt"/>
                      </a:endParaRPr>
                    </a:p>
                  </a:txBody>
                  <a:tcPr marL="9525" marR="9525" marT="9525" marB="0" anchor="ctr"/>
                </a:tc>
                <a:tc>
                  <a:txBody>
                    <a:bodyPr/>
                    <a:lstStyle/>
                    <a:p>
                      <a:r>
                        <a:rPr lang="en-US" sz="1000" u="sng" kern="1200" dirty="0" smtClean="0">
                          <a:solidFill>
                            <a:srgbClr val="0070C0"/>
                          </a:solidFill>
                          <a:effectLst/>
                          <a:latin typeface="+mn-lt"/>
                          <a:ea typeface="+mn-ea"/>
                          <a:cs typeface="+mn-cs"/>
                        </a:rPr>
                        <a:t>http://www.lmarvinjohnson.com/nuclear_quality_assurance_lead_auditor_certification_training.htm</a:t>
                      </a:r>
                      <a:endParaRPr lang="en-US" sz="1000" kern="1200" dirty="0">
                        <a:solidFill>
                          <a:srgbClr val="0070C0"/>
                        </a:solidFill>
                        <a:effectLst/>
                        <a:latin typeface="+mn-lt"/>
                        <a:ea typeface="+mn-ea"/>
                        <a:cs typeface="+mn-cs"/>
                      </a:endParaRPr>
                    </a:p>
                  </a:txBody>
                  <a:tcPr marL="9525" marR="9525" marT="9525" marB="0" anchor="ctr"/>
                </a:tc>
                <a:extLst>
                  <a:ext uri="{0D108BD9-81ED-4DB2-BD59-A6C34878D82A}">
                    <a16:rowId xmlns:a16="http://schemas.microsoft.com/office/drawing/2014/main" val="4245751970"/>
                  </a:ext>
                </a:extLst>
              </a:tr>
              <a:tr h="352425">
                <a:tc>
                  <a:txBody>
                    <a:bodyPr/>
                    <a:lstStyle/>
                    <a:p>
                      <a:pPr algn="ctr" fontAlgn="ctr"/>
                      <a:r>
                        <a:rPr lang="en-US" sz="1000" b="0" i="0" u="none" strike="noStrike" dirty="0" smtClean="0">
                          <a:solidFill>
                            <a:srgbClr val="FF0000"/>
                          </a:solidFill>
                          <a:effectLst/>
                          <a:latin typeface="+mn-lt"/>
                        </a:rPr>
                        <a:t>12/9-11/20</a:t>
                      </a:r>
                      <a:endParaRPr lang="en-US" sz="1000" b="0" i="0" u="none" strike="noStrike" dirty="0">
                        <a:solidFill>
                          <a:srgbClr val="FF0000"/>
                        </a:solidFill>
                        <a:effectLst/>
                        <a:latin typeface="+mn-lt"/>
                      </a:endParaRPr>
                    </a:p>
                  </a:txBody>
                  <a:tcPr marL="9525" marR="9525" marT="9525" marB="0" anchor="ctr"/>
                </a:tc>
                <a:tc>
                  <a:txBody>
                    <a:bodyPr/>
                    <a:lstStyle/>
                    <a:p>
                      <a:pPr algn="ctr" fontAlgn="ctr"/>
                      <a:r>
                        <a:rPr lang="en-US" sz="1000" b="0" i="0" u="none" strike="noStrike" dirty="0" smtClean="0">
                          <a:solidFill>
                            <a:srgbClr val="FF0000"/>
                          </a:solidFill>
                          <a:effectLst/>
                          <a:latin typeface="+mn-lt"/>
                        </a:rPr>
                        <a:t>Nuclear Internal / External Auditor Training</a:t>
                      </a:r>
                      <a:endParaRPr lang="en-US" sz="1000" b="0" i="0" u="none" strike="noStrike" dirty="0">
                        <a:solidFill>
                          <a:srgbClr val="FF0000"/>
                        </a:solidFill>
                        <a:effectLst/>
                        <a:latin typeface="+mn-lt"/>
                      </a:endParaRPr>
                    </a:p>
                  </a:txBody>
                  <a:tcPr marL="9525" marR="9525" marT="9525" marB="0" anchor="ctr"/>
                </a:tc>
                <a:tc>
                  <a:txBody>
                    <a:bodyPr/>
                    <a:lstStyle/>
                    <a:p>
                      <a:pPr algn="ctr" fontAlgn="ctr"/>
                      <a:r>
                        <a:rPr lang="en-US" sz="1000" b="0" i="0" u="none" strike="noStrike" dirty="0" smtClean="0">
                          <a:solidFill>
                            <a:srgbClr val="FF0000"/>
                          </a:solidFill>
                          <a:effectLst/>
                          <a:latin typeface="+mn-lt"/>
                        </a:rPr>
                        <a:t>Your Office</a:t>
                      </a:r>
                      <a:endParaRPr lang="en-US" sz="1000" b="0" i="0" u="none" strike="noStrike" dirty="0">
                        <a:solidFill>
                          <a:srgbClr val="FF0000"/>
                        </a:solidFill>
                        <a:effectLst/>
                        <a:latin typeface="+mn-lt"/>
                      </a:endParaRPr>
                    </a:p>
                  </a:txBody>
                  <a:tcPr marL="9525" marR="9525" marT="9525" marB="0" anchor="ctr"/>
                </a:tc>
                <a:tc>
                  <a:txBody>
                    <a:bodyPr/>
                    <a:lstStyle/>
                    <a:p>
                      <a:r>
                        <a:rPr lang="en-US" sz="1000" kern="1200" dirty="0" smtClean="0">
                          <a:solidFill>
                            <a:srgbClr val="FF0000"/>
                          </a:solidFill>
                          <a:effectLst/>
                          <a:latin typeface="+mn-lt"/>
                          <a:ea typeface="+mn-ea"/>
                          <a:cs typeface="+mn-cs"/>
                          <a:hlinkClick r:id="rId4"/>
                        </a:rPr>
                        <a:t>training@gqainc.com</a:t>
                      </a:r>
                      <a:endParaRPr lang="en-US" sz="1000" kern="1200" dirty="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3523843526"/>
                  </a:ext>
                </a:extLst>
              </a:tr>
              <a:tr h="228600">
                <a:tc>
                  <a:txBody>
                    <a:bodyPr/>
                    <a:lstStyle/>
                    <a:p>
                      <a:pPr algn="ctr" fontAlgn="ctr"/>
                      <a:r>
                        <a:rPr lang="en-US" sz="1000" b="0" i="0" u="none" strike="noStrike" dirty="0" smtClean="0">
                          <a:solidFill>
                            <a:schemeClr val="tx1"/>
                          </a:solidFill>
                          <a:effectLst/>
                          <a:latin typeface="+mn-lt"/>
                        </a:rPr>
                        <a:t>12/14-15/20</a:t>
                      </a:r>
                      <a:endParaRPr lang="en-US" sz="1000" b="0" i="0" u="none" strike="noStrike" dirty="0">
                        <a:solidFill>
                          <a:schemeClr val="tx1"/>
                        </a:solidFill>
                        <a:effectLst/>
                        <a:latin typeface="+mn-lt"/>
                      </a:endParaRPr>
                    </a:p>
                  </a:txBody>
                  <a:tcPr marL="9525" marR="9525" marT="9525" marB="0" anchor="ctr"/>
                </a:tc>
                <a:tc>
                  <a:txBody>
                    <a:bodyPr/>
                    <a:lstStyle/>
                    <a:p>
                      <a:pPr algn="ctr" fontAlgn="ctr"/>
                      <a:r>
                        <a:rPr lang="en-US" sz="1000" b="0" i="0" u="none" strike="noStrike" dirty="0" smtClean="0">
                          <a:solidFill>
                            <a:schemeClr val="tx1"/>
                          </a:solidFill>
                          <a:effectLst/>
                          <a:latin typeface="+mn-lt"/>
                        </a:rPr>
                        <a:t>Commercial</a:t>
                      </a:r>
                      <a:r>
                        <a:rPr lang="en-US" sz="1000" b="0" i="0" u="none" strike="noStrike" baseline="0" dirty="0" smtClean="0">
                          <a:solidFill>
                            <a:schemeClr val="tx1"/>
                          </a:solidFill>
                          <a:effectLst/>
                          <a:latin typeface="+mn-lt"/>
                        </a:rPr>
                        <a:t> Dedication Workshop</a:t>
                      </a:r>
                      <a:endParaRPr lang="en-US" sz="1000" b="0" i="0" u="none" strike="noStrike" dirty="0">
                        <a:solidFill>
                          <a:schemeClr val="tx1"/>
                        </a:solidFill>
                        <a:effectLst/>
                        <a:latin typeface="+mn-lt"/>
                      </a:endParaRPr>
                    </a:p>
                  </a:txBody>
                  <a:tcPr marL="9525" marR="9525" marT="9525" marB="0" anchor="ctr"/>
                </a:tc>
                <a:tc>
                  <a:txBody>
                    <a:bodyPr/>
                    <a:lstStyle/>
                    <a:p>
                      <a:pPr algn="ctr" fontAlgn="ctr"/>
                      <a:r>
                        <a:rPr lang="en-US" sz="1000" b="0" i="0" u="none" strike="noStrike" dirty="0" smtClean="0">
                          <a:solidFill>
                            <a:schemeClr val="tx1"/>
                          </a:solidFill>
                          <a:effectLst/>
                          <a:latin typeface="+mn-lt"/>
                        </a:rPr>
                        <a:t>LMJ GoToMeeting Online Classroom</a:t>
                      </a:r>
                      <a:endParaRPr lang="en-US" sz="1000" b="0" i="0" u="none" strike="noStrike" dirty="0">
                        <a:solidFill>
                          <a:schemeClr val="tx1"/>
                        </a:solidFill>
                        <a:effectLst/>
                        <a:latin typeface="+mn-lt"/>
                      </a:endParaRPr>
                    </a:p>
                  </a:txBody>
                  <a:tcPr marL="9525" marR="9525" marT="9525" marB="0" anchor="ctr"/>
                </a:tc>
                <a:tc>
                  <a:txBody>
                    <a:bodyPr/>
                    <a:lstStyle/>
                    <a:p>
                      <a:r>
                        <a:rPr lang="en-US" sz="1000" u="sng" kern="1200" dirty="0" smtClean="0">
                          <a:solidFill>
                            <a:schemeClr val="dk1"/>
                          </a:solidFill>
                          <a:effectLst/>
                          <a:latin typeface="+mn-lt"/>
                          <a:ea typeface="+mn-ea"/>
                          <a:cs typeface="+mn-cs"/>
                          <a:hlinkClick r:id="rId5"/>
                        </a:rPr>
                        <a:t>http://www.lmarvinjohnson.com/commercial_grade_dedication_program_development.htm</a:t>
                      </a:r>
                      <a:endParaRPr lang="en-US" sz="10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268994300"/>
                  </a:ext>
                </a:extLst>
              </a:tr>
              <a:tr h="228600">
                <a:tc>
                  <a:txBody>
                    <a:bodyPr/>
                    <a:lstStyle/>
                    <a:p>
                      <a:pPr algn="ctr" fontAlgn="ctr"/>
                      <a:r>
                        <a:rPr lang="en-US" sz="1000" b="0" i="0" u="none" strike="noStrike" dirty="0" smtClean="0">
                          <a:solidFill>
                            <a:srgbClr val="0070C0"/>
                          </a:solidFill>
                          <a:effectLst/>
                          <a:latin typeface="+mn-lt"/>
                        </a:rPr>
                        <a:t>3/15</a:t>
                      </a:r>
                      <a:r>
                        <a:rPr lang="en-US" sz="1000" b="0" i="0" u="none" strike="noStrike" baseline="0" dirty="0" smtClean="0">
                          <a:solidFill>
                            <a:srgbClr val="0070C0"/>
                          </a:solidFill>
                          <a:effectLst/>
                          <a:latin typeface="+mn-lt"/>
                        </a:rPr>
                        <a:t> </a:t>
                      </a:r>
                      <a:r>
                        <a:rPr lang="en-US" sz="1000" b="0" i="0" u="none" strike="noStrike" dirty="0" smtClean="0">
                          <a:solidFill>
                            <a:srgbClr val="0070C0"/>
                          </a:solidFill>
                          <a:effectLst/>
                          <a:latin typeface="+mn-lt"/>
                        </a:rPr>
                        <a:t>-19/21</a:t>
                      </a:r>
                      <a:endParaRPr lang="en-US" sz="1000" b="0" i="0" u="none" strike="noStrike" dirty="0">
                        <a:solidFill>
                          <a:srgbClr val="0070C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70C0"/>
                          </a:solidFill>
                          <a:effectLst/>
                          <a:latin typeface="+mn-lt"/>
                        </a:rPr>
                        <a:t>NQA-1/10CFR</a:t>
                      </a:r>
                      <a:r>
                        <a:rPr lang="en-US" sz="1000" b="0" i="0" u="none" strike="noStrike" baseline="0" dirty="0">
                          <a:solidFill>
                            <a:srgbClr val="0070C0"/>
                          </a:solidFill>
                          <a:effectLst/>
                          <a:latin typeface="+mn-lt"/>
                        </a:rPr>
                        <a:t> 50 APP B Nuclear QA Lead Auditor Certification Training (Day 1 includes NQA-1:2012/2015 Executive Overview and Interpretation Course.</a:t>
                      </a:r>
                      <a:endParaRPr lang="en-US" sz="1000" b="0" i="0" u="none" strike="noStrike" dirty="0">
                        <a:solidFill>
                          <a:srgbClr val="0070C0"/>
                        </a:solidFill>
                        <a:effectLst/>
                        <a:latin typeface="+mn-lt"/>
                      </a:endParaRPr>
                    </a:p>
                  </a:txBody>
                  <a:tcPr marL="9525" marR="9525" marT="9525" marB="0" anchor="ctr"/>
                </a:tc>
                <a:tc>
                  <a:txBody>
                    <a:bodyPr/>
                    <a:lstStyle/>
                    <a:p>
                      <a:pPr algn="ctr" fontAlgn="ctr"/>
                      <a:r>
                        <a:rPr lang="en-US" sz="1000" b="0" i="0" u="none" strike="noStrike" dirty="0" smtClean="0">
                          <a:solidFill>
                            <a:srgbClr val="0070C0"/>
                          </a:solidFill>
                          <a:effectLst/>
                          <a:latin typeface="+mn-lt"/>
                        </a:rPr>
                        <a:t>LMJ International GoToMeeting</a:t>
                      </a:r>
                      <a:r>
                        <a:rPr lang="en-US" sz="1000" b="0" i="0" u="none" strike="noStrike" baseline="0" dirty="0" smtClean="0">
                          <a:solidFill>
                            <a:srgbClr val="0070C0"/>
                          </a:solidFill>
                          <a:effectLst/>
                          <a:latin typeface="+mn-lt"/>
                        </a:rPr>
                        <a:t> Online Classroom</a:t>
                      </a:r>
                      <a:endParaRPr lang="en-US" sz="1000" b="0" i="0" u="none" strike="noStrike" dirty="0">
                        <a:solidFill>
                          <a:srgbClr val="0070C0"/>
                        </a:solidFill>
                        <a:effectLst/>
                        <a:latin typeface="+mn-lt"/>
                      </a:endParaRPr>
                    </a:p>
                  </a:txBody>
                  <a:tcPr marL="9525" marR="9525" marT="9525" marB="0" anchor="ctr"/>
                </a:tc>
                <a:tc>
                  <a:txBody>
                    <a:bodyPr/>
                    <a:lstStyle/>
                    <a:p>
                      <a:r>
                        <a:rPr lang="en-US" sz="1000" u="sng" kern="1200" dirty="0" smtClean="0">
                          <a:solidFill>
                            <a:srgbClr val="0070C0"/>
                          </a:solidFill>
                          <a:effectLst/>
                          <a:latin typeface="+mn-lt"/>
                          <a:ea typeface="+mn-ea"/>
                          <a:cs typeface="+mn-cs"/>
                        </a:rPr>
                        <a:t>http://www.lmarvinjohnson.com/nuclear_quality_assurance_lead_auditor_certification_training.htm</a:t>
                      </a:r>
                      <a:endParaRPr lang="en-US" sz="1000" kern="1200" dirty="0">
                        <a:solidFill>
                          <a:srgbClr val="0070C0"/>
                        </a:solidFill>
                        <a:effectLst/>
                        <a:latin typeface="+mn-lt"/>
                        <a:ea typeface="+mn-ea"/>
                        <a:cs typeface="+mn-cs"/>
                      </a:endParaRPr>
                    </a:p>
                  </a:txBody>
                  <a:tcPr marL="9525" marR="9525" marT="9525" marB="0" anchor="ctr"/>
                </a:tc>
                <a:extLst>
                  <a:ext uri="{0D108BD9-81ED-4DB2-BD59-A6C34878D82A}">
                    <a16:rowId xmlns:a16="http://schemas.microsoft.com/office/drawing/2014/main" val="3822851607"/>
                  </a:ext>
                </a:extLst>
              </a:tr>
            </a:tbl>
          </a:graphicData>
        </a:graphic>
      </p:graphicFrame>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4004" y="410220"/>
            <a:ext cx="1895475" cy="63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833625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31" y="446620"/>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152400" y="1039051"/>
            <a:ext cx="83819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400" dirty="0" smtClean="0">
                <a:solidFill>
                  <a:srgbClr val="FF0000"/>
                </a:solidFill>
              </a:rPr>
              <a:t>9/15/2020 S/CI Working Group Notification</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320663" y="5661392"/>
            <a:ext cx="7913024"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dirty="0"/>
          </a:p>
          <a:p>
            <a:endParaRPr lang="en-US" sz="1400" dirty="0"/>
          </a:p>
          <a:p>
            <a:endParaRPr lang="en-US" sz="1400" dirty="0"/>
          </a:p>
          <a:p>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1"/>
          <p:cNvSpPr>
            <a:spLocks noChangeArrowheads="1"/>
          </p:cNvSpPr>
          <p:nvPr/>
        </p:nvSpPr>
        <p:spPr bwMode="auto">
          <a:xfrm>
            <a:off x="505275" y="5071093"/>
            <a:ext cx="7543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10" name="Rectangle 1"/>
          <p:cNvSpPr>
            <a:spLocks noChangeArrowheads="1"/>
          </p:cNvSpPr>
          <p:nvPr/>
        </p:nvSpPr>
        <p:spPr bwMode="auto">
          <a:xfrm>
            <a:off x="268419" y="3263102"/>
            <a:ext cx="8085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525645" y="1174321"/>
            <a:ext cx="6705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b="1" dirty="0"/>
              <a:t>Fraudulent Vendor Payment Request</a:t>
            </a:r>
            <a:r>
              <a:rPr lang="en-US" b="1" i="1" dirty="0"/>
              <a:t>(Source: User </a:t>
            </a:r>
            <a:r>
              <a:rPr lang="en-US" sz="1200" b="1" i="1" dirty="0"/>
              <a:t>Submitted - ID: 2020-BNL-I-1506</a:t>
            </a:r>
            <a:r>
              <a:rPr lang="en-US" sz="1200" b="1" dirty="0"/>
              <a:t>)</a:t>
            </a:r>
            <a:endParaRPr lang="en-US" sz="1200" dirty="0"/>
          </a:p>
          <a:p>
            <a:endParaRPr lang="en-US" sz="1200" b="1" dirty="0" smtClean="0"/>
          </a:p>
          <a:p>
            <a:r>
              <a:rPr lang="en-US" sz="1200" b="1" dirty="0" smtClean="0"/>
              <a:t>Statement</a:t>
            </a:r>
            <a:r>
              <a:rPr lang="en-US" sz="1200" b="1" dirty="0"/>
              <a:t>:</a:t>
            </a:r>
            <a:r>
              <a:rPr lang="en-US" sz="1200" dirty="0"/>
              <a:t> Assess the validity of payment requests or account changes to mitigate potential fraud/scam. </a:t>
            </a:r>
            <a:r>
              <a:rPr lang="en-US" sz="1200" u="sng" dirty="0"/>
              <a:t>Brookhaven received a request to change the bank account established for vendor payments, this was determined to be a fraudulent email and bank account. </a:t>
            </a:r>
            <a:r>
              <a:rPr lang="en-US" sz="1200" dirty="0"/>
              <a:t>"Due diligence" by staff avoided making a fraudulent payment, the vendor and authorities were notified, and a large dollar loss was avoided. </a:t>
            </a:r>
          </a:p>
          <a:p>
            <a:endParaRPr lang="en-US" sz="1200" b="1" dirty="0" smtClean="0"/>
          </a:p>
          <a:p>
            <a:r>
              <a:rPr lang="en-US" sz="1200" b="1" dirty="0" smtClean="0"/>
              <a:t>Discussion</a:t>
            </a:r>
            <a:r>
              <a:rPr lang="en-US" sz="1200" b="1" dirty="0"/>
              <a:t>:</a:t>
            </a:r>
            <a:r>
              <a:rPr lang="en-US" sz="1200" dirty="0"/>
              <a:t> </a:t>
            </a:r>
            <a:r>
              <a:rPr lang="en-US" sz="1200" u="sng" dirty="0"/>
              <a:t>An email from an outside source claiming to be a Brookhaven National Lab vendor was sent to Accounts Payable asking to have a new bank account number established for payments. When the request was forwarded to Procurement to update the vendor’s account information in the computer system, a contracts specialist suspected something was not right and reached out to the vendor for confirmation. It was determined the email was not from the vendor but was a social engineering ’phishing attack’ attempting to fraudulently reroute the payment to another account. </a:t>
            </a:r>
          </a:p>
          <a:p>
            <a:endParaRPr lang="en-US" sz="1200" b="1" dirty="0" smtClean="0"/>
          </a:p>
          <a:p>
            <a:r>
              <a:rPr lang="en-US" sz="1200" b="1" dirty="0" smtClean="0"/>
              <a:t>Analysis</a:t>
            </a:r>
            <a:r>
              <a:rPr lang="en-US" sz="1200" b="1" dirty="0"/>
              <a:t>:</a:t>
            </a:r>
            <a:r>
              <a:rPr lang="en-US" sz="1200" dirty="0"/>
              <a:t> </a:t>
            </a:r>
            <a:r>
              <a:rPr lang="en-US" sz="1200" u="sng" dirty="0"/>
              <a:t>To establish trust the scammer first contacted Accounts Payable and requested last payment amount and due date. This was then followed by an email asking to check account numbers, followed by a third email requesting to have the bank account number changed to a new account. </a:t>
            </a:r>
            <a:r>
              <a:rPr lang="en-US" sz="1200" dirty="0"/>
              <a:t>When the request was forwarded to procurement in order to update the computer record, a contracts specialist contacted the vendor vice president to ask if the change was legitimate. The vendor vice president confirmed this was not a legitimate request. It was determined this was a scam and the change and payment were not made. It was noted that </a:t>
            </a:r>
            <a:r>
              <a:rPr lang="en-US" sz="1200" u="sng" dirty="0"/>
              <a:t>the </a:t>
            </a:r>
            <a:r>
              <a:rPr lang="en-US" sz="1200" u="sng" dirty="0" smtClean="0"/>
              <a:t>email </a:t>
            </a:r>
            <a:r>
              <a:rPr lang="en-US" sz="1200" u="sng" dirty="0"/>
              <a:t>from the scammer had an xxx.org URL when the actual vendor email is xxx.com</a:t>
            </a:r>
            <a:r>
              <a:rPr lang="en-US" dirty="0"/>
              <a:t>. </a:t>
            </a:r>
          </a:p>
        </p:txBody>
      </p:sp>
    </p:spTree>
    <p:extLst>
      <p:ext uri="{BB962C8B-B14F-4D97-AF65-F5344CB8AC3E}">
        <p14:creationId xmlns:p14="http://schemas.microsoft.com/office/powerpoint/2010/main" val="23549363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31" y="446620"/>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152400" y="1039051"/>
            <a:ext cx="83819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400" dirty="0" smtClean="0">
                <a:solidFill>
                  <a:srgbClr val="FF0000"/>
                </a:solidFill>
              </a:rPr>
              <a:t>9/21 – 9/25/20 GIDEP Notifications</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320663" y="5661392"/>
            <a:ext cx="7913024"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dirty="0"/>
          </a:p>
          <a:p>
            <a:endParaRPr lang="en-US" sz="1400" dirty="0"/>
          </a:p>
          <a:p>
            <a:endParaRPr lang="en-US" sz="1400" dirty="0"/>
          </a:p>
          <a:p>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1"/>
          <p:cNvSpPr>
            <a:spLocks noChangeArrowheads="1"/>
          </p:cNvSpPr>
          <p:nvPr/>
        </p:nvSpPr>
        <p:spPr bwMode="auto">
          <a:xfrm>
            <a:off x="505275" y="5071093"/>
            <a:ext cx="7543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10" name="Rectangle 1"/>
          <p:cNvSpPr>
            <a:spLocks noChangeArrowheads="1"/>
          </p:cNvSpPr>
          <p:nvPr/>
        </p:nvSpPr>
        <p:spPr bwMode="auto">
          <a:xfrm>
            <a:off x="268419" y="3263102"/>
            <a:ext cx="8085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
          <p:cNvSpPr>
            <a:spLocks noChangeArrowheads="1"/>
          </p:cNvSpPr>
          <p:nvPr/>
        </p:nvSpPr>
        <p:spPr bwMode="auto">
          <a:xfrm>
            <a:off x="268419" y="1462552"/>
            <a:ext cx="838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rPr>
              <a:t>Subject: GIDEP Suspect Counterfeit Doc's between 21-SEP-2020 and 25-SEP-2020 * * * * * DOC=AZE-A-20-01 CEDATE=23-SEP-2020 DD=AL Title: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chemeClr val="tx1"/>
                </a:solidFill>
                <a:effectLst/>
              </a:rPr>
              <a:t>SUSPECT COUNTERFEIT, NETWORK CONTROLLER &amp; PROCESSOR</a:t>
            </a:r>
            <a:r>
              <a:rPr kumimoji="0" lang="en-US" altLang="en-US" sz="1200" b="0" i="0" u="none" strike="noStrike" cap="none" normalizeH="0" baseline="0" dirty="0" smtClean="0">
                <a:ln>
                  <a:noFill/>
                </a:ln>
                <a:solidFill>
                  <a:schemeClr val="tx1"/>
                </a:solidFill>
                <a:effectLst/>
              </a:rPr>
              <a:t>, IC Abstract: </a:t>
            </a:r>
            <a:r>
              <a:rPr kumimoji="0" lang="en-US" altLang="en-US" sz="1200" b="0" i="0" u="sng" strike="noStrike" cap="none" normalizeH="0" baseline="0" dirty="0" smtClean="0">
                <a:ln>
                  <a:noFill/>
                </a:ln>
                <a:solidFill>
                  <a:schemeClr val="tx1"/>
                </a:solidFill>
                <a:effectLst/>
              </a:rPr>
              <a:t>Palomar ordered new and unused components</a:t>
            </a:r>
            <a:r>
              <a:rPr kumimoji="0" lang="en-US" altLang="en-US" sz="1200" b="0" i="0" u="none" strike="noStrike" cap="none" normalizeH="0" baseline="0" dirty="0" smtClean="0">
                <a:ln>
                  <a:noFill/>
                </a:ln>
                <a:solidFill>
                  <a:schemeClr val="tx1"/>
                </a:solidFill>
                <a:effectLst/>
              </a:rPr>
              <a:t> from the identified supplier in block 16. It was found that the </a:t>
            </a:r>
            <a:r>
              <a:rPr kumimoji="0" lang="en-US" altLang="en-US" sz="1200" b="0" i="0" u="sng" strike="noStrike" cap="none" normalizeH="0" baseline="0" dirty="0" smtClean="0">
                <a:ln>
                  <a:noFill/>
                </a:ln>
                <a:solidFill>
                  <a:schemeClr val="tx1"/>
                </a:solidFill>
                <a:effectLst/>
              </a:rPr>
              <a:t>component referenced above in block 5, were resurfaced</a:t>
            </a:r>
            <a:r>
              <a:rPr kumimoji="0" lang="en-US" altLang="en-US" sz="1200" b="0" i="0" u="none" strike="noStrike" cap="none" normalizeH="0" baseline="0" dirty="0" smtClean="0">
                <a:ln>
                  <a:noFill/>
                </a:ln>
                <a:solidFill>
                  <a:schemeClr val="tx1"/>
                </a:solidFill>
                <a:effectLst/>
              </a:rPr>
              <a:t>. The counterfeit components were </a:t>
            </a:r>
            <a:r>
              <a:rPr kumimoji="0" lang="en-US" altLang="en-US" sz="1200" b="0" i="0" u="sng" strike="noStrike" cap="none" normalizeH="0" baseline="0" dirty="0" smtClean="0">
                <a:ln>
                  <a:noFill/>
                </a:ln>
                <a:solidFill>
                  <a:schemeClr val="tx1"/>
                </a:solidFill>
                <a:effectLst/>
              </a:rPr>
              <a:t>found during a quality inspection process</a:t>
            </a:r>
            <a:r>
              <a:rPr kumimoji="0" lang="en-US" altLang="en-US" sz="1200" b="0" i="0" u="none" strike="noStrike" cap="none" normalizeH="0" baseline="0" dirty="0" smtClean="0">
                <a:ln>
                  <a:noFill/>
                </a:ln>
                <a:solidFill>
                  <a:schemeClr val="tx1"/>
                </a:solidFill>
                <a:effectLst/>
              </a:rPr>
              <a:t>. </a:t>
            </a:r>
            <a:r>
              <a:rPr kumimoji="0" lang="en-US" altLang="en-US" sz="1200" b="0" i="0" u="sng" strike="noStrike" cap="none" normalizeH="0" baseline="0" dirty="0" smtClean="0">
                <a:ln>
                  <a:noFill/>
                </a:ln>
                <a:solidFill>
                  <a:schemeClr val="tx1"/>
                </a:solidFill>
                <a:effectLst/>
              </a:rPr>
              <a:t>Excess resurfacing material was noticed on one of the pin molds</a:t>
            </a:r>
            <a:r>
              <a:rPr kumimoji="0" lang="en-US" altLang="en-US" sz="1200" b="0" i="0" u="none" strike="noStrike" cap="none" normalizeH="0" baseline="0" dirty="0" smtClean="0">
                <a:ln>
                  <a:noFill/>
                </a:ln>
                <a:solidFill>
                  <a:schemeClr val="tx1"/>
                </a:solidFill>
                <a:effectLst/>
              </a:rPr>
              <a:t> brought suspicion to the components. This then brought an awareness to the inspector, and to proceed to the next steps per the IDEA- STD-1010. </a:t>
            </a:r>
            <a:r>
              <a:rPr kumimoji="0" lang="en-US" altLang="en-US" sz="1200" b="0" i="0" u="sng" strike="noStrike" cap="none" normalizeH="0" baseline="0" dirty="0" smtClean="0">
                <a:ln>
                  <a:noFill/>
                </a:ln>
                <a:solidFill>
                  <a:schemeClr val="tx1"/>
                </a:solidFill>
                <a:effectLst/>
              </a:rPr>
              <a:t>The scrape test and acetone tests followed</a:t>
            </a:r>
            <a:r>
              <a:rPr kumimoji="0" lang="en-US" altLang="en-US" sz="1200" b="0" i="0" u="none" strike="noStrike" cap="none" normalizeH="0" baseline="0" dirty="0" smtClean="0">
                <a:ln>
                  <a:noFill/>
                </a:ln>
                <a:solidFill>
                  <a:schemeClr val="tx1"/>
                </a:solidFill>
                <a:effectLst/>
              </a:rPr>
              <a:t>. </a:t>
            </a:r>
            <a:r>
              <a:rPr kumimoji="0" lang="en-US" altLang="en-US" sz="1200" b="0" i="0" u="sng" strike="noStrike" cap="none" normalizeH="0" baseline="0" dirty="0" smtClean="0">
                <a:ln>
                  <a:noFill/>
                </a:ln>
                <a:solidFill>
                  <a:schemeClr val="tx1"/>
                </a:solidFill>
                <a:effectLst/>
              </a:rPr>
              <a:t>The two tests failed, exposing visual indications of sanding and prior markings of the components</a:t>
            </a:r>
            <a:r>
              <a:rPr kumimoji="0" lang="en-US" altLang="en-US" sz="1200" b="0" i="0" u="none" strike="noStrike" cap="none" normalizeH="0" baseline="0" dirty="0" smtClean="0">
                <a:ln>
                  <a:noFill/>
                </a:ln>
                <a:solidFill>
                  <a:schemeClr val="tx1"/>
                </a:solidFill>
                <a:effectLst/>
              </a:rPr>
              <a:t>. At this stage this resulted in the components to be considered ?suspect counterfeit.? </a:t>
            </a:r>
            <a:r>
              <a:rPr kumimoji="0" lang="en-US" altLang="en-US" sz="1200" b="0" i="0" u="sng" strike="noStrike" cap="none" normalizeH="0" baseline="0" dirty="0" smtClean="0">
                <a:ln>
                  <a:noFill/>
                </a:ln>
                <a:solidFill>
                  <a:schemeClr val="tx1"/>
                </a:solidFill>
                <a:effectLst/>
              </a:rPr>
              <a:t>The components were then sent to a test-house, to have testing completed per the AS6081 </a:t>
            </a:r>
            <a:r>
              <a:rPr kumimoji="0" lang="en-US" altLang="en-US" sz="1200" b="0" i="0" u="none" strike="noStrike" cap="none" normalizeH="0" baseline="0" dirty="0" smtClean="0">
                <a:ln>
                  <a:noFill/>
                </a:ln>
                <a:solidFill>
                  <a:schemeClr val="tx1"/>
                </a:solidFill>
                <a:effectLst/>
              </a:rPr>
              <a:t>(steps A1 through A6) and were found to be Counterfeit. The test results found the </a:t>
            </a:r>
            <a:r>
              <a:rPr kumimoji="0" lang="en-US" altLang="en-US" sz="1200" b="0" i="0" u="sng" strike="noStrike" cap="none" normalizeH="0" baseline="0" dirty="0" smtClean="0">
                <a:ln>
                  <a:noFill/>
                </a:ln>
                <a:solidFill>
                  <a:schemeClr val="tx1"/>
                </a:solidFill>
                <a:effectLst/>
              </a:rPr>
              <a:t>components to be blacktopped, remarked, inconsistent lead frames, and a sample from d/c 0746 showed missing wire bonds.</a:t>
            </a:r>
            <a:r>
              <a:rPr kumimoji="0" lang="en-US" altLang="en-US" sz="1200" b="0" i="0" u="none" strike="noStrike" cap="none" normalizeH="0" baseline="0" dirty="0" smtClean="0">
                <a:ln>
                  <a:noFill/>
                </a:ln>
                <a:solidFill>
                  <a:schemeClr val="tx1"/>
                </a:solidFill>
                <a:effectLst/>
              </a:rPr>
              <a:t> The Counterfeit Components were originally procured by Palomar’s Contract Manufacturer, Delta Group Electronics. The Delta Group Electronics did follow PPI’s process by contacting Palomar prior to procuring the parts from a distributor/broker. Palomar approved the purchase of the components, with the requirement that testing shall be completed for counterfeit mitigation. Once all testing was completed, Delta sent Palomar a completed test report prior to shipment. All the completed tests showed that the components passed incoming inspection, X-Ray, XRF, and </a:t>
            </a:r>
            <a:r>
              <a:rPr kumimoji="0" lang="en-US" altLang="en-US" sz="1200" b="0" i="0" u="none" strike="noStrike" cap="none" normalizeH="0" baseline="0" dirty="0" err="1" smtClean="0">
                <a:ln>
                  <a:noFill/>
                </a:ln>
                <a:solidFill>
                  <a:schemeClr val="tx1"/>
                </a:solidFill>
                <a:effectLst/>
              </a:rPr>
              <a:t>Decapsulation</a:t>
            </a:r>
            <a:r>
              <a:rPr kumimoji="0" lang="en-US" altLang="en-US" sz="1200" b="0" i="0" u="none" strike="noStrike" cap="none" normalizeH="0" baseline="0" dirty="0" smtClean="0">
                <a:ln>
                  <a:noFill/>
                </a:ln>
                <a:solidFill>
                  <a:schemeClr val="tx1"/>
                </a:solidFill>
                <a:effectLst/>
              </a:rPr>
              <a:t>. Delta retained a specified amount, and the excess amount were shipped to Palomar. The excess components were then received by Palomar in Delta Group packaging, and inspected prior to being placed into stock. September 28, 2020 </a:t>
            </a:r>
          </a:p>
        </p:txBody>
      </p:sp>
    </p:spTree>
    <p:extLst>
      <p:ext uri="{BB962C8B-B14F-4D97-AF65-F5344CB8AC3E}">
        <p14:creationId xmlns:p14="http://schemas.microsoft.com/office/powerpoint/2010/main" val="36700325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31" y="446620"/>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152400" y="1039051"/>
            <a:ext cx="83819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400" dirty="0" smtClean="0">
                <a:solidFill>
                  <a:srgbClr val="FF0000"/>
                </a:solidFill>
              </a:rPr>
              <a:t>8/31 – 9/4/20 GIDEP Notifications</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320663" y="5661392"/>
            <a:ext cx="7913024"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dirty="0"/>
          </a:p>
          <a:p>
            <a:endParaRPr lang="en-US" sz="1400" dirty="0"/>
          </a:p>
          <a:p>
            <a:endParaRPr lang="en-US" sz="1400" dirty="0"/>
          </a:p>
          <a:p>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1"/>
          <p:cNvSpPr>
            <a:spLocks noChangeArrowheads="1"/>
          </p:cNvSpPr>
          <p:nvPr/>
        </p:nvSpPr>
        <p:spPr bwMode="auto">
          <a:xfrm>
            <a:off x="505275" y="5071093"/>
            <a:ext cx="7543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10" name="Rectangle 1"/>
          <p:cNvSpPr>
            <a:spLocks noChangeArrowheads="1"/>
          </p:cNvSpPr>
          <p:nvPr/>
        </p:nvSpPr>
        <p:spPr bwMode="auto">
          <a:xfrm>
            <a:off x="268419" y="3263102"/>
            <a:ext cx="8085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762000" y="1816227"/>
            <a:ext cx="6705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rPr>
              <a:t>Subject: GIDEP Suspect Counterfeit Doc's between 31-AUG-2020 and 04-SEP-2020 * * * * * DOC=CJ5-A-20-02 CEDATE=31-AUG-2020 DD=AL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rPr>
              <a:t>Title: </a:t>
            </a:r>
            <a:r>
              <a:rPr kumimoji="0" lang="en-US" altLang="en-US" sz="1200" b="0" i="0" u="sng" strike="noStrike" cap="none" normalizeH="0" baseline="0" dirty="0" smtClean="0">
                <a:ln>
                  <a:noFill/>
                </a:ln>
                <a:solidFill>
                  <a:schemeClr val="tx1"/>
                </a:solidFill>
                <a:effectLst/>
              </a:rPr>
              <a:t>SUSPECT COUNTERFEIT, MULTILAYER CERAMIC CHIP CAPACITOR </a:t>
            </a:r>
            <a:r>
              <a:rPr kumimoji="0" lang="en-US" altLang="en-US" sz="1200" b="0" i="0" u="none" strike="noStrike" cap="none" normalizeH="0" baseline="0" dirty="0" smtClean="0">
                <a:ln>
                  <a:noFill/>
                </a:ln>
                <a:solidFill>
                  <a:schemeClr val="tx1"/>
                </a:solidFill>
                <a:effectLst/>
              </a:rPr>
              <a:t>Abstract: </a:t>
            </a:r>
            <a:r>
              <a:rPr kumimoji="0" lang="en-US" altLang="en-US" sz="1200" b="0" i="0" u="sng" strike="noStrike" cap="none" normalizeH="0" baseline="0" dirty="0" smtClean="0">
                <a:ln>
                  <a:noFill/>
                </a:ln>
                <a:solidFill>
                  <a:schemeClr val="tx1"/>
                </a:solidFill>
                <a:effectLst/>
              </a:rPr>
              <a:t>We were supplied Suspect Counterfeit product which reached our Tier 1 Customer.</a:t>
            </a:r>
            <a:r>
              <a:rPr kumimoji="0" lang="en-US" altLang="en-US" sz="1200" b="0" i="0" u="none" strike="noStrike" cap="none" normalizeH="0" baseline="0" dirty="0" smtClean="0">
                <a:ln>
                  <a:noFill/>
                </a:ln>
                <a:solidFill>
                  <a:schemeClr val="tx1"/>
                </a:solidFill>
                <a:effectLst/>
              </a:rPr>
              <a:t> This was detected during an ADI audit of a supplier </a:t>
            </a:r>
            <a:r>
              <a:rPr kumimoji="0" lang="en-US" altLang="en-US" sz="1200" b="0" i="0" u="sng" strike="noStrike" cap="none" normalizeH="0" baseline="0" dirty="0" smtClean="0">
                <a:ln>
                  <a:noFill/>
                </a:ln>
                <a:solidFill>
                  <a:schemeClr val="tx1"/>
                </a:solidFill>
                <a:effectLst/>
              </a:rPr>
              <a:t>notified of a previous supply of suspect Counterfeit</a:t>
            </a:r>
            <a:r>
              <a:rPr kumimoji="0" lang="en-US" altLang="en-US" sz="1200" b="0" i="0" u="none" strike="noStrike" cap="none" normalizeH="0" baseline="0" dirty="0" smtClean="0">
                <a:ln>
                  <a:noFill/>
                </a:ln>
                <a:solidFill>
                  <a:schemeClr val="tx1"/>
                </a:solidFill>
                <a:effectLst/>
              </a:rPr>
              <a:t>. </a:t>
            </a:r>
            <a:r>
              <a:rPr kumimoji="0" lang="en-US" altLang="en-US" sz="1200" b="0" i="0" u="sng" strike="noStrike" cap="none" normalizeH="0" baseline="0" dirty="0" smtClean="0">
                <a:ln>
                  <a:noFill/>
                </a:ln>
                <a:solidFill>
                  <a:schemeClr val="tx1"/>
                </a:solidFill>
                <a:effectLst/>
              </a:rPr>
              <a:t>When a MFR C of C was requested and no response was received, after several attempts we contacted the MFR TDK who has this vendor listed as a Franchised supplier</a:t>
            </a:r>
            <a:r>
              <a:rPr kumimoji="0" lang="en-US" altLang="en-US" sz="1200" b="0" i="0" u="none" strike="noStrike" cap="none" normalizeH="0" baseline="0" dirty="0" smtClean="0">
                <a:ln>
                  <a:noFill/>
                </a:ln>
                <a:solidFill>
                  <a:schemeClr val="tx1"/>
                </a:solidFill>
                <a:effectLst/>
              </a:rPr>
              <a:t>. </a:t>
            </a:r>
            <a:r>
              <a:rPr kumimoji="0" lang="en-US" altLang="en-US" sz="1200" b="0" i="0" u="sng" strike="noStrike" cap="none" normalizeH="0" baseline="0" dirty="0" smtClean="0">
                <a:ln>
                  <a:noFill/>
                </a:ln>
                <a:solidFill>
                  <a:schemeClr val="tx1"/>
                </a:solidFill>
                <a:effectLst/>
              </a:rPr>
              <a:t>The MFR TDK Corporation of America via e-mail along with photos of the label and LDC traceability</a:t>
            </a:r>
            <a:r>
              <a:rPr kumimoji="0" lang="en-US" altLang="en-US" sz="1200" b="0" i="0" u="none" strike="noStrike" cap="none" normalizeH="0" baseline="0" dirty="0" smtClean="0">
                <a:ln>
                  <a:noFill/>
                </a:ln>
                <a:solidFill>
                  <a:schemeClr val="tx1"/>
                </a:solidFill>
                <a:effectLst/>
              </a:rPr>
              <a:t>, the MFR has identified these parts as Counterfeit trail trail between ADI and TDK Corporation of America with the response to the supplied information). ADI has removed all personal information from the e-mails submitted. September 8, 2020 </a:t>
            </a:r>
          </a:p>
        </p:txBody>
      </p:sp>
    </p:spTree>
    <p:extLst>
      <p:ext uri="{BB962C8B-B14F-4D97-AF65-F5344CB8AC3E}">
        <p14:creationId xmlns:p14="http://schemas.microsoft.com/office/powerpoint/2010/main" val="39749150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195" y="401766"/>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152400" y="1039051"/>
            <a:ext cx="83819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400" dirty="0" smtClean="0">
                <a:solidFill>
                  <a:srgbClr val="FF0000"/>
                </a:solidFill>
              </a:rPr>
              <a:t>8/24 - 8/28/20 GIDEP Notifications</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320663" y="5661392"/>
            <a:ext cx="7913024"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dirty="0"/>
          </a:p>
          <a:p>
            <a:endParaRPr lang="en-US" sz="1400" dirty="0"/>
          </a:p>
          <a:p>
            <a:endParaRPr lang="en-US" sz="1400" dirty="0"/>
          </a:p>
          <a:p>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1"/>
          <p:cNvSpPr>
            <a:spLocks noChangeArrowheads="1"/>
          </p:cNvSpPr>
          <p:nvPr/>
        </p:nvSpPr>
        <p:spPr bwMode="auto">
          <a:xfrm>
            <a:off x="505275" y="5071093"/>
            <a:ext cx="7543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10" name="Rectangle 1"/>
          <p:cNvSpPr>
            <a:spLocks noChangeArrowheads="1"/>
          </p:cNvSpPr>
          <p:nvPr/>
        </p:nvSpPr>
        <p:spPr bwMode="auto">
          <a:xfrm>
            <a:off x="268419" y="3263102"/>
            <a:ext cx="8085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
          <p:cNvSpPr>
            <a:spLocks noChangeArrowheads="1"/>
          </p:cNvSpPr>
          <p:nvPr/>
        </p:nvSpPr>
        <p:spPr bwMode="auto">
          <a:xfrm>
            <a:off x="167526" y="1321244"/>
            <a:ext cx="853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rPr>
              <a:t>DOC=CJ5-A-20-01A CEDATE=27-AUG-2020 DD=AL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rPr>
              <a:t>Title: </a:t>
            </a:r>
            <a:r>
              <a:rPr kumimoji="0" lang="en-US" altLang="en-US" sz="1200" b="0" i="0" u="sng" strike="noStrike" cap="none" normalizeH="0" baseline="0" dirty="0" smtClean="0">
                <a:ln>
                  <a:noFill/>
                </a:ln>
                <a:solidFill>
                  <a:schemeClr val="tx1"/>
                </a:solidFill>
                <a:effectLst/>
              </a:rPr>
              <a:t>SUSPECT COUNTERFEIT, MULTILAYER CERAMIC CAPACITOR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u="sng"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rPr>
              <a:t>Abstract: Amendment A has been issued by the document submitter to include an updated supplier response and correct block 18 of the original document CJ5-A-20-01, dated 11 Aug 2020. Pages 2 through 7 contain the original document. Page 8 contains Amendment A. We were supplied Suspect Counterfeit product which reached our Tier 1 Customer. This was </a:t>
            </a:r>
            <a:r>
              <a:rPr kumimoji="0" lang="en-US" altLang="en-US" sz="1200" b="0" i="0" u="sng" strike="noStrike" cap="none" normalizeH="0" baseline="0" dirty="0" smtClean="0">
                <a:ln>
                  <a:noFill/>
                </a:ln>
                <a:solidFill>
                  <a:schemeClr val="tx1"/>
                </a:solidFill>
                <a:effectLst/>
              </a:rPr>
              <a:t>detected during an ADI audit of a supplier not typically used</a:t>
            </a:r>
            <a:r>
              <a:rPr kumimoji="0" lang="en-US" altLang="en-US" sz="12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chemeClr val="tx1"/>
                </a:solidFill>
                <a:effectLst/>
              </a:rPr>
              <a:t>When a MFR Certificate of Conformance (C of C) was requested and no response was received</a:t>
            </a:r>
            <a:r>
              <a:rPr kumimoji="0" lang="en-US" altLang="en-US" sz="1200" b="0" i="0" u="none" strike="noStrike" cap="none" normalizeH="0" baseline="0" dirty="0" smtClean="0">
                <a:ln>
                  <a:noFill/>
                </a:ln>
                <a:solidFill>
                  <a:schemeClr val="tx1"/>
                </a:solidFill>
                <a:effectLst/>
              </a:rPr>
              <a:t>, </a:t>
            </a:r>
            <a:r>
              <a:rPr kumimoji="0" lang="en-US" altLang="en-US" sz="1200" b="0" i="0" u="sng" strike="noStrike" cap="none" normalizeH="0" baseline="0" dirty="0" smtClean="0">
                <a:ln>
                  <a:noFill/>
                </a:ln>
                <a:solidFill>
                  <a:schemeClr val="tx1"/>
                </a:solidFill>
                <a:effectLst/>
              </a:rPr>
              <a:t>we contacted the manufacture, who has this vendor listed as a Franchised supplier. The MFR Kemet via email photos of the label and LDC traceability has identified these parts as suspect</a:t>
            </a:r>
            <a:r>
              <a:rPr kumimoji="0" lang="en-US" altLang="en-US" sz="1200" b="0" i="0" u="none" strike="noStrike" cap="none" normalizeH="0" baseline="0" dirty="0" smtClean="0">
                <a:ln>
                  <a:noFill/>
                </a:ln>
                <a:solidFill>
                  <a:schemeClr val="tx1"/>
                </a:solidFill>
                <a:effectLst/>
              </a:rPr>
              <a:t> (See attached </a:t>
            </a:r>
            <a:r>
              <a:rPr kumimoji="0" lang="en-US" altLang="en-US" sz="1200" b="0" i="0" u="sng" strike="noStrike" cap="none" normalizeH="0" baseline="0" dirty="0" smtClean="0">
                <a:ln>
                  <a:noFill/>
                </a:ln>
                <a:solidFill>
                  <a:schemeClr val="tx1"/>
                </a:solidFill>
                <a:effectLst/>
              </a:rPr>
              <a:t>E-mail trail both Kemet India and Kemet USA </a:t>
            </a:r>
            <a:r>
              <a:rPr kumimoji="0" lang="en-US" altLang="en-US" sz="1200" b="0" i="0" u="none" strike="noStrike" cap="none" normalizeH="0" baseline="0" dirty="0" smtClean="0">
                <a:ln>
                  <a:noFill/>
                </a:ln>
                <a:solidFill>
                  <a:schemeClr val="tx1"/>
                </a:solidFill>
                <a:effectLst/>
              </a:rPr>
              <a:t>responses to the supplied information). August 31, 2020 </a:t>
            </a:r>
          </a:p>
        </p:txBody>
      </p:sp>
    </p:spTree>
    <p:extLst>
      <p:ext uri="{BB962C8B-B14F-4D97-AF65-F5344CB8AC3E}">
        <p14:creationId xmlns:p14="http://schemas.microsoft.com/office/powerpoint/2010/main" val="19035597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3734"/>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45720" y="2595721"/>
            <a:ext cx="815686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5" name="Rectangle 1"/>
          <p:cNvSpPr>
            <a:spLocks noChangeArrowheads="1"/>
          </p:cNvSpPr>
          <p:nvPr/>
        </p:nvSpPr>
        <p:spPr bwMode="auto">
          <a:xfrm>
            <a:off x="419100" y="1939718"/>
            <a:ext cx="83819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t>SME’S ON SUPPLIER AUDITS – Helps with Cost Avoidances &amp; Good Business Practice	</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409842" y="2497364"/>
            <a:ext cx="7913024"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dirty="0"/>
              <a:t>DOT Packaging suppliers - If you are doing an audit of a DOT packaging supplier.  You need to have a DOT SME along for the audit, or at least an a DOT checklist provided to a QA auditor who has been trained in DOT.  It’s a good idea to interview the SME to make sure of his qualifications.</a:t>
            </a:r>
          </a:p>
          <a:p>
            <a:endParaRPr lang="en-US" sz="1400" dirty="0"/>
          </a:p>
          <a:p>
            <a:r>
              <a:rPr lang="en-US" sz="1400" dirty="0"/>
              <a:t>Welding programs – If you are doing an audit of a supplier who is doing welding or providing welding materials you need to have a CWI or similar type welding SME.</a:t>
            </a:r>
          </a:p>
          <a:p>
            <a:endParaRPr lang="en-US" sz="1400" dirty="0"/>
          </a:p>
          <a:p>
            <a:r>
              <a:rPr lang="en-US" sz="1400" dirty="0"/>
              <a:t>There may be cases where you need to bring both a DOT and Welding SME.  If no specialized welding is required you may not need a Welding SME.</a:t>
            </a:r>
          </a:p>
          <a:p>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6657086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3734"/>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834433" y="1981200"/>
            <a:ext cx="74676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000" b="1" dirty="0" smtClean="0"/>
              <a:t>12/5/19 </a:t>
            </a:r>
            <a:r>
              <a:rPr lang="en-US" sz="1000" b="1" dirty="0"/>
              <a:t>S/CI UPDATE News Articles</a:t>
            </a:r>
            <a:endParaRPr lang="en-US" sz="1000" dirty="0"/>
          </a:p>
          <a:p>
            <a:r>
              <a:rPr lang="en-US" sz="900" b="1" dirty="0"/>
              <a:t>Publisher: </a:t>
            </a:r>
            <a:r>
              <a:rPr lang="en-US" sz="900" dirty="0"/>
              <a:t> </a:t>
            </a:r>
            <a:r>
              <a:rPr lang="en-US" sz="900" dirty="0" smtClean="0"/>
              <a:t>Lucas White, MSA Inspector Training Program Administrator, Suspect/Counterfeit Items SME &amp; POC 509-376-9407</a:t>
            </a:r>
            <a:endParaRPr lang="en-US" sz="900" dirty="0"/>
          </a:p>
          <a:p>
            <a:r>
              <a:rPr lang="en-US" sz="1200" b="1" dirty="0"/>
              <a:t>www.fakespot.com </a:t>
            </a:r>
            <a:endParaRPr lang="en-US" sz="1200" dirty="0"/>
          </a:p>
          <a:p>
            <a:r>
              <a:rPr lang="en-US" sz="1000" b="1" dirty="0"/>
              <a:t>From: </a:t>
            </a:r>
            <a:r>
              <a:rPr lang="en-US" sz="1000" dirty="0"/>
              <a:t>White, Lucas D </a:t>
            </a:r>
            <a:endParaRPr lang="en-US" sz="1000" dirty="0" smtClean="0"/>
          </a:p>
          <a:p>
            <a:r>
              <a:rPr lang="en-US" sz="1000" b="1" dirty="0" smtClean="0"/>
              <a:t>Sent</a:t>
            </a:r>
            <a:r>
              <a:rPr lang="en-US" sz="1000" b="1" dirty="0"/>
              <a:t>: </a:t>
            </a:r>
            <a:r>
              <a:rPr lang="en-US" sz="1000" dirty="0"/>
              <a:t>Monday, December 2, 2019 12:14 PM </a:t>
            </a:r>
            <a:r>
              <a:rPr lang="en-US" sz="1000" b="1" dirty="0"/>
              <a:t>Subject: </a:t>
            </a:r>
            <a:r>
              <a:rPr lang="en-US" sz="1000" dirty="0"/>
              <a:t>S/CI Awareness </a:t>
            </a:r>
          </a:p>
          <a:p>
            <a:r>
              <a:rPr lang="en-US" sz="1000" dirty="0"/>
              <a:t>All, </a:t>
            </a:r>
          </a:p>
          <a:p>
            <a:r>
              <a:rPr lang="en-US" sz="1000" dirty="0"/>
              <a:t>With the holidays fast approaching and today being Cyber Monday, many of us are using online shopping websites like Amazon, who utilize third-party sellers. There is a website you can use to help distinguish if the item you’re purchasing is legitimate or not. </a:t>
            </a:r>
          </a:p>
          <a:p>
            <a:r>
              <a:rPr lang="en-US" sz="1000" dirty="0"/>
              <a:t>The website is </a:t>
            </a:r>
            <a:r>
              <a:rPr lang="en-US" sz="1000" dirty="0" smtClean="0">
                <a:hlinkClick r:id="rId3"/>
              </a:rPr>
              <a:t>www.fakespot.com</a:t>
            </a:r>
            <a:r>
              <a:rPr lang="en-US" sz="1000" dirty="0" smtClean="0"/>
              <a:t> and </a:t>
            </a:r>
            <a:r>
              <a:rPr lang="en-US" sz="1000" dirty="0"/>
              <a:t>is very simple to use. </a:t>
            </a:r>
          </a:p>
          <a:p>
            <a:r>
              <a:rPr lang="en-US" sz="1000" dirty="0"/>
              <a:t>Once you find an item you are thinking of purchasing, just copy the URL and paste it into search bar on www.fakespot.com. </a:t>
            </a:r>
          </a:p>
          <a:p>
            <a:endParaRPr lang="en-US" sz="1200" b="1" dirty="0"/>
          </a:p>
        </p:txBody>
      </p:sp>
      <p:sp>
        <p:nvSpPr>
          <p:cNvPr id="3" name="Rectangle 1"/>
          <p:cNvSpPr>
            <a:spLocks noChangeArrowheads="1"/>
          </p:cNvSpPr>
          <p:nvPr/>
        </p:nvSpPr>
        <p:spPr bwMode="auto">
          <a:xfrm>
            <a:off x="-6477000" y="2497926"/>
            <a:ext cx="815686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8" name="Rectangle 4"/>
          <p:cNvSpPr>
            <a:spLocks noChangeArrowheads="1"/>
          </p:cNvSpPr>
          <p:nvPr/>
        </p:nvSpPr>
        <p:spPr bwMode="auto">
          <a:xfrm>
            <a:off x="152400" y="2236316"/>
            <a:ext cx="95250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33650864"/>
              </p:ext>
            </p:extLst>
          </p:nvPr>
        </p:nvGraphicFramePr>
        <p:xfrm>
          <a:off x="520337" y="1039183"/>
          <a:ext cx="8229600" cy="373380"/>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4112500562"/>
                    </a:ext>
                  </a:extLst>
                </a:gridCol>
              </a:tblGrid>
              <a:tr h="0">
                <a:tc>
                  <a:txBody>
                    <a:bodyPr/>
                    <a:lstStyle/>
                    <a:p>
                      <a:pPr marL="0" marR="0">
                        <a:spcBef>
                          <a:spcPts val="0"/>
                        </a:spcBef>
                        <a:spcAft>
                          <a:spcPts val="0"/>
                        </a:spcAft>
                      </a:pPr>
                      <a:endParaRPr lang="en-US"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861872196"/>
                  </a:ext>
                </a:extLst>
              </a:tr>
            </a:tbl>
          </a:graphicData>
        </a:graphic>
      </p:graphicFrame>
      <p:sp>
        <p:nvSpPr>
          <p:cNvPr id="9" name="Footer Placeholder 8"/>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2588318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86037"/>
            <a:ext cx="7010400" cy="461665"/>
          </a:xfrm>
        </p:spPr>
        <p:txBody>
          <a:bodyPr/>
          <a:lstStyle/>
          <a:p>
            <a:r>
              <a:rPr lang="en-US" dirty="0"/>
              <a:t>Interface Representative(s) Update</a:t>
            </a:r>
          </a:p>
        </p:txBody>
      </p:sp>
      <p:sp>
        <p:nvSpPr>
          <p:cNvPr id="3" name="Content Placeholder 2"/>
          <p:cNvSpPr>
            <a:spLocks noGrp="1"/>
          </p:cNvSpPr>
          <p:nvPr>
            <p:ph idx="1"/>
          </p:nvPr>
        </p:nvSpPr>
        <p:spPr>
          <a:xfrm>
            <a:off x="838200" y="990600"/>
            <a:ext cx="7620000" cy="5016758"/>
          </a:xfrm>
        </p:spPr>
        <p:txBody>
          <a:bodyPr/>
          <a:lstStyle/>
          <a:p>
            <a:r>
              <a:rPr lang="en-US" sz="1400" dirty="0"/>
              <a:t>Safety Working Group - Engineering Practices Subgroup EPSG (previously EPWOG) – </a:t>
            </a:r>
            <a:r>
              <a:rPr lang="en-US" sz="1400" dirty="0">
                <a:solidFill>
                  <a:srgbClr val="FF0000"/>
                </a:solidFill>
              </a:rPr>
              <a:t>Brad Walker of CNS-Y12</a:t>
            </a:r>
            <a:r>
              <a:rPr lang="en-US" sz="1400" dirty="0"/>
              <a:t>; or </a:t>
            </a:r>
            <a:r>
              <a:rPr lang="en-US" sz="1400" dirty="0">
                <a:solidFill>
                  <a:srgbClr val="FF0000"/>
                </a:solidFill>
              </a:rPr>
              <a:t>Tobin Oruch, </a:t>
            </a:r>
            <a:r>
              <a:rPr lang="en-US" sz="1400" dirty="0" smtClean="0">
                <a:solidFill>
                  <a:srgbClr val="FF0000"/>
                </a:solidFill>
              </a:rPr>
              <a:t>LANL, </a:t>
            </a:r>
            <a:r>
              <a:rPr lang="en-US" sz="1400" dirty="0" err="1" smtClean="0">
                <a:solidFill>
                  <a:srgbClr val="FF0000"/>
                </a:solidFill>
              </a:rPr>
              <a:t>Secr</a:t>
            </a:r>
            <a:r>
              <a:rPr lang="en-US" sz="1400" dirty="0" smtClean="0">
                <a:solidFill>
                  <a:srgbClr val="FF0000"/>
                </a:solidFill>
              </a:rPr>
              <a:t> </a:t>
            </a:r>
            <a:r>
              <a:rPr lang="en-US" sz="1400" dirty="0"/>
              <a:t>– Working on best practices for welding for DOE Facilities (whether welders have to be re-qualified when contract ownership changes. </a:t>
            </a:r>
            <a:endParaRPr lang="en-US" sz="1400" dirty="0">
              <a:solidFill>
                <a:srgbClr val="FF0000"/>
              </a:solidFill>
            </a:endParaRPr>
          </a:p>
          <a:p>
            <a:pPr>
              <a:spcBef>
                <a:spcPts val="600"/>
              </a:spcBef>
            </a:pPr>
            <a:r>
              <a:rPr lang="en-US" sz="1400" dirty="0"/>
              <a:t>Supply Chain Management Center – </a:t>
            </a:r>
            <a:r>
              <a:rPr lang="en-US" sz="1400" dirty="0">
                <a:solidFill>
                  <a:srgbClr val="FF0000"/>
                </a:solidFill>
              </a:rPr>
              <a:t>Paul </a:t>
            </a:r>
            <a:r>
              <a:rPr lang="en-US" sz="1400" dirty="0" err="1" smtClean="0">
                <a:solidFill>
                  <a:srgbClr val="FF0000"/>
                </a:solidFill>
              </a:rPr>
              <a:t>Biagioli</a:t>
            </a:r>
            <a:r>
              <a:rPr lang="en-US" sz="1400" dirty="0" smtClean="0"/>
              <a:t>, Compliance </a:t>
            </a:r>
            <a:r>
              <a:rPr lang="en-US" sz="1400" dirty="0" err="1" smtClean="0"/>
              <a:t>Mgr</a:t>
            </a:r>
            <a:r>
              <a:rPr lang="en-US" sz="1400" dirty="0" smtClean="0"/>
              <a:t> SCMC</a:t>
            </a:r>
            <a:endParaRPr lang="en-US" sz="1400" dirty="0"/>
          </a:p>
          <a:p>
            <a:pPr>
              <a:spcBef>
                <a:spcPts val="600"/>
              </a:spcBef>
            </a:pPr>
            <a:r>
              <a:rPr lang="en-US" sz="1400" dirty="0"/>
              <a:t>Packaging Management Council – </a:t>
            </a:r>
            <a:r>
              <a:rPr lang="en-US" sz="1400" dirty="0" smtClean="0">
                <a:solidFill>
                  <a:srgbClr val="0000FF"/>
                </a:solidFill>
              </a:rPr>
              <a:t>John (Woody) Woodbury</a:t>
            </a:r>
            <a:r>
              <a:rPr lang="en-US" sz="1400" dirty="0" smtClean="0">
                <a:solidFill>
                  <a:srgbClr val="FF0000"/>
                </a:solidFill>
              </a:rPr>
              <a:t> / Jennifer Burch</a:t>
            </a:r>
            <a:endParaRPr lang="en-US" sz="1400" dirty="0">
              <a:solidFill>
                <a:srgbClr val="FF0000"/>
              </a:solidFill>
            </a:endParaRPr>
          </a:p>
          <a:p>
            <a:pPr>
              <a:spcBef>
                <a:spcPts val="600"/>
              </a:spcBef>
            </a:pPr>
            <a:r>
              <a:rPr lang="en-US" sz="1400" dirty="0"/>
              <a:t>EFCOG Software QA Task Team – </a:t>
            </a:r>
            <a:r>
              <a:rPr lang="en-US" sz="1400" dirty="0">
                <a:solidFill>
                  <a:srgbClr val="FF0000"/>
                </a:solidFill>
              </a:rPr>
              <a:t>Vicki </a:t>
            </a:r>
            <a:r>
              <a:rPr lang="en-US" sz="1400" dirty="0" smtClean="0">
                <a:solidFill>
                  <a:srgbClr val="FF0000"/>
                </a:solidFill>
              </a:rPr>
              <a:t>Pope / Teri Vincent / Marylou Apodaca </a:t>
            </a:r>
            <a:endParaRPr lang="en-US" sz="1400" dirty="0">
              <a:solidFill>
                <a:srgbClr val="FF0000"/>
              </a:solidFill>
            </a:endParaRPr>
          </a:p>
          <a:p>
            <a:pPr>
              <a:spcBef>
                <a:spcPts val="600"/>
              </a:spcBef>
            </a:pPr>
            <a:r>
              <a:rPr lang="en-US" sz="1400" dirty="0"/>
              <a:t>EFCOG Policy &amp; Procedures Task Team – </a:t>
            </a:r>
            <a:r>
              <a:rPr lang="en-US" sz="1400" dirty="0" smtClean="0">
                <a:solidFill>
                  <a:srgbClr val="FF0000"/>
                </a:solidFill>
              </a:rPr>
              <a:t>Ben </a:t>
            </a:r>
            <a:r>
              <a:rPr lang="en-US" sz="1400" dirty="0" err="1" smtClean="0">
                <a:solidFill>
                  <a:srgbClr val="FF0000"/>
                </a:solidFill>
              </a:rPr>
              <a:t>Arrigoni</a:t>
            </a:r>
            <a:r>
              <a:rPr lang="en-US" sz="1400" dirty="0" smtClean="0">
                <a:solidFill>
                  <a:srgbClr val="FF0000"/>
                </a:solidFill>
              </a:rPr>
              <a:t>  </a:t>
            </a:r>
            <a:r>
              <a:rPr lang="en-US" sz="1400" dirty="0">
                <a:solidFill>
                  <a:srgbClr val="FF0000"/>
                </a:solidFill>
              </a:rPr>
              <a:t>/ </a:t>
            </a:r>
            <a:r>
              <a:rPr lang="en-US" sz="1400" dirty="0" smtClean="0">
                <a:solidFill>
                  <a:srgbClr val="FF0000"/>
                </a:solidFill>
              </a:rPr>
              <a:t>Bryon </a:t>
            </a:r>
            <a:r>
              <a:rPr lang="en-US" sz="1400" dirty="0" err="1" smtClean="0">
                <a:solidFill>
                  <a:srgbClr val="FF0000"/>
                </a:solidFill>
              </a:rPr>
              <a:t>Mowlds</a:t>
            </a:r>
            <a:r>
              <a:rPr lang="en-US" sz="1400" dirty="0" smtClean="0">
                <a:solidFill>
                  <a:srgbClr val="FF0000"/>
                </a:solidFill>
              </a:rPr>
              <a:t> / John </a:t>
            </a:r>
            <a:r>
              <a:rPr lang="en-US" sz="1400" dirty="0" err="1" smtClean="0">
                <a:solidFill>
                  <a:srgbClr val="FF0000"/>
                </a:solidFill>
              </a:rPr>
              <a:t>Verderber</a:t>
            </a:r>
            <a:endParaRPr lang="en-US" sz="1400" dirty="0" smtClean="0">
              <a:solidFill>
                <a:srgbClr val="FF0000"/>
              </a:solidFill>
            </a:endParaRPr>
          </a:p>
          <a:p>
            <a:pPr>
              <a:spcBef>
                <a:spcPts val="600"/>
              </a:spcBef>
            </a:pPr>
            <a:r>
              <a:rPr lang="en-US" sz="1400" dirty="0" smtClean="0"/>
              <a:t>EFCOG Procurement Engineering </a:t>
            </a:r>
            <a:r>
              <a:rPr lang="en-US" sz="1400" dirty="0"/>
              <a:t>Quality – </a:t>
            </a:r>
            <a:r>
              <a:rPr lang="en-US" sz="1400" dirty="0">
                <a:solidFill>
                  <a:srgbClr val="FF0000"/>
                </a:solidFill>
              </a:rPr>
              <a:t>Spencer </a:t>
            </a:r>
            <a:r>
              <a:rPr lang="en-US" sz="1400" dirty="0" smtClean="0">
                <a:solidFill>
                  <a:srgbClr val="FF0000"/>
                </a:solidFill>
              </a:rPr>
              <a:t>Daw / John Hendricks / Richard Pratt</a:t>
            </a:r>
            <a:endParaRPr lang="en-US" sz="1400" dirty="0" smtClean="0"/>
          </a:p>
          <a:p>
            <a:pPr>
              <a:spcBef>
                <a:spcPts val="600"/>
              </a:spcBef>
            </a:pPr>
            <a:r>
              <a:rPr lang="en-US" sz="1400" dirty="0" smtClean="0"/>
              <a:t>NNSA </a:t>
            </a:r>
            <a:r>
              <a:rPr lang="en-US" sz="1400" dirty="0"/>
              <a:t>– Jim Winter, </a:t>
            </a:r>
            <a:r>
              <a:rPr lang="en-US" sz="1400" dirty="0">
                <a:solidFill>
                  <a:srgbClr val="FF0000"/>
                </a:solidFill>
              </a:rPr>
              <a:t>Nate Morley</a:t>
            </a:r>
          </a:p>
          <a:p>
            <a:pPr>
              <a:spcBef>
                <a:spcPts val="600"/>
              </a:spcBef>
            </a:pPr>
            <a:r>
              <a:rPr lang="en-US" sz="1400" dirty="0"/>
              <a:t>EM – </a:t>
            </a:r>
            <a:r>
              <a:rPr lang="en-US" sz="1400" dirty="0" smtClean="0">
                <a:solidFill>
                  <a:srgbClr val="FF0000"/>
                </a:solidFill>
              </a:rPr>
              <a:t>Larry Perkins, Acting Director</a:t>
            </a:r>
            <a:endParaRPr lang="en-US" sz="1400" dirty="0">
              <a:solidFill>
                <a:srgbClr val="FF0000"/>
              </a:solidFill>
            </a:endParaRPr>
          </a:p>
          <a:p>
            <a:pPr>
              <a:spcBef>
                <a:spcPts val="600"/>
              </a:spcBef>
            </a:pPr>
            <a:r>
              <a:rPr lang="en-US" sz="1400" dirty="0"/>
              <a:t>Office of Science – Some one from forum?</a:t>
            </a:r>
          </a:p>
          <a:p>
            <a:pPr>
              <a:spcBef>
                <a:spcPts val="600"/>
              </a:spcBef>
            </a:pPr>
            <a:r>
              <a:rPr lang="en-US" sz="1400" dirty="0"/>
              <a:t>AU – </a:t>
            </a:r>
            <a:r>
              <a:rPr lang="en-US" sz="1400" dirty="0">
                <a:solidFill>
                  <a:srgbClr val="FF0000"/>
                </a:solidFill>
              </a:rPr>
              <a:t>Sonya </a:t>
            </a:r>
            <a:r>
              <a:rPr lang="en-US" sz="1400" dirty="0" smtClean="0">
                <a:solidFill>
                  <a:srgbClr val="FF0000"/>
                </a:solidFill>
              </a:rPr>
              <a:t>Barnette </a:t>
            </a:r>
            <a:r>
              <a:rPr lang="en-US" sz="1400" dirty="0"/>
              <a:t>(Christian Palay Director of AU-32</a:t>
            </a:r>
            <a:r>
              <a:rPr lang="en-US" sz="1400" dirty="0" smtClean="0"/>
              <a:t>)</a:t>
            </a:r>
          </a:p>
          <a:p>
            <a:pPr>
              <a:spcBef>
                <a:spcPts val="600"/>
              </a:spcBef>
            </a:pPr>
            <a:r>
              <a:rPr lang="en-US" sz="1400" dirty="0" smtClean="0"/>
              <a:t>PSL – Roger Burton </a:t>
            </a:r>
          </a:p>
          <a:p>
            <a:pPr>
              <a:spcBef>
                <a:spcPts val="600"/>
              </a:spcBef>
            </a:pPr>
            <a:r>
              <a:rPr lang="en-US" sz="1400" dirty="0" smtClean="0"/>
              <a:t>Others </a:t>
            </a:r>
            <a:r>
              <a:rPr lang="en-US" sz="1400" dirty="0"/>
              <a:t>– ???</a:t>
            </a:r>
          </a:p>
        </p:txBody>
      </p:sp>
      <p:pic>
        <p:nvPicPr>
          <p:cNvPr id="4" name="Picture 3"/>
          <p:cNvPicPr>
            <a:picLocks noChangeAspect="1"/>
          </p:cNvPicPr>
          <p:nvPr/>
        </p:nvPicPr>
        <p:blipFill>
          <a:blip r:embed="rId3"/>
          <a:stretch>
            <a:fillRect/>
          </a:stretch>
        </p:blipFill>
        <p:spPr>
          <a:xfrm>
            <a:off x="6477000" y="4724400"/>
            <a:ext cx="1904999" cy="1428749"/>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8069"/>
            <a:ext cx="7238999" cy="461665"/>
          </a:xfrm>
        </p:spPr>
        <p:txBody>
          <a:bodyPr/>
          <a:lstStyle/>
          <a:p>
            <a:pPr algn="ctr"/>
            <a:r>
              <a:rPr lang="en-US" dirty="0"/>
              <a:t>EFCOG Safety Working Group</a:t>
            </a:r>
          </a:p>
        </p:txBody>
      </p:sp>
      <p:sp>
        <p:nvSpPr>
          <p:cNvPr id="3" name="Content Placeholder 2"/>
          <p:cNvSpPr>
            <a:spLocks noGrp="1"/>
          </p:cNvSpPr>
          <p:nvPr>
            <p:ph idx="1"/>
          </p:nvPr>
        </p:nvSpPr>
        <p:spPr>
          <a:xfrm>
            <a:off x="457200" y="1143000"/>
            <a:ext cx="8229600" cy="5062924"/>
          </a:xfrm>
        </p:spPr>
        <p:txBody>
          <a:bodyPr/>
          <a:lstStyle/>
          <a:p>
            <a:r>
              <a:rPr lang="en-US" dirty="0"/>
              <a:t>EFCOG Safety Working Group Organizational Structure</a:t>
            </a:r>
          </a:p>
          <a:p>
            <a:pPr lvl="1"/>
            <a:r>
              <a:rPr lang="en-US" dirty="0" smtClean="0"/>
              <a:t>Jan Preston (Fluor) – Working Group Chair</a:t>
            </a:r>
            <a:endParaRPr lang="en-US" dirty="0"/>
          </a:p>
          <a:p>
            <a:pPr lvl="1"/>
            <a:r>
              <a:rPr lang="en-US" dirty="0" smtClean="0"/>
              <a:t>Trish Allen (SRS) </a:t>
            </a:r>
            <a:r>
              <a:rPr lang="en-US" dirty="0"/>
              <a:t>– </a:t>
            </a:r>
            <a:r>
              <a:rPr lang="en-US" dirty="0" smtClean="0"/>
              <a:t>Working </a:t>
            </a:r>
            <a:r>
              <a:rPr lang="en-US" dirty="0"/>
              <a:t>Group Vice-Chair</a:t>
            </a:r>
          </a:p>
          <a:p>
            <a:pPr lvl="1"/>
            <a:r>
              <a:rPr lang="en-US" dirty="0" smtClean="0">
                <a:solidFill>
                  <a:srgbClr val="FF0000"/>
                </a:solidFill>
              </a:rPr>
              <a:t>Jonathan </a:t>
            </a:r>
            <a:r>
              <a:rPr lang="en-US" dirty="0" err="1" smtClean="0">
                <a:solidFill>
                  <a:srgbClr val="FF0000"/>
                </a:solidFill>
              </a:rPr>
              <a:t>Fortkamp</a:t>
            </a:r>
            <a:r>
              <a:rPr lang="en-US" dirty="0" smtClean="0">
                <a:solidFill>
                  <a:srgbClr val="FF0000"/>
                </a:solidFill>
              </a:rPr>
              <a:t> [(Veolia Nuclear Solutions-Federal Services (VNSFS)] </a:t>
            </a:r>
            <a:r>
              <a:rPr lang="en-US" dirty="0"/>
              <a:t>– </a:t>
            </a:r>
            <a:r>
              <a:rPr lang="en-US" dirty="0" smtClean="0"/>
              <a:t> </a:t>
            </a:r>
            <a:r>
              <a:rPr lang="en-US" dirty="0" smtClean="0">
                <a:solidFill>
                  <a:srgbClr val="FF0000"/>
                </a:solidFill>
              </a:rPr>
              <a:t>Working </a:t>
            </a:r>
            <a:r>
              <a:rPr lang="en-US" dirty="0">
                <a:solidFill>
                  <a:srgbClr val="FF0000"/>
                </a:solidFill>
              </a:rPr>
              <a:t>Group </a:t>
            </a:r>
            <a:r>
              <a:rPr lang="en-US" dirty="0" smtClean="0">
                <a:solidFill>
                  <a:srgbClr val="FF0000"/>
                </a:solidFill>
              </a:rPr>
              <a:t>Secretary</a:t>
            </a:r>
            <a:endParaRPr lang="en-US" dirty="0">
              <a:solidFill>
                <a:srgbClr val="FF0000"/>
              </a:solidFill>
            </a:endParaRPr>
          </a:p>
          <a:p>
            <a:pPr lvl="1"/>
            <a:r>
              <a:rPr lang="en-US" dirty="0"/>
              <a:t>Pat Worthington DOE Liaison</a:t>
            </a:r>
          </a:p>
          <a:p>
            <a:pPr lvl="1"/>
            <a:r>
              <a:rPr lang="en-US" dirty="0"/>
              <a:t>Michael </a:t>
            </a:r>
            <a:r>
              <a:rPr lang="en-US" dirty="0" smtClean="0"/>
              <a:t>K. </a:t>
            </a:r>
            <a:r>
              <a:rPr lang="en-US" dirty="0" err="1" smtClean="0"/>
              <a:t>Lempke</a:t>
            </a:r>
            <a:r>
              <a:rPr lang="en-US" dirty="0"/>
              <a:t>, </a:t>
            </a:r>
            <a:r>
              <a:rPr lang="en-US" dirty="0" smtClean="0"/>
              <a:t>EFCOG Chair, Huntington </a:t>
            </a:r>
            <a:r>
              <a:rPr lang="en-US" dirty="0"/>
              <a:t>Ingalls Industries (HII</a:t>
            </a:r>
            <a:r>
              <a:rPr lang="en-US" dirty="0" smtClean="0"/>
              <a:t>)</a:t>
            </a:r>
            <a:endParaRPr lang="en-US" dirty="0"/>
          </a:p>
          <a:p>
            <a:pPr lvl="1"/>
            <a:r>
              <a:rPr lang="en-US" dirty="0" smtClean="0"/>
              <a:t>Sandra Fairchild, EFCOG Vice Chair, Savannah River Remediation LLC &amp; WRPS Director Project Services and Support </a:t>
            </a:r>
            <a:r>
              <a:rPr lang="en-US" dirty="0" err="1" smtClean="0"/>
              <a:t>Mgr</a:t>
            </a:r>
            <a:endParaRPr lang="en-US" dirty="0" smtClean="0"/>
          </a:p>
          <a:p>
            <a:pPr lvl="1"/>
            <a:r>
              <a:rPr lang="en-US" dirty="0" smtClean="0"/>
              <a:t>Morgan Smith, EFCOG Vice Chair Elect, Consolidated Nuclear Security (CNS), LLC President &amp; CEO</a:t>
            </a:r>
            <a:endParaRPr lang="en-US"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88487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627888"/>
          </a:xfrm>
        </p:spPr>
        <p:txBody>
          <a:bodyPr>
            <a:no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3200" b="1" kern="1200" dirty="0">
                <a:solidFill>
                  <a:schemeClr val="tx1"/>
                </a:solidFill>
                <a:latin typeface="Arial" pitchFamily="34" charset="0"/>
                <a:ea typeface="+mj-ea"/>
                <a:cs typeface="Arial" pitchFamily="34" charset="0"/>
              </a:rPr>
              <a:t>Overview</a:t>
            </a:r>
            <a:endParaRPr lang="en-US" sz="3200" b="1" dirty="0">
              <a:latin typeface="Arial" pitchFamily="34" charset="0"/>
              <a:cs typeface="Arial" pitchFamily="34" charset="0"/>
            </a:endParaRPr>
          </a:p>
        </p:txBody>
      </p:sp>
      <p:sp>
        <p:nvSpPr>
          <p:cNvPr id="8" name="Content Placeholder 5"/>
          <p:cNvSpPr>
            <a:spLocks noGrp="1"/>
          </p:cNvSpPr>
          <p:nvPr>
            <p:ph idx="1"/>
          </p:nvPr>
        </p:nvSpPr>
        <p:spPr>
          <a:xfrm>
            <a:off x="533400" y="856488"/>
            <a:ext cx="7467600" cy="5181600"/>
          </a:xfrm>
        </p:spPr>
        <p:txBody>
          <a:bodyPr>
            <a:noAutofit/>
          </a:bodyPr>
          <a:lstStyle/>
          <a:p>
            <a:pPr marL="457200" indent="-457200">
              <a:lnSpc>
                <a:spcPct val="150000"/>
              </a:lnSpc>
              <a:spcAft>
                <a:spcPts val="800"/>
              </a:spcAft>
              <a:buFont typeface="+mj-lt"/>
              <a:buAutoNum type="arabicPeriod"/>
            </a:pPr>
            <a:r>
              <a:rPr lang="en-US" sz="2000" b="1" spc="300" dirty="0" smtClean="0">
                <a:latin typeface="Arial" pitchFamily="34" charset="0"/>
                <a:cs typeface="Arial" pitchFamily="34" charset="0"/>
              </a:rPr>
              <a:t>MSL </a:t>
            </a:r>
            <a:r>
              <a:rPr lang="en-US" sz="2000" b="1" spc="300" dirty="0">
                <a:latin typeface="Arial" pitchFamily="34" charset="0"/>
                <a:cs typeface="Arial" pitchFamily="34" charset="0"/>
              </a:rPr>
              <a:t>Supplier Database access</a:t>
            </a:r>
          </a:p>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Upcoming Conferences / Workshops</a:t>
            </a:r>
          </a:p>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Industry / Supplier Issues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Interface Representative Updates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EFCOG Safety Working Group</a:t>
            </a:r>
          </a:p>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Supply Chain Project Updates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Audit Opportunities Update</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Old / New Business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Discussion &amp; Close Out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267200"/>
            <a:ext cx="1955800"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8069"/>
            <a:ext cx="7238999" cy="461665"/>
          </a:xfrm>
        </p:spPr>
        <p:txBody>
          <a:bodyPr/>
          <a:lstStyle/>
          <a:p>
            <a:pPr algn="ctr"/>
            <a:r>
              <a:rPr lang="en-US" dirty="0"/>
              <a:t>EFCOG Safety Working Group</a:t>
            </a:r>
          </a:p>
        </p:txBody>
      </p:sp>
      <p:sp>
        <p:nvSpPr>
          <p:cNvPr id="3" name="Content Placeholder 2"/>
          <p:cNvSpPr>
            <a:spLocks noGrp="1"/>
          </p:cNvSpPr>
          <p:nvPr>
            <p:ph idx="1"/>
          </p:nvPr>
        </p:nvSpPr>
        <p:spPr>
          <a:xfrm>
            <a:off x="609600" y="990600"/>
            <a:ext cx="7772400" cy="5093702"/>
          </a:xfrm>
        </p:spPr>
        <p:txBody>
          <a:bodyPr/>
          <a:lstStyle/>
          <a:p>
            <a:r>
              <a:rPr lang="en-US" sz="1200" dirty="0"/>
              <a:t>Technical Subgroup Chairs</a:t>
            </a:r>
          </a:p>
          <a:p>
            <a:pPr lvl="1"/>
            <a:r>
              <a:rPr lang="en-US" sz="1200" dirty="0"/>
              <a:t>Nuclear and Facility Safety Subgroup</a:t>
            </a:r>
          </a:p>
          <a:p>
            <a:pPr lvl="2"/>
            <a:r>
              <a:rPr lang="en-US" sz="1200" dirty="0"/>
              <a:t>Mike </a:t>
            </a:r>
            <a:r>
              <a:rPr lang="en-US" sz="1200" dirty="0" err="1"/>
              <a:t>Greutman</a:t>
            </a:r>
            <a:r>
              <a:rPr lang="en-US" sz="1200" dirty="0"/>
              <a:t>, Chair - </a:t>
            </a:r>
            <a:r>
              <a:rPr lang="en-US" sz="1200" dirty="0">
                <a:solidFill>
                  <a:srgbClr val="0070C0"/>
                </a:solidFill>
              </a:rPr>
              <a:t>mrgreutm@bechtel.com</a:t>
            </a:r>
          </a:p>
          <a:p>
            <a:pPr lvl="1"/>
            <a:r>
              <a:rPr lang="en-US" sz="1200" dirty="0"/>
              <a:t>Regulatory and Enforcement Subgroup</a:t>
            </a:r>
          </a:p>
          <a:p>
            <a:pPr lvl="2"/>
            <a:r>
              <a:rPr lang="en-US" sz="1200" dirty="0"/>
              <a:t>Debbie Jenkins, Co-Chair - </a:t>
            </a:r>
            <a:r>
              <a:rPr lang="en-US" sz="1200" dirty="0">
                <a:solidFill>
                  <a:srgbClr val="0070C0"/>
                </a:solidFill>
              </a:rPr>
              <a:t>jenkinsdl@ornl.gov</a:t>
            </a:r>
          </a:p>
          <a:p>
            <a:pPr lvl="2"/>
            <a:r>
              <a:rPr lang="en-US" sz="1200" dirty="0"/>
              <a:t>Kathy </a:t>
            </a:r>
            <a:r>
              <a:rPr lang="en-US" sz="1200" dirty="0" err="1"/>
              <a:t>Brack</a:t>
            </a:r>
            <a:r>
              <a:rPr lang="en-US" sz="1200" dirty="0"/>
              <a:t>, Co-Chair - </a:t>
            </a:r>
            <a:r>
              <a:rPr lang="en-US" sz="1200" dirty="0">
                <a:solidFill>
                  <a:srgbClr val="0070C0"/>
                </a:solidFill>
              </a:rPr>
              <a:t>kathy.brack@cns.doe.gov</a:t>
            </a:r>
          </a:p>
          <a:p>
            <a:pPr lvl="1"/>
            <a:r>
              <a:rPr lang="en-US" sz="1200" dirty="0"/>
              <a:t>Integrated Safety Management (Contractor Assurance Sys, Safety </a:t>
            </a:r>
            <a:r>
              <a:rPr lang="en-US" sz="1200" dirty="0" smtClean="0"/>
              <a:t>Culture/HRO, </a:t>
            </a:r>
            <a:r>
              <a:rPr lang="en-US" sz="1200" dirty="0"/>
              <a:t>&amp; HPI)</a:t>
            </a:r>
          </a:p>
          <a:p>
            <a:pPr lvl="2"/>
            <a:r>
              <a:rPr lang="en-US" sz="1200" dirty="0" smtClean="0">
                <a:solidFill>
                  <a:srgbClr val="FF0000"/>
                </a:solidFill>
              </a:rPr>
              <a:t>Darlene Murdoch </a:t>
            </a:r>
            <a:r>
              <a:rPr lang="en-US" sz="1200" dirty="0" smtClean="0">
                <a:solidFill>
                  <a:srgbClr val="FF0000"/>
                </a:solidFill>
                <a:hlinkClick r:id="rId3"/>
              </a:rPr>
              <a:t>Darlene.Murdoch@srs.gov</a:t>
            </a:r>
            <a:r>
              <a:rPr lang="en-US" sz="1200" dirty="0" smtClean="0">
                <a:solidFill>
                  <a:srgbClr val="FF0000"/>
                </a:solidFill>
              </a:rPr>
              <a:t>;   </a:t>
            </a:r>
            <a:endParaRPr lang="en-US" sz="1200" dirty="0">
              <a:solidFill>
                <a:srgbClr val="FF0000"/>
              </a:solidFill>
            </a:endParaRPr>
          </a:p>
          <a:p>
            <a:pPr lvl="1"/>
            <a:r>
              <a:rPr lang="en-US" sz="1200" dirty="0"/>
              <a:t>Quality Assurance (P&amp;P, </a:t>
            </a:r>
            <a:r>
              <a:rPr lang="en-US" sz="1200" dirty="0" smtClean="0"/>
              <a:t>SQA, SCQWG &amp; Procurement </a:t>
            </a:r>
            <a:r>
              <a:rPr lang="en-US" sz="1200" dirty="0" err="1" smtClean="0"/>
              <a:t>Engrg</a:t>
            </a:r>
            <a:r>
              <a:rPr lang="en-US" sz="1200" dirty="0" smtClean="0"/>
              <a:t>)</a:t>
            </a:r>
            <a:endParaRPr lang="en-US" sz="1200" dirty="0"/>
          </a:p>
          <a:p>
            <a:pPr lvl="2"/>
            <a:r>
              <a:rPr lang="en-US" sz="1200" dirty="0"/>
              <a:t>Vince Grosso, Chair - </a:t>
            </a:r>
            <a:r>
              <a:rPr lang="en-US" sz="1200" dirty="0">
                <a:hlinkClick r:id="rId4"/>
              </a:rPr>
              <a:t>grossovj@nv.doe.gov</a:t>
            </a:r>
            <a:r>
              <a:rPr lang="en-US" sz="1200" dirty="0"/>
              <a:t>; </a:t>
            </a:r>
            <a:r>
              <a:rPr lang="en-US" sz="1200" dirty="0" smtClean="0">
                <a:solidFill>
                  <a:srgbClr val="FF0000"/>
                </a:solidFill>
              </a:rPr>
              <a:t>Matt Alt, </a:t>
            </a:r>
            <a:r>
              <a:rPr lang="en-US" sz="1200" dirty="0">
                <a:solidFill>
                  <a:srgbClr val="FF0000"/>
                </a:solidFill>
              </a:rPr>
              <a:t>Vice-Chair – </a:t>
            </a:r>
            <a:r>
              <a:rPr lang="en-US" sz="1200" dirty="0" smtClean="0">
                <a:solidFill>
                  <a:srgbClr val="FF0000"/>
                </a:solidFill>
                <a:hlinkClick r:id="rId5"/>
              </a:rPr>
              <a:t>Matthew.alt@cns.doe.gov</a:t>
            </a:r>
            <a:r>
              <a:rPr lang="en-US" sz="1200" dirty="0" smtClean="0">
                <a:solidFill>
                  <a:srgbClr val="FF0000"/>
                </a:solidFill>
              </a:rPr>
              <a:t>; Michelle Montoya, Sec. </a:t>
            </a:r>
            <a:r>
              <a:rPr lang="en-US" sz="1200" dirty="0" smtClean="0">
                <a:solidFill>
                  <a:srgbClr val="FF0000"/>
                </a:solidFill>
                <a:hlinkClick r:id="rId6"/>
              </a:rPr>
              <a:t>mic_mon@lanl.gov</a:t>
            </a:r>
            <a:r>
              <a:rPr lang="en-US" sz="1200" dirty="0" smtClean="0">
                <a:solidFill>
                  <a:srgbClr val="FF0000"/>
                </a:solidFill>
              </a:rPr>
              <a:t>  </a:t>
            </a:r>
            <a:endParaRPr lang="en-US" sz="1200" dirty="0">
              <a:solidFill>
                <a:srgbClr val="FF0000"/>
              </a:solidFill>
            </a:endParaRPr>
          </a:p>
          <a:p>
            <a:pPr lvl="1"/>
            <a:r>
              <a:rPr lang="en-US" sz="1200" dirty="0"/>
              <a:t>Contractor Assurance System (CAS)</a:t>
            </a:r>
          </a:p>
          <a:p>
            <a:pPr lvl="2"/>
            <a:r>
              <a:rPr lang="en-US" sz="1200" dirty="0" smtClean="0">
                <a:solidFill>
                  <a:srgbClr val="FF0000"/>
                </a:solidFill>
              </a:rPr>
              <a:t>Norm Barker–  </a:t>
            </a:r>
            <a:r>
              <a:rPr lang="en-US" sz="1200" dirty="0" smtClean="0">
                <a:solidFill>
                  <a:srgbClr val="FF0000"/>
                </a:solidFill>
                <a:hlinkClick r:id="rId7"/>
              </a:rPr>
              <a:t>norm.barker@atkinsglobalns.com</a:t>
            </a:r>
            <a:r>
              <a:rPr lang="en-US" sz="1200" dirty="0" smtClean="0">
                <a:solidFill>
                  <a:srgbClr val="FF0000"/>
                </a:solidFill>
              </a:rPr>
              <a:t> (replaced Darlene </a:t>
            </a:r>
            <a:r>
              <a:rPr lang="en-US" sz="1200" dirty="0" err="1" smtClean="0">
                <a:solidFill>
                  <a:srgbClr val="FF0000"/>
                </a:solidFill>
              </a:rPr>
              <a:t>Murcoch</a:t>
            </a:r>
            <a:r>
              <a:rPr lang="en-US" sz="1200" dirty="0" smtClean="0">
                <a:solidFill>
                  <a:srgbClr val="FF0000"/>
                </a:solidFill>
              </a:rPr>
              <a:t>); </a:t>
            </a:r>
            <a:r>
              <a:rPr lang="en-US" sz="1200" dirty="0" err="1" smtClean="0">
                <a:solidFill>
                  <a:srgbClr val="FF0000"/>
                </a:solidFill>
              </a:rPr>
              <a:t>Jita</a:t>
            </a:r>
            <a:r>
              <a:rPr lang="en-US" sz="1200" dirty="0" smtClean="0">
                <a:solidFill>
                  <a:srgbClr val="FF0000"/>
                </a:solidFill>
              </a:rPr>
              <a:t> Ellis Co-Chair</a:t>
            </a:r>
            <a:endParaRPr lang="en-US" sz="1200" dirty="0">
              <a:solidFill>
                <a:srgbClr val="FF0000"/>
              </a:solidFill>
            </a:endParaRPr>
          </a:p>
          <a:p>
            <a:pPr lvl="1"/>
            <a:r>
              <a:rPr lang="en-US" sz="1200" dirty="0"/>
              <a:t>Sustainability and Environment</a:t>
            </a:r>
          </a:p>
          <a:p>
            <a:pPr lvl="2"/>
            <a:r>
              <a:rPr lang="en-US" sz="1200" dirty="0"/>
              <a:t>Monica Witt, Chair – </a:t>
            </a:r>
            <a:r>
              <a:rPr lang="en-US" sz="1200" dirty="0">
                <a:solidFill>
                  <a:srgbClr val="0070C0"/>
                </a:solidFill>
                <a:hlinkClick r:id="rId8"/>
              </a:rPr>
              <a:t>mwitt@lanl.gov</a:t>
            </a:r>
            <a:endParaRPr lang="en-US" sz="1200" dirty="0">
              <a:solidFill>
                <a:srgbClr val="0070C0"/>
              </a:solidFill>
            </a:endParaRPr>
          </a:p>
          <a:p>
            <a:pPr lvl="1"/>
            <a:r>
              <a:rPr lang="en-US" sz="1200" dirty="0"/>
              <a:t>Engineering Practices</a:t>
            </a:r>
          </a:p>
          <a:p>
            <a:pPr lvl="2"/>
            <a:r>
              <a:rPr lang="en-US" sz="1200" dirty="0"/>
              <a:t>Brad Walker CNS-Y12 Chair; Tobin </a:t>
            </a:r>
            <a:r>
              <a:rPr lang="en-US" sz="1200" dirty="0" err="1"/>
              <a:t>Oruch</a:t>
            </a:r>
            <a:r>
              <a:rPr lang="en-US" sz="1200" dirty="0"/>
              <a:t>, LANL Secretary</a:t>
            </a:r>
          </a:p>
          <a:p>
            <a:pPr lvl="1"/>
            <a:r>
              <a:rPr lang="en-US" sz="1200" dirty="0"/>
              <a:t>EFCOG Working Group leadership Directory (Hyperlink)</a:t>
            </a:r>
          </a:p>
          <a:p>
            <a:pPr lvl="2"/>
            <a:r>
              <a:rPr lang="en-US" sz="1200" dirty="0">
                <a:solidFill>
                  <a:srgbClr val="0070C0"/>
                </a:solidFill>
                <a:hlinkClick r:id="rId9"/>
              </a:rPr>
              <a:t>http://efcog.org/working-group-directory/</a:t>
            </a:r>
            <a:endParaRPr lang="en-US" sz="1200" dirty="0">
              <a:solidFill>
                <a:srgbClr val="0070C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2646659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6035"/>
            <a:ext cx="7315200" cy="461665"/>
          </a:xfrm>
        </p:spPr>
        <p:txBody>
          <a:bodyPr/>
          <a:lstStyle/>
          <a:p>
            <a:r>
              <a:rPr lang="en-US" dirty="0"/>
              <a:t>Project Update (Supply Chain Contacts)</a:t>
            </a:r>
          </a:p>
        </p:txBody>
      </p:sp>
      <p:sp>
        <p:nvSpPr>
          <p:cNvPr id="6" name="Content Placeholder 2"/>
          <p:cNvSpPr>
            <a:spLocks noGrp="1"/>
          </p:cNvSpPr>
          <p:nvPr>
            <p:ph idx="1"/>
          </p:nvPr>
        </p:nvSpPr>
        <p:spPr>
          <a:xfrm>
            <a:off x="152400" y="1143000"/>
            <a:ext cx="8686800" cy="4555093"/>
          </a:xfrm>
        </p:spPr>
        <p:txBody>
          <a:bodyPr/>
          <a:lstStyle/>
          <a:p>
            <a:pPr marL="457200" indent="-457200">
              <a:buNone/>
            </a:pPr>
            <a:r>
              <a:rPr lang="en-US" sz="1600" dirty="0"/>
              <a:t>Task: SC-12-01 – Supply Chain POC List</a:t>
            </a:r>
          </a:p>
          <a:p>
            <a:pPr marL="457200" indent="-457200">
              <a:buNone/>
            </a:pPr>
            <a:r>
              <a:rPr lang="en-US" sz="1600" dirty="0"/>
              <a:t>Project Manager: </a:t>
            </a:r>
            <a:r>
              <a:rPr lang="en-US" sz="1600" dirty="0">
                <a:solidFill>
                  <a:srgbClr val="FF0000"/>
                </a:solidFill>
              </a:rPr>
              <a:t>Veronica Ballew</a:t>
            </a:r>
          </a:p>
          <a:p>
            <a:r>
              <a:rPr lang="en-US" sz="1600" dirty="0"/>
              <a:t>Action: Comprehensive Supply Chain Quality Site, Site contact, and list of Subject Matter Experts/Points of Contact (POCs) from across the complex. </a:t>
            </a:r>
          </a:p>
          <a:p>
            <a:pPr marL="971550" lvl="1" indent="-457200">
              <a:buFont typeface="+mj-lt"/>
              <a:buAutoNum type="alphaUcPeriod"/>
            </a:pPr>
            <a:r>
              <a:rPr lang="en-US" sz="1600" dirty="0"/>
              <a:t>This is a living document </a:t>
            </a:r>
          </a:p>
          <a:p>
            <a:pPr marL="971550" lvl="1" indent="-457200">
              <a:buFont typeface="+mj-lt"/>
              <a:buAutoNum type="alphaUcPeriod"/>
            </a:pPr>
            <a:r>
              <a:rPr lang="en-US" sz="1600" dirty="0"/>
              <a:t>Email updates to: </a:t>
            </a:r>
            <a:r>
              <a:rPr lang="en-US" sz="1600" dirty="0">
                <a:solidFill>
                  <a:srgbClr val="FF0000"/>
                </a:solidFill>
                <a:hlinkClick r:id="rId3"/>
              </a:rPr>
              <a:t>veronica.ballew@wipp.ws</a:t>
            </a:r>
            <a:endParaRPr lang="en-US" sz="1600" dirty="0">
              <a:solidFill>
                <a:srgbClr val="FF0000"/>
              </a:solidFill>
            </a:endParaRPr>
          </a:p>
          <a:p>
            <a:pPr marL="971550" lvl="1" indent="-457200">
              <a:buFont typeface="+mj-lt"/>
              <a:buAutoNum type="alphaUcPeriod"/>
            </a:pPr>
            <a:r>
              <a:rPr lang="en-US" sz="1600" dirty="0"/>
              <a:t>Status: We went thru and discussed and made changes at the EFCOG QA – Supply Chain WG Fall 2015 Meeting.</a:t>
            </a:r>
          </a:p>
          <a:p>
            <a:pPr marL="971550" lvl="1" indent="-457200">
              <a:buFont typeface="+mj-lt"/>
              <a:buAutoNum type="alphaUcPeriod"/>
            </a:pPr>
            <a:r>
              <a:rPr lang="en-US" sz="1600" dirty="0"/>
              <a:t>It was agreed that this should be called a POC list vs a SME, and that this list is for the Supply Chain use.  Other groups should maintain their own list.</a:t>
            </a:r>
          </a:p>
          <a:p>
            <a:pPr marL="971550" lvl="1" indent="-457200">
              <a:buFont typeface="+mj-lt"/>
              <a:buAutoNum type="alphaUcPeriod"/>
            </a:pPr>
            <a:r>
              <a:rPr lang="en-US" sz="1600" dirty="0"/>
              <a:t>2/8/2016 the latest and greatest was transmitted</a:t>
            </a:r>
          </a:p>
          <a:p>
            <a:pPr marL="971550" lvl="1" indent="-457200">
              <a:buFont typeface="+mj-lt"/>
              <a:buAutoNum type="alphaUcPeriod"/>
            </a:pPr>
            <a:r>
              <a:rPr lang="en-US" sz="1600" dirty="0">
                <a:solidFill>
                  <a:srgbClr val="FF0000"/>
                </a:solidFill>
              </a:rPr>
              <a:t>This Task is COMPLETE – (But will be kept up by Veronica)</a:t>
            </a:r>
          </a:p>
          <a:p>
            <a:pPr marL="514350" lvl="1" indent="0">
              <a:buNone/>
            </a:pPr>
            <a:r>
              <a:rPr lang="en-US" sz="1600" dirty="0">
                <a:solidFill>
                  <a:srgbClr val="FF0000"/>
                </a:solidFill>
              </a:rPr>
              <a:t>The latest and greatest POC List dated </a:t>
            </a:r>
            <a:r>
              <a:rPr lang="en-US" sz="1600" dirty="0" smtClean="0">
                <a:solidFill>
                  <a:srgbClr val="FF0000"/>
                </a:solidFill>
              </a:rPr>
              <a:t>2/26/2020 </a:t>
            </a:r>
            <a:r>
              <a:rPr lang="en-US" sz="1600" dirty="0">
                <a:solidFill>
                  <a:srgbClr val="FF0000"/>
                </a:solidFill>
              </a:rPr>
              <a:t>is posted @: </a:t>
            </a:r>
            <a:endParaRPr lang="en-US" sz="1600" dirty="0" smtClean="0">
              <a:solidFill>
                <a:srgbClr val="FF0000"/>
              </a:solidFill>
            </a:endParaRPr>
          </a:p>
          <a:p>
            <a:pPr marL="514350" lvl="1" indent="0">
              <a:buNone/>
            </a:pPr>
            <a:r>
              <a:rPr lang="en-US" sz="1600" dirty="0">
                <a:solidFill>
                  <a:srgbClr val="FF0000"/>
                </a:solidFill>
              </a:rPr>
              <a:t>https://efcog.org/safety/quality-assurance-subgroup/supply-chain-quality-task-group/?</a:t>
            </a:r>
            <a:r>
              <a:rPr lang="en-US" sz="1600" dirty="0" smtClean="0">
                <a:solidFill>
                  <a:srgbClr val="FF0000"/>
                </a:solidFill>
              </a:rPr>
              <a:t>drawer=Supply%20Chain%20Quality*Documents</a:t>
            </a:r>
            <a:endParaRPr lang="en-US" sz="1600" dirty="0">
              <a:solidFill>
                <a:srgbClr val="FF0000"/>
              </a:solidFill>
            </a:endParaRPr>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(MASL Cost Avoidance Increases)</a:t>
            </a:r>
          </a:p>
        </p:txBody>
      </p:sp>
      <p:sp>
        <p:nvSpPr>
          <p:cNvPr id="3" name="Content Placeholder 2"/>
          <p:cNvSpPr>
            <a:spLocks noGrp="1"/>
          </p:cNvSpPr>
          <p:nvPr>
            <p:ph idx="1"/>
          </p:nvPr>
        </p:nvSpPr>
        <p:spPr>
          <a:xfrm>
            <a:off x="381001" y="1117700"/>
            <a:ext cx="8382000" cy="6078587"/>
          </a:xfrm>
        </p:spPr>
        <p:txBody>
          <a:bodyPr/>
          <a:lstStyle/>
          <a:p>
            <a:pPr marL="457200" indent="-457200">
              <a:buNone/>
            </a:pPr>
            <a:r>
              <a:rPr lang="en-US" sz="2000" dirty="0"/>
              <a:t>Task: SC-17-02 – </a:t>
            </a:r>
            <a:r>
              <a:rPr lang="en-US" sz="2000" dirty="0" smtClean="0"/>
              <a:t>MSL </a:t>
            </a:r>
            <a:r>
              <a:rPr lang="en-US" sz="2000" dirty="0"/>
              <a:t>Cost Avoidance - How do we get additional </a:t>
            </a:r>
            <a:r>
              <a:rPr lang="en-US" sz="2000" dirty="0" err="1" smtClean="0"/>
              <a:t>eForms</a:t>
            </a:r>
            <a:r>
              <a:rPr lang="en-US" sz="2000" dirty="0" smtClean="0"/>
              <a:t> added</a:t>
            </a:r>
            <a:endParaRPr lang="en-US" sz="2000" dirty="0"/>
          </a:p>
          <a:p>
            <a:pPr marL="457200" indent="-457200">
              <a:buNone/>
            </a:pPr>
            <a:r>
              <a:rPr lang="en-US" sz="2000" dirty="0"/>
              <a:t>Project Manager: Bill Wingfield</a:t>
            </a:r>
          </a:p>
          <a:p>
            <a:r>
              <a:rPr lang="en-US" sz="2000" dirty="0"/>
              <a:t>Action: Only LLNL, LANL, &amp; Y12 provided cost avoidances in the MASL in 2016.  How do we get back to FY 2012 &amp; 2013 figures? </a:t>
            </a:r>
          </a:p>
          <a:p>
            <a:r>
              <a:rPr lang="en-US" sz="1200" dirty="0"/>
              <a:t>In the past we had the following cost avoidances:</a:t>
            </a:r>
          </a:p>
          <a:p>
            <a:pPr lvl="1"/>
            <a:r>
              <a:rPr lang="en-US" sz="1000" dirty="0"/>
              <a:t>See previous slide</a:t>
            </a:r>
          </a:p>
          <a:p>
            <a:r>
              <a:rPr lang="en-US" sz="1200" dirty="0"/>
              <a:t>This new task was discussed at the EFCOG Fall 2016, Spring </a:t>
            </a:r>
            <a:r>
              <a:rPr lang="en-US" sz="1200" dirty="0" smtClean="0"/>
              <a:t>&amp; Fall </a:t>
            </a:r>
            <a:r>
              <a:rPr lang="en-US" sz="1200" dirty="0"/>
              <a:t>2017, </a:t>
            </a:r>
            <a:r>
              <a:rPr lang="en-US" sz="1200" dirty="0" smtClean="0"/>
              <a:t>Spring &amp; Fall 2018, and Spring 2019 </a:t>
            </a:r>
            <a:r>
              <a:rPr lang="en-US" sz="1200" dirty="0"/>
              <a:t>meetings.  One thing that would make it easier is if sites could enter a cost avoidance without being entered on the Project as a team member.  Another thought is to modify 3</a:t>
            </a:r>
            <a:r>
              <a:rPr lang="en-US" sz="1200" baseline="30000" dirty="0"/>
              <a:t>rd</a:t>
            </a:r>
            <a:r>
              <a:rPr lang="en-US" sz="1200" dirty="0"/>
              <a:t> party </a:t>
            </a:r>
            <a:r>
              <a:rPr lang="en-US" sz="1200" dirty="0" err="1"/>
              <a:t>eval</a:t>
            </a:r>
            <a:r>
              <a:rPr lang="en-US" sz="1200" dirty="0"/>
              <a:t> forms to remind sites to enter the </a:t>
            </a:r>
            <a:r>
              <a:rPr lang="en-US" sz="1200" dirty="0" err="1"/>
              <a:t>eForm</a:t>
            </a:r>
            <a:r>
              <a:rPr lang="en-US" sz="1200" dirty="0"/>
              <a:t>.  Others?</a:t>
            </a:r>
          </a:p>
          <a:p>
            <a:r>
              <a:rPr lang="en-US" sz="1200" dirty="0"/>
              <a:t>3/6/18 per Bob Bailey Y-12, Bonnie Phillips completed uploading $324,338 of cost avoidances for the past 18 months. </a:t>
            </a:r>
          </a:p>
          <a:p>
            <a:r>
              <a:rPr lang="en-US" sz="1200" dirty="0"/>
              <a:t>4/25/18 need white paper for funding request FY19 to make MASL changes.</a:t>
            </a:r>
          </a:p>
          <a:p>
            <a:r>
              <a:rPr lang="en-US" sz="1200" dirty="0"/>
              <a:t>9/18/18 Bill Wingfield has a list of needed changes to the MASL. These are being worked with the Spend Analysis Replacement (SAR) project being worked by </a:t>
            </a:r>
            <a:r>
              <a:rPr lang="en-US" sz="1200" dirty="0" smtClean="0"/>
              <a:t>KCP-Honeywell.</a:t>
            </a:r>
          </a:p>
          <a:p>
            <a:r>
              <a:rPr lang="en-US" sz="1200" dirty="0" smtClean="0">
                <a:solidFill>
                  <a:srgbClr val="FF0000"/>
                </a:solidFill>
              </a:rPr>
              <a:t>EFCOG Fall 2019 meeting discussed standard templates and figures to get consistent &amp; make it easier to add an </a:t>
            </a:r>
            <a:r>
              <a:rPr lang="en-US" sz="1200" dirty="0" err="1" smtClean="0">
                <a:solidFill>
                  <a:srgbClr val="FF0000"/>
                </a:solidFill>
              </a:rPr>
              <a:t>eForm</a:t>
            </a:r>
            <a:r>
              <a:rPr lang="en-US" sz="1200" dirty="0" smtClean="0">
                <a:solidFill>
                  <a:srgbClr val="FF0000"/>
                </a:solidFill>
              </a:rPr>
              <a:t>.</a:t>
            </a:r>
          </a:p>
          <a:p>
            <a:r>
              <a:rPr lang="en-US" sz="1200" dirty="0" smtClean="0">
                <a:solidFill>
                  <a:srgbClr val="FF0000"/>
                </a:solidFill>
              </a:rPr>
              <a:t>As of 8/15/19 SNL performed approximately 20 3rd Party Reviews, or approximately $280K in Cost Avoidances that have not been added to the MASL. These are not included in the FY 2019 Cost Avoidance $ identified for 2019. </a:t>
            </a:r>
          </a:p>
          <a:p>
            <a:r>
              <a:rPr lang="en-US" sz="1200" dirty="0" smtClean="0">
                <a:solidFill>
                  <a:srgbClr val="FF0000"/>
                </a:solidFill>
              </a:rPr>
              <a:t>As of 3/13/20 there are $827,593 Cost Avoidances (</a:t>
            </a:r>
            <a:r>
              <a:rPr lang="en-US" sz="1200" dirty="0" err="1" smtClean="0">
                <a:solidFill>
                  <a:srgbClr val="FF0000"/>
                </a:solidFill>
              </a:rPr>
              <a:t>eForms</a:t>
            </a:r>
            <a:r>
              <a:rPr lang="en-US" sz="1200" dirty="0" smtClean="0">
                <a:solidFill>
                  <a:srgbClr val="FF0000"/>
                </a:solidFill>
              </a:rPr>
              <a:t>) in the MASL for FY2019 and $152,384 for FY2020.</a:t>
            </a:r>
            <a:endParaRPr lang="en-US" sz="1200" dirty="0">
              <a:solidFill>
                <a:srgbClr val="FF0000"/>
              </a:solidFill>
            </a:endParaRPr>
          </a:p>
          <a:p>
            <a:pPr marL="0" indent="0">
              <a:buNone/>
            </a:pPr>
            <a:endParaRPr lang="en-US" sz="1400" dirty="0"/>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6002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1679596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MSL </a:t>
            </a:r>
            <a:r>
              <a:rPr lang="en-US" sz="2000" dirty="0"/>
              <a:t>Cost Avoidance Increases)</a:t>
            </a:r>
          </a:p>
        </p:txBody>
      </p:sp>
      <p:sp>
        <p:nvSpPr>
          <p:cNvPr id="3" name="Content Placeholder 2"/>
          <p:cNvSpPr>
            <a:spLocks noGrp="1"/>
          </p:cNvSpPr>
          <p:nvPr>
            <p:ph idx="1"/>
          </p:nvPr>
        </p:nvSpPr>
        <p:spPr>
          <a:xfrm>
            <a:off x="381001" y="1117700"/>
            <a:ext cx="8382000" cy="692497"/>
          </a:xfrm>
        </p:spPr>
        <p:txBody>
          <a:bodyPr/>
          <a:lstStyle/>
          <a:p>
            <a:pPr marL="0" indent="0">
              <a:buNone/>
            </a:pPr>
            <a:endParaRPr lang="en-US" sz="1400" dirty="0"/>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9436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7"/>
          <p:cNvSpPr/>
          <p:nvPr/>
        </p:nvSpPr>
        <p:spPr>
          <a:xfrm>
            <a:off x="1447800" y="5265710"/>
            <a:ext cx="2015681" cy="388696"/>
          </a:xfrm>
          <a:prstGeom prst="rect">
            <a:avLst/>
          </a:prstGeom>
          <a:solidFill>
            <a:srgbClr val="FFFF00"/>
          </a:solidFill>
        </p:spPr>
        <p:txBody>
          <a:bodyPr wrap="square">
            <a:spAutoFit/>
          </a:bodyPr>
          <a:lstStyle/>
          <a:p>
            <a:pP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of11/3/2020</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514904369"/>
              </p:ext>
            </p:extLst>
          </p:nvPr>
        </p:nvGraphicFramePr>
        <p:xfrm>
          <a:off x="1219200" y="1797385"/>
          <a:ext cx="6239034" cy="326302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a:stretch>
            <a:fillRect/>
          </a:stretch>
        </p:blipFill>
        <p:spPr>
          <a:xfrm>
            <a:off x="71301" y="1938695"/>
            <a:ext cx="8717223" cy="3242905"/>
          </a:xfrm>
          <a:prstGeom prst="rect">
            <a:avLst/>
          </a:prstGeom>
        </p:spPr>
      </p:pic>
    </p:spTree>
    <p:extLst>
      <p:ext uri="{BB962C8B-B14F-4D97-AF65-F5344CB8AC3E}">
        <p14:creationId xmlns:p14="http://schemas.microsoft.com/office/powerpoint/2010/main" val="33386625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MSL </a:t>
            </a:r>
            <a:r>
              <a:rPr lang="en-US" sz="2000" dirty="0"/>
              <a:t>Cost Avoidance Increases)</a:t>
            </a:r>
          </a:p>
        </p:txBody>
      </p:sp>
      <p:sp>
        <p:nvSpPr>
          <p:cNvPr id="3" name="Content Placeholder 2"/>
          <p:cNvSpPr>
            <a:spLocks noGrp="1"/>
          </p:cNvSpPr>
          <p:nvPr>
            <p:ph idx="1"/>
          </p:nvPr>
        </p:nvSpPr>
        <p:spPr>
          <a:xfrm>
            <a:off x="381001" y="1117700"/>
            <a:ext cx="8382000" cy="6355586"/>
          </a:xfrm>
        </p:spPr>
        <p:txBody>
          <a:bodyPr/>
          <a:lstStyle/>
          <a:p>
            <a:pPr marL="457200" indent="-457200">
              <a:buNone/>
            </a:pPr>
            <a:r>
              <a:rPr lang="en-US" sz="1600" dirty="0"/>
              <a:t>Task: SC-17-03 – DOE EM Single Approved Supplier List</a:t>
            </a:r>
          </a:p>
          <a:p>
            <a:pPr marL="457200" indent="-457200">
              <a:buNone/>
            </a:pPr>
            <a:r>
              <a:rPr lang="en-US" sz="1600" dirty="0"/>
              <a:t>Project Manager: </a:t>
            </a:r>
            <a:r>
              <a:rPr lang="en-US" sz="1600" dirty="0" smtClean="0"/>
              <a:t>John McDonald</a:t>
            </a:r>
            <a:endParaRPr lang="en-US" sz="1600" dirty="0"/>
          </a:p>
          <a:p>
            <a:r>
              <a:rPr lang="en-US" sz="1000" dirty="0"/>
              <a:t>This new task was discussed at the EFCOG Spring 2017 and Fall 2017 meeting.  </a:t>
            </a:r>
          </a:p>
          <a:p>
            <a:r>
              <a:rPr lang="en-US" sz="1000" dirty="0"/>
              <a:t>6/7/17 task start date</a:t>
            </a:r>
          </a:p>
          <a:p>
            <a:r>
              <a:rPr lang="en-US" sz="1000" u="sng" dirty="0"/>
              <a:t>Objective: </a:t>
            </a:r>
            <a:r>
              <a:rPr lang="en-US" sz="1000" dirty="0"/>
              <a:t>Provide recommendations to develop and maintain a single list of approved NQA-1 and Commercial Grade suppliers for use at DOE EM facilities.  As a minimum, the list should support EM facilities, but may include all of DOE.</a:t>
            </a:r>
          </a:p>
          <a:p>
            <a:r>
              <a:rPr lang="en-US" sz="1000" u="sng" dirty="0"/>
              <a:t>Deliverable:</a:t>
            </a:r>
            <a:r>
              <a:rPr lang="en-US" sz="1000" dirty="0"/>
              <a:t> The task Team will provide recommendations to DOE and EFCOG on how to proceed with use of a complex wide EM approved supplier list.  The recommendation should address the actions needed to allow contractors to use and maintain the list, contractual considerations, DOE endorsement, procedures, lead auditor certification, and conduct of supplier audits.</a:t>
            </a:r>
          </a:p>
          <a:p>
            <a:r>
              <a:rPr lang="en-US" sz="1000" dirty="0" smtClean="0"/>
              <a:t>9/25/17 </a:t>
            </a:r>
            <a:r>
              <a:rPr lang="en-US" sz="1000" dirty="0"/>
              <a:t>Final Report Issued.</a:t>
            </a:r>
          </a:p>
          <a:p>
            <a:r>
              <a:rPr lang="en-US" sz="1000" dirty="0"/>
              <a:t>2/13/18 </a:t>
            </a:r>
            <a:r>
              <a:rPr lang="en-US" sz="1000" u="sng" dirty="0"/>
              <a:t>MASL POC list </a:t>
            </a:r>
            <a:r>
              <a:rPr lang="en-US" sz="1000" dirty="0"/>
              <a:t>is being populated to show which sites are participating.  There are 16 EM sites, 8 NNSA, 10 OOS, and 1 NE site.  See the MASL POC list for specifics.  Only NTS, SRS, LANL, LLNL, &amp; MSA are actively entering info into the MASL. Only NTS has it in their procedure to update the MASL as this is their ASL.</a:t>
            </a:r>
          </a:p>
          <a:p>
            <a:r>
              <a:rPr lang="en-US" sz="1000" dirty="0" smtClean="0"/>
              <a:t>10/4/19 </a:t>
            </a:r>
            <a:r>
              <a:rPr lang="en-US" sz="1000" dirty="0"/>
              <a:t>Summary for the 17 DOE EM </a:t>
            </a:r>
            <a:r>
              <a:rPr lang="en-US" sz="1000" dirty="0" smtClean="0"/>
              <a:t>sites: 6 </a:t>
            </a:r>
            <a:r>
              <a:rPr lang="en-US" sz="1000" dirty="0"/>
              <a:t>are using the MASL [SRNS (includes SRR) &amp; MSA, (includes CHPRC &amp; WRPS</a:t>
            </a:r>
            <a:r>
              <a:rPr lang="en-US" sz="1000" dirty="0" smtClean="0"/>
              <a:t>) &amp; FRNP] ; 7 </a:t>
            </a:r>
            <a:r>
              <a:rPr lang="en-US" sz="1000" dirty="0"/>
              <a:t>are interested in putting suppliers into the MASL [WIPP-NWP; DUF6-MCS; ICP; </a:t>
            </a:r>
            <a:r>
              <a:rPr lang="en-US" sz="1000" dirty="0" smtClean="0"/>
              <a:t>SST </a:t>
            </a:r>
            <a:r>
              <a:rPr lang="en-US" sz="1000" dirty="0"/>
              <a:t>(1 supplier in MASL); FBP; URS/CH2M; and CH2WV</a:t>
            </a:r>
            <a:r>
              <a:rPr lang="en-US" sz="1000" dirty="0" smtClean="0"/>
              <a:t>]; 3 </a:t>
            </a:r>
            <a:r>
              <a:rPr lang="en-US" sz="1000" dirty="0"/>
              <a:t>unsure [N3B; </a:t>
            </a:r>
            <a:r>
              <a:rPr lang="en-US" sz="1000" dirty="0" smtClean="0"/>
              <a:t>PMA; </a:t>
            </a:r>
            <a:r>
              <a:rPr lang="en-US" sz="1000" dirty="0"/>
              <a:t>Savannah River-Parsons/SWPF]</a:t>
            </a:r>
          </a:p>
          <a:p>
            <a:pPr marL="114300" indent="-171450"/>
            <a:r>
              <a:rPr lang="en-US" sz="1000" dirty="0" smtClean="0"/>
              <a:t>8/2018</a:t>
            </a:r>
            <a:r>
              <a:rPr lang="en-US" sz="1000" dirty="0"/>
              <a:t>, EFCOG Safety Working Group Chair along with the SCQWG Chair have created a draft MOU.  This MOU </a:t>
            </a:r>
            <a:r>
              <a:rPr lang="en-US" sz="1000" dirty="0" smtClean="0"/>
              <a:t>was </a:t>
            </a:r>
            <a:r>
              <a:rPr lang="en-US" sz="1000" dirty="0"/>
              <a:t>discussed at the Fall 2018 Working Group </a:t>
            </a:r>
            <a:r>
              <a:rPr lang="en-US" sz="1000" dirty="0" smtClean="0"/>
              <a:t>meeting and Spring 2019 Working Group meeting.</a:t>
            </a:r>
            <a:endParaRPr lang="en-US" sz="1000" dirty="0"/>
          </a:p>
          <a:p>
            <a:pPr marL="114300" indent="-171450"/>
            <a:r>
              <a:rPr lang="en-US" sz="1000" dirty="0" smtClean="0">
                <a:solidFill>
                  <a:srgbClr val="FF0000"/>
                </a:solidFill>
              </a:rPr>
              <a:t>7/31/19 </a:t>
            </a:r>
            <a:r>
              <a:rPr lang="en-US" sz="1000" dirty="0">
                <a:solidFill>
                  <a:srgbClr val="FF0000"/>
                </a:solidFill>
              </a:rPr>
              <a:t>the 8 NNSA sites </a:t>
            </a:r>
            <a:r>
              <a:rPr lang="en-US" sz="1000" dirty="0" smtClean="0">
                <a:solidFill>
                  <a:srgbClr val="FF0000"/>
                </a:solidFill>
              </a:rPr>
              <a:t>signed </a:t>
            </a:r>
            <a:r>
              <a:rPr lang="en-US" sz="1000" dirty="0">
                <a:solidFill>
                  <a:srgbClr val="FF0000"/>
                </a:solidFill>
              </a:rPr>
              <a:t>a </a:t>
            </a:r>
            <a:r>
              <a:rPr lang="en-US" sz="1000" dirty="0" smtClean="0">
                <a:solidFill>
                  <a:srgbClr val="FF0000"/>
                </a:solidFill>
              </a:rPr>
              <a:t>MOU document </a:t>
            </a:r>
            <a:r>
              <a:rPr lang="en-US" sz="1000" dirty="0">
                <a:solidFill>
                  <a:srgbClr val="FF0000"/>
                </a:solidFill>
              </a:rPr>
              <a:t>to agree to use the MASL</a:t>
            </a:r>
            <a:r>
              <a:rPr lang="en-US" sz="1000" dirty="0" smtClean="0">
                <a:solidFill>
                  <a:srgbClr val="FF0000"/>
                </a:solidFill>
              </a:rPr>
              <a:t>.</a:t>
            </a:r>
          </a:p>
          <a:p>
            <a:pPr marL="114300" indent="-171450"/>
            <a:r>
              <a:rPr lang="en-US" sz="1000" dirty="0" smtClean="0">
                <a:solidFill>
                  <a:srgbClr val="FF0000"/>
                </a:solidFill>
              </a:rPr>
              <a:t>9/16/20 Update:</a:t>
            </a:r>
          </a:p>
          <a:p>
            <a:pPr marL="628650" lvl="1" indent="-171450"/>
            <a:r>
              <a:rPr lang="en-US" sz="800" dirty="0" smtClean="0">
                <a:solidFill>
                  <a:srgbClr val="FF0000"/>
                </a:solidFill>
              </a:rPr>
              <a:t>7 of the 17 EM sites are using the MSL (CHPRC, MSA, WRPS, SRNS, SRR, FRNP, &amp; UCOR); </a:t>
            </a:r>
          </a:p>
          <a:p>
            <a:pPr marL="628650" lvl="1" indent="-171450"/>
            <a:r>
              <a:rPr lang="en-US" sz="800" dirty="0" smtClean="0">
                <a:solidFill>
                  <a:srgbClr val="FF0000"/>
                </a:solidFill>
              </a:rPr>
              <a:t>6 of the 17 EM sites are interested in using the MSL (WIPP, DUF6, ICP, FBP, SST, CHBWV)</a:t>
            </a:r>
          </a:p>
          <a:p>
            <a:pPr marL="628650" lvl="1" indent="-171450"/>
            <a:r>
              <a:rPr lang="en-US" sz="800" dirty="0" smtClean="0">
                <a:solidFill>
                  <a:srgbClr val="FF0000"/>
                </a:solidFill>
              </a:rPr>
              <a:t>4 of the 10 OOS sites should be using the MSL. 2 of the 4 are using it: PNNL &amp; BNL; ORNL, &amp; PPPL are interested.</a:t>
            </a:r>
          </a:p>
          <a:p>
            <a:pPr marL="628650" lvl="1" indent="-171450"/>
            <a:r>
              <a:rPr lang="en-US" sz="800" dirty="0" smtClean="0">
                <a:solidFill>
                  <a:srgbClr val="FF0000"/>
                </a:solidFill>
              </a:rPr>
              <a:t>1 NE (INL) site should be using the MSL </a:t>
            </a:r>
          </a:p>
          <a:p>
            <a:pPr marL="114300" indent="-171450"/>
            <a:endParaRPr lang="en-US" sz="1200" dirty="0">
              <a:solidFill>
                <a:srgbClr val="FF0000"/>
              </a:solidFill>
            </a:endParaRPr>
          </a:p>
          <a:p>
            <a:endParaRPr lang="en-US" sz="1400" dirty="0"/>
          </a:p>
          <a:p>
            <a:pPr marL="0" indent="0">
              <a:buNone/>
            </a:pPr>
            <a:endParaRPr lang="en-US" sz="1400" dirty="0"/>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1177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5816286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(S/CI Improvement)</a:t>
            </a:r>
          </a:p>
        </p:txBody>
      </p:sp>
      <p:sp>
        <p:nvSpPr>
          <p:cNvPr id="3" name="Content Placeholder 2"/>
          <p:cNvSpPr>
            <a:spLocks noGrp="1"/>
          </p:cNvSpPr>
          <p:nvPr>
            <p:ph idx="1"/>
          </p:nvPr>
        </p:nvSpPr>
        <p:spPr>
          <a:xfrm>
            <a:off x="381001" y="1117700"/>
            <a:ext cx="8382000" cy="6924973"/>
          </a:xfrm>
        </p:spPr>
        <p:txBody>
          <a:bodyPr/>
          <a:lstStyle/>
          <a:p>
            <a:pPr marL="457200" indent="-457200">
              <a:buNone/>
            </a:pPr>
            <a:r>
              <a:rPr lang="en-US" sz="1800" dirty="0"/>
              <a:t>Task: SC-18-01 – S/CI Improvement</a:t>
            </a:r>
          </a:p>
          <a:p>
            <a:pPr marL="457200" indent="-457200">
              <a:buNone/>
            </a:pPr>
            <a:r>
              <a:rPr lang="en-US" sz="1800" dirty="0"/>
              <a:t>Project Manager: </a:t>
            </a:r>
            <a:r>
              <a:rPr lang="en-US" sz="1800" dirty="0">
                <a:solidFill>
                  <a:srgbClr val="FF0000"/>
                </a:solidFill>
              </a:rPr>
              <a:t>Bill</a:t>
            </a:r>
            <a:r>
              <a:rPr lang="en-US" sz="1800" dirty="0"/>
              <a:t> Wingfield</a:t>
            </a:r>
          </a:p>
          <a:p>
            <a:r>
              <a:rPr lang="en-US" sz="1200" dirty="0"/>
              <a:t>This new task was discussed at the EFCOG Fall 2017 meeting 6/7/17 task start date</a:t>
            </a:r>
          </a:p>
          <a:p>
            <a:r>
              <a:rPr lang="en-US" sz="1200" dirty="0"/>
              <a:t>Task Start Date 11/7/17 12/31/18 Estimated Completion Date</a:t>
            </a:r>
          </a:p>
          <a:p>
            <a:r>
              <a:rPr lang="en-US" sz="1200" u="sng" dirty="0"/>
              <a:t>Objective: </a:t>
            </a:r>
            <a:r>
              <a:rPr lang="en-US" sz="1200" dirty="0"/>
              <a:t>S/CI Improvements </a:t>
            </a:r>
          </a:p>
          <a:p>
            <a:r>
              <a:rPr lang="en-US" sz="1200" u="sng" dirty="0"/>
              <a:t>Deliverable:</a:t>
            </a:r>
            <a:r>
              <a:rPr lang="en-US" sz="1200" dirty="0"/>
              <a:t> There will be </a:t>
            </a:r>
            <a:r>
              <a:rPr lang="en-US" sz="1200" dirty="0">
                <a:solidFill>
                  <a:srgbClr val="FF0000"/>
                </a:solidFill>
              </a:rPr>
              <a:t>three (3)</a:t>
            </a:r>
            <a:r>
              <a:rPr lang="en-US" sz="1200" dirty="0"/>
              <a:t> deliverables:</a:t>
            </a:r>
          </a:p>
          <a:p>
            <a:pPr lvl="0"/>
            <a:r>
              <a:rPr lang="en-US" sz="800" dirty="0"/>
              <a:t>1) DOE O 232.2A revised to address the fact that for legacy items the manufacture/supplier/vendor name is not available even though DOE O 232.2A, Attach 3, Occurrence Report Preparation,  states “4. Reports on suspect/counterfeit and defective items or material, must provide..”  The DOE Order currently requires the person who reports legacy S/CI to give the name of the supplier and other stuff that is impossible to provide. </a:t>
            </a:r>
            <a:endParaRPr lang="en-US" sz="800" dirty="0" smtClean="0"/>
          </a:p>
          <a:p>
            <a:pPr lvl="1"/>
            <a:r>
              <a:rPr lang="en-US" sz="600" dirty="0" smtClean="0">
                <a:solidFill>
                  <a:srgbClr val="FF0000"/>
                </a:solidFill>
              </a:rPr>
              <a:t>2/5/18 </a:t>
            </a:r>
            <a:r>
              <a:rPr lang="en-US" sz="600" dirty="0">
                <a:solidFill>
                  <a:srgbClr val="FF0000"/>
                </a:solidFill>
              </a:rPr>
              <a:t>sent suggestion to Ashley </a:t>
            </a:r>
            <a:r>
              <a:rPr lang="en-US" sz="600" dirty="0" err="1">
                <a:solidFill>
                  <a:srgbClr val="FF0000"/>
                </a:solidFill>
              </a:rPr>
              <a:t>Ruocco</a:t>
            </a:r>
            <a:r>
              <a:rPr lang="en-US" sz="600" dirty="0">
                <a:solidFill>
                  <a:srgbClr val="FF0000"/>
                </a:solidFill>
              </a:rPr>
              <a:t> that an Administrative Change be issued to DOE O 232.2A to add words such as: “if available</a:t>
            </a:r>
            <a:r>
              <a:rPr lang="en-US" sz="600" dirty="0" smtClean="0">
                <a:solidFill>
                  <a:srgbClr val="FF0000"/>
                </a:solidFill>
              </a:rPr>
              <a:t>”.  </a:t>
            </a:r>
          </a:p>
          <a:p>
            <a:pPr lvl="1"/>
            <a:r>
              <a:rPr lang="en-US" sz="600" dirty="0" smtClean="0">
                <a:solidFill>
                  <a:srgbClr val="FF0000"/>
                </a:solidFill>
              </a:rPr>
              <a:t>5/16/19 Per Ashley </a:t>
            </a:r>
            <a:r>
              <a:rPr lang="en-US" sz="600" dirty="0" err="1" smtClean="0">
                <a:solidFill>
                  <a:srgbClr val="FF0000"/>
                </a:solidFill>
              </a:rPr>
              <a:t>Ruocco</a:t>
            </a:r>
            <a:r>
              <a:rPr lang="en-US" sz="600" dirty="0" smtClean="0">
                <a:solidFill>
                  <a:srgbClr val="FF0000"/>
                </a:solidFill>
              </a:rPr>
              <a:t>, they have this note in the file for next time this DOE Order is up for review.  It is not up for review this year.  Ashley </a:t>
            </a:r>
            <a:r>
              <a:rPr lang="en-US" sz="600" dirty="0" err="1" smtClean="0">
                <a:solidFill>
                  <a:srgbClr val="FF0000"/>
                </a:solidFill>
              </a:rPr>
              <a:t>Ruocco</a:t>
            </a:r>
            <a:r>
              <a:rPr lang="en-US" sz="600" dirty="0" smtClean="0">
                <a:solidFill>
                  <a:srgbClr val="FF0000"/>
                </a:solidFill>
              </a:rPr>
              <a:t> ORPS and OPEX Program Manager, AU-23.</a:t>
            </a:r>
            <a:endParaRPr lang="en-US" sz="600" dirty="0" smtClean="0"/>
          </a:p>
          <a:p>
            <a:pPr lvl="0"/>
            <a:r>
              <a:rPr lang="en-US" sz="800" dirty="0" smtClean="0"/>
              <a:t>2</a:t>
            </a:r>
            <a:r>
              <a:rPr lang="en-US" sz="800" dirty="0"/>
              <a:t>) DOE EFCOG members need a S/CI Clearing House to share information.  There maybe 2 avenues:	</a:t>
            </a:r>
          </a:p>
          <a:p>
            <a:pPr lvl="1"/>
            <a:r>
              <a:rPr lang="en-US" sz="800" dirty="0"/>
              <a:t>12/4/17 SCI information can be entered into the </a:t>
            </a:r>
            <a:r>
              <a:rPr lang="en-US" sz="800" dirty="0" err="1"/>
              <a:t>OPEXShare</a:t>
            </a:r>
            <a:r>
              <a:rPr lang="en-US" sz="800" dirty="0"/>
              <a:t> system that has over 10,000 registered users across the DOE Complex. Users can subscribed to be notified when new content is entered. SCI information is included in the Quality Assurance Topic that can be selected when setting up the account. New S/CI content can be sent to the site Operating Experience Coordinator for entry into </a:t>
            </a:r>
            <a:r>
              <a:rPr lang="en-US" sz="800" dirty="0" err="1"/>
              <a:t>OPEXShare</a:t>
            </a:r>
            <a:r>
              <a:rPr lang="en-US" sz="800" dirty="0"/>
              <a:t>.  The system is cloud-based and content containing OUO or sensitive information is not allowed.  If you have questions you can contact </a:t>
            </a:r>
            <a:r>
              <a:rPr lang="en-US" sz="800" dirty="0">
                <a:solidFill>
                  <a:srgbClr val="FF0000"/>
                </a:solidFill>
              </a:rPr>
              <a:t>David Kelly </a:t>
            </a:r>
            <a:r>
              <a:rPr lang="en-US" sz="800" dirty="0">
                <a:solidFill>
                  <a:srgbClr val="FF0000"/>
                </a:solidFill>
                <a:hlinkClick r:id="rId3"/>
              </a:rPr>
              <a:t>david_s_Kelly@rl.gov</a:t>
            </a:r>
            <a:r>
              <a:rPr lang="en-US" sz="800" dirty="0">
                <a:solidFill>
                  <a:srgbClr val="FF0000"/>
                </a:solidFill>
              </a:rPr>
              <a:t>  or Luke White </a:t>
            </a:r>
            <a:r>
              <a:rPr lang="en-US" sz="800" dirty="0">
                <a:solidFill>
                  <a:srgbClr val="FF0000"/>
                </a:solidFill>
                <a:hlinkClick r:id="rId4"/>
              </a:rPr>
              <a:t>lucas_d_white@rl.gov</a:t>
            </a:r>
            <a:r>
              <a:rPr lang="en-US" sz="800" dirty="0">
                <a:solidFill>
                  <a:srgbClr val="FF0000"/>
                </a:solidFill>
              </a:rPr>
              <a:t>  as both Gerry Whitney and Mike Wingfield both retired.</a:t>
            </a:r>
          </a:p>
          <a:p>
            <a:pPr lvl="2"/>
            <a:r>
              <a:rPr lang="en-US" sz="800" u="sng" dirty="0">
                <a:hlinkClick r:id="rId5"/>
              </a:rPr>
              <a:t>https://opexshare.doe.gov/</a:t>
            </a:r>
            <a:endParaRPr lang="en-US" sz="800" u="sng" dirty="0"/>
          </a:p>
          <a:p>
            <a:pPr lvl="2"/>
            <a:r>
              <a:rPr lang="en-US" sz="800" u="sng" dirty="0">
                <a:solidFill>
                  <a:srgbClr val="FF0000"/>
                </a:solidFill>
              </a:rPr>
              <a:t>Need to get the word out to site Receiving Inspectors.</a:t>
            </a:r>
            <a:endParaRPr lang="en-US" sz="800" dirty="0">
              <a:solidFill>
                <a:srgbClr val="FF0000"/>
              </a:solidFill>
            </a:endParaRPr>
          </a:p>
          <a:p>
            <a:pPr lvl="1"/>
            <a:r>
              <a:rPr lang="en-US" sz="800" u="sng" dirty="0">
                <a:hlinkClick r:id="rId6"/>
              </a:rPr>
              <a:t>https://www.energy.gov/ehss/policy-guidance-reports/databases/suspectcounterfeit-and-defective-items</a:t>
            </a:r>
            <a:endParaRPr lang="en-US" sz="800" dirty="0"/>
          </a:p>
          <a:p>
            <a:pPr lvl="2"/>
            <a:r>
              <a:rPr lang="en-US" sz="800" dirty="0"/>
              <a:t>As of 1/2/17, this site does not work for personnel not having PIV card/reader, so this is not a viable option. </a:t>
            </a:r>
          </a:p>
          <a:p>
            <a:pPr lvl="2"/>
            <a:r>
              <a:rPr lang="en-US" sz="800" dirty="0"/>
              <a:t>Larry Adkinson </a:t>
            </a:r>
            <a:r>
              <a:rPr lang="en-US" sz="800" dirty="0">
                <a:hlinkClick r:id="rId7"/>
              </a:rPr>
              <a:t>Larry.adkinson@hq.doe.gov</a:t>
            </a:r>
            <a:r>
              <a:rPr lang="en-US" sz="800" dirty="0"/>
              <a:t> ; SCI Reporting, Program Manager; EHSS, AU-23, C-161; Office of EH&amp;S Analysis and Reporting; Germantown, MD 20874; Office: 301-903-9311, stated that </a:t>
            </a:r>
            <a:r>
              <a:rPr lang="en-US" sz="800" dirty="0" err="1"/>
              <a:t>Frenda</a:t>
            </a:r>
            <a:r>
              <a:rPr lang="en-US" sz="800" dirty="0"/>
              <a:t> </a:t>
            </a:r>
            <a:r>
              <a:rPr lang="en-US" sz="800" dirty="0" err="1"/>
              <a:t>Lundmark</a:t>
            </a:r>
            <a:r>
              <a:rPr lang="en-US" sz="800" dirty="0"/>
              <a:t> took over for Deborah Garnett-Harris who just retired at end of January, 2018.  </a:t>
            </a:r>
            <a:r>
              <a:rPr lang="en-US" sz="800" dirty="0">
                <a:hlinkClick r:id="rId8"/>
              </a:rPr>
              <a:t>Frenda.landmark@hq.doe.gov</a:t>
            </a:r>
            <a:r>
              <a:rPr lang="en-US" sz="800" dirty="0"/>
              <a:t> 301-903-8008.  </a:t>
            </a:r>
            <a:r>
              <a:rPr lang="en-US" sz="800" dirty="0" smtClean="0">
                <a:solidFill>
                  <a:srgbClr val="FF0000"/>
                </a:solidFill>
              </a:rPr>
              <a:t>Larry retired from DOE-HQ 12/31/19. Colette Broussard was his boss.</a:t>
            </a:r>
            <a:endParaRPr lang="en-US" sz="800" dirty="0">
              <a:solidFill>
                <a:srgbClr val="FF0000"/>
              </a:solidFill>
            </a:endParaRPr>
          </a:p>
          <a:p>
            <a:r>
              <a:rPr lang="en-US" sz="800" dirty="0"/>
              <a:t>3) DOE O 414.1D Attachment 3, page 2, 2.i, needs to be revised to correct the link: The DOE Order </a:t>
            </a:r>
            <a:r>
              <a:rPr lang="en-US" sz="800" dirty="0" err="1"/>
              <a:t>Att</a:t>
            </a:r>
            <a:r>
              <a:rPr lang="en-US" sz="800" dirty="0"/>
              <a:t> 3, page 3, 2.i states: “The organization’s QAP must:</a:t>
            </a:r>
          </a:p>
          <a:p>
            <a:r>
              <a:rPr lang="en-US" sz="800" dirty="0"/>
              <a:t>Collect, maintain, disseminate, and use the most accurate, up-to-date information on S/CIs and suppliers.  Sources are identified on the DOE S/CI website (</a:t>
            </a:r>
            <a:r>
              <a:rPr lang="en-US" sz="800" u="sng" dirty="0">
                <a:hlinkClick r:id="rId9"/>
              </a:rPr>
              <a:t>http://www.hss.energy.gov/</a:t>
            </a:r>
            <a:r>
              <a:rPr lang="en-US" sz="800" u="sng" dirty="0" err="1">
                <a:hlinkClick r:id="rId9"/>
              </a:rPr>
              <a:t>csa</a:t>
            </a:r>
            <a:r>
              <a:rPr lang="en-US" sz="800" u="sng" dirty="0">
                <a:hlinkClick r:id="rId9"/>
              </a:rPr>
              <a:t>/</a:t>
            </a:r>
            <a:r>
              <a:rPr lang="en-US" sz="800" u="sng" dirty="0" err="1">
                <a:hlinkClick r:id="rId9"/>
              </a:rPr>
              <a:t>csp</a:t>
            </a:r>
            <a:r>
              <a:rPr lang="en-US" sz="800" u="sng" dirty="0">
                <a:hlinkClick r:id="rId9"/>
              </a:rPr>
              <a:t>/</a:t>
            </a:r>
            <a:r>
              <a:rPr lang="en-US" sz="800" u="sng" dirty="0" err="1">
                <a:hlinkClick r:id="rId9"/>
              </a:rPr>
              <a:t>sci</a:t>
            </a:r>
            <a:r>
              <a:rPr lang="en-US" sz="800" u="sng" dirty="0">
                <a:hlinkClick r:id="rId9"/>
              </a:rPr>
              <a:t>/</a:t>
            </a:r>
            <a:r>
              <a:rPr lang="en-US" sz="800" dirty="0"/>
              <a:t>)”  This link does not work. Per DOE O 414.1D, Admin Change 1, 5/8/13 change the link to: http://www.hss.energy.gov /</a:t>
            </a:r>
            <a:r>
              <a:rPr lang="en-US" sz="800" dirty="0" err="1"/>
              <a:t>sesa</a:t>
            </a:r>
            <a:r>
              <a:rPr lang="en-US" sz="800" dirty="0"/>
              <a:t>/</a:t>
            </a:r>
            <a:r>
              <a:rPr lang="en-US" sz="800" dirty="0" err="1"/>
              <a:t>corporatesafety</a:t>
            </a:r>
            <a:r>
              <a:rPr lang="en-US" sz="800" dirty="0"/>
              <a:t>/</a:t>
            </a:r>
            <a:r>
              <a:rPr lang="en-US" sz="800" dirty="0" err="1"/>
              <a:t>sci</a:t>
            </a:r>
            <a:r>
              <a:rPr lang="en-US" sz="800" dirty="0"/>
              <a:t>/.  However this is not a valid link either.  Googling this gives lots of information, but this is not a valid link.</a:t>
            </a:r>
          </a:p>
          <a:p>
            <a:r>
              <a:rPr lang="en-US" sz="800" dirty="0"/>
              <a:t>2/12/19, per Larry Adkinson, DOE O 414.1D is under revision this is the correct link:</a:t>
            </a:r>
          </a:p>
          <a:p>
            <a:r>
              <a:rPr lang="en-US" sz="800" u="sng" dirty="0">
                <a:hlinkClick r:id="rId10"/>
              </a:rPr>
              <a:t>https://energy.gov/ehss/policy-guidance-reports/databases/suspectcounterfeit-and-defective-items</a:t>
            </a:r>
            <a:endParaRPr lang="en-US" sz="800" dirty="0"/>
          </a:p>
          <a:p>
            <a:endParaRPr lang="en-US" sz="900" dirty="0"/>
          </a:p>
          <a:p>
            <a:pPr lvl="2"/>
            <a:endParaRPr lang="en-US" sz="900" dirty="0"/>
          </a:p>
          <a:p>
            <a:endParaRPr lang="en-US" sz="900" dirty="0"/>
          </a:p>
          <a:p>
            <a:pPr marL="0" indent="0">
              <a:buNone/>
            </a:pPr>
            <a:endParaRPr lang="en-US" sz="900" dirty="0"/>
          </a:p>
          <a:p>
            <a:pPr marL="0" indent="0">
              <a:buNone/>
            </a:pPr>
            <a:endParaRPr lang="en-US" sz="900" dirty="0"/>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4800" y="14478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511662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(Foreign Nationals)</a:t>
            </a:r>
          </a:p>
        </p:txBody>
      </p:sp>
      <p:sp>
        <p:nvSpPr>
          <p:cNvPr id="3" name="Content Placeholder 2"/>
          <p:cNvSpPr>
            <a:spLocks noGrp="1"/>
          </p:cNvSpPr>
          <p:nvPr>
            <p:ph idx="1"/>
          </p:nvPr>
        </p:nvSpPr>
        <p:spPr>
          <a:xfrm>
            <a:off x="381001" y="1117700"/>
            <a:ext cx="8382000" cy="5493812"/>
          </a:xfrm>
        </p:spPr>
        <p:txBody>
          <a:bodyPr/>
          <a:lstStyle/>
          <a:p>
            <a:pPr marL="457200" indent="-457200">
              <a:buNone/>
            </a:pPr>
            <a:r>
              <a:rPr lang="en-US" sz="2000" dirty="0"/>
              <a:t>New Task: SC-19-01 – Foreign Nationals / Sensitive Information  Supplemental Checklist</a:t>
            </a:r>
          </a:p>
          <a:p>
            <a:pPr marL="457200" indent="-457200">
              <a:buNone/>
            </a:pPr>
            <a:r>
              <a:rPr lang="en-US" sz="2000" dirty="0"/>
              <a:t>Project Manager: Bill Wingfield / Donna Schutzius / Dennis Owens</a:t>
            </a:r>
          </a:p>
          <a:p>
            <a:r>
              <a:rPr lang="en-US" sz="1200" dirty="0"/>
              <a:t>This new task was discussed at the EFCOG Fall 2018 meeting 10/16/18.</a:t>
            </a:r>
          </a:p>
          <a:p>
            <a:r>
              <a:rPr lang="en-US" sz="1200" dirty="0"/>
              <a:t>Task Start Date: 10/16/18 Estimated Completion Date: </a:t>
            </a:r>
            <a:r>
              <a:rPr lang="en-US" sz="1200" dirty="0">
                <a:solidFill>
                  <a:srgbClr val="FF0000"/>
                </a:solidFill>
              </a:rPr>
              <a:t>9/30/19</a:t>
            </a:r>
            <a:r>
              <a:rPr lang="en-US" sz="1200" dirty="0"/>
              <a:t> </a:t>
            </a:r>
          </a:p>
          <a:p>
            <a:r>
              <a:rPr lang="en-US" sz="1200" u="sng" dirty="0"/>
              <a:t>Objective: </a:t>
            </a:r>
            <a:r>
              <a:rPr lang="en-US" sz="1200" dirty="0"/>
              <a:t>Develop a supplemental checklist.</a:t>
            </a:r>
          </a:p>
          <a:p>
            <a:r>
              <a:rPr lang="en-US" sz="1200" u="sng" dirty="0"/>
              <a:t>Deliverable:</a:t>
            </a:r>
            <a:r>
              <a:rPr lang="en-US" sz="1200" dirty="0"/>
              <a:t> Post the new supplemental checklist along with guidance on the EFCOG web-site</a:t>
            </a:r>
            <a:r>
              <a:rPr lang="en-US" sz="1200" dirty="0" smtClean="0"/>
              <a:t>.</a:t>
            </a:r>
          </a:p>
          <a:p>
            <a:endParaRPr lang="en-US" sz="1200" dirty="0"/>
          </a:p>
          <a:p>
            <a:r>
              <a:rPr lang="en-US" sz="1200" dirty="0">
                <a:solidFill>
                  <a:srgbClr val="FF0000"/>
                </a:solidFill>
              </a:rPr>
              <a:t>The current EFCOG Joint Supplier Evaluation Program Supplier Evaluation Governing Document, Rev 2, 2/1/2016, Appendix J</a:t>
            </a:r>
            <a:r>
              <a:rPr lang="en-US" sz="1200" dirty="0" smtClean="0">
                <a:solidFill>
                  <a:srgbClr val="FF0000"/>
                </a:solidFill>
              </a:rPr>
              <a:t>, </a:t>
            </a:r>
            <a:r>
              <a:rPr lang="en-US" sz="1200" dirty="0">
                <a:solidFill>
                  <a:srgbClr val="FF0000"/>
                </a:solidFill>
              </a:rPr>
              <a:t>Export Control Checklist provides a good start on the types of questions that should be asked</a:t>
            </a:r>
            <a:r>
              <a:rPr lang="en-US" sz="1200" dirty="0" smtClean="0">
                <a:solidFill>
                  <a:srgbClr val="FF0000"/>
                </a:solidFill>
              </a:rPr>
              <a:t>.</a:t>
            </a:r>
          </a:p>
          <a:p>
            <a:r>
              <a:rPr lang="en-US" sz="1200" dirty="0" smtClean="0">
                <a:solidFill>
                  <a:srgbClr val="FF0000"/>
                </a:solidFill>
              </a:rPr>
              <a:t>This </a:t>
            </a:r>
            <a:r>
              <a:rPr lang="en-US" sz="1200" dirty="0">
                <a:solidFill>
                  <a:srgbClr val="FF0000"/>
                </a:solidFill>
              </a:rPr>
              <a:t>JSEP governing document is being revised to Rev 3, to specifically add 3</a:t>
            </a:r>
            <a:r>
              <a:rPr lang="en-US" sz="1200" baseline="30000" dirty="0">
                <a:solidFill>
                  <a:srgbClr val="FF0000"/>
                </a:solidFill>
              </a:rPr>
              <a:t>rd</a:t>
            </a:r>
            <a:r>
              <a:rPr lang="en-US" sz="1200" dirty="0">
                <a:solidFill>
                  <a:srgbClr val="FF0000"/>
                </a:solidFill>
              </a:rPr>
              <a:t> Party Evaluation Checklists for NQA-1 and NAP-24A</a:t>
            </a:r>
            <a:r>
              <a:rPr lang="en-US" sz="1200" dirty="0" smtClean="0">
                <a:solidFill>
                  <a:srgbClr val="FF0000"/>
                </a:solidFill>
              </a:rPr>
              <a:t>.</a:t>
            </a:r>
            <a:endParaRPr lang="en-US" sz="1200" dirty="0">
              <a:solidFill>
                <a:srgbClr val="FF0000"/>
              </a:solidFill>
            </a:endParaRPr>
          </a:p>
          <a:p>
            <a:r>
              <a:rPr lang="en-US" sz="1200" dirty="0">
                <a:solidFill>
                  <a:srgbClr val="FF0000"/>
                </a:solidFill>
              </a:rPr>
              <a:t>The Appendix J</a:t>
            </a:r>
            <a:r>
              <a:rPr lang="en-US" sz="1200" dirty="0" smtClean="0">
                <a:solidFill>
                  <a:srgbClr val="FF0000"/>
                </a:solidFill>
              </a:rPr>
              <a:t> </a:t>
            </a:r>
            <a:r>
              <a:rPr lang="en-US" sz="1200" dirty="0">
                <a:solidFill>
                  <a:srgbClr val="FF0000"/>
                </a:solidFill>
              </a:rPr>
              <a:t>Export Control Checklist </a:t>
            </a:r>
            <a:r>
              <a:rPr lang="en-US" sz="1200" dirty="0" smtClean="0">
                <a:solidFill>
                  <a:srgbClr val="FF0000"/>
                </a:solidFill>
              </a:rPr>
              <a:t>was revised to Export Control / Interruptions From National Events Checklist.</a:t>
            </a:r>
          </a:p>
          <a:p>
            <a:r>
              <a:rPr lang="en-US" sz="1200" dirty="0" smtClean="0">
                <a:solidFill>
                  <a:srgbClr val="FF0000"/>
                </a:solidFill>
              </a:rPr>
              <a:t>COMPLETE 7/16/2020 – 20200709_EFCOG JSEP Governing Document E-SG-QA-SCQ-2020-01 Rev 0 was issued.  This document was distributed to the SCQWG by Bill Wingfield.</a:t>
            </a:r>
            <a:endParaRPr lang="en-US" sz="1200" dirty="0">
              <a:solidFill>
                <a:srgbClr val="FF0000"/>
              </a:solidFill>
            </a:endParaRPr>
          </a:p>
          <a:p>
            <a:endParaRPr lang="en-US" sz="1200" dirty="0"/>
          </a:p>
          <a:p>
            <a:endParaRPr lang="en-US" sz="1200" dirty="0"/>
          </a:p>
          <a:p>
            <a:endParaRPr lang="en-US" sz="1400" dirty="0"/>
          </a:p>
          <a:p>
            <a:pPr marL="0" indent="0">
              <a:buNone/>
            </a:pPr>
            <a:endParaRPr lang="en-US" sz="1400" dirty="0"/>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4478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6711207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403"/>
            <a:ext cx="7162800" cy="830997"/>
          </a:xfrm>
        </p:spPr>
        <p:txBody>
          <a:bodyPr/>
          <a:lstStyle/>
          <a:p>
            <a:pPr algn="ctr"/>
            <a:r>
              <a:rPr lang="en-US" dirty="0"/>
              <a:t>Project Update</a:t>
            </a:r>
            <a:br>
              <a:rPr lang="en-US" dirty="0"/>
            </a:br>
            <a:r>
              <a:rPr lang="en-US" dirty="0"/>
              <a:t>(</a:t>
            </a:r>
            <a:r>
              <a:rPr lang="en-US" dirty="0" smtClean="0"/>
              <a:t>JSEP/MSL </a:t>
            </a:r>
            <a:r>
              <a:rPr lang="en-US" dirty="0"/>
              <a:t>Program Guide)</a:t>
            </a:r>
          </a:p>
        </p:txBody>
      </p:sp>
      <p:sp>
        <p:nvSpPr>
          <p:cNvPr id="3" name="Content Placeholder 2"/>
          <p:cNvSpPr>
            <a:spLocks noGrp="1"/>
          </p:cNvSpPr>
          <p:nvPr>
            <p:ph idx="1"/>
          </p:nvPr>
        </p:nvSpPr>
        <p:spPr>
          <a:xfrm>
            <a:off x="381000" y="1066800"/>
            <a:ext cx="8382000" cy="6093976"/>
          </a:xfrm>
        </p:spPr>
        <p:txBody>
          <a:bodyPr/>
          <a:lstStyle/>
          <a:p>
            <a:pPr marL="457200" indent="-457200">
              <a:buNone/>
            </a:pPr>
            <a:r>
              <a:rPr lang="en-US" sz="1800" dirty="0"/>
              <a:t>Task: </a:t>
            </a:r>
            <a:r>
              <a:rPr lang="en-US" sz="1800" dirty="0" smtClean="0"/>
              <a:t>SC-20-01 </a:t>
            </a:r>
            <a:r>
              <a:rPr lang="en-US" sz="1800" dirty="0"/>
              <a:t>– </a:t>
            </a:r>
            <a:r>
              <a:rPr lang="en-US" sz="1800" dirty="0" smtClean="0"/>
              <a:t>JSEP/MSL </a:t>
            </a:r>
            <a:r>
              <a:rPr lang="en-US" sz="1800" dirty="0"/>
              <a:t>Program Guide</a:t>
            </a:r>
          </a:p>
          <a:p>
            <a:pPr marL="457200" indent="-457200">
              <a:buNone/>
            </a:pPr>
            <a:r>
              <a:rPr lang="en-US" sz="1800" dirty="0"/>
              <a:t>Project Manager: </a:t>
            </a:r>
            <a:r>
              <a:rPr lang="en-US" sz="1800" dirty="0" smtClean="0"/>
              <a:t>Bill Wingfield</a:t>
            </a:r>
            <a:endParaRPr lang="en-US" sz="1800" dirty="0"/>
          </a:p>
          <a:p>
            <a:pPr marL="457200" indent="-457200">
              <a:buNone/>
            </a:pPr>
            <a:r>
              <a:rPr lang="en-US" sz="1800" dirty="0"/>
              <a:t>Team: Bill Wingfield, </a:t>
            </a:r>
            <a:endParaRPr lang="en-US" sz="1800" dirty="0" smtClean="0"/>
          </a:p>
          <a:p>
            <a:pPr marL="457200" indent="-457200">
              <a:buNone/>
            </a:pPr>
            <a:r>
              <a:rPr lang="en-US" sz="1400" dirty="0" smtClean="0"/>
              <a:t>Action</a:t>
            </a:r>
            <a:r>
              <a:rPr lang="en-US" sz="1400" dirty="0"/>
              <a:t>: Revise the existing </a:t>
            </a:r>
            <a:r>
              <a:rPr lang="en-US" sz="1400" dirty="0" smtClean="0"/>
              <a:t>JSEP/MASL </a:t>
            </a:r>
            <a:r>
              <a:rPr lang="en-US" sz="1400" dirty="0"/>
              <a:t>P</a:t>
            </a:r>
            <a:r>
              <a:rPr lang="en-US" sz="1400" dirty="0" smtClean="0"/>
              <a:t>rogram Guide </a:t>
            </a:r>
          </a:p>
          <a:p>
            <a:r>
              <a:rPr lang="en-US" sz="1400" dirty="0" smtClean="0">
                <a:solidFill>
                  <a:srgbClr val="FF0000"/>
                </a:solidFill>
              </a:rPr>
              <a:t>The JSEP/MASL Program Guide is available </a:t>
            </a:r>
            <a:r>
              <a:rPr lang="en-US" sz="1400" dirty="0">
                <a:solidFill>
                  <a:srgbClr val="FF0000"/>
                </a:solidFill>
              </a:rPr>
              <a:t>at: http://efcog.org/wp-content/uploads/Wgs/Safety Working Group/_Quality Assurance Subgroup/Supply Chain Quality/Documents/JSEP Supplier Evaluation Governing Document - Jan 2016</a:t>
            </a:r>
            <a:r>
              <a:rPr lang="en-US" sz="1400" dirty="0" smtClean="0">
                <a:solidFill>
                  <a:srgbClr val="FF0000"/>
                </a:solidFill>
              </a:rPr>
              <a:t>.</a:t>
            </a:r>
          </a:p>
          <a:p>
            <a:endParaRPr lang="en-US" sz="1400" dirty="0">
              <a:solidFill>
                <a:srgbClr val="FF0000"/>
              </a:solidFill>
            </a:endParaRPr>
          </a:p>
          <a:p>
            <a:r>
              <a:rPr lang="en-US" sz="1400" dirty="0"/>
              <a:t>This Task replaces the previous Task SC-14-01 – Note: This document is intended to be a guidance document to maintain consistency.  Sites can use their own documents as long as they meet the intent of this document</a:t>
            </a:r>
            <a:r>
              <a:rPr lang="en-US" sz="1400" dirty="0" smtClean="0"/>
              <a:t>.</a:t>
            </a:r>
          </a:p>
          <a:p>
            <a:endParaRPr lang="en-US" sz="1400" dirty="0"/>
          </a:p>
          <a:p>
            <a:r>
              <a:rPr lang="en-US" sz="1400" dirty="0" smtClean="0"/>
              <a:t>Status: Joe </a:t>
            </a:r>
            <a:r>
              <a:rPr lang="en-US" sz="1400" dirty="0" err="1" smtClean="0"/>
              <a:t>Fulghum</a:t>
            </a:r>
            <a:r>
              <a:rPr lang="en-US" sz="1400" dirty="0" smtClean="0"/>
              <a:t> revised the doc to Rev 3.  </a:t>
            </a:r>
          </a:p>
          <a:p>
            <a:endParaRPr lang="en-US" sz="1400" dirty="0"/>
          </a:p>
          <a:p>
            <a:r>
              <a:rPr lang="en-US" sz="1400" dirty="0" smtClean="0"/>
              <a:t>6/12/20 Bill Wingfield incorporated comments from reviewers, changed MASL to MSL, approved the document and forwarded it to Joe and Vince for approval..</a:t>
            </a:r>
          </a:p>
          <a:p>
            <a:r>
              <a:rPr lang="en-US" sz="1400" dirty="0">
                <a:solidFill>
                  <a:srgbClr val="FF0000"/>
                </a:solidFill>
              </a:rPr>
              <a:t>COMPLETE 7/16/2020 – 20200709_EFCOG JSEP Governing Document E-SG-QA-SCQ-2020-01 Rev 0 was issued.  </a:t>
            </a:r>
            <a:r>
              <a:rPr lang="en-US" sz="1400" dirty="0" smtClean="0">
                <a:solidFill>
                  <a:srgbClr val="FF0000"/>
                </a:solidFill>
              </a:rPr>
              <a:t>This document supersedes Rev 2 of the JSEP Governing Document.  It was distributed </a:t>
            </a:r>
            <a:r>
              <a:rPr lang="en-US" sz="1400" dirty="0">
                <a:solidFill>
                  <a:srgbClr val="FF0000"/>
                </a:solidFill>
              </a:rPr>
              <a:t>to the SCQWG by Bill Wingfield</a:t>
            </a:r>
            <a:r>
              <a:rPr lang="en-US" sz="1400" dirty="0" smtClean="0">
                <a:solidFill>
                  <a:srgbClr val="FF0000"/>
                </a:solidFill>
              </a:rPr>
              <a:t>.  David Hebert uploaded a link in the MSL.  </a:t>
            </a:r>
          </a:p>
          <a:p>
            <a:r>
              <a:rPr lang="en-US" sz="1400" dirty="0" smtClean="0">
                <a:solidFill>
                  <a:srgbClr val="FF0000"/>
                </a:solidFill>
              </a:rPr>
              <a:t>Christine Frei is uploading a copy in the EFCOG Web site.</a:t>
            </a:r>
            <a:endParaRPr lang="en-US" sz="1400" dirty="0">
              <a:solidFill>
                <a:srgbClr val="FF0000"/>
              </a:solidFill>
            </a:endParaRPr>
          </a:p>
          <a:p>
            <a:endParaRPr lang="en-US" sz="1400" dirty="0"/>
          </a:p>
          <a:p>
            <a:endParaRPr lang="en-US" sz="14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144075"/>
            <a:ext cx="773820" cy="766082"/>
          </a:xfrm>
          <a:prstGeom prst="rect">
            <a:avLst/>
          </a:prstGeom>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1062256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MSL </a:t>
            </a:r>
            <a:r>
              <a:rPr lang="en-US" sz="2000" dirty="0"/>
              <a:t>User Guide Update)</a:t>
            </a:r>
          </a:p>
        </p:txBody>
      </p:sp>
      <p:sp>
        <p:nvSpPr>
          <p:cNvPr id="3" name="Content Placeholder 2"/>
          <p:cNvSpPr>
            <a:spLocks noGrp="1"/>
          </p:cNvSpPr>
          <p:nvPr>
            <p:ph idx="1"/>
          </p:nvPr>
        </p:nvSpPr>
        <p:spPr>
          <a:xfrm>
            <a:off x="381001" y="1117700"/>
            <a:ext cx="8382000" cy="3862596"/>
          </a:xfrm>
        </p:spPr>
        <p:txBody>
          <a:bodyPr/>
          <a:lstStyle/>
          <a:p>
            <a:pPr marL="457200" indent="-457200">
              <a:buNone/>
            </a:pPr>
            <a:r>
              <a:rPr lang="en-US" sz="2000" dirty="0"/>
              <a:t>Task: </a:t>
            </a:r>
            <a:r>
              <a:rPr lang="en-US" sz="2000" dirty="0" smtClean="0"/>
              <a:t>SC-20-02 </a:t>
            </a:r>
            <a:r>
              <a:rPr lang="en-US" sz="2000" dirty="0"/>
              <a:t>- </a:t>
            </a:r>
            <a:r>
              <a:rPr lang="en-US" sz="2000" dirty="0" smtClean="0"/>
              <a:t>MSL </a:t>
            </a:r>
            <a:r>
              <a:rPr lang="en-US" sz="2000" dirty="0"/>
              <a:t>User Guide </a:t>
            </a:r>
            <a:r>
              <a:rPr lang="en-US" sz="2000" dirty="0" smtClean="0"/>
              <a:t>Issued and Published</a:t>
            </a:r>
            <a:endParaRPr lang="en-US" sz="2000" dirty="0"/>
          </a:p>
          <a:p>
            <a:pPr marL="457200" indent="-457200">
              <a:buNone/>
            </a:pPr>
            <a:r>
              <a:rPr lang="en-US" sz="2000" dirty="0"/>
              <a:t>Project Manager: </a:t>
            </a:r>
            <a:r>
              <a:rPr lang="en-US" sz="2000" dirty="0" smtClean="0"/>
              <a:t>Kristin Bell</a:t>
            </a:r>
            <a:endParaRPr lang="en-US" sz="2000" dirty="0"/>
          </a:p>
          <a:p>
            <a:r>
              <a:rPr lang="en-US" sz="2000" dirty="0"/>
              <a:t>Action: </a:t>
            </a:r>
            <a:r>
              <a:rPr lang="en-US" sz="2000" dirty="0" smtClean="0"/>
              <a:t>Issue and publish the MSL </a:t>
            </a:r>
            <a:r>
              <a:rPr lang="en-US" sz="2000" dirty="0"/>
              <a:t>User Guide.</a:t>
            </a:r>
          </a:p>
          <a:p>
            <a:pPr marL="0" indent="0">
              <a:buNone/>
            </a:pPr>
            <a:endParaRPr lang="en-US" sz="2000" dirty="0"/>
          </a:p>
          <a:p>
            <a:pPr marL="0" indent="0">
              <a:buNone/>
            </a:pPr>
            <a:r>
              <a:rPr lang="en-US" sz="1200" dirty="0"/>
              <a:t>The NSE QSWG MASL Project User Guide for Site Administrators </a:t>
            </a:r>
            <a:r>
              <a:rPr lang="en-US" sz="1200" dirty="0" smtClean="0"/>
              <a:t>was last published 7/2017.  </a:t>
            </a:r>
          </a:p>
          <a:p>
            <a:pPr marL="0" indent="0">
              <a:buNone/>
            </a:pPr>
            <a:r>
              <a:rPr lang="en-US" sz="1200" dirty="0" smtClean="0">
                <a:solidFill>
                  <a:srgbClr val="FF0000"/>
                </a:solidFill>
              </a:rPr>
              <a:t>Based on previous task SC-16-01, the MASL user </a:t>
            </a:r>
            <a:r>
              <a:rPr lang="en-US" sz="1200" dirty="0">
                <a:solidFill>
                  <a:srgbClr val="FF0000"/>
                </a:solidFill>
              </a:rPr>
              <a:t>guide was added to MASL @: </a:t>
            </a:r>
            <a:r>
              <a:rPr lang="en-US" sz="1200" dirty="0">
                <a:solidFill>
                  <a:srgbClr val="FF0000"/>
                </a:solidFill>
                <a:hlinkClick r:id="rId3"/>
              </a:rPr>
              <a:t>https://</a:t>
            </a:r>
            <a:r>
              <a:rPr lang="en-US" sz="1200" dirty="0" smtClean="0">
                <a:solidFill>
                  <a:srgbClr val="FF0000"/>
                </a:solidFill>
                <a:hlinkClick r:id="rId3"/>
              </a:rPr>
              <a:t>thesource.energy.gov/ptl/group/MASL/MASL-homepage</a:t>
            </a:r>
            <a:r>
              <a:rPr lang="en-US" sz="1200" dirty="0">
                <a:solidFill>
                  <a:srgbClr val="FF0000"/>
                </a:solidFill>
              </a:rPr>
              <a:t> </a:t>
            </a:r>
            <a:r>
              <a:rPr lang="en-US" sz="1200" dirty="0" smtClean="0">
                <a:solidFill>
                  <a:srgbClr val="FF0000"/>
                </a:solidFill>
              </a:rPr>
              <a:t>and added to the EFCOG QA Supply Chain Quality Docs </a:t>
            </a:r>
            <a:r>
              <a:rPr lang="en-US" sz="1200" dirty="0">
                <a:solidFill>
                  <a:srgbClr val="FF0000"/>
                </a:solidFill>
              </a:rPr>
              <a:t>@: </a:t>
            </a:r>
            <a:r>
              <a:rPr lang="en-US" sz="1200" dirty="0">
                <a:solidFill>
                  <a:srgbClr val="FF0000"/>
                </a:solidFill>
                <a:hlinkClick r:id="rId4"/>
              </a:rPr>
              <a:t>https://efcog.org/safety/quality-assurance-subgroup/supply-chain-quality-task-group</a:t>
            </a:r>
            <a:r>
              <a:rPr lang="en-US" sz="1200" dirty="0" smtClean="0">
                <a:solidFill>
                  <a:srgbClr val="FF0000"/>
                </a:solidFill>
                <a:hlinkClick r:id="rId4"/>
              </a:rPr>
              <a:t>/</a:t>
            </a:r>
            <a:r>
              <a:rPr lang="en-US" sz="1200" dirty="0" smtClean="0">
                <a:solidFill>
                  <a:srgbClr val="FF0000"/>
                </a:solidFill>
              </a:rPr>
              <a:t>.  This task SC-16-01 was closed 2/5/2018, and MASL User Guide was updated in 4/2019.</a:t>
            </a:r>
            <a:endParaRPr lang="en-US" sz="1200" dirty="0" smtClean="0"/>
          </a:p>
          <a:p>
            <a:pPr marL="0" indent="0">
              <a:buNone/>
            </a:pPr>
            <a:endParaRPr lang="en-US" sz="1200" dirty="0" smtClean="0"/>
          </a:p>
          <a:p>
            <a:pPr marL="0" indent="0">
              <a:buNone/>
            </a:pPr>
            <a:r>
              <a:rPr lang="en-US" sz="1200" dirty="0" smtClean="0"/>
              <a:t>3/13/2020, Kristin Bell, SNL is writing the MSL User Guide.</a:t>
            </a:r>
          </a:p>
          <a:p>
            <a:pPr marL="0" indent="0">
              <a:buNone/>
            </a:pPr>
            <a:r>
              <a:rPr lang="en-US" sz="1200" dirty="0" smtClean="0"/>
              <a:t>3/25/20, The MASL was replaced by the MSL.  Kristin is working on a MSL User Guide which needs to be issued and published.</a:t>
            </a:r>
            <a:endParaRPr lang="en-US" sz="1200" dirty="0"/>
          </a:p>
          <a:p>
            <a:pPr marL="0" indent="0">
              <a:buNone/>
            </a:pPr>
            <a:endParaRPr lang="en-US" sz="12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48006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Tree>
    <p:extLst>
      <p:ext uri="{BB962C8B-B14F-4D97-AF65-F5344CB8AC3E}">
        <p14:creationId xmlns:p14="http://schemas.microsoft.com/office/powerpoint/2010/main" val="21705374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(HEPA FTF Rejection)</a:t>
            </a:r>
            <a:endParaRPr lang="en-US" sz="2000" dirty="0"/>
          </a:p>
        </p:txBody>
      </p:sp>
      <p:sp>
        <p:nvSpPr>
          <p:cNvPr id="3" name="Content Placeholder 2"/>
          <p:cNvSpPr>
            <a:spLocks noGrp="1"/>
          </p:cNvSpPr>
          <p:nvPr>
            <p:ph idx="1"/>
          </p:nvPr>
        </p:nvSpPr>
        <p:spPr>
          <a:xfrm>
            <a:off x="381001" y="1117700"/>
            <a:ext cx="8382000" cy="5847755"/>
          </a:xfrm>
        </p:spPr>
        <p:txBody>
          <a:bodyPr/>
          <a:lstStyle/>
          <a:p>
            <a:pPr marL="457200" indent="-457200">
              <a:buNone/>
            </a:pPr>
            <a:r>
              <a:rPr lang="en-US" sz="2000" dirty="0"/>
              <a:t>Task: </a:t>
            </a:r>
            <a:r>
              <a:rPr lang="en-US" sz="2000" dirty="0" smtClean="0"/>
              <a:t>SC-20-03 – HEPA Filter Test Facility Rejection</a:t>
            </a:r>
            <a:endParaRPr lang="en-US" sz="2000" dirty="0"/>
          </a:p>
          <a:p>
            <a:pPr marL="457200" indent="-457200">
              <a:buNone/>
            </a:pPr>
            <a:r>
              <a:rPr lang="en-US" sz="2000" dirty="0"/>
              <a:t>Project Manager: </a:t>
            </a:r>
            <a:r>
              <a:rPr lang="en-US" sz="2000" dirty="0" smtClean="0"/>
              <a:t>Joe </a:t>
            </a:r>
            <a:r>
              <a:rPr lang="en-US" sz="2000" dirty="0" err="1" smtClean="0"/>
              <a:t>Fulghum</a:t>
            </a:r>
            <a:endParaRPr lang="en-US" sz="2000" dirty="0"/>
          </a:p>
          <a:p>
            <a:r>
              <a:rPr lang="en-US" sz="2000" dirty="0"/>
              <a:t>Action: </a:t>
            </a:r>
            <a:r>
              <a:rPr lang="en-US" sz="2000" dirty="0" smtClean="0"/>
              <a:t>Work with Sonya Barnett and the FTF to identify actions to help reduce FTF Rejections</a:t>
            </a:r>
            <a:endParaRPr lang="en-US" sz="2000" dirty="0"/>
          </a:p>
          <a:p>
            <a:r>
              <a:rPr lang="en-US" sz="2000" dirty="0"/>
              <a:t>The EFCOG QA SCQWG will help identify ways that we can reduce the rejections of filters at the FTF and during receipt inspections at the sites.</a:t>
            </a:r>
          </a:p>
          <a:p>
            <a:r>
              <a:rPr lang="en-US" sz="2000" dirty="0"/>
              <a:t>An analysis of FTF and the manufacturer test reports will help in pin pointing problem </a:t>
            </a:r>
            <a:r>
              <a:rPr lang="en-US" sz="2000" dirty="0" smtClean="0"/>
              <a:t>areas</a:t>
            </a:r>
            <a:r>
              <a:rPr lang="en-US" sz="2000" dirty="0"/>
              <a:t>.</a:t>
            </a:r>
            <a:r>
              <a:rPr lang="en-US" sz="2000" dirty="0" smtClean="0"/>
              <a:t> </a:t>
            </a:r>
          </a:p>
          <a:p>
            <a:r>
              <a:rPr lang="en-US" sz="2000" dirty="0" smtClean="0"/>
              <a:t>Upon </a:t>
            </a:r>
            <a:r>
              <a:rPr lang="en-US" sz="2000" dirty="0"/>
              <a:t>completion of the activity, a briefing to the Office of Nuclear Safety, AU-30, covering the recommended actions will benefit the DOE-HQ program management of the facility.</a:t>
            </a:r>
          </a:p>
          <a:p>
            <a:pPr marL="0" indent="0">
              <a:buNone/>
            </a:pPr>
            <a:r>
              <a:rPr lang="en-US" sz="2000" dirty="0"/>
              <a:t>Here is the FTF page: </a:t>
            </a:r>
            <a:endParaRPr lang="en-US" sz="2000" dirty="0" smtClean="0"/>
          </a:p>
          <a:p>
            <a:pPr marL="0" indent="0">
              <a:buNone/>
            </a:pPr>
            <a:endParaRPr lang="en-US" sz="2000" dirty="0"/>
          </a:p>
          <a:p>
            <a:pPr marL="0" indent="0">
              <a:buNone/>
            </a:pPr>
            <a:r>
              <a:rPr lang="en-US" sz="2000" dirty="0" smtClean="0"/>
              <a:t>https</a:t>
            </a:r>
            <a:r>
              <a:rPr lang="en-US" sz="2000" dirty="0"/>
              <a:t>://orgex.energy.gov/forums/hepa-filter-poc</a:t>
            </a:r>
          </a:p>
          <a:p>
            <a:pPr marL="0" indent="0">
              <a:buNone/>
            </a:pPr>
            <a:r>
              <a:rPr lang="en-US" sz="1200" dirty="0" smtClean="0"/>
              <a:t>Christian </a:t>
            </a:r>
            <a:r>
              <a:rPr lang="en-US" sz="1200" dirty="0" err="1" smtClean="0"/>
              <a:t>Palay</a:t>
            </a:r>
            <a:r>
              <a:rPr lang="en-US" sz="1200" dirty="0" smtClean="0"/>
              <a:t>, DOE-HQ supports this task</a:t>
            </a:r>
            <a:endParaRPr lang="en-US" sz="1200" dirty="0"/>
          </a:p>
          <a:p>
            <a:pPr marL="0" indent="0">
              <a:buNone/>
            </a:pPr>
            <a:endParaRPr 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800600"/>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Tree>
    <p:extLst>
      <p:ext uri="{BB962C8B-B14F-4D97-AF65-F5344CB8AC3E}">
        <p14:creationId xmlns:p14="http://schemas.microsoft.com/office/powerpoint/2010/main" val="14614355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258"/>
            <a:ext cx="7010400" cy="523220"/>
          </a:xfrm>
        </p:spPr>
        <p:txBody>
          <a:bodyPr/>
          <a:lstStyle/>
          <a:p>
            <a:r>
              <a:rPr lang="en-US" sz="2800" dirty="0" smtClean="0"/>
              <a:t>PLEASE MUTE YOUR PHONES</a:t>
            </a:r>
            <a:endParaRPr lang="en-US" sz="2800" dirty="0"/>
          </a:p>
        </p:txBody>
      </p:sp>
      <p:sp>
        <p:nvSpPr>
          <p:cNvPr id="3" name="Content Placeholder 2"/>
          <p:cNvSpPr>
            <a:spLocks noGrp="1"/>
          </p:cNvSpPr>
          <p:nvPr>
            <p:ph idx="1"/>
          </p:nvPr>
        </p:nvSpPr>
        <p:spPr>
          <a:xfrm>
            <a:off x="381000" y="1143000"/>
            <a:ext cx="8458200" cy="4832092"/>
          </a:xfrm>
        </p:spPr>
        <p:txBody>
          <a:bodyPr/>
          <a:lstStyle/>
          <a:p>
            <a:r>
              <a:rPr lang="en-US" sz="2800" dirty="0" smtClean="0"/>
              <a:t>I suggest you call in on your phones vs using the computer mics.</a:t>
            </a:r>
          </a:p>
          <a:p>
            <a:endParaRPr lang="en-US" sz="2800" dirty="0"/>
          </a:p>
          <a:p>
            <a:r>
              <a:rPr lang="en-US" sz="2800" dirty="0" smtClean="0"/>
              <a:t>Please mute your phones</a:t>
            </a:r>
          </a:p>
          <a:p>
            <a:endParaRPr lang="en-US" sz="2800" dirty="0"/>
          </a:p>
          <a:p>
            <a:endParaRPr lang="en-US" sz="2800" dirty="0" smtClean="0"/>
          </a:p>
          <a:p>
            <a:r>
              <a:rPr lang="en-US" sz="2800" dirty="0" smtClean="0"/>
              <a:t>Please mute the microphones on your computer</a:t>
            </a:r>
          </a:p>
          <a:p>
            <a:endParaRPr lang="en-US" dirty="0"/>
          </a:p>
          <a:p>
            <a:endParaRPr lang="en-US" dirty="0" smtClean="0"/>
          </a:p>
          <a:p>
            <a:endParaRPr lang="en-US"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smtClean="0"/>
              <a:t>Official Use Only (OUO)</a:t>
            </a:r>
            <a:endParaRPr lang="en-US" altLang="en-US" dirty="0"/>
          </a:p>
        </p:txBody>
      </p:sp>
    </p:spTree>
    <p:extLst>
      <p:ext uri="{BB962C8B-B14F-4D97-AF65-F5344CB8AC3E}">
        <p14:creationId xmlns:p14="http://schemas.microsoft.com/office/powerpoint/2010/main" val="20494880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(Remote Audits)</a:t>
            </a:r>
            <a:endParaRPr lang="en-US" sz="2000" dirty="0"/>
          </a:p>
        </p:txBody>
      </p:sp>
      <p:sp>
        <p:nvSpPr>
          <p:cNvPr id="3" name="Content Placeholder 2"/>
          <p:cNvSpPr>
            <a:spLocks noGrp="1"/>
          </p:cNvSpPr>
          <p:nvPr>
            <p:ph idx="1"/>
          </p:nvPr>
        </p:nvSpPr>
        <p:spPr>
          <a:xfrm>
            <a:off x="381001" y="1117700"/>
            <a:ext cx="8382000" cy="6124754"/>
          </a:xfrm>
        </p:spPr>
        <p:txBody>
          <a:bodyPr/>
          <a:lstStyle/>
          <a:p>
            <a:pPr marL="457200" indent="-457200">
              <a:buNone/>
            </a:pPr>
            <a:r>
              <a:rPr lang="en-US" sz="2000" dirty="0"/>
              <a:t>Task: </a:t>
            </a:r>
            <a:r>
              <a:rPr lang="en-US" sz="2000" dirty="0" smtClean="0"/>
              <a:t>SC-20-04 – Video Assessments / </a:t>
            </a:r>
            <a:r>
              <a:rPr lang="en-US" sz="2000" dirty="0" err="1" smtClean="0"/>
              <a:t>eAudits</a:t>
            </a:r>
            <a:endParaRPr lang="en-US" sz="2000" dirty="0"/>
          </a:p>
          <a:p>
            <a:pPr marL="457200" indent="-457200">
              <a:buNone/>
            </a:pPr>
            <a:r>
              <a:rPr lang="en-US" sz="2000" dirty="0"/>
              <a:t>Project Manager: </a:t>
            </a:r>
            <a:r>
              <a:rPr lang="en-US" sz="2000" dirty="0" smtClean="0"/>
              <a:t>Amber Romero</a:t>
            </a:r>
            <a:endParaRPr lang="en-US" sz="2000" dirty="0"/>
          </a:p>
          <a:p>
            <a:r>
              <a:rPr lang="en-US" sz="2000" dirty="0"/>
              <a:t>Action: </a:t>
            </a:r>
            <a:r>
              <a:rPr lang="en-US" sz="2000" dirty="0" smtClean="0"/>
              <a:t>Identify sites using </a:t>
            </a:r>
            <a:r>
              <a:rPr lang="en-US" sz="2000" dirty="0" err="1" smtClean="0"/>
              <a:t>eAssessments</a:t>
            </a:r>
            <a:endParaRPr lang="en-US" sz="2000" dirty="0"/>
          </a:p>
          <a:p>
            <a:pPr marL="0" indent="0">
              <a:buNone/>
            </a:pPr>
            <a:r>
              <a:rPr lang="en-US" sz="1200" dirty="0" smtClean="0">
                <a:solidFill>
                  <a:srgbClr val="FF0000"/>
                </a:solidFill>
              </a:rPr>
              <a:t>Video Assessment/Audits </a:t>
            </a:r>
            <a:r>
              <a:rPr lang="en-US" sz="1200" dirty="0">
                <a:solidFill>
                  <a:srgbClr val="FF0000"/>
                </a:solidFill>
              </a:rPr>
              <a:t>– A2LA and PSL are performing Virtual assessments. </a:t>
            </a:r>
            <a:r>
              <a:rPr lang="en-US" sz="1200" dirty="0" smtClean="0">
                <a:solidFill>
                  <a:srgbClr val="FF0000"/>
                </a:solidFill>
              </a:rPr>
              <a:t>Can we EFCOG implement this?</a:t>
            </a:r>
          </a:p>
          <a:p>
            <a:pPr marL="0" indent="0">
              <a:buNone/>
            </a:pPr>
            <a:r>
              <a:rPr lang="en-US" sz="1200" dirty="0" smtClean="0">
                <a:solidFill>
                  <a:srgbClr val="FF0000"/>
                </a:solidFill>
              </a:rPr>
              <a:t>INPO issued guidance on performing Source Verifications remotely. (CGD Method 2)</a:t>
            </a:r>
          </a:p>
          <a:p>
            <a:pPr marL="0" indent="0">
              <a:buNone/>
            </a:pPr>
            <a:r>
              <a:rPr lang="en-US" sz="1200" dirty="0" smtClean="0">
                <a:solidFill>
                  <a:srgbClr val="FF0000"/>
                </a:solidFill>
              </a:rPr>
              <a:t>DOECAP is performing Remote Audits.</a:t>
            </a:r>
          </a:p>
          <a:p>
            <a:pPr marL="0" indent="0">
              <a:buNone/>
            </a:pPr>
            <a:r>
              <a:rPr lang="en-US" sz="1200" dirty="0" smtClean="0">
                <a:solidFill>
                  <a:srgbClr val="FF0000"/>
                </a:solidFill>
              </a:rPr>
              <a:t>6/17/20, Amber is attempting to do remote video/virtual assessments and will relay the results.  </a:t>
            </a:r>
          </a:p>
          <a:p>
            <a:pPr marL="0" indent="0">
              <a:buNone/>
            </a:pPr>
            <a:r>
              <a:rPr lang="en-US" sz="1200" b="1" dirty="0" smtClean="0"/>
              <a:t>7/24/20 per NIAC Memo:</a:t>
            </a:r>
          </a:p>
          <a:p>
            <a:r>
              <a:rPr lang="en-US" sz="1200" b="1" dirty="0" smtClean="0"/>
              <a:t>REMOTE </a:t>
            </a:r>
            <a:r>
              <a:rPr lang="en-US" sz="1200" b="1" dirty="0"/>
              <a:t>AUDITING</a:t>
            </a:r>
            <a:endParaRPr lang="en-US" sz="1200" dirty="0"/>
          </a:p>
          <a:p>
            <a:r>
              <a:rPr lang="en-US" sz="1200" dirty="0"/>
              <a:t>We </a:t>
            </a:r>
            <a:r>
              <a:rPr lang="en-US" sz="1200" dirty="0" smtClean="0"/>
              <a:t>(NIAC) continue </a:t>
            </a:r>
            <a:r>
              <a:rPr lang="en-US" sz="1200" dirty="0"/>
              <a:t>to receive inquiries regarding “remote audits” from members, as well as suppliers. Since no regulatory basis currently exists, </a:t>
            </a:r>
            <a:r>
              <a:rPr lang="en-US" sz="1200" dirty="0">
                <a:solidFill>
                  <a:srgbClr val="FF0000"/>
                </a:solidFill>
              </a:rPr>
              <a:t>NIAC does not approve of remote audits</a:t>
            </a:r>
            <a:r>
              <a:rPr lang="en-US" sz="1200" dirty="0"/>
              <a:t>. The initial meeting of the EPRI task group for remote auditing was held last week. A larger than normal team with representation from EPRI, NRC, NEI, NUPIC, ASME, NIAC, and some nuclear suppliers. Discussion was good, but it will take some time to generate useful guidance. </a:t>
            </a:r>
          </a:p>
          <a:p>
            <a:r>
              <a:rPr lang="en-US" sz="1200" dirty="0" smtClean="0"/>
              <a:t>The NIAC memo goes on to say: As </a:t>
            </a:r>
            <a:r>
              <a:rPr lang="en-US" sz="1200" dirty="0"/>
              <a:t>previously noted, </a:t>
            </a:r>
            <a:r>
              <a:rPr lang="en-US" sz="1200" dirty="0">
                <a:solidFill>
                  <a:srgbClr val="FF0000"/>
                </a:solidFill>
              </a:rPr>
              <a:t>a remote review of programmatic elements and records prior to the site visit could be used to minimize time needed on site, but does not replace the site visit. </a:t>
            </a:r>
            <a:r>
              <a:rPr lang="en-US" sz="1200" dirty="0"/>
              <a:t>Also, NQA-1, Requirement 7, Section 507 </a:t>
            </a:r>
            <a:r>
              <a:rPr lang="en-US" sz="1200" i="1" dirty="0" smtClean="0"/>
              <a:t>Acceptance of Services Only</a:t>
            </a:r>
            <a:r>
              <a:rPr lang="en-US" sz="1200" dirty="0" smtClean="0"/>
              <a:t>, provides </a:t>
            </a:r>
            <a:r>
              <a:rPr lang="en-US" sz="1200" dirty="0"/>
              <a:t>some alternatives for accepting services only, in the event that an audit cannot be performed. </a:t>
            </a:r>
            <a:endParaRPr lang="en-US" sz="1200" dirty="0" smtClean="0"/>
          </a:p>
          <a:p>
            <a:pPr marL="0" indent="0">
              <a:buNone/>
            </a:pPr>
            <a:r>
              <a:rPr lang="en-US" sz="1200" dirty="0" smtClean="0"/>
              <a:t>LANL’s Elizabeth Grossman developed a Remote audit procedure</a:t>
            </a:r>
          </a:p>
          <a:p>
            <a:pPr marL="0" indent="0">
              <a:buNone/>
            </a:pPr>
            <a:r>
              <a:rPr lang="en-US" sz="1200" dirty="0" smtClean="0"/>
              <a:t>SNL’s Dennis Owens drafted a Remote Assessment procedure.</a:t>
            </a:r>
          </a:p>
          <a:p>
            <a:pPr marL="0" indent="0">
              <a:buNone/>
            </a:pPr>
            <a:r>
              <a:rPr lang="en-US" sz="1200" dirty="0" smtClean="0"/>
              <a:t>SRNS’ Joe </a:t>
            </a:r>
            <a:r>
              <a:rPr lang="en-US" sz="1200" dirty="0" err="1" smtClean="0"/>
              <a:t>Fulghum</a:t>
            </a:r>
            <a:r>
              <a:rPr lang="en-US" sz="1200" dirty="0" smtClean="0"/>
              <a:t> sent request to NQA-1 committee for clarification.</a:t>
            </a:r>
          </a:p>
          <a:p>
            <a:pPr marL="0" indent="0">
              <a:buNone/>
            </a:pPr>
            <a:r>
              <a:rPr lang="en-US" sz="1200" dirty="0" smtClean="0"/>
              <a:t>EPRI has a Remote Guidance document</a:t>
            </a:r>
            <a:endParaRPr lang="en-US" sz="1200" dirty="0"/>
          </a:p>
          <a:p>
            <a:pPr marL="0" indent="0">
              <a:buNone/>
            </a:pPr>
            <a:endParaRPr lang="en-US" sz="1200" dirty="0"/>
          </a:p>
          <a:p>
            <a:pPr marL="0" indent="0">
              <a:buNone/>
            </a:pPr>
            <a:endParaRPr 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234128"/>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Tree>
    <p:extLst>
      <p:ext uri="{BB962C8B-B14F-4D97-AF65-F5344CB8AC3E}">
        <p14:creationId xmlns:p14="http://schemas.microsoft.com/office/powerpoint/2010/main" val="30465898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(Remote Audits)</a:t>
            </a:r>
            <a:endParaRPr lang="en-US" sz="2000" dirty="0"/>
          </a:p>
        </p:txBody>
      </p:sp>
      <p:sp>
        <p:nvSpPr>
          <p:cNvPr id="3" name="Content Placeholder 2"/>
          <p:cNvSpPr>
            <a:spLocks noGrp="1"/>
          </p:cNvSpPr>
          <p:nvPr>
            <p:ph idx="1"/>
          </p:nvPr>
        </p:nvSpPr>
        <p:spPr>
          <a:xfrm>
            <a:off x="381001" y="1117700"/>
            <a:ext cx="8382000" cy="5262979"/>
          </a:xfrm>
        </p:spPr>
        <p:txBody>
          <a:bodyPr/>
          <a:lstStyle/>
          <a:p>
            <a:pPr marL="457200" indent="-457200">
              <a:buNone/>
            </a:pPr>
            <a:r>
              <a:rPr lang="en-US" sz="2000" dirty="0"/>
              <a:t>Task: </a:t>
            </a:r>
            <a:r>
              <a:rPr lang="en-US" sz="2000" dirty="0" smtClean="0"/>
              <a:t>SC-20-04 – Video Assessments / </a:t>
            </a:r>
            <a:r>
              <a:rPr lang="en-US" sz="2000" dirty="0" err="1" smtClean="0"/>
              <a:t>eAudits</a:t>
            </a:r>
            <a:r>
              <a:rPr lang="en-US" sz="2000" dirty="0" smtClean="0"/>
              <a:t> (Continued)</a:t>
            </a:r>
            <a:endParaRPr lang="en-US" sz="2000" dirty="0"/>
          </a:p>
          <a:p>
            <a:pPr marL="457200" indent="-457200">
              <a:buNone/>
            </a:pPr>
            <a:r>
              <a:rPr lang="en-US" sz="2000" dirty="0"/>
              <a:t>Project Manager: </a:t>
            </a:r>
            <a:r>
              <a:rPr lang="en-US" sz="2000" dirty="0" smtClean="0"/>
              <a:t>Amber Romero</a:t>
            </a:r>
            <a:endParaRPr lang="en-US" sz="2000" dirty="0"/>
          </a:p>
          <a:p>
            <a:r>
              <a:rPr lang="en-US" sz="2000" dirty="0"/>
              <a:t>Action: Identify sites using </a:t>
            </a:r>
            <a:r>
              <a:rPr lang="en-US" sz="2000" dirty="0" err="1"/>
              <a:t>eAssessments</a:t>
            </a:r>
            <a:endParaRPr lang="en-US" sz="2000" dirty="0"/>
          </a:p>
          <a:p>
            <a:r>
              <a:rPr lang="en-US" sz="1200" dirty="0" smtClean="0"/>
              <a:t>9/16/20 Per Amber, here </a:t>
            </a:r>
            <a:r>
              <a:rPr lang="en-US" sz="1200" dirty="0"/>
              <a:t>is the guidance from ISO on remote audits:</a:t>
            </a:r>
          </a:p>
          <a:p>
            <a:r>
              <a:rPr lang="en-US" sz="1200" u="sng" dirty="0">
                <a:hlinkClick r:id="rId3"/>
              </a:rPr>
              <a:t>https://committee.iso.org/files/live/sites/tc176/files/documents/ISO%209001%20Auditing%20Practices%20Group%20docs/Auditing%20General/APG-Remote_Audits.pdf</a:t>
            </a:r>
            <a:endParaRPr lang="en-US" sz="1200" dirty="0"/>
          </a:p>
          <a:p>
            <a:r>
              <a:rPr lang="en-US" sz="1200" dirty="0"/>
              <a:t>Note that ISO says that the Audit Program Manager selects the methods for effectively conducting the audit.  </a:t>
            </a:r>
          </a:p>
          <a:p>
            <a:r>
              <a:rPr lang="en-US" sz="1200" dirty="0"/>
              <a:t>Consider the purpose and scope of each audit to decide whether remote techniques will be effective for an individual assessment.  Audit planning will (and should) take longer for remotely conducted assessments.  Of course, both parties must agree that remote aspects will achieve the audit objectives.  </a:t>
            </a:r>
          </a:p>
          <a:p>
            <a:pPr lvl="0"/>
            <a:r>
              <a:rPr lang="en-US" sz="1200" dirty="0"/>
              <a:t>Critical to know and trust, and test beforehand, the technology that will be used.  Don’t allow remote techniques to compromise data protection or confidentiality.  Ensure the interviewee is able to share their screen to demonstrate evidence documents.  Build flexibility into audit schedule to accommodate potential downtime due to connectivity issues.  </a:t>
            </a:r>
          </a:p>
          <a:p>
            <a:pPr lvl="0"/>
            <a:r>
              <a:rPr lang="en-US" sz="1200" dirty="0"/>
              <a:t>Ensure agreement in place with the vendor regarding any recording or images, including images of individuals (discouraged).  Ensure authorization is in writing if this is needed.</a:t>
            </a:r>
          </a:p>
          <a:p>
            <a:pPr lvl="0"/>
            <a:r>
              <a:rPr lang="en-US" sz="1200" dirty="0"/>
              <a:t>Closing meeting: may want to push closing meeting out farther to allow auditors not working physically together to adequately collaborate and discuss findings/results.</a:t>
            </a:r>
          </a:p>
          <a:p>
            <a:pPr marL="0" indent="0">
              <a:buNone/>
            </a:pPr>
            <a:r>
              <a:rPr lang="en-US" sz="1200" dirty="0" smtClean="0"/>
              <a:t>9/16/20 per Dan Dilly SNL’s Site Office, they do NOT believe that Remote Audits could take the place of an on-site.</a:t>
            </a:r>
          </a:p>
          <a:p>
            <a:pPr marL="0" indent="0">
              <a:buNone/>
            </a:pPr>
            <a:r>
              <a:rPr lang="en-US" sz="1200" dirty="0" smtClean="0"/>
              <a:t>11/11/20 Amber Romero discussed these options at the Remote Fall 2020 SCQWG web-ex.</a:t>
            </a:r>
            <a:endParaRPr lang="en-US" sz="1200" dirty="0"/>
          </a:p>
          <a:p>
            <a:pPr marL="0" indent="0">
              <a:buNone/>
            </a:pPr>
            <a:endParaRPr lang="en-US"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234128"/>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Tree>
    <p:extLst>
      <p:ext uri="{BB962C8B-B14F-4D97-AF65-F5344CB8AC3E}">
        <p14:creationId xmlns:p14="http://schemas.microsoft.com/office/powerpoint/2010/main" val="11015284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(Remote Audits)</a:t>
            </a:r>
            <a:endParaRPr lang="en-US" sz="2000" dirty="0"/>
          </a:p>
        </p:txBody>
      </p:sp>
      <p:sp>
        <p:nvSpPr>
          <p:cNvPr id="3" name="Content Placeholder 2"/>
          <p:cNvSpPr>
            <a:spLocks noGrp="1"/>
          </p:cNvSpPr>
          <p:nvPr>
            <p:ph idx="1"/>
          </p:nvPr>
        </p:nvSpPr>
        <p:spPr>
          <a:xfrm>
            <a:off x="381001" y="1117700"/>
            <a:ext cx="8382000" cy="3682900"/>
          </a:xfrm>
        </p:spPr>
        <p:txBody>
          <a:bodyPr/>
          <a:lstStyle/>
          <a:p>
            <a:pPr marL="457200" indent="-457200">
              <a:buNone/>
            </a:pPr>
            <a:r>
              <a:rPr lang="en-US" sz="2000" dirty="0"/>
              <a:t>Task: </a:t>
            </a:r>
            <a:r>
              <a:rPr lang="en-US" sz="2000" dirty="0" smtClean="0"/>
              <a:t>SC-20-04 – Video Assessments / </a:t>
            </a:r>
            <a:r>
              <a:rPr lang="en-US" sz="2000" dirty="0" err="1" smtClean="0"/>
              <a:t>eAudits</a:t>
            </a:r>
            <a:r>
              <a:rPr lang="en-US" sz="2000" dirty="0" smtClean="0"/>
              <a:t> (Continued)</a:t>
            </a:r>
            <a:endParaRPr lang="en-US" sz="2000" dirty="0"/>
          </a:p>
          <a:p>
            <a:pPr marL="457200" indent="-457200">
              <a:buNone/>
            </a:pPr>
            <a:r>
              <a:rPr lang="en-US" sz="2000" dirty="0"/>
              <a:t>Project Manager: </a:t>
            </a:r>
            <a:r>
              <a:rPr lang="en-US" sz="2000" dirty="0" smtClean="0"/>
              <a:t>Amber Romero</a:t>
            </a:r>
            <a:endParaRPr lang="en-US" sz="2000" dirty="0"/>
          </a:p>
          <a:p>
            <a:r>
              <a:rPr lang="en-US" sz="2000" dirty="0"/>
              <a:t>Action: Identify sites using </a:t>
            </a:r>
            <a:r>
              <a:rPr lang="en-US" sz="2000" dirty="0" err="1"/>
              <a:t>eAssessments</a:t>
            </a:r>
            <a:endParaRPr lang="en-US" sz="2000" dirty="0"/>
          </a:p>
          <a:p>
            <a:r>
              <a:rPr lang="en-US" sz="1200" dirty="0" smtClean="0"/>
              <a:t>9/16/20 Per Amber, here </a:t>
            </a:r>
            <a:r>
              <a:rPr lang="en-US" sz="1200" dirty="0"/>
              <a:t>is the guidance from ISO on remote audits:</a:t>
            </a:r>
          </a:p>
          <a:p>
            <a:r>
              <a:rPr lang="en-US" sz="1200" u="sng" dirty="0">
                <a:hlinkClick r:id="rId3"/>
              </a:rPr>
              <a:t>https://committee.iso.org/files/live/sites/tc176/files/documents/ISO%209001%20Auditing%20Practices%20Group%20docs/Auditing%20General/APG-Remote_Audits.pdf</a:t>
            </a:r>
            <a:endParaRPr lang="en-US" sz="1200" dirty="0"/>
          </a:p>
          <a:p>
            <a:r>
              <a:rPr lang="en-US" sz="1200" dirty="0"/>
              <a:t>Note that ISO says that the Audit Program Manager selects the methods for effectively conducting the audit.  </a:t>
            </a:r>
          </a:p>
          <a:p>
            <a:pPr marL="0" indent="0">
              <a:buNone/>
            </a:pPr>
            <a:endParaRPr lang="en-US" sz="1200" dirty="0" smtClean="0"/>
          </a:p>
          <a:p>
            <a:pPr marL="0" indent="0">
              <a:buNone/>
            </a:pPr>
            <a:r>
              <a:rPr lang="en-US" sz="1200" dirty="0" smtClean="0"/>
              <a:t>11/11/20 Joe suggested developing list of Lessons Learned:</a:t>
            </a:r>
          </a:p>
          <a:p>
            <a:pPr marL="0" indent="0">
              <a:buNone/>
            </a:pPr>
            <a:r>
              <a:rPr lang="en-US" sz="1200" dirty="0" smtClean="0"/>
              <a:t>- Know what previous issues were identified.</a:t>
            </a:r>
            <a:endParaRPr lang="en-US"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234128"/>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Tree>
    <p:extLst>
      <p:ext uri="{BB962C8B-B14F-4D97-AF65-F5344CB8AC3E}">
        <p14:creationId xmlns:p14="http://schemas.microsoft.com/office/powerpoint/2010/main" val="35201915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(Common Suppliers)</a:t>
            </a:r>
            <a:endParaRPr lang="en-US" sz="2000" dirty="0"/>
          </a:p>
        </p:txBody>
      </p:sp>
      <p:sp>
        <p:nvSpPr>
          <p:cNvPr id="3" name="Content Placeholder 2"/>
          <p:cNvSpPr>
            <a:spLocks noGrp="1"/>
          </p:cNvSpPr>
          <p:nvPr>
            <p:ph idx="1"/>
          </p:nvPr>
        </p:nvSpPr>
        <p:spPr>
          <a:xfrm>
            <a:off x="381001" y="1117700"/>
            <a:ext cx="8382000" cy="4093428"/>
          </a:xfrm>
        </p:spPr>
        <p:txBody>
          <a:bodyPr/>
          <a:lstStyle/>
          <a:p>
            <a:pPr marL="457200" indent="-457200">
              <a:buNone/>
            </a:pPr>
            <a:r>
              <a:rPr lang="en-US" sz="2000" dirty="0"/>
              <a:t>Task: </a:t>
            </a:r>
            <a:r>
              <a:rPr lang="en-US" sz="2000" dirty="0" smtClean="0"/>
              <a:t>SC-21-01 – Expand Nuclear Security Enterprise (</a:t>
            </a:r>
            <a:r>
              <a:rPr lang="en-US" sz="2000" smtClean="0"/>
              <a:t>NSE Supply) </a:t>
            </a:r>
            <a:r>
              <a:rPr lang="en-US" sz="2000" dirty="0" smtClean="0"/>
              <a:t>Base</a:t>
            </a:r>
            <a:endParaRPr lang="en-US" sz="2000" dirty="0"/>
          </a:p>
          <a:p>
            <a:pPr marL="457200" indent="-457200">
              <a:buNone/>
            </a:pPr>
            <a:r>
              <a:rPr lang="en-US" sz="2000" dirty="0"/>
              <a:t>Project Manager: </a:t>
            </a:r>
            <a:r>
              <a:rPr lang="en-US" sz="2000" dirty="0" smtClean="0"/>
              <a:t>Dennis Owens, Lydia Ellis</a:t>
            </a:r>
            <a:endParaRPr lang="en-US" sz="2000" dirty="0"/>
          </a:p>
          <a:p>
            <a:r>
              <a:rPr lang="en-US" sz="2000" dirty="0"/>
              <a:t>Action: </a:t>
            </a:r>
            <a:r>
              <a:rPr lang="en-US" sz="2000" dirty="0" smtClean="0"/>
              <a:t>????</a:t>
            </a:r>
            <a:endParaRPr lang="en-US" sz="2000" dirty="0"/>
          </a:p>
          <a:p>
            <a:r>
              <a:rPr lang="en-US" dirty="0" smtClean="0"/>
              <a:t>Goal</a:t>
            </a:r>
            <a:r>
              <a:rPr lang="en-US" dirty="0"/>
              <a:t>: increase the number of </a:t>
            </a:r>
            <a:r>
              <a:rPr lang="en-US" dirty="0" smtClean="0"/>
              <a:t>NSE </a:t>
            </a:r>
            <a:r>
              <a:rPr lang="en-US" dirty="0"/>
              <a:t>shared suppliers from 11% to 30% by FY 25.</a:t>
            </a:r>
          </a:p>
          <a:p>
            <a:r>
              <a:rPr lang="en-US" dirty="0"/>
              <a:t>POC: Dennis Owens, Lydia Torres</a:t>
            </a:r>
          </a:p>
          <a:p>
            <a:pPr marL="0" indent="0">
              <a:buNone/>
            </a:pPr>
            <a:endParaRPr lang="en-US" sz="2000" dirty="0"/>
          </a:p>
          <a:p>
            <a:pPr marL="0" indent="0">
              <a:buNone/>
            </a:pPr>
            <a:r>
              <a:rPr lang="en-US" sz="1200" dirty="0" smtClean="0">
                <a:solidFill>
                  <a:srgbClr val="FF0000"/>
                </a:solidFill>
              </a:rPr>
              <a:t>At the last EFCOG – SCQWG Meeting at Y-12, Oct 2019 Dennis Owens suggested a task to identify those NNSA Suppliers that are common suppliers.</a:t>
            </a:r>
            <a:endParaRPr lang="en-US" sz="1200" dirty="0"/>
          </a:p>
          <a:p>
            <a:pPr marL="0" indent="0">
              <a:buNone/>
            </a:pPr>
            <a:endParaRPr lang="en-US" sz="1200" dirty="0"/>
          </a:p>
          <a:p>
            <a:pPr marL="0" indent="0">
              <a:buNone/>
            </a:pPr>
            <a:endParaRPr 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234128"/>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Tree>
    <p:extLst>
      <p:ext uri="{BB962C8B-B14F-4D97-AF65-F5344CB8AC3E}">
        <p14:creationId xmlns:p14="http://schemas.microsoft.com/office/powerpoint/2010/main" val="14270635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Audit Opportunities Update</a:t>
            </a:r>
          </a:p>
        </p:txBody>
      </p:sp>
      <p:pic>
        <p:nvPicPr>
          <p:cNvPr id="98306" name="Picture 2" descr="http://ts1.mm.bing.net/images/thumbnail.aspx?q=1253220884260&amp;id=a17b4f0c24b3a920d012e964f3891f9d&amp;url=http%3a%2f%2fwww.csuci.edu%2fstudentleadership%2fcalendar-clip-art.jpg"/>
          <p:cNvPicPr>
            <a:picLocks noGrp="1" noChangeAspect="1" noChangeArrowheads="1"/>
          </p:cNvPicPr>
          <p:nvPr>
            <p:ph idx="1"/>
          </p:nvPr>
        </p:nvPicPr>
        <p:blipFill>
          <a:blip r:embed="rId3" cstate="print"/>
          <a:srcRect/>
          <a:stretch>
            <a:fillRect/>
          </a:stretch>
        </p:blipFill>
        <p:spPr bwMode="auto">
          <a:xfrm>
            <a:off x="4800601" y="1825520"/>
            <a:ext cx="4114799" cy="4803880"/>
          </a:xfrm>
          <a:prstGeom prst="rect">
            <a:avLst/>
          </a:prstGeom>
          <a:noFill/>
        </p:spPr>
      </p:pic>
      <p:sp>
        <p:nvSpPr>
          <p:cNvPr id="3" name="TextBox 2"/>
          <p:cNvSpPr txBox="1"/>
          <p:nvPr/>
        </p:nvSpPr>
        <p:spPr>
          <a:xfrm>
            <a:off x="609600" y="1153180"/>
            <a:ext cx="4724400" cy="523220"/>
          </a:xfrm>
          <a:prstGeom prst="rect">
            <a:avLst/>
          </a:prstGeom>
          <a:noFill/>
        </p:spPr>
        <p:txBody>
          <a:bodyPr wrap="square" rtlCol="0">
            <a:spAutoFit/>
          </a:bodyPr>
          <a:lstStyle/>
          <a:p>
            <a:r>
              <a:rPr lang="en-US" sz="2800" dirty="0"/>
              <a:t>(As of </a:t>
            </a:r>
            <a:r>
              <a:rPr lang="en-US" sz="2800" dirty="0" smtClean="0"/>
              <a:t>Nov 2020)</a:t>
            </a:r>
            <a:endParaRPr lang="en-US" sz="2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9" y="3429000"/>
            <a:ext cx="28575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Nov 2020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1975461"/>
              </p:ext>
            </p:extLst>
          </p:nvPr>
        </p:nvGraphicFramePr>
        <p:xfrm>
          <a:off x="228600" y="1108710"/>
          <a:ext cx="8763000" cy="4956810"/>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Airgas, </a:t>
                      </a:r>
                      <a:r>
                        <a:rPr lang="en-US" sz="1200" b="0" i="0" u="none" strike="noStrike" dirty="0" err="1" smtClean="0">
                          <a:solidFill>
                            <a:schemeClr val="tx1"/>
                          </a:solidFill>
                          <a:effectLst/>
                          <a:latin typeface="Calibri" panose="020F0502020204030204" pitchFamily="34" charset="0"/>
                        </a:rPr>
                        <a:t>Plumsteadville</a:t>
                      </a:r>
                      <a:r>
                        <a:rPr lang="en-US" sz="1200" b="0" i="0" u="none" strike="noStrike" dirty="0" smtClean="0">
                          <a:solidFill>
                            <a:schemeClr val="tx1"/>
                          </a:solidFill>
                          <a:effectLst/>
                          <a:latin typeface="Calibri" panose="020F0502020204030204" pitchFamily="34" charset="0"/>
                        </a:rPr>
                        <a:t>, PA</a:t>
                      </a:r>
                    </a:p>
                    <a:p>
                      <a:pPr algn="ctr" fontAlgn="ctr"/>
                      <a:r>
                        <a:rPr lang="en-US" sz="1200" b="0" i="0" u="none" strike="noStrike" dirty="0" smtClean="0">
                          <a:solidFill>
                            <a:schemeClr val="tx1"/>
                          </a:solidFill>
                          <a:effectLst/>
                          <a:latin typeface="Calibri" panose="020F0502020204030204" pitchFamily="34" charset="0"/>
                        </a:rPr>
                        <a:t>(</a:t>
                      </a:r>
                      <a:r>
                        <a:rPr lang="en-US" sz="1200" b="0" i="0" u="none" strike="noStrike" dirty="0" err="1" smtClean="0">
                          <a:solidFill>
                            <a:schemeClr val="tx1"/>
                          </a:solidFill>
                          <a:effectLst/>
                          <a:latin typeface="Calibri" panose="020F0502020204030204" pitchFamily="34" charset="0"/>
                        </a:rPr>
                        <a:t>Exp</a:t>
                      </a:r>
                      <a:r>
                        <a:rPr lang="en-US" sz="1200" b="0" i="0" u="none" strike="noStrike" dirty="0" smtClean="0">
                          <a:solidFill>
                            <a:schemeClr val="tx1"/>
                          </a:solidFill>
                          <a:effectLst/>
                          <a:latin typeface="Calibri" panose="020F0502020204030204" pitchFamily="34" charset="0"/>
                        </a:rPr>
                        <a:t> 11/16/20)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 – 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LANL – Bill Wingfield</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(see section 310 of Standard, they are ISO/IEC 17025 accredited)</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973258"/>
                  </a:ext>
                </a:extLst>
              </a:tr>
              <a:tr h="4419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Air Techniques, Owings Mills, MD</a:t>
                      </a:r>
                      <a:r>
                        <a:rPr lang="en-US" sz="1200" b="0" i="0" u="none" strike="noStrike" dirty="0" smtClean="0">
                          <a:solidFill>
                            <a:srgbClr val="FF0000"/>
                          </a:solidFill>
                          <a:effectLst/>
                          <a:latin typeface="Calibri" panose="020F0502020204030204" pitchFamily="34" charset="0"/>
                        </a:rPr>
                        <a:t>LANL</a:t>
                      </a:r>
                      <a:r>
                        <a:rPr lang="en-US" sz="1200" b="0" i="0" u="none" strike="noStrike" baseline="0" dirty="0" smtClean="0">
                          <a:solidFill>
                            <a:srgbClr val="FF0000"/>
                          </a:solidFill>
                          <a:effectLst/>
                          <a:latin typeface="Calibri" panose="020F0502020204030204" pitchFamily="34" charset="0"/>
                        </a:rPr>
                        <a:t> audited 2019 to ISO 17025</a:t>
                      </a:r>
                      <a:endParaRPr lang="en-US" sz="1200" b="0" i="0" u="none" strike="noStrike" dirty="0" smtClean="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(Nov)</a:t>
                      </a:r>
                      <a:r>
                        <a:rPr lang="en-US" sz="1200" b="0" i="0" u="none" strike="noStrike" dirty="0" smtClean="0">
                          <a:solidFill>
                            <a:srgbClr val="FF0000"/>
                          </a:solidFill>
                          <a:effectLst/>
                          <a:latin typeface="Calibri" panose="020F0502020204030204" pitchFamily="34" charset="0"/>
                        </a:rPr>
                        <a:t> </a:t>
                      </a: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Z540</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SRS – Craig Lewis</a:t>
                      </a:r>
                    </a:p>
                  </a:txBody>
                  <a:tcPr marL="9525" marR="9525" marT="9525" marB="0" anchor="ctr"/>
                </a:tc>
                <a:extLst>
                  <a:ext uri="{0D108BD9-81ED-4DB2-BD59-A6C34878D82A}">
                    <a16:rowId xmlns:a16="http://schemas.microsoft.com/office/drawing/2014/main" val="2345983355"/>
                  </a:ext>
                </a:extLst>
              </a:tr>
              <a:tr h="441960">
                <a:tc>
                  <a:txBody>
                    <a:bodyPr/>
                    <a:lstStyle/>
                    <a:p>
                      <a:pPr algn="ctr" fontAlgn="ctr"/>
                      <a:r>
                        <a:rPr lang="en-US" sz="1200" b="0" i="0" u="none" strike="noStrike" dirty="0" smtClean="0">
                          <a:solidFill>
                            <a:schemeClr val="tx1"/>
                          </a:solidFill>
                          <a:effectLst/>
                          <a:latin typeface="Calibri" panose="020F0502020204030204" pitchFamily="34" charset="0"/>
                        </a:rPr>
                        <a:t>Appendix R Solutions,  Glenn Allen, TX</a:t>
                      </a:r>
                    </a:p>
                    <a:p>
                      <a:pPr algn="ctr" fontAlgn="ctr"/>
                      <a:r>
                        <a:rPr lang="en-US" sz="1200" b="0" i="0" u="none" strike="noStrike" dirty="0" smtClean="0">
                          <a:solidFill>
                            <a:schemeClr val="tx1"/>
                          </a:solidFill>
                          <a:effectLst/>
                          <a:latin typeface="Calibri" panose="020F0502020204030204" pitchFamily="34" charset="0"/>
                        </a:rPr>
                        <a:t>(11/10-12/20)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NQA-1-2008 / 1a-2009 </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SRS – Mark </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8068793"/>
                  </a:ext>
                </a:extLst>
              </a:tr>
              <a:tr h="441960">
                <a:tc>
                  <a:txBody>
                    <a:bodyPr/>
                    <a:lstStyle/>
                    <a:p>
                      <a:pPr algn="ctr" fontAlgn="ctr"/>
                      <a:r>
                        <a:rPr lang="en-US" sz="1200" b="0" i="0" u="none" strike="noStrike" dirty="0" smtClean="0">
                          <a:solidFill>
                            <a:schemeClr val="tx1"/>
                          </a:solidFill>
                          <a:effectLst/>
                          <a:latin typeface="Calibri" panose="020F0502020204030204" pitchFamily="34" charset="0"/>
                        </a:rPr>
                        <a:t>Bentley Systems, Inc., Anaheim, CA</a:t>
                      </a:r>
                    </a:p>
                    <a:p>
                      <a:pPr algn="ctr" fontAlgn="ctr"/>
                      <a:r>
                        <a:rPr lang="en-US" sz="1200" b="0" i="0" u="none" strike="noStrike" dirty="0" smtClean="0">
                          <a:solidFill>
                            <a:schemeClr val="tx1"/>
                          </a:solidFill>
                          <a:effectLst/>
                          <a:latin typeface="Calibri" panose="020F0502020204030204" pitchFamily="34" charset="0"/>
                        </a:rPr>
                        <a:t>(11/27-28/20)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sng" strike="noStrike" dirty="0" smtClean="0">
                          <a:solidFill>
                            <a:srgbClr val="0000FF"/>
                          </a:solidFill>
                          <a:effectLst/>
                          <a:latin typeface="Calibri" panose="020F0502020204030204" pitchFamily="34" charset="0"/>
                        </a:rPr>
                        <a:t>NQA-1-2008 / 1a-2009 &amp; 2.7</a:t>
                      </a:r>
                    </a:p>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MSA-Bud</a:t>
                      </a:r>
                      <a:r>
                        <a:rPr lang="en-US" sz="1200" b="0" i="0" u="none" strike="noStrike" baseline="0" dirty="0" smtClean="0">
                          <a:solidFill>
                            <a:schemeClr val="tx1"/>
                          </a:solidFill>
                          <a:effectLst/>
                          <a:latin typeface="Calibri" panose="020F0502020204030204" pitchFamily="34" charset="0"/>
                        </a:rPr>
                        <a:t> </a:t>
                      </a:r>
                      <a:r>
                        <a:rPr lang="en-US" sz="1200" b="0" i="0" u="none" strike="noStrike" baseline="0" dirty="0" err="1" smtClean="0">
                          <a:solidFill>
                            <a:schemeClr val="tx1"/>
                          </a:solidFill>
                          <a:effectLst/>
                          <a:latin typeface="Calibri" panose="020F0502020204030204" pitchFamily="34" charset="0"/>
                        </a:rPr>
                        <a:t>Twigg</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r>
                        <a:rPr lang="en-US" sz="1200" b="0" i="0" u="none" strike="noStrike" dirty="0" err="1" smtClean="0">
                          <a:solidFill>
                            <a:schemeClr val="tx1"/>
                          </a:solidFill>
                          <a:effectLst/>
                          <a:latin typeface="Calibri" panose="020F0502020204030204" pitchFamily="34" charset="0"/>
                        </a:rPr>
                        <a:t>Intermech</a:t>
                      </a:r>
                      <a:r>
                        <a:rPr lang="en-US" sz="1200" b="0" i="0" u="none" strike="noStrike" dirty="0" smtClean="0">
                          <a:solidFill>
                            <a:schemeClr val="tx1"/>
                          </a:solidFill>
                          <a:effectLst/>
                          <a:latin typeface="Calibri" panose="020F0502020204030204" pitchFamily="34" charset="0"/>
                        </a:rPr>
                        <a:t>, Inc., Richland, WA</a:t>
                      </a:r>
                    </a:p>
                    <a:p>
                      <a:pPr algn="ctr" fontAlgn="ctr"/>
                      <a:r>
                        <a:rPr lang="en-US" sz="1200" b="0" i="0" u="none" strike="noStrike" dirty="0" smtClean="0">
                          <a:solidFill>
                            <a:schemeClr val="tx1"/>
                          </a:solidFill>
                          <a:effectLst/>
                          <a:latin typeface="Calibri" panose="020F0502020204030204" pitchFamily="34" charset="0"/>
                        </a:rPr>
                        <a:t>(</a:t>
                      </a:r>
                      <a:r>
                        <a:rPr lang="en-US" sz="1200" b="0" i="0" u="none" strike="noStrike" dirty="0" err="1" smtClean="0">
                          <a:solidFill>
                            <a:schemeClr val="tx1"/>
                          </a:solidFill>
                          <a:effectLst/>
                          <a:latin typeface="Calibri" panose="020F0502020204030204" pitchFamily="34" charset="0"/>
                        </a:rPr>
                        <a:t>Exp</a:t>
                      </a:r>
                      <a:r>
                        <a:rPr lang="en-US" sz="1200" b="0" i="0" u="none" strike="noStrike" dirty="0" smtClean="0">
                          <a:solidFill>
                            <a:schemeClr val="tx1"/>
                          </a:solidFill>
                          <a:effectLst/>
                          <a:latin typeface="Calibri" panose="020F0502020204030204" pitchFamily="34" charset="0"/>
                        </a:rPr>
                        <a:t> 11/16/20)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NQA-1-2008 / 1a-2009</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PNNL - ????</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235884"/>
                  </a:ext>
                </a:extLst>
              </a:tr>
              <a:tr h="441960">
                <a:tc>
                  <a:txBody>
                    <a:bodyPr/>
                    <a:lstStyle/>
                    <a:p>
                      <a:pPr algn="ctr" fontAlgn="ctr"/>
                      <a:r>
                        <a:rPr lang="en-US" sz="1200" b="0" i="0" u="none" strike="noStrike" dirty="0" smtClean="0">
                          <a:solidFill>
                            <a:schemeClr val="tx1"/>
                          </a:solidFill>
                          <a:effectLst/>
                          <a:latin typeface="Calibri" panose="020F0502020204030204" pitchFamily="34" charset="0"/>
                        </a:rPr>
                        <a:t>MDC Vacuum, Hayward, CA</a:t>
                      </a:r>
                    </a:p>
                    <a:p>
                      <a:pPr algn="ctr" fontAlgn="ctr"/>
                      <a:r>
                        <a:rPr lang="en-US" sz="1200" b="0" i="0" u="none" strike="noStrike" dirty="0" smtClean="0">
                          <a:solidFill>
                            <a:schemeClr val="tx1"/>
                          </a:solidFill>
                          <a:effectLst/>
                          <a:latin typeface="Calibri" panose="020F0502020204030204" pitchFamily="34" charset="0"/>
                        </a:rPr>
                        <a:t>(Ext from 4/20)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sng" strike="noStrike" dirty="0" smtClean="0">
                          <a:solidFill>
                            <a:srgbClr val="0000FF"/>
                          </a:solidFill>
                          <a:effectLst/>
                          <a:latin typeface="Calibri" panose="020F0502020204030204" pitchFamily="34" charset="0"/>
                        </a:rPr>
                        <a:t>NQA-1-2008/1a-2009 &amp; 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LANL – Bill Wingfield &amp; LLNL Kristi &amp; Pat</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678278"/>
                  </a:ext>
                </a:extLst>
              </a:tr>
              <a:tr h="441960">
                <a:tc>
                  <a:txBody>
                    <a:bodyPr/>
                    <a:lstStyle/>
                    <a:p>
                      <a:pPr algn="ctr" fontAlgn="ctr"/>
                      <a:r>
                        <a:rPr lang="en-US" sz="1200" b="0" i="0" u="none" strike="noStrike" dirty="0" err="1" smtClean="0">
                          <a:solidFill>
                            <a:schemeClr val="tx1"/>
                          </a:solidFill>
                          <a:effectLst/>
                          <a:latin typeface="Calibri" panose="020F0502020204030204" pitchFamily="34" charset="0"/>
                        </a:rPr>
                        <a:t>SwRI</a:t>
                      </a:r>
                      <a:r>
                        <a:rPr lang="en-US" sz="1200" b="0" i="0" u="none" strike="noStrike" dirty="0" smtClean="0">
                          <a:solidFill>
                            <a:schemeClr val="tx1"/>
                          </a:solidFill>
                          <a:effectLst/>
                          <a:latin typeface="Calibri" panose="020F0502020204030204" pitchFamily="34" charset="0"/>
                        </a:rPr>
                        <a:t>, San Antonio, TX</a:t>
                      </a:r>
                    </a:p>
                    <a:p>
                      <a:pPr algn="ctr" fontAlgn="ctr"/>
                      <a:r>
                        <a:rPr lang="en-US" sz="1200" b="0" i="0" u="none" strike="noStrike" dirty="0" smtClean="0">
                          <a:solidFill>
                            <a:schemeClr val="tx1"/>
                          </a:solidFill>
                          <a:effectLst/>
                          <a:latin typeface="Calibri" panose="020F0502020204030204" pitchFamily="34" charset="0"/>
                        </a:rPr>
                        <a:t>(11/~17-19/2020)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sng" strike="noStrike" dirty="0" smtClean="0">
                          <a:solidFill>
                            <a:srgbClr val="0000FF"/>
                          </a:solidFill>
                          <a:effectLst/>
                          <a:latin typeface="Calibri" panose="020F0502020204030204" pitchFamily="34" charset="0"/>
                        </a:rPr>
                        <a:t>NON – NQA-1</a:t>
                      </a:r>
                    </a:p>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PTX – Sylvia &amp; Keith</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6150286"/>
                  </a:ext>
                </a:extLst>
              </a:tr>
              <a:tr h="441960">
                <a:tc>
                  <a:txBody>
                    <a:bodyPr/>
                    <a:lstStyle/>
                    <a:p>
                      <a:pPr algn="ctr" fontAlgn="ctr"/>
                      <a:r>
                        <a:rPr lang="en-US" sz="1200" b="0" i="0" u="none" strike="noStrike" dirty="0" smtClean="0">
                          <a:solidFill>
                            <a:schemeClr val="tx1"/>
                          </a:solidFill>
                          <a:effectLst/>
                          <a:latin typeface="Calibri" panose="020F0502020204030204" pitchFamily="34" charset="0"/>
                        </a:rPr>
                        <a:t>Vacuum Process </a:t>
                      </a:r>
                      <a:r>
                        <a:rPr lang="en-US" sz="1200" b="0" i="0" u="none" strike="noStrike" dirty="0" err="1" smtClean="0">
                          <a:solidFill>
                            <a:schemeClr val="tx1"/>
                          </a:solidFill>
                          <a:effectLst/>
                          <a:latin typeface="Calibri" panose="020F0502020204030204" pitchFamily="34" charset="0"/>
                        </a:rPr>
                        <a:t>Engrg</a:t>
                      </a:r>
                      <a:r>
                        <a:rPr lang="en-US" sz="1200" b="0" i="0" u="none" strike="noStrike" dirty="0" smtClean="0">
                          <a:solidFill>
                            <a:schemeClr val="tx1"/>
                          </a:solidFill>
                          <a:effectLst/>
                          <a:latin typeface="Calibri" panose="020F0502020204030204" pitchFamily="34" charset="0"/>
                        </a:rPr>
                        <a:t>, Sacramento,</a:t>
                      </a:r>
                      <a:r>
                        <a:rPr lang="en-US" sz="1200" b="0" i="0" u="none" strike="noStrike" baseline="0" dirty="0" smtClean="0">
                          <a:solidFill>
                            <a:schemeClr val="tx1"/>
                          </a:solidFill>
                          <a:effectLst/>
                          <a:latin typeface="Calibri" panose="020F0502020204030204" pitchFamily="34" charset="0"/>
                        </a:rPr>
                        <a:t> CA</a:t>
                      </a:r>
                    </a:p>
                    <a:p>
                      <a:pPr algn="ctr" fontAlgn="ctr"/>
                      <a:r>
                        <a:rPr lang="en-US" sz="1200" b="0" i="0" u="none" strike="noStrike" baseline="0" dirty="0" smtClean="0">
                          <a:solidFill>
                            <a:schemeClr val="tx1"/>
                          </a:solidFill>
                          <a:effectLst/>
                          <a:latin typeface="Calibri" panose="020F0502020204030204" pitchFamily="34" charset="0"/>
                        </a:rPr>
                        <a:t>(11/3-5/20)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sng" strike="noStrike" dirty="0" smtClean="0">
                          <a:solidFill>
                            <a:srgbClr val="0000FF"/>
                          </a:solidFill>
                          <a:effectLst/>
                          <a:latin typeface="Calibri" panose="020F0502020204030204" pitchFamily="34" charset="0"/>
                        </a:rPr>
                        <a:t>NON – NQA-1</a:t>
                      </a:r>
                    </a:p>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KCNSC &amp; SNL</a:t>
                      </a:r>
                      <a:r>
                        <a:rPr lang="en-US" sz="1200" b="0" i="0" u="none" strike="noStrike" baseline="0" dirty="0" smtClean="0">
                          <a:solidFill>
                            <a:schemeClr val="tx1"/>
                          </a:solidFill>
                          <a:effectLst/>
                          <a:latin typeface="Calibri" panose="020F0502020204030204" pitchFamily="34" charset="0"/>
                        </a:rPr>
                        <a:t> – Verne Howard &amp; Amber Romero</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7774147"/>
                  </a:ext>
                </a:extLst>
              </a:tr>
              <a:tr h="441960">
                <a:tc>
                  <a:txBody>
                    <a:bodyPr/>
                    <a:lstStyle/>
                    <a:p>
                      <a:pPr algn="ctr" fontAlgn="ctr"/>
                      <a:r>
                        <a:rPr lang="en-US" sz="1200" b="0" i="0" u="none" strike="noStrike" dirty="0" smtClean="0">
                          <a:solidFill>
                            <a:schemeClr val="tx1"/>
                          </a:solidFill>
                          <a:effectLst/>
                          <a:latin typeface="Calibri" panose="020F0502020204030204" pitchFamily="34" charset="0"/>
                        </a:rPr>
                        <a:t>Viking Packaging, Specialists, Catoosa, OK</a:t>
                      </a:r>
                    </a:p>
                    <a:p>
                      <a:pPr algn="ctr" fontAlgn="ctr"/>
                      <a:r>
                        <a:rPr lang="en-US" sz="1200" b="0" i="0" u="none" strike="noStrike" dirty="0" smtClean="0">
                          <a:solidFill>
                            <a:schemeClr val="tx1"/>
                          </a:solidFill>
                          <a:effectLst/>
                          <a:latin typeface="Calibri" panose="020F0502020204030204" pitchFamily="34" charset="0"/>
                        </a:rPr>
                        <a:t>(11/9-13/20)</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sng" strike="noStrike" dirty="0" smtClean="0">
                          <a:solidFill>
                            <a:srgbClr val="0000FF"/>
                          </a:solidFill>
                          <a:effectLst/>
                          <a:latin typeface="Calibri" panose="020F0502020204030204" pitchFamily="34" charset="0"/>
                        </a:rPr>
                        <a:t>NON – NQA-1</a:t>
                      </a:r>
                    </a:p>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PTX – Dan &amp; Steve</a:t>
                      </a:r>
                      <a:r>
                        <a:rPr lang="en-US" sz="1200" b="0" i="0" u="none" strike="noStrike" baseline="0" dirty="0" smtClean="0">
                          <a:solidFill>
                            <a:schemeClr val="tx1"/>
                          </a:solidFill>
                          <a:effectLst/>
                          <a:latin typeface="Calibri" panose="020F0502020204030204" pitchFamily="34" charset="0"/>
                        </a:rPr>
                        <a:t> S</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11177350"/>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86584695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Dec 2020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7483090"/>
              </p:ext>
            </p:extLst>
          </p:nvPr>
        </p:nvGraphicFramePr>
        <p:xfrm>
          <a:off x="228600" y="1108710"/>
          <a:ext cx="8763000" cy="3006090"/>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41960">
                <a:tc>
                  <a:txBody>
                    <a:bodyPr/>
                    <a:lstStyle/>
                    <a:p>
                      <a:pPr algn="ctr" fontAlgn="ctr"/>
                      <a:r>
                        <a:rPr lang="en-US" sz="1200" b="0" i="0" u="none" strike="noStrike" dirty="0" err="1">
                          <a:solidFill>
                            <a:schemeClr val="tx1"/>
                          </a:solidFill>
                          <a:effectLst/>
                          <a:latin typeface="Calibri" panose="020F0502020204030204" pitchFamily="34" charset="0"/>
                        </a:rPr>
                        <a:t>Cyient</a:t>
                      </a:r>
                      <a:r>
                        <a:rPr lang="en-US" sz="1200" b="0" i="0" u="none" strike="noStrike" dirty="0">
                          <a:solidFill>
                            <a:schemeClr val="tx1"/>
                          </a:solidFill>
                          <a:effectLst/>
                          <a:latin typeface="Calibri" panose="020F0502020204030204" pitchFamily="34" charset="0"/>
                        </a:rPr>
                        <a:t> Defense Services, New Britain, CT</a:t>
                      </a:r>
                    </a:p>
                    <a:p>
                      <a:pPr algn="ctr" fontAlgn="ctr"/>
                      <a:r>
                        <a:rPr lang="en-US" sz="1200" b="0" i="0" u="none" strike="noStrike" dirty="0">
                          <a:solidFill>
                            <a:schemeClr val="tx1"/>
                          </a:solidFill>
                          <a:effectLst/>
                          <a:latin typeface="Calibri" panose="020F0502020204030204" pitchFamily="34" charset="0"/>
                        </a:rPr>
                        <a:t>(12/07-11/2020)</a:t>
                      </a:r>
                    </a:p>
                  </a:txBody>
                  <a:tcPr marL="9525" marR="9525" marT="9525" marB="0" anchor="ctr"/>
                </a:tc>
                <a:tc>
                  <a:txBody>
                    <a:bodyPr/>
                    <a:lstStyle/>
                    <a:p>
                      <a:pPr algn="l" fontAlgn="ctr"/>
                      <a:r>
                        <a:rPr lang="en-US" sz="1200" b="0" i="0" u="none" strike="noStrike" dirty="0">
                          <a:solidFill>
                            <a:schemeClr val="tx1"/>
                          </a:solidFill>
                          <a:effectLst/>
                          <a:latin typeface="Calibri" panose="020F0502020204030204" pitchFamily="34" charset="0"/>
                        </a:rPr>
                        <a:t>NON – 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PTX - Dan &amp; Keith (welding)</a:t>
                      </a:r>
                    </a:p>
                  </a:txBody>
                  <a:tcPr marL="9525" marR="9525" marT="9525" marB="0" anchor="ctr"/>
                </a:tc>
                <a:extLst>
                  <a:ext uri="{0D108BD9-81ED-4DB2-BD59-A6C34878D82A}">
                    <a16:rowId xmlns:a16="http://schemas.microsoft.com/office/drawing/2014/main" val="470806320"/>
                  </a:ext>
                </a:extLst>
              </a:tr>
              <a:tr h="441960">
                <a:tc>
                  <a:txBody>
                    <a:bodyPr/>
                    <a:lstStyle/>
                    <a:p>
                      <a:pPr algn="ctr" fontAlgn="ctr"/>
                      <a:r>
                        <a:rPr lang="en-US" sz="1200" b="0" i="0" u="none" strike="noStrike" dirty="0" smtClean="0">
                          <a:solidFill>
                            <a:srgbClr val="FF0000"/>
                          </a:solidFill>
                          <a:effectLst/>
                          <a:latin typeface="Calibri" panose="020F0502020204030204" pitchFamily="34" charset="0"/>
                        </a:rPr>
                        <a:t>Honeywell Fire Systems, </a:t>
                      </a:r>
                      <a:r>
                        <a:rPr lang="en-US" sz="1200" b="0" i="0" u="none" strike="noStrike" dirty="0" err="1" smtClean="0">
                          <a:solidFill>
                            <a:srgbClr val="FF0000"/>
                          </a:solidFill>
                          <a:effectLst/>
                          <a:latin typeface="Calibri" panose="020F0502020204030204" pitchFamily="34" charset="0"/>
                        </a:rPr>
                        <a:t>Northford</a:t>
                      </a:r>
                      <a:r>
                        <a:rPr lang="en-US" sz="1200" b="0" i="0" u="none" strike="noStrike" dirty="0" smtClean="0">
                          <a:solidFill>
                            <a:srgbClr val="FF0000"/>
                          </a:solidFill>
                          <a:effectLst/>
                          <a:latin typeface="Calibri" panose="020F0502020204030204" pitchFamily="34" charset="0"/>
                        </a:rPr>
                        <a:t>, CT</a:t>
                      </a:r>
                    </a:p>
                    <a:p>
                      <a:pPr algn="ctr" fontAlgn="ctr"/>
                      <a:r>
                        <a:rPr lang="en-US" sz="1200" b="0" i="0" u="none" strike="noStrike" dirty="0" smtClean="0">
                          <a:solidFill>
                            <a:srgbClr val="FF0000"/>
                          </a:solidFill>
                          <a:effectLst/>
                          <a:latin typeface="Calibri" panose="020F0502020204030204" pitchFamily="34" charset="0"/>
                        </a:rPr>
                        <a:t>(12/1-3/20</a:t>
                      </a:r>
                      <a:endParaRPr lang="en-US" sz="12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200" b="0" i="0" u="none" strike="noStrike" dirty="0" smtClean="0">
                          <a:solidFill>
                            <a:schemeClr val="tx1"/>
                          </a:solidFill>
                          <a:effectLst/>
                          <a:latin typeface="Calibri" panose="020F0502020204030204" pitchFamily="34" charset="0"/>
                        </a:rPr>
                        <a:t>NQA-1-2015</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NNSS – Andrew Birmingham</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2745957"/>
                  </a:ext>
                </a:extLst>
              </a:tr>
              <a:tr h="441960">
                <a:tc>
                  <a:txBody>
                    <a:bodyPr/>
                    <a:lstStyle/>
                    <a:p>
                      <a:pPr algn="ctr" fontAlgn="ctr"/>
                      <a:r>
                        <a:rPr lang="en-US" sz="1200" b="0" i="0" u="none" strike="noStrike" dirty="0" err="1">
                          <a:solidFill>
                            <a:schemeClr val="tx1"/>
                          </a:solidFill>
                          <a:effectLst/>
                          <a:latin typeface="Calibri" panose="020F0502020204030204" pitchFamily="34" charset="0"/>
                        </a:rPr>
                        <a:t>Phibro</a:t>
                      </a:r>
                      <a:r>
                        <a:rPr lang="en-US" sz="1200" b="0" i="0" u="none" strike="noStrike" baseline="0" dirty="0">
                          <a:solidFill>
                            <a:schemeClr val="tx1"/>
                          </a:solidFill>
                          <a:effectLst/>
                          <a:latin typeface="Calibri" panose="020F0502020204030204" pitchFamily="34" charset="0"/>
                        </a:rPr>
                        <a:t>-Tech, Santa Fe Springs, CA</a:t>
                      </a:r>
                    </a:p>
                    <a:p>
                      <a:pPr algn="ctr" fontAlgn="ctr"/>
                      <a:r>
                        <a:rPr lang="en-US" sz="1200" b="0" i="0" u="none" strike="noStrike" baseline="0" dirty="0">
                          <a:solidFill>
                            <a:schemeClr val="tx1"/>
                          </a:solidFill>
                          <a:effectLst/>
                          <a:latin typeface="Calibri" panose="020F0502020204030204" pitchFamily="34" charset="0"/>
                        </a:rPr>
                        <a:t>(Exp 05/2020, Ext 11/2020)</a:t>
                      </a:r>
                    </a:p>
                    <a:p>
                      <a:pPr algn="ctr" fontAlgn="ctr"/>
                      <a:r>
                        <a:rPr lang="en-US" sz="1200" b="0" i="0" u="none" strike="noStrike" baseline="0" dirty="0">
                          <a:solidFill>
                            <a:srgbClr val="FF0000"/>
                          </a:solidFill>
                          <a:effectLst/>
                          <a:latin typeface="Calibri" panose="020F0502020204030204" pitchFamily="34" charset="0"/>
                        </a:rPr>
                        <a:t>Remote????</a:t>
                      </a:r>
                      <a:endParaRPr lang="en-US" sz="12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200" b="0" i="0" u="none" strike="noStrike" dirty="0">
                          <a:solidFill>
                            <a:schemeClr val="tx1"/>
                          </a:solidFill>
                          <a:effectLst/>
                          <a:latin typeface="Calibri" panose="020F0502020204030204" pitchFamily="34" charset="0"/>
                        </a:rPr>
                        <a:t>NON – 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LANL - Bill Wingfield</a:t>
                      </a:r>
                    </a:p>
                  </a:txBody>
                  <a:tcPr marL="9525" marR="9525" marT="9525" marB="0" anchor="ctr"/>
                </a:tc>
                <a:extLst>
                  <a:ext uri="{0D108BD9-81ED-4DB2-BD59-A6C34878D82A}">
                    <a16:rowId xmlns:a16="http://schemas.microsoft.com/office/drawing/2014/main" val="2862516218"/>
                  </a:ext>
                </a:extLst>
              </a:tr>
              <a:tr h="441960">
                <a:tc>
                  <a:txBody>
                    <a:bodyPr/>
                    <a:lstStyle/>
                    <a:p>
                      <a:pPr algn="ctr" fontAlgn="ctr"/>
                      <a:r>
                        <a:rPr lang="en-US" sz="1200" b="0" i="0" u="none" strike="noStrike" dirty="0">
                          <a:solidFill>
                            <a:schemeClr val="tx1"/>
                          </a:solidFill>
                          <a:effectLst/>
                          <a:latin typeface="Calibri" panose="020F0502020204030204" pitchFamily="34" charset="0"/>
                        </a:rPr>
                        <a:t>SGS IBR Lab, Grass Lake, MI</a:t>
                      </a:r>
                    </a:p>
                  </a:txBody>
                  <a:tcPr marL="9525" marR="9525" marT="9525" marB="0" anchor="ctr"/>
                </a:tc>
                <a:tc>
                  <a:txBody>
                    <a:bodyPr/>
                    <a:lstStyle/>
                    <a:p>
                      <a:pPr algn="l" fontAlgn="ctr"/>
                      <a:r>
                        <a:rPr lang="en-US" sz="1200" b="0" i="0" u="none" strike="noStrike" dirty="0">
                          <a:solidFill>
                            <a:schemeClr val="tx1"/>
                          </a:solidFill>
                          <a:effectLst/>
                          <a:latin typeface="Calibri" panose="020F0502020204030204" pitchFamily="34" charset="0"/>
                        </a:rPr>
                        <a:t>ISO-17025 Testing</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MSA - Shawn</a:t>
                      </a:r>
                      <a:r>
                        <a:rPr lang="en-US" sz="1200" b="0" i="0" u="none" strike="noStrike" baseline="0" dirty="0">
                          <a:solidFill>
                            <a:schemeClr val="tx1"/>
                          </a:solidFill>
                          <a:effectLst/>
                          <a:latin typeface="Calibri" panose="020F0502020204030204" pitchFamily="34" charset="0"/>
                        </a:rPr>
                        <a:t> Slover</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66903834"/>
                  </a:ext>
                </a:extLst>
              </a:tr>
              <a:tr h="441960">
                <a:tc>
                  <a:txBody>
                    <a:bodyPr/>
                    <a:lstStyle/>
                    <a:p>
                      <a:pPr algn="ctr" fontAlgn="ctr"/>
                      <a:r>
                        <a:rPr lang="en-US" sz="1200" b="0" i="0" u="none" strike="noStrike" dirty="0">
                          <a:solidFill>
                            <a:schemeClr val="tx1"/>
                          </a:solidFill>
                          <a:effectLst/>
                          <a:latin typeface="Calibri" panose="020F0502020204030204" pitchFamily="34" charset="0"/>
                        </a:rPr>
                        <a:t>Team Tech, Albuquerque, NM</a:t>
                      </a:r>
                    </a:p>
                    <a:p>
                      <a:pPr algn="ctr" fontAlgn="ctr"/>
                      <a:r>
                        <a:rPr lang="en-US" sz="1200" b="0" i="0" u="none" strike="noStrike" dirty="0">
                          <a:solidFill>
                            <a:schemeClr val="tx1"/>
                          </a:solidFill>
                          <a:effectLst/>
                          <a:latin typeface="Calibri" panose="020F0502020204030204" pitchFamily="34" charset="0"/>
                        </a:rPr>
                        <a:t>(</a:t>
                      </a:r>
                      <a:r>
                        <a:rPr lang="en-US" sz="1200" b="0" i="0" u="none" strike="noStrike" dirty="0" err="1">
                          <a:solidFill>
                            <a:schemeClr val="tx1"/>
                          </a:solidFill>
                          <a:effectLst/>
                          <a:latin typeface="Calibri" panose="020F0502020204030204" pitchFamily="34" charset="0"/>
                        </a:rPr>
                        <a:t>Exp</a:t>
                      </a:r>
                      <a:r>
                        <a:rPr lang="en-US" sz="1200" b="0" i="0" u="none" strike="noStrike" dirty="0">
                          <a:solidFill>
                            <a:schemeClr val="tx1"/>
                          </a:solidFill>
                          <a:effectLst/>
                          <a:latin typeface="Calibri" panose="020F0502020204030204" pitchFamily="34" charset="0"/>
                        </a:rPr>
                        <a:t> 12/20)</a:t>
                      </a:r>
                    </a:p>
                  </a:txBody>
                  <a:tcPr marL="9525" marR="9525" marT="9525" marB="0" anchor="ctr"/>
                </a:tc>
                <a:tc>
                  <a:txBody>
                    <a:bodyPr/>
                    <a:lstStyle/>
                    <a:p>
                      <a:pPr algn="l" fontAlgn="ctr"/>
                      <a:r>
                        <a:rPr lang="en-US" sz="1200" b="0" i="0" u="none" strike="noStrike" dirty="0">
                          <a:solidFill>
                            <a:schemeClr val="tx1"/>
                          </a:solidFill>
                          <a:effectLst/>
                          <a:latin typeface="Calibri" panose="020F0502020204030204" pitchFamily="34" charset="0"/>
                        </a:rPr>
                        <a:t>NON – 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LANL - Alonzo Simon, Bill Wingfield</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effectLst/>
                          <a:latin typeface="Calibri" panose="020F0502020204030204" pitchFamily="34" charset="0"/>
                        </a:rPr>
                        <a:t>SNL</a:t>
                      </a:r>
                      <a:r>
                        <a:rPr lang="en-US" sz="1200" b="0" i="0" u="none" strike="noStrike" dirty="0">
                          <a:solidFill>
                            <a:schemeClr val="tx1"/>
                          </a:solidFill>
                          <a:effectLst/>
                          <a:latin typeface="Calibri" panose="020F0502020204030204" pitchFamily="34" charset="0"/>
                        </a:rPr>
                        <a:t> - </a:t>
                      </a:r>
                      <a:r>
                        <a:rPr lang="en-US" sz="1200" b="0" i="0" u="none" strike="noStrike" baseline="0" dirty="0">
                          <a:solidFill>
                            <a:schemeClr val="tx1"/>
                          </a:solidFill>
                          <a:effectLst/>
                          <a:latin typeface="Calibri" panose="020F0502020204030204" pitchFamily="34" charset="0"/>
                        </a:rPr>
                        <a:t>Amber Romero &amp; </a:t>
                      </a:r>
                      <a:r>
                        <a:rPr lang="en-US" sz="1200" b="0" i="0" u="none" strike="noStrike" baseline="0" dirty="0">
                          <a:solidFill>
                            <a:srgbClr val="FF0000"/>
                          </a:solidFill>
                          <a:effectLst/>
                          <a:latin typeface="Calibri" panose="020F0502020204030204" pitchFamily="34" charset="0"/>
                        </a:rPr>
                        <a:t>KC??? (8/26/20)</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24743"/>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94574084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Jan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2224007"/>
              </p:ext>
            </p:extLst>
          </p:nvPr>
        </p:nvGraphicFramePr>
        <p:xfrm>
          <a:off x="228600" y="1108710"/>
          <a:ext cx="8763000" cy="3644265"/>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r>
                        <a:rPr lang="en-US" sz="1200" b="0" i="0" u="none" strike="noStrike" dirty="0">
                          <a:solidFill>
                            <a:schemeClr val="tx1"/>
                          </a:solidFill>
                          <a:effectLst/>
                          <a:latin typeface="Calibri" panose="020F0502020204030204" pitchFamily="34" charset="0"/>
                        </a:rPr>
                        <a:t>Kiewit</a:t>
                      </a:r>
                      <a:r>
                        <a:rPr lang="en-US" sz="1200" b="0" i="0" u="none" strike="noStrike" baseline="0" dirty="0">
                          <a:solidFill>
                            <a:schemeClr val="tx1"/>
                          </a:solidFill>
                          <a:effectLst/>
                          <a:latin typeface="Calibri" panose="020F0502020204030204" pitchFamily="34" charset="0"/>
                        </a:rPr>
                        <a:t> Power Constructors, Inc., Lenexa, KS</a:t>
                      </a:r>
                    </a:p>
                    <a:p>
                      <a:pPr algn="ctr" fontAlgn="ctr"/>
                      <a:r>
                        <a:rPr lang="en-US" sz="1200" b="0" i="0" u="none" strike="noStrike" baseline="0" dirty="0">
                          <a:solidFill>
                            <a:schemeClr val="tx1"/>
                          </a:solidFill>
                          <a:effectLst/>
                          <a:latin typeface="Calibri" panose="020F0502020204030204" pitchFamily="34" charset="0"/>
                        </a:rPr>
                        <a:t>(01/18-22/2021)</a:t>
                      </a:r>
                    </a:p>
                    <a:p>
                      <a:pPr algn="ctr" fontAlgn="ctr"/>
                      <a:r>
                        <a:rPr lang="en-US" sz="1200" b="0" i="0" u="none" strike="noStrike" baseline="0" dirty="0">
                          <a:solidFill>
                            <a:srgbClr val="FF0000"/>
                          </a:solidFill>
                          <a:effectLst/>
                          <a:latin typeface="Calibri" panose="020F0502020204030204" pitchFamily="34" charset="0"/>
                        </a:rPr>
                        <a:t>WIPP did audit Sept 2020 (onsite NQA-1)</a:t>
                      </a:r>
                      <a:endParaRPr lang="en-US" sz="12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200" b="0" i="0" u="none" strike="noStrike" kern="1200" dirty="0">
                          <a:solidFill>
                            <a:schemeClr val="tx1"/>
                          </a:solidFill>
                          <a:effectLst/>
                          <a:latin typeface="Calibri" panose="020F0502020204030204" pitchFamily="34" charset="0"/>
                          <a:ea typeface="+mn-ea"/>
                          <a:cs typeface="+mn-cs"/>
                        </a:rPr>
                        <a:t>NQA-1-2008 / 1a-2009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PTX - Sylvia Martinez</a:t>
                      </a:r>
                    </a:p>
                  </a:txBody>
                  <a:tcPr marL="9525" marR="9525" marT="9525" marB="0" anchor="ctr"/>
                </a:tc>
                <a:extLst>
                  <a:ext uri="{0D108BD9-81ED-4DB2-BD59-A6C34878D82A}">
                    <a16:rowId xmlns:a16="http://schemas.microsoft.com/office/drawing/2014/main" val="705345873"/>
                  </a:ext>
                </a:extLst>
              </a:tr>
              <a:tr h="415290">
                <a:tc>
                  <a:txBody>
                    <a:bodyPr/>
                    <a:lstStyle/>
                    <a:p>
                      <a:pPr algn="ctr" fontAlgn="ctr"/>
                      <a:r>
                        <a:rPr lang="en-US" sz="1200" b="0" i="0" u="none" strike="noStrike" dirty="0">
                          <a:solidFill>
                            <a:schemeClr val="tx1"/>
                          </a:solidFill>
                          <a:effectLst/>
                          <a:latin typeface="Calibri" panose="020F0502020204030204" pitchFamily="34" charset="0"/>
                        </a:rPr>
                        <a:t>Leak Testing Specialist</a:t>
                      </a:r>
                      <a:r>
                        <a:rPr lang="en-US" sz="1200" b="0" i="0" u="none" strike="noStrike" baseline="0" dirty="0">
                          <a:solidFill>
                            <a:schemeClr val="tx1"/>
                          </a:solidFill>
                          <a:effectLst/>
                          <a:latin typeface="Calibri" panose="020F0502020204030204" pitchFamily="34" charset="0"/>
                        </a:rPr>
                        <a:t> Inc., Orlando, FL</a:t>
                      </a:r>
                    </a:p>
                    <a:p>
                      <a:pPr algn="ctr" fontAlgn="ctr"/>
                      <a:r>
                        <a:rPr lang="en-US" sz="1200" b="0" i="0" u="none" strike="noStrike" baseline="0" dirty="0">
                          <a:solidFill>
                            <a:schemeClr val="tx1"/>
                          </a:solidFill>
                          <a:effectLst/>
                          <a:latin typeface="Calibri" panose="020F0502020204030204" pitchFamily="34" charset="0"/>
                        </a:rPr>
                        <a:t>(01/10-13/2021)</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MSA - </a:t>
                      </a:r>
                      <a:r>
                        <a:rPr lang="en-US" sz="1200" b="0" i="0" u="none" strike="noStrike" baseline="0" dirty="0">
                          <a:solidFill>
                            <a:schemeClr val="tx1"/>
                          </a:solidFill>
                          <a:effectLst/>
                          <a:latin typeface="Calibri" panose="020F0502020204030204" pitchFamily="34" charset="0"/>
                        </a:rPr>
                        <a:t>Shawn Slover</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973258"/>
                  </a:ext>
                </a:extLst>
              </a:tr>
              <a:tr h="441960">
                <a:tc>
                  <a:txBody>
                    <a:bodyPr/>
                    <a:lstStyle/>
                    <a:p>
                      <a:pPr algn="ctr" fontAlgn="ctr"/>
                      <a:r>
                        <a:rPr lang="en-US" sz="1200" b="0" i="0" u="none" strike="noStrike" dirty="0">
                          <a:solidFill>
                            <a:schemeClr val="tx1"/>
                          </a:solidFill>
                          <a:effectLst/>
                          <a:latin typeface="Calibri" panose="020F0502020204030204" pitchFamily="34" charset="0"/>
                        </a:rPr>
                        <a:t>River Bend Transfer Sys,</a:t>
                      </a:r>
                      <a:r>
                        <a:rPr lang="en-US" sz="1200" b="0" i="0" u="none" strike="noStrike" baseline="0" dirty="0">
                          <a:solidFill>
                            <a:schemeClr val="tx1"/>
                          </a:solidFill>
                          <a:effectLst/>
                          <a:latin typeface="Calibri" panose="020F0502020204030204" pitchFamily="34" charset="0"/>
                        </a:rPr>
                        <a:t> South Bend, IN</a:t>
                      </a:r>
                      <a:br>
                        <a:rPr lang="en-US" sz="1200" b="0" i="0" u="none" strike="noStrike" baseline="0" dirty="0">
                          <a:solidFill>
                            <a:schemeClr val="tx1"/>
                          </a:solidFill>
                          <a:effectLst/>
                          <a:latin typeface="Calibri" panose="020F0502020204030204" pitchFamily="34" charset="0"/>
                        </a:rPr>
                      </a:br>
                      <a:r>
                        <a:rPr lang="en-US" sz="1200" b="0" i="0" u="none" strike="noStrike" baseline="0" dirty="0">
                          <a:solidFill>
                            <a:schemeClr val="tx1"/>
                          </a:solidFill>
                          <a:effectLst/>
                          <a:latin typeface="Calibri" panose="020F0502020204030204" pitchFamily="34" charset="0"/>
                        </a:rPr>
                        <a:t>(01/14-15/2021)</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 &amp; 2.14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MSA - Shawn</a:t>
                      </a:r>
                      <a:r>
                        <a:rPr lang="en-US" sz="1200" b="0" i="0" u="none" strike="noStrike" baseline="0" dirty="0">
                          <a:solidFill>
                            <a:schemeClr val="tx1"/>
                          </a:solidFill>
                          <a:effectLst/>
                          <a:latin typeface="Calibri" panose="020F0502020204030204" pitchFamily="34" charset="0"/>
                        </a:rPr>
                        <a:t> Slover</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r>
                        <a:rPr lang="en-US" sz="1200" b="0" i="0" u="none" strike="noStrike" dirty="0">
                          <a:solidFill>
                            <a:schemeClr val="tx1"/>
                          </a:solidFill>
                          <a:effectLst/>
                          <a:latin typeface="Calibri" panose="020F0502020204030204" pitchFamily="34" charset="0"/>
                        </a:rPr>
                        <a:t>Packaging Specialties</a:t>
                      </a:r>
                      <a:r>
                        <a:rPr lang="en-US" sz="1200" b="0" i="0" u="none" strike="noStrike" baseline="0" dirty="0">
                          <a:solidFill>
                            <a:schemeClr val="tx1"/>
                          </a:solidFill>
                          <a:effectLst/>
                          <a:latin typeface="Calibri" panose="020F0502020204030204" pitchFamily="34" charset="0"/>
                        </a:rPr>
                        <a:t> Inc. (PSI), Medina, OH</a:t>
                      </a:r>
                    </a:p>
                    <a:p>
                      <a:pPr algn="ctr" fontAlgn="ctr"/>
                      <a:r>
                        <a:rPr lang="en-US" sz="1200" b="0" i="0" u="none" strike="noStrike" baseline="0" dirty="0">
                          <a:solidFill>
                            <a:schemeClr val="tx1"/>
                          </a:solidFill>
                          <a:effectLst/>
                          <a:latin typeface="Calibri" panose="020F0502020204030204" pitchFamily="34" charset="0"/>
                        </a:rPr>
                        <a:t>(Exp 08/2020, Ext 01/11-13/2021)</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none" strike="noStrike" kern="1200" dirty="0">
                          <a:solidFill>
                            <a:schemeClr val="tx1"/>
                          </a:solidFill>
                          <a:effectLst/>
                          <a:latin typeface="Calibri" panose="020F0502020204030204" pitchFamily="34" charset="0"/>
                          <a:ea typeface="+mn-ea"/>
                          <a:cs typeface="+mn-cs"/>
                        </a:rPr>
                        <a:t>NON – 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LANL</a:t>
                      </a:r>
                      <a:r>
                        <a:rPr lang="en-US" sz="1200" b="0" i="0" u="none" strike="noStrike" dirty="0">
                          <a:solidFill>
                            <a:schemeClr val="tx1"/>
                          </a:solidFill>
                          <a:effectLst/>
                          <a:latin typeface="Calibri" panose="020F0502020204030204" pitchFamily="34" charset="0"/>
                        </a:rPr>
                        <a:t> - </a:t>
                      </a:r>
                      <a:r>
                        <a:rPr lang="en-US" sz="1200" b="0" i="0" u="none" strike="noStrike" dirty="0">
                          <a:solidFill>
                            <a:srgbClr val="000000"/>
                          </a:solidFill>
                          <a:effectLst/>
                          <a:latin typeface="Calibri" panose="020F0502020204030204" pitchFamily="34" charset="0"/>
                        </a:rPr>
                        <a:t>David </a:t>
                      </a:r>
                      <a:r>
                        <a:rPr lang="en-US" sz="1200" b="0" i="0" u="none" strike="noStrike" dirty="0" err="1">
                          <a:solidFill>
                            <a:srgbClr val="000000"/>
                          </a:solidFill>
                          <a:effectLst/>
                          <a:latin typeface="Calibri" panose="020F0502020204030204" pitchFamily="34" charset="0"/>
                        </a:rPr>
                        <a:t>Destromp</a:t>
                      </a:r>
                      <a:r>
                        <a:rPr lang="en-US" sz="1200" b="0" i="0" u="none" strike="noStrike" dirty="0">
                          <a:solidFill>
                            <a:srgbClr val="000000"/>
                          </a:solidFill>
                          <a:effectLst/>
                          <a:latin typeface="Calibri" panose="020F0502020204030204" pitchFamily="34" charset="0"/>
                        </a:rPr>
                        <a:t> W PTX-Steve Solis,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FRNP interested in copy;</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Calibri" panose="020F0502020204030204" pitchFamily="34" charset="0"/>
                        </a:rPr>
                        <a:t>ORNL may</a:t>
                      </a:r>
                      <a:r>
                        <a:rPr lang="en-US" sz="1200" b="0" i="0" u="none" strike="noStrike" baseline="0" dirty="0">
                          <a:solidFill>
                            <a:srgbClr val="FF0000"/>
                          </a:solidFill>
                          <a:effectLst/>
                          <a:latin typeface="Calibri" panose="020F0502020204030204" pitchFamily="34" charset="0"/>
                        </a:rPr>
                        <a:t> support (Mike)</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235884"/>
                  </a:ext>
                </a:extLst>
              </a:tr>
              <a:tr h="441960">
                <a:tc>
                  <a:txBody>
                    <a:bodyPr/>
                    <a:lstStyle/>
                    <a:p>
                      <a:pPr algn="ctr" fontAlgn="ctr"/>
                      <a:r>
                        <a:rPr lang="en-US" sz="1200" b="0" i="0" u="none" strike="noStrike" dirty="0">
                          <a:solidFill>
                            <a:schemeClr val="tx1"/>
                          </a:solidFill>
                          <a:effectLst/>
                          <a:latin typeface="Calibri" panose="020F0502020204030204" pitchFamily="34" charset="0"/>
                        </a:rPr>
                        <a:t>Swagelok</a:t>
                      </a:r>
                      <a:r>
                        <a:rPr lang="en-US" sz="1200" b="0" i="0" u="none" strike="noStrike" baseline="0" dirty="0">
                          <a:solidFill>
                            <a:schemeClr val="tx1"/>
                          </a:solidFill>
                          <a:effectLst/>
                          <a:latin typeface="Calibri" panose="020F0502020204030204" pitchFamily="34" charset="0"/>
                        </a:rPr>
                        <a:t> Southwest Albuquerque, NM &amp; Phoenix, AZ</a:t>
                      </a:r>
                    </a:p>
                    <a:p>
                      <a:pPr algn="ctr" fontAlgn="ctr"/>
                      <a:r>
                        <a:rPr lang="en-US" sz="1200" b="0" i="0" u="none" strike="noStrike" baseline="0" dirty="0">
                          <a:solidFill>
                            <a:schemeClr val="tx1"/>
                          </a:solidFill>
                          <a:effectLst/>
                          <a:latin typeface="Calibri" panose="020F0502020204030204" pitchFamily="34" charset="0"/>
                        </a:rPr>
                        <a:t>(Ext from 07/2020)</a:t>
                      </a:r>
                    </a:p>
                    <a:p>
                      <a:pPr algn="ctr" fontAlgn="ctr"/>
                      <a:r>
                        <a:rPr lang="en-US" sz="1200" b="0" i="0" u="none" strike="noStrike" baseline="0" dirty="0">
                          <a:solidFill>
                            <a:schemeClr val="tx1"/>
                          </a:solidFill>
                          <a:effectLst/>
                          <a:latin typeface="Calibri" panose="020F0502020204030204" pitchFamily="34" charset="0"/>
                        </a:rPr>
                        <a:t>(Supplemental Surveillance)</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none" strike="noStrike" kern="1200" dirty="0">
                          <a:solidFill>
                            <a:schemeClr val="tx1"/>
                          </a:solidFill>
                          <a:effectLst/>
                          <a:latin typeface="Calibri" panose="020F0502020204030204" pitchFamily="34" charset="0"/>
                          <a:ea typeface="+mn-ea"/>
                          <a:cs typeface="+mn-cs"/>
                        </a:rPr>
                        <a:t>NQA-1-2008/1a-2009 &amp; 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LANL - Bill Wingfield</a:t>
                      </a:r>
                    </a:p>
                  </a:txBody>
                  <a:tcPr marL="9525" marR="9525" marT="9525" marB="0" anchor="ctr"/>
                </a:tc>
                <a:extLst>
                  <a:ext uri="{0D108BD9-81ED-4DB2-BD59-A6C34878D82A}">
                    <a16:rowId xmlns:a16="http://schemas.microsoft.com/office/drawing/2014/main" val="289311971"/>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6081378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Feb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5625043"/>
              </p:ext>
            </p:extLst>
          </p:nvPr>
        </p:nvGraphicFramePr>
        <p:xfrm>
          <a:off x="228600" y="1108710"/>
          <a:ext cx="8763000" cy="2238375"/>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Accurate</a:t>
                      </a:r>
                      <a:r>
                        <a:rPr lang="en-US" sz="1200" b="0" i="0" u="none" strike="noStrike" baseline="0" dirty="0" smtClean="0">
                          <a:solidFill>
                            <a:schemeClr val="tx1"/>
                          </a:solidFill>
                          <a:effectLst/>
                          <a:latin typeface="Calibri" panose="020F0502020204030204" pitchFamily="34" charset="0"/>
                        </a:rPr>
                        <a:t> Machine &amp; Tool</a:t>
                      </a:r>
                    </a:p>
                    <a:p>
                      <a:pPr algn="ctr" fontAlgn="ctr"/>
                      <a:r>
                        <a:rPr lang="en-US" sz="1200" b="0" i="0" u="none" strike="noStrike" baseline="0" dirty="0" smtClean="0">
                          <a:solidFill>
                            <a:schemeClr val="tx1"/>
                          </a:solidFill>
                          <a:effectLst/>
                          <a:latin typeface="Calibri" panose="020F0502020204030204" pitchFamily="34" charset="0"/>
                        </a:rPr>
                        <a:t>Feb 2021</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PTX – Supplier removed from QASL need full re-audit.</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2009623"/>
                  </a:ext>
                </a:extLst>
              </a:tr>
              <a:tr h="41529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5345873"/>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235884"/>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09829937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Mar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2596724"/>
              </p:ext>
            </p:extLst>
          </p:nvPr>
        </p:nvGraphicFramePr>
        <p:xfrm>
          <a:off x="228600" y="1108710"/>
          <a:ext cx="8763000" cy="2510790"/>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2009623"/>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Manufacturing Sciences</a:t>
                      </a:r>
                      <a:r>
                        <a:rPr lang="en-US" sz="1200" b="0" i="0" u="none" strike="noStrike" baseline="0" dirty="0" smtClean="0">
                          <a:solidFill>
                            <a:schemeClr val="tx1"/>
                          </a:solidFill>
                          <a:effectLst/>
                          <a:latin typeface="Calibri" panose="020F0502020204030204" pitchFamily="34" charset="0"/>
                        </a:rPr>
                        <a:t>, Oak Ridge, TN</a:t>
                      </a:r>
                    </a:p>
                    <a:p>
                      <a:pPr algn="ctr" fontAlgn="ctr"/>
                      <a:r>
                        <a:rPr lang="en-US" sz="1200" b="0" i="0" u="none" strike="noStrike" baseline="0" dirty="0" smtClean="0">
                          <a:solidFill>
                            <a:schemeClr val="tx1"/>
                          </a:solidFill>
                          <a:effectLst/>
                          <a:latin typeface="Calibri" panose="020F0502020204030204" pitchFamily="34" charset="0"/>
                        </a:rPr>
                        <a:t>(3/?)</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LANL – Dave </a:t>
                      </a:r>
                      <a:r>
                        <a:rPr lang="en-US" sz="1200" b="0" i="0" u="none" strike="noStrike" dirty="0" err="1" smtClean="0">
                          <a:solidFill>
                            <a:srgbClr val="FF0000"/>
                          </a:solidFill>
                          <a:effectLst/>
                          <a:latin typeface="Calibri" panose="020F0502020204030204" pitchFamily="34" charset="0"/>
                        </a:rPr>
                        <a:t>Destromp</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5345873"/>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Matheson</a:t>
                      </a:r>
                      <a:r>
                        <a:rPr lang="en-US" sz="1200" b="0" i="0" u="none" strike="noStrike" baseline="0" dirty="0" smtClean="0">
                          <a:solidFill>
                            <a:schemeClr val="tx1"/>
                          </a:solidFill>
                          <a:effectLst/>
                          <a:latin typeface="Calibri" panose="020F0502020204030204" pitchFamily="34" charset="0"/>
                        </a:rPr>
                        <a:t> Tri-Gas, Albuquerque, NM</a:t>
                      </a:r>
                    </a:p>
                    <a:p>
                      <a:pPr algn="ctr" fontAlgn="ctr"/>
                      <a:r>
                        <a:rPr lang="en-US" sz="1200" b="0" i="0" u="none" strike="noStrike" baseline="0" dirty="0" smtClean="0">
                          <a:solidFill>
                            <a:schemeClr val="tx1"/>
                          </a:solidFill>
                          <a:effectLst/>
                          <a:latin typeface="Calibri" panose="020F0502020204030204" pitchFamily="34" charset="0"/>
                        </a:rPr>
                        <a:t>(3/8)</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LANL – Alonzo Simon</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973258"/>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235884"/>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0895720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a:t>
            </a:r>
          </a:p>
        </p:txBody>
      </p:sp>
      <p:pic>
        <p:nvPicPr>
          <p:cNvPr id="3" name="Picture 2"/>
          <p:cNvPicPr>
            <a:picLocks noChangeAspect="1"/>
          </p:cNvPicPr>
          <p:nvPr/>
        </p:nvPicPr>
        <p:blipFill>
          <a:blip r:embed="rId3"/>
          <a:stretch>
            <a:fillRect/>
          </a:stretch>
        </p:blipFill>
        <p:spPr>
          <a:xfrm>
            <a:off x="7881827" y="5219257"/>
            <a:ext cx="971550" cy="971550"/>
          </a:xfrm>
          <a:prstGeom prst="rect">
            <a:avLst/>
          </a:prstGeom>
        </p:spPr>
      </p:pic>
      <p:sp>
        <p:nvSpPr>
          <p:cNvPr id="8" name="Rectangle 8"/>
          <p:cNvSpPr>
            <a:spLocks noChangeArrowheads="1"/>
          </p:cNvSpPr>
          <p:nvPr/>
        </p:nvSpPr>
        <p:spPr bwMode="auto">
          <a:xfrm>
            <a:off x="609600" y="-265027"/>
            <a:ext cx="7924800" cy="7340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ko-KR" sz="1600" dirty="0" smtClean="0">
                <a:solidFill>
                  <a:srgbClr val="FF0000"/>
                </a:solidFill>
                <a:latin typeface="Calibri" panose="020F0502020204030204" pitchFamily="34" charset="0"/>
                <a:ea typeface="Gulim"/>
                <a:cs typeface="Calibri" panose="020F0502020204030204" pitchFamily="34" charset="0"/>
              </a:rPr>
              <a:t>Effective Sun 3/22/20 the MASL went dark (i.e.  It is no longer active.)</a:t>
            </a:r>
          </a:p>
          <a:p>
            <a:pPr marL="0" marR="0" lvl="0" indent="0" algn="l" defTabSz="914400" rtl="0" eaLnBrk="0" fontAlgn="base" latinLnBrk="0" hangingPunct="0">
              <a:lnSpc>
                <a:spcPct val="100000"/>
              </a:lnSpc>
              <a:spcBef>
                <a:spcPct val="0"/>
              </a:spcBef>
              <a:spcAft>
                <a:spcPct val="0"/>
              </a:spcAft>
              <a:buClrTx/>
              <a:buSzTx/>
              <a:buFontTx/>
              <a:buNone/>
              <a:tabLst/>
            </a:pPr>
            <a:r>
              <a:rPr lang="en-US" altLang="ko-KR" sz="1600" dirty="0" smtClean="0">
                <a:solidFill>
                  <a:srgbClr val="FF0000"/>
                </a:solidFill>
                <a:latin typeface="Calibri" panose="020F0502020204030204" pitchFamily="34" charset="0"/>
                <a:ea typeface="Gulim"/>
                <a:cs typeface="Calibri" panose="020F0502020204030204" pitchFamily="34" charset="0"/>
              </a:rPr>
              <a:t>Wed 3/25/20, the MSL is now active.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ko-KR" sz="1600" i="1" dirty="0" smtClean="0">
                <a:solidFill>
                  <a:srgbClr val="FF0000"/>
                </a:solidFill>
                <a:latin typeface="Calibri" panose="020F0502020204030204" pitchFamily="34" charset="0"/>
                <a:ea typeface="Gulim"/>
                <a:cs typeface="Calibri" panose="020F0502020204030204" pitchFamily="34" charset="0"/>
              </a:rPr>
              <a:t>The new link to the MSL is: https://www.msl.kcnsc.doe.gov</a:t>
            </a:r>
            <a:endParaRPr lang="en-US" altLang="ko-KR" sz="1600" i="1" dirty="0">
              <a:solidFill>
                <a:srgbClr val="FF0000"/>
              </a:solidFill>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MSL</a:t>
            </a:r>
            <a:r>
              <a:rPr kumimoji="0" lang="en-US" altLang="ko-KR" sz="1600" b="0" i="0" u="none" strike="noStrike" cap="none" normalizeH="0" dirty="0" smtClean="0">
                <a:ln>
                  <a:noFill/>
                </a:ln>
                <a:solidFill>
                  <a:schemeClr val="tx1"/>
                </a:solidFill>
                <a:effectLst/>
                <a:latin typeface="Calibri" panose="020F0502020204030204" pitchFamily="34" charset="0"/>
                <a:ea typeface="Gulim"/>
                <a:cs typeface="Calibri" panose="020F0502020204030204" pitchFamily="34" charset="0"/>
              </a:rPr>
              <a:t> </a:t>
            </a:r>
            <a:r>
              <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Registration:</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You must possess one of three types of credential </a:t>
            </a:r>
            <a:r>
              <a:rPr lang="en-US" altLang="ko-KR" sz="1100" dirty="0">
                <a:latin typeface="Calibri" panose="020F0502020204030204" pitchFamily="34" charset="0"/>
                <a:ea typeface="Gulim"/>
                <a:cs typeface="Calibri" panose="020F0502020204030204" pitchFamily="34" charset="0"/>
              </a:rPr>
              <a:t>[</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PIV, Entrust, or ONE ID (for those sites such as LANL that have that option)].  PIV is the preferred method. Your local Help Desk will be able to assist you in identifying what options are available and obtain the appropriate credential.</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After attaining a credential you are ready to register it with the Portal site. The ID and password PIN (PIV), ONE ID, or Entrust will be the only accepted ways to access the Portal, and if applicable, Spend Analysis/MASL. </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hlinkClick r:id="rId4"/>
              </a:rPr>
              <a:t>Registration for SCMC Portal (NNSA, EM and </a:t>
            </a:r>
            <a:r>
              <a:rPr kumimoji="0" lang="en-US" altLang="ko-KR" sz="1100" b="0" i="0" u="none" strike="noStrike" cap="none" normalizeH="0" baseline="0" dirty="0" err="1">
                <a:ln>
                  <a:noFill/>
                </a:ln>
                <a:solidFill>
                  <a:schemeClr val="tx1"/>
                </a:solidFill>
                <a:effectLst/>
                <a:latin typeface="Calibri" panose="020F0502020204030204" pitchFamily="34" charset="0"/>
                <a:ea typeface="Gulim"/>
                <a:cs typeface="Calibri" panose="020F0502020204030204" pitchFamily="34" charset="0"/>
                <a:hlinkClick r:id="rId4"/>
              </a:rPr>
              <a:t>Ariba</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hlinkClick r:id="rId4"/>
              </a:rPr>
              <a:t>)</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r>
              <a:rPr kumimoji="0" lang="en-US" altLang="ko-KR" sz="9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a:t>
            </a:r>
            <a:r>
              <a:rPr kumimoji="0" lang="en-US" altLang="ko-KR" sz="9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hlinkClick r:id="rId4"/>
              </a:rPr>
              <a:t>https://fmt.kcp.com/nice/display/itfaq/Registration+for+the+Portal+%28e.g.,+NNSA%2C+EM+and+MASL%29</a:t>
            </a:r>
            <a:r>
              <a:rPr kumimoji="0" lang="en-US" altLang="ko-KR" sz="9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System compatibility check </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Logging into the portal </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Self-registration  (</a:t>
            </a:r>
            <a:r>
              <a:rPr kumimoji="0" lang="en-US" altLang="ko-KR" sz="1100" b="0"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IMPORTANT: Temporary Admin rights for your PC is necessary to successfully complete this step</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To begin the process:</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b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b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a. open a browser and go to </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hlinkClick r:id="rId5"/>
              </a:rPr>
              <a:t>SKY Portal</a:t>
            </a:r>
            <a:r>
              <a:rPr kumimoji="0" lang="en-US" altLang="ko-KR" sz="1100" b="0" i="0" u="none" strike="noStrike" cap="none" normalizeH="0" baseline="0" dirty="0">
                <a:ln>
                  <a:noFill/>
                </a:ln>
                <a:solidFill>
                  <a:srgbClr val="0070C0"/>
                </a:solidFill>
                <a:effectLst/>
                <a:latin typeface="Calibri" panose="020F0502020204030204" pitchFamily="34" charset="0"/>
                <a:ea typeface="Gulim"/>
                <a:cs typeface="Calibri" panose="020F0502020204030204" pitchFamily="34" charset="0"/>
              </a:rPr>
              <a:t> </a:t>
            </a:r>
            <a:r>
              <a:rPr kumimoji="0" lang="en-US" altLang="ko-KR" sz="9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a:t>
            </a:r>
            <a:r>
              <a:rPr kumimoji="0" lang="en-US" altLang="ko-KR" sz="900" b="0" i="0" u="none" strike="noStrike" cap="none" normalizeH="0" baseline="0" dirty="0">
                <a:ln>
                  <a:noFill/>
                </a:ln>
                <a:solidFill>
                  <a:srgbClr val="000000"/>
                </a:solidFill>
                <a:effectLst/>
                <a:latin typeface="Calibri" panose="020F0502020204030204" pitchFamily="34" charset="0"/>
                <a:ea typeface="Gulim"/>
                <a:cs typeface="Calibri" panose="020F0502020204030204" pitchFamily="34" charset="0"/>
                <a:hlinkClick r:id="rId5"/>
              </a:rPr>
              <a:t>https://thesource.energy.gov</a:t>
            </a:r>
            <a:r>
              <a:rPr kumimoji="0" lang="en-US" altLang="ko-KR" sz="900" b="0" i="0" u="none" strike="noStrike" cap="none" normalizeH="0" baseline="0" dirty="0">
                <a:ln>
                  <a:noFill/>
                </a:ln>
                <a:solidFill>
                  <a:srgbClr val="000000"/>
                </a:solidFill>
                <a:effectLst/>
                <a:latin typeface="Calibri" panose="020F0502020204030204" pitchFamily="34" charset="0"/>
                <a:ea typeface="Gulim"/>
                <a:cs typeface="Calibri" panose="020F0502020204030204" pitchFamily="34" charset="0"/>
              </a:rPr>
              <a:t>)</a:t>
            </a:r>
            <a:r>
              <a:rPr kumimoji="0" lang="en-US" altLang="ko-KR" sz="900" b="0"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 It may be necessary to ope</a:t>
            </a:r>
            <a:r>
              <a:rPr lang="en-US" altLang="ko-KR" sz="900" dirty="0">
                <a:solidFill>
                  <a:srgbClr val="FF0000"/>
                </a:solidFill>
                <a:latin typeface="Calibri" panose="020F0502020204030204" pitchFamily="34" charset="0"/>
                <a:ea typeface="Gulim"/>
                <a:cs typeface="Calibri" panose="020F0502020204030204" pitchFamily="34" charset="0"/>
              </a:rPr>
              <a:t>n in IE vs Firefox.</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r>
            <a:b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b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b. click on “Sign-in” or “Login", located at the top, right-hand corner of the page. </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c. You will be prompted through a few screens to register your </a:t>
            </a:r>
            <a:r>
              <a:rPr kumimoji="0" lang="en-US" altLang="ko-KR" sz="11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credential.  </a:t>
            </a:r>
            <a:r>
              <a:rPr kumimoji="0" lang="en-US" altLang="ko-KR" sz="1100" b="0" i="0" u="none" strike="noStrike" cap="none" normalizeH="0" baseline="0" dirty="0" smtClean="0">
                <a:ln>
                  <a:noFill/>
                </a:ln>
                <a:solidFill>
                  <a:srgbClr val="FF0000"/>
                </a:solidFill>
                <a:effectLst/>
                <a:latin typeface="Calibri" panose="020F0502020204030204" pitchFamily="34" charset="0"/>
                <a:ea typeface="Gulim"/>
                <a:cs typeface="Calibri" panose="020F0502020204030204" pitchFamily="34" charset="0"/>
              </a:rPr>
              <a:t>You will need to select “Edit” capability to put suppliers into the MSL or update information for your suppliers in the MSL.</a:t>
            </a:r>
            <a:endParaRPr kumimoji="0" lang="en-US" altLang="ko-KR" sz="3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If you have any questions, please call the KCNSC Help Desk at 816.488.3671 - press "1". </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Self-enrollment</a:t>
            </a:r>
            <a:r>
              <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hlinkClick r:id="rId6"/>
              </a:rPr>
              <a:t>Portal Self Enrollment</a:t>
            </a:r>
            <a:r>
              <a:rPr kumimoji="0" lang="en-US" altLang="ko-KR" sz="1100" b="0" i="0" u="none" strike="noStrike" cap="none" normalizeH="0" baseline="0" dirty="0">
                <a:ln>
                  <a:noFill/>
                </a:ln>
                <a:solidFill>
                  <a:srgbClr val="0070C0"/>
                </a:solidFill>
                <a:effectLst/>
                <a:latin typeface="Calibri" panose="020F0502020204030204" pitchFamily="34" charset="0"/>
                <a:ea typeface="Gulim"/>
                <a:cs typeface="Calibri" panose="020F0502020204030204" pitchFamily="34" charset="0"/>
              </a:rPr>
              <a:t> </a:t>
            </a:r>
            <a:r>
              <a:rPr kumimoji="0" lang="en-US" altLang="ko-KR" sz="900" b="0" i="0" u="none" strike="noStrike" cap="none" normalizeH="0" baseline="0" dirty="0">
                <a:ln>
                  <a:noFill/>
                </a:ln>
                <a:solidFill>
                  <a:srgbClr val="000000"/>
                </a:solidFill>
                <a:effectLst/>
                <a:latin typeface="Calibri" panose="020F0502020204030204" pitchFamily="34" charset="0"/>
                <a:ea typeface="Gulim"/>
                <a:cs typeface="Calibri" panose="020F0502020204030204" pitchFamily="34" charset="0"/>
              </a:rPr>
              <a:t>(</a:t>
            </a:r>
            <a:r>
              <a:rPr kumimoji="0" lang="en-US" altLang="ko-KR" sz="900" b="0" i="0" u="none" strike="noStrike" cap="none" normalizeH="0" baseline="0" dirty="0">
                <a:ln>
                  <a:noFill/>
                </a:ln>
                <a:solidFill>
                  <a:srgbClr val="000000"/>
                </a:solidFill>
                <a:effectLst/>
                <a:latin typeface="Calibri" panose="020F0502020204030204" pitchFamily="34" charset="0"/>
                <a:ea typeface="Gulim"/>
                <a:cs typeface="Calibri" panose="020F0502020204030204" pitchFamily="34" charset="0"/>
                <a:hlinkClick r:id="rId6"/>
              </a:rPr>
              <a:t>https://fmt.kcp.com/nice/display/itfaq/Portal+Self+Enrollment</a:t>
            </a:r>
            <a:r>
              <a:rPr kumimoji="0" lang="en-US" altLang="ko-KR" sz="900" b="0" i="0" u="none" strike="noStrike" cap="none" normalizeH="0" baseline="0" dirty="0">
                <a:ln>
                  <a:noFill/>
                </a:ln>
                <a:solidFill>
                  <a:srgbClr val="000000"/>
                </a:solidFill>
                <a:effectLst/>
                <a:latin typeface="Calibri" panose="020F0502020204030204" pitchFamily="34" charset="0"/>
                <a:ea typeface="Gulim"/>
                <a:cs typeface="Calibri" panose="020F0502020204030204" pitchFamily="34" charset="0"/>
              </a:rPr>
              <a:t>)</a:t>
            </a:r>
            <a:r>
              <a:rPr kumimoji="0" lang="en-US" altLang="ko-KR" sz="1100" b="0" i="0" u="none" strike="noStrike" cap="none" normalizeH="0" baseline="0" dirty="0">
                <a:ln>
                  <a:noFill/>
                </a:ln>
                <a:solidFill>
                  <a:srgbClr val="000000"/>
                </a:solidFill>
                <a:effectLst/>
                <a:latin typeface="Calibri" panose="020F0502020204030204" pitchFamily="34" charset="0"/>
                <a:ea typeface="Gulim"/>
                <a:cs typeface="Calibri" panose="020F0502020204030204" pitchFamily="34" charset="0"/>
              </a:rPr>
              <a:t> </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r>
            <a:b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b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Now that your credential is registered you will need to enroll into the appropriate site on the Portal.</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Return to the SKY Portal, </a:t>
            </a:r>
            <a:r>
              <a:rPr kumimoji="0" lang="en-US" altLang="ko-KR" sz="1100" b="1"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Sign-In</a:t>
            </a: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and locate the following portlet:</a:t>
            </a:r>
            <a:endParaRPr kumimoji="0" lang="en-US" altLang="ko-KR"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p>
          <a:p>
            <a:r>
              <a:rPr lang="en-US" sz="1400" dirty="0" smtClean="0">
                <a:solidFill>
                  <a:srgbClr val="FF0000"/>
                </a:solidFill>
                <a:latin typeface="Calibri" panose="020F0502020204030204" pitchFamily="34" charset="0"/>
                <a:cs typeface="Calibri" panose="020F0502020204030204" pitchFamily="34" charset="0"/>
              </a:rPr>
              <a:t>Please </a:t>
            </a:r>
            <a:r>
              <a:rPr lang="en-US" sz="1400" dirty="0">
                <a:solidFill>
                  <a:srgbClr val="FF0000"/>
                </a:solidFill>
                <a:latin typeface="Calibri" panose="020F0502020204030204" pitchFamily="34" charset="0"/>
                <a:cs typeface="Calibri" panose="020F0502020204030204" pitchFamily="34" charset="0"/>
              </a:rPr>
              <a:t>make sure that these sites are trusted by the client site.</a:t>
            </a:r>
          </a:p>
          <a:p>
            <a:r>
              <a:rPr lang="en-US" sz="1400" u="sng" dirty="0">
                <a:solidFill>
                  <a:srgbClr val="FF0000"/>
                </a:solidFill>
                <a:latin typeface="Calibri" panose="020F0502020204030204" pitchFamily="34" charset="0"/>
                <a:cs typeface="Calibri" panose="020F0502020204030204" pitchFamily="34" charset="0"/>
                <a:hlinkClick r:id="rId7"/>
              </a:rPr>
              <a:t>https://spaces.kcp.com</a:t>
            </a:r>
            <a:r>
              <a:rPr lang="en-US" sz="1400" dirty="0">
                <a:solidFill>
                  <a:srgbClr val="FF0000"/>
                </a:solidFill>
                <a:latin typeface="Calibri" panose="020F0502020204030204" pitchFamily="34" charset="0"/>
                <a:cs typeface="Calibri" panose="020F0502020204030204" pitchFamily="34" charset="0"/>
              </a:rPr>
              <a:t/>
            </a:r>
            <a:br>
              <a:rPr lang="en-US" sz="1400" dirty="0">
                <a:solidFill>
                  <a:srgbClr val="FF0000"/>
                </a:solidFill>
                <a:latin typeface="Calibri" panose="020F0502020204030204" pitchFamily="34" charset="0"/>
                <a:cs typeface="Calibri" panose="020F0502020204030204" pitchFamily="34" charset="0"/>
              </a:rPr>
            </a:br>
            <a:r>
              <a:rPr lang="en-US" sz="1400" u="sng" dirty="0">
                <a:solidFill>
                  <a:srgbClr val="FF0000"/>
                </a:solidFill>
                <a:latin typeface="Calibri" panose="020F0502020204030204" pitchFamily="34" charset="0"/>
                <a:cs typeface="Calibri" panose="020F0502020204030204" pitchFamily="34" charset="0"/>
                <a:hlinkClick r:id="rId8"/>
              </a:rPr>
              <a:t>https://webconf.kcp.com</a:t>
            </a:r>
            <a:r>
              <a:rPr lang="en-US" sz="1400" dirty="0">
                <a:solidFill>
                  <a:srgbClr val="FF0000"/>
                </a:solidFill>
                <a:latin typeface="Calibri" panose="020F0502020204030204" pitchFamily="34" charset="0"/>
                <a:cs typeface="Calibri" panose="020F0502020204030204" pitchFamily="34" charset="0"/>
              </a:rPr>
              <a:t/>
            </a:r>
            <a:br>
              <a:rPr lang="en-US" sz="1400" dirty="0">
                <a:solidFill>
                  <a:srgbClr val="FF0000"/>
                </a:solidFill>
                <a:latin typeface="Calibri" panose="020F0502020204030204" pitchFamily="34" charset="0"/>
                <a:cs typeface="Calibri" panose="020F0502020204030204" pitchFamily="34" charset="0"/>
              </a:rPr>
            </a:br>
            <a:r>
              <a:rPr lang="en-US" sz="1400" u="sng" dirty="0">
                <a:solidFill>
                  <a:srgbClr val="FF0000"/>
                </a:solidFill>
                <a:latin typeface="Calibri" panose="020F0502020204030204" pitchFamily="34" charset="0"/>
                <a:cs typeface="Calibri" panose="020F0502020204030204" pitchFamily="34" charset="0"/>
                <a:hlinkClick r:id="rId9"/>
              </a:rPr>
              <a:t>https://access.kcp.com</a:t>
            </a:r>
            <a:r>
              <a:rPr lang="en-US" sz="1400" dirty="0">
                <a:solidFill>
                  <a:srgbClr val="FF0000"/>
                </a:solidFill>
                <a:latin typeface="Calibri" panose="020F0502020204030204" pitchFamily="34" charset="0"/>
                <a:cs typeface="Calibri" panose="020F0502020204030204" pitchFamily="34" charset="0"/>
              </a:rPr>
              <a:t/>
            </a:r>
            <a:br>
              <a:rPr lang="en-US" sz="1400" dirty="0">
                <a:solidFill>
                  <a:srgbClr val="FF0000"/>
                </a:solidFill>
                <a:latin typeface="Calibri" panose="020F0502020204030204" pitchFamily="34" charset="0"/>
                <a:cs typeface="Calibri" panose="020F0502020204030204" pitchFamily="34" charset="0"/>
              </a:rPr>
            </a:br>
            <a:r>
              <a:rPr lang="en-US" sz="1400" u="sng" dirty="0">
                <a:solidFill>
                  <a:srgbClr val="FF0000"/>
                </a:solidFill>
                <a:latin typeface="Calibri" panose="020F0502020204030204" pitchFamily="34" charset="0"/>
                <a:cs typeface="Calibri" panose="020F0502020204030204" pitchFamily="34" charset="0"/>
                <a:hlinkClick r:id="rId5"/>
              </a:rPr>
              <a:t>https://thesource.energy.gov</a:t>
            </a:r>
            <a:endParaRPr lang="en-US" sz="1400" dirty="0">
              <a:solidFill>
                <a:srgbClr val="FF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212651" y="5831401"/>
            <a:ext cx="344966"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21653880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Apr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5658447"/>
              </p:ext>
            </p:extLst>
          </p:nvPr>
        </p:nvGraphicFramePr>
        <p:xfrm>
          <a:off x="228600" y="1108710"/>
          <a:ext cx="8763000" cy="3202305"/>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2009623"/>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Hand Precision, Los Alamos, NM</a:t>
                      </a:r>
                    </a:p>
                    <a:p>
                      <a:pPr algn="ctr" fontAlgn="ctr"/>
                      <a:r>
                        <a:rPr lang="en-US" sz="1200" b="0" i="0" u="none" strike="noStrike" dirty="0" smtClean="0">
                          <a:solidFill>
                            <a:schemeClr val="tx1"/>
                          </a:solidFill>
                          <a:effectLst/>
                          <a:latin typeface="Calibri" panose="020F0502020204030204" pitchFamily="34" charset="0"/>
                        </a:rPr>
                        <a:t>(4/4)</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LANL – Alonzo Simon</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5345873"/>
                  </a:ext>
                </a:extLst>
              </a:tr>
              <a:tr h="415290">
                <a:tc>
                  <a:txBody>
                    <a:bodyPr/>
                    <a:lstStyle/>
                    <a:p>
                      <a:pPr algn="ctr" fontAlgn="ctr"/>
                      <a:r>
                        <a:rPr lang="en-US" sz="1200" b="0" i="0" u="none" strike="noStrike" dirty="0">
                          <a:solidFill>
                            <a:schemeClr val="tx1"/>
                          </a:solidFill>
                          <a:effectLst/>
                          <a:latin typeface="Calibri" panose="020F0502020204030204" pitchFamily="34" charset="0"/>
                        </a:rPr>
                        <a:t>Springs Fab, CO</a:t>
                      </a:r>
                    </a:p>
                    <a:p>
                      <a:pPr algn="ctr" fontAlgn="ctr"/>
                      <a:r>
                        <a:rPr lang="en-US" sz="1200" b="0" i="0" u="none" strike="noStrike" dirty="0">
                          <a:solidFill>
                            <a:schemeClr val="tx1"/>
                          </a:solidFill>
                          <a:effectLst/>
                          <a:latin typeface="Calibri" panose="020F0502020204030204" pitchFamily="34" charset="0"/>
                        </a:rPr>
                        <a:t>(04/??/2021)</a:t>
                      </a:r>
                    </a:p>
                    <a:p>
                      <a:pPr algn="ctr" fontAlgn="ctr"/>
                      <a:endParaRPr lang="en-US" sz="1200" b="0" i="0" u="none" strike="noStrike" dirty="0">
                        <a:solidFill>
                          <a:srgbClr val="FF0000"/>
                        </a:solidFill>
                        <a:effectLst/>
                        <a:latin typeface="Calibri" panose="020F0502020204030204" pitchFamily="34" charset="0"/>
                      </a:endParaRPr>
                    </a:p>
                    <a:p>
                      <a:pPr algn="ctr" fontAlgn="ctr"/>
                      <a:r>
                        <a:rPr lang="en-US" sz="1200" b="0" i="0" u="none" strike="noStrike" dirty="0">
                          <a:solidFill>
                            <a:srgbClr val="FF0000"/>
                          </a:solidFill>
                          <a:effectLst/>
                          <a:latin typeface="Calibri" panose="020F0502020204030204" pitchFamily="34" charset="0"/>
                        </a:rPr>
                        <a:t>Michelle Montoya audited</a:t>
                      </a:r>
                    </a:p>
                    <a:p>
                      <a:pPr algn="ctr" fontAlgn="ctr"/>
                      <a:r>
                        <a:rPr lang="en-US" sz="1200" b="0" i="0" u="none" strike="noStrike" dirty="0">
                          <a:solidFill>
                            <a:srgbClr val="FF0000"/>
                          </a:solidFill>
                          <a:effectLst/>
                          <a:latin typeface="Calibri" panose="020F0502020204030204" pitchFamily="34" charset="0"/>
                        </a:rPr>
                        <a:t>PTX audited Non-NQA-1</a:t>
                      </a:r>
                    </a:p>
                    <a:p>
                      <a:pPr algn="ctr" fontAlgn="ctr"/>
                      <a:r>
                        <a:rPr lang="en-US" sz="1200" b="0" i="0" u="none" strike="noStrike" dirty="0">
                          <a:solidFill>
                            <a:srgbClr val="FF0000"/>
                          </a:solidFill>
                          <a:effectLst/>
                          <a:latin typeface="Calibri" panose="020F0502020204030204" pitchFamily="34" charset="0"/>
                        </a:rPr>
                        <a:t>WIPP audited 01/2020</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ORNL - Tommy Rowe</a:t>
                      </a:r>
                    </a:p>
                  </a:txBody>
                  <a:tcPr marL="9525" marR="9525" marT="9525" marB="0" anchor="ctr"/>
                </a:tc>
                <a:extLst>
                  <a:ext uri="{0D108BD9-81ED-4DB2-BD59-A6C34878D82A}">
                    <a16:rowId xmlns:a16="http://schemas.microsoft.com/office/drawing/2014/main" val="2710973258"/>
                  </a:ext>
                </a:extLst>
              </a:tr>
              <a:tr h="441960">
                <a:tc>
                  <a:txBody>
                    <a:bodyPr/>
                    <a:lstStyle/>
                    <a:p>
                      <a:pPr algn="ctr" fontAlgn="ctr"/>
                      <a:r>
                        <a:rPr lang="en-US" sz="1200" b="0" i="0" u="none" strike="noStrike" dirty="0" smtClean="0">
                          <a:solidFill>
                            <a:schemeClr val="tx1"/>
                          </a:solidFill>
                          <a:effectLst/>
                          <a:latin typeface="Calibri" panose="020F0502020204030204" pitchFamily="34" charset="0"/>
                        </a:rPr>
                        <a:t>Thompson Machine, Albuquerque,</a:t>
                      </a:r>
                      <a:r>
                        <a:rPr lang="en-US" sz="1200" b="0" i="0" u="none" strike="noStrike" baseline="0" dirty="0" smtClean="0">
                          <a:solidFill>
                            <a:schemeClr val="tx1"/>
                          </a:solidFill>
                          <a:effectLst/>
                          <a:latin typeface="Calibri" panose="020F0502020204030204" pitchFamily="34" charset="0"/>
                        </a:rPr>
                        <a:t> NM</a:t>
                      </a:r>
                    </a:p>
                    <a:p>
                      <a:pPr algn="ctr" fontAlgn="ctr"/>
                      <a:r>
                        <a:rPr lang="en-US" sz="1200" b="0" i="0" u="none" strike="noStrike" baseline="0" dirty="0" smtClean="0">
                          <a:solidFill>
                            <a:schemeClr val="tx1"/>
                          </a:solidFill>
                          <a:effectLst/>
                          <a:latin typeface="Calibri" panose="020F0502020204030204" pitchFamily="34" charset="0"/>
                        </a:rPr>
                        <a:t>(4/12)</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LANL – Dave </a:t>
                      </a:r>
                      <a:r>
                        <a:rPr lang="en-US" sz="1200" b="0" i="0" u="none" strike="noStrike" dirty="0" err="1" smtClean="0">
                          <a:solidFill>
                            <a:schemeClr val="tx1"/>
                          </a:solidFill>
                          <a:effectLst/>
                          <a:latin typeface="Calibri" panose="020F0502020204030204" pitchFamily="34" charset="0"/>
                        </a:rPr>
                        <a:t>Destromp</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235884"/>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1041759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May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7073964"/>
              </p:ext>
            </p:extLst>
          </p:nvPr>
        </p:nvGraphicFramePr>
        <p:xfrm>
          <a:off x="228600" y="1108710"/>
          <a:ext cx="8763000" cy="2653665"/>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r>
                        <a:rPr lang="en-US" sz="1200" b="0" i="0" u="none" strike="noStrike" dirty="0">
                          <a:solidFill>
                            <a:schemeClr val="tx1"/>
                          </a:solidFill>
                          <a:effectLst/>
                          <a:latin typeface="Calibri" panose="020F0502020204030204" pitchFamily="34" charset="0"/>
                        </a:rPr>
                        <a:t>Airgas, </a:t>
                      </a:r>
                      <a:r>
                        <a:rPr lang="en-US" sz="1200" b="0" i="0" u="none" strike="noStrike" dirty="0" err="1">
                          <a:solidFill>
                            <a:schemeClr val="tx1"/>
                          </a:solidFill>
                          <a:effectLst/>
                          <a:latin typeface="Calibri" panose="020F0502020204030204" pitchFamily="34" charset="0"/>
                        </a:rPr>
                        <a:t>Plumsteadville</a:t>
                      </a:r>
                      <a:r>
                        <a:rPr lang="en-US" sz="1200" b="0" i="0" u="none" strike="noStrike" dirty="0">
                          <a:solidFill>
                            <a:schemeClr val="tx1"/>
                          </a:solidFill>
                          <a:effectLst/>
                          <a:latin typeface="Calibri" panose="020F0502020204030204" pitchFamily="34" charset="0"/>
                        </a:rPr>
                        <a:t>, PA</a:t>
                      </a:r>
                    </a:p>
                    <a:p>
                      <a:pPr algn="ctr" fontAlgn="ctr"/>
                      <a:r>
                        <a:rPr lang="en-US" sz="1200" b="0" i="0" u="none" strike="noStrike" dirty="0">
                          <a:solidFill>
                            <a:schemeClr val="tx1"/>
                          </a:solidFill>
                          <a:effectLst/>
                          <a:latin typeface="Calibri" panose="020F0502020204030204" pitchFamily="34" charset="0"/>
                        </a:rPr>
                        <a:t>(Ext 05/2021)</a:t>
                      </a:r>
                    </a:p>
                  </a:txBody>
                  <a:tcPr marL="9525" marR="9525" marT="9525" marB="0" anchor="ctr"/>
                </a:tc>
                <a:tc>
                  <a:txBody>
                    <a:bodyPr/>
                    <a:lstStyle/>
                    <a:p>
                      <a:pPr marL="0" algn="l" defTabSz="914400" rtl="0" eaLnBrk="1" fontAlgn="ctr" latinLnBrk="0" hangingPunct="1"/>
                      <a:r>
                        <a:rPr lang="en-US" sz="1200" b="0" i="0" u="none" strike="noStrike" kern="1200" dirty="0">
                          <a:solidFill>
                            <a:schemeClr val="tx1"/>
                          </a:solidFill>
                          <a:effectLst/>
                          <a:latin typeface="Calibri" panose="020F0502020204030204" pitchFamily="34" charset="0"/>
                          <a:ea typeface="+mn-ea"/>
                          <a:cs typeface="+mn-cs"/>
                        </a:rPr>
                        <a:t>NON – NQA-1</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FF0000"/>
                          </a:solidFill>
                          <a:effectLst/>
                          <a:latin typeface="Calibri" panose="020F0502020204030204" pitchFamily="34" charset="0"/>
                          <a:ea typeface="+mn-ea"/>
                          <a:cs typeface="+mn-cs"/>
                        </a:rPr>
                        <a:t>(see section 310 of Standard, they are ISO/IEC 17025 accredited)</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LANL - Bill Wingfield</a:t>
                      </a:r>
                    </a:p>
                  </a:txBody>
                  <a:tcPr marL="9525" marR="9525" marT="9525" marB="0" anchor="ctr"/>
                </a:tc>
                <a:extLst>
                  <a:ext uri="{0D108BD9-81ED-4DB2-BD59-A6C34878D82A}">
                    <a16:rowId xmlns:a16="http://schemas.microsoft.com/office/drawing/2014/main" val="2142009623"/>
                  </a:ext>
                </a:extLst>
              </a:tr>
              <a:tr h="41529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5345873"/>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Jaguar Precision, Albuquerque, NM</a:t>
                      </a:r>
                    </a:p>
                    <a:p>
                      <a:pPr algn="ctr" fontAlgn="ctr"/>
                      <a:r>
                        <a:rPr lang="en-US" sz="1200" b="0" i="0" u="none" strike="noStrike" dirty="0" smtClean="0">
                          <a:solidFill>
                            <a:schemeClr val="tx1"/>
                          </a:solidFill>
                          <a:effectLst/>
                          <a:latin typeface="Calibri" panose="020F0502020204030204" pitchFamily="34" charset="0"/>
                        </a:rPr>
                        <a:t>(5/24)</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LANL – Bill</a:t>
                      </a:r>
                      <a:r>
                        <a:rPr lang="en-US" sz="1200" b="0" i="0" u="none" strike="noStrike" baseline="0" dirty="0" smtClean="0">
                          <a:solidFill>
                            <a:srgbClr val="FF0000"/>
                          </a:solidFill>
                          <a:effectLst/>
                          <a:latin typeface="Calibri" panose="020F0502020204030204" pitchFamily="34" charset="0"/>
                        </a:rPr>
                        <a:t> Wingfield</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973258"/>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235884"/>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2061104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a:t>
            </a:r>
            <a:r>
              <a:rPr lang="en-US" dirty="0" smtClean="0"/>
              <a:t>Jun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0302841"/>
              </p:ext>
            </p:extLst>
          </p:nvPr>
        </p:nvGraphicFramePr>
        <p:xfrm>
          <a:off x="228600" y="1108710"/>
          <a:ext cx="8763000" cy="2510790"/>
        </p:xfrm>
        <a:graphic>
          <a:graphicData uri="http://schemas.openxmlformats.org/drawingml/2006/table">
            <a:tbl>
              <a:tblPr firstRow="1" bandRow="1">
                <a:tableStyleId>{7DF18680-E054-41AD-8BC1-D1AEF772440D}</a:tableStyleId>
              </a:tblPr>
              <a:tblGrid>
                <a:gridCol w="4495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41529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2009623"/>
                  </a:ext>
                </a:extLst>
              </a:tr>
              <a:tr h="41529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5345873"/>
                  </a:ext>
                </a:extLst>
              </a:tr>
              <a:tr h="415290">
                <a:tc>
                  <a:txBody>
                    <a:bodyPr/>
                    <a:lstStyle/>
                    <a:p>
                      <a:pPr algn="ctr" fontAlgn="ctr"/>
                      <a:r>
                        <a:rPr lang="en-US" sz="1200" b="0" i="0" u="none" strike="noStrike" dirty="0" smtClean="0">
                          <a:solidFill>
                            <a:schemeClr val="tx1"/>
                          </a:solidFill>
                          <a:effectLst/>
                          <a:latin typeface="Calibri" panose="020F0502020204030204" pitchFamily="34" charset="0"/>
                        </a:rPr>
                        <a:t>Government Scientific Source (GSS), Reston, VA &amp; Albuquerque, NM</a:t>
                      </a:r>
                    </a:p>
                    <a:p>
                      <a:pPr algn="ctr" fontAlgn="ctr"/>
                      <a:r>
                        <a:rPr lang="en-US" sz="1200" b="0" i="0" u="none" strike="noStrike" dirty="0" smtClean="0">
                          <a:solidFill>
                            <a:schemeClr val="tx1"/>
                          </a:solidFill>
                          <a:effectLst/>
                          <a:latin typeface="Calibri" panose="020F0502020204030204" pitchFamily="34" charset="0"/>
                        </a:rPr>
                        <a:t>(6/26)</a:t>
                      </a: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r>
                        <a:rPr lang="en-US" sz="1200" b="0" i="0" u="sng" strike="noStrike" dirty="0" smtClean="0">
                          <a:solidFill>
                            <a:srgbClr val="0000FF"/>
                          </a:solidFill>
                          <a:effectLst/>
                          <a:latin typeface="Calibri" panose="020F0502020204030204" pitchFamily="34" charset="0"/>
                        </a:rPr>
                        <a:t>NQA-1-2008/1a-2009 &amp; Non-NQA-1</a:t>
                      </a: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FF0000"/>
                          </a:solidFill>
                          <a:effectLst/>
                          <a:latin typeface="Calibri" panose="020F0502020204030204" pitchFamily="34" charset="0"/>
                        </a:rPr>
                        <a:t>LANL – Bill Wingfield</a:t>
                      </a:r>
                      <a:endParaRPr lang="en-US" sz="12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973258"/>
                  </a:ext>
                </a:extLst>
              </a:tr>
              <a:tr h="441960">
                <a:tc>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ctr"/>
                      <a:endParaRPr lang="en-US" sz="1200" b="0" i="0" u="sng" strike="noStrike" dirty="0">
                        <a:solidFill>
                          <a:srgbClr val="0000FF"/>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8630216"/>
                  </a:ext>
                </a:extLst>
              </a:tr>
              <a:tr h="441960">
                <a:tc>
                  <a:txBody>
                    <a:bodyPr/>
                    <a:lstStyle/>
                    <a:p>
                      <a:pPr algn="ctr" fontAlgn="ctr"/>
                      <a:r>
                        <a:rPr lang="en-US" sz="1200" b="0" i="0" u="none" strike="noStrike" dirty="0">
                          <a:solidFill>
                            <a:schemeClr val="tx1"/>
                          </a:solidFill>
                          <a:effectLst/>
                          <a:latin typeface="Calibri" panose="020F0502020204030204" pitchFamily="34" charset="0"/>
                        </a:rPr>
                        <a:t>NLI? (Formerly AZZ)</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Calibri" panose="020F0502020204030204" pitchFamily="34" charset="0"/>
                        </a:rPr>
                        <a:t>Michelle Montoya possibly audited ~01/2020</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NQA-1-2008/1a-2009 &amp; Non-NQA-1</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(Possibly NQA-1-2015)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ORNL - Tommy Rowe</a:t>
                      </a:r>
                    </a:p>
                  </a:txBody>
                  <a:tcPr marL="9525" marR="9525" marT="9525" marB="0" anchor="ctr"/>
                </a:tc>
                <a:extLst>
                  <a:ext uri="{0D108BD9-81ED-4DB2-BD59-A6C34878D82A}">
                    <a16:rowId xmlns:a16="http://schemas.microsoft.com/office/drawing/2014/main" val="1366235884"/>
                  </a:ext>
                </a:extLst>
              </a:tr>
            </a:tbl>
          </a:graphicData>
        </a:graphic>
      </p:graphicFrame>
      <p:pic>
        <p:nvPicPr>
          <p:cNvPr id="6" name="Picture 5"/>
          <p:cNvPicPr>
            <a:picLocks noChangeAspect="1"/>
          </p:cNvPicPr>
          <p:nvPr/>
        </p:nvPicPr>
        <p:blipFill>
          <a:blip r:embed="rId3"/>
          <a:stretch>
            <a:fillRect/>
          </a:stretch>
        </p:blipFill>
        <p:spPr>
          <a:xfrm>
            <a:off x="6400800" y="5704114"/>
            <a:ext cx="800100" cy="53340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47442960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86037"/>
            <a:ext cx="7010400" cy="461665"/>
          </a:xfrm>
        </p:spPr>
        <p:txBody>
          <a:bodyPr/>
          <a:lstStyle/>
          <a:p>
            <a:r>
              <a:rPr lang="en-US" dirty="0"/>
              <a:t>Supply Chain Quality </a:t>
            </a:r>
            <a:r>
              <a:rPr lang="en-US" dirty="0" err="1"/>
              <a:t>Webex</a:t>
            </a:r>
            <a:r>
              <a:rPr lang="en-US" dirty="0"/>
              <a:t> Calls</a:t>
            </a:r>
          </a:p>
        </p:txBody>
      </p:sp>
      <p:graphicFrame>
        <p:nvGraphicFramePr>
          <p:cNvPr id="5" name="Table 4"/>
          <p:cNvGraphicFramePr>
            <a:graphicFrameLocks noGrp="1"/>
          </p:cNvGraphicFramePr>
          <p:nvPr>
            <p:extLst>
              <p:ext uri="{D42A27DB-BD31-4B8C-83A1-F6EECF244321}">
                <p14:modId xmlns:p14="http://schemas.microsoft.com/office/powerpoint/2010/main" val="496974745"/>
              </p:ext>
            </p:extLst>
          </p:nvPr>
        </p:nvGraphicFramePr>
        <p:xfrm>
          <a:off x="228604" y="1136702"/>
          <a:ext cx="8686803" cy="3732154"/>
        </p:xfrm>
        <a:graphic>
          <a:graphicData uri="http://schemas.openxmlformats.org/drawingml/2006/table">
            <a:tbl>
              <a:tblPr>
                <a:tableStyleId>{5C22544A-7EE6-4342-B048-85BDC9FD1C3A}</a:tableStyleId>
              </a:tblPr>
              <a:tblGrid>
                <a:gridCol w="2590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1">
                  <a:extLst>
                    <a:ext uri="{9D8B030D-6E8A-4147-A177-3AD203B41FA5}">
                      <a16:colId xmlns:a16="http://schemas.microsoft.com/office/drawing/2014/main" val="20002"/>
                    </a:ext>
                  </a:extLst>
                </a:gridCol>
                <a:gridCol w="1649507">
                  <a:extLst>
                    <a:ext uri="{9D8B030D-6E8A-4147-A177-3AD203B41FA5}">
                      <a16:colId xmlns:a16="http://schemas.microsoft.com/office/drawing/2014/main" val="20003"/>
                    </a:ext>
                  </a:extLst>
                </a:gridCol>
                <a:gridCol w="1703295">
                  <a:extLst>
                    <a:ext uri="{9D8B030D-6E8A-4147-A177-3AD203B41FA5}">
                      <a16:colId xmlns:a16="http://schemas.microsoft.com/office/drawing/2014/main" val="20004"/>
                    </a:ext>
                  </a:extLst>
                </a:gridCol>
              </a:tblGrid>
              <a:tr h="621192">
                <a:tc gridSpan="5">
                  <a:txBody>
                    <a:bodyPr/>
                    <a:lstStyle/>
                    <a:p>
                      <a:pPr algn="ctr" fontAlgn="ctr"/>
                      <a:r>
                        <a:rPr lang="en-US" sz="2000" b="1" u="none" strike="noStrike" dirty="0" smtClean="0">
                          <a:effectLst/>
                          <a:latin typeface="Arial" pitchFamily="34" charset="0"/>
                          <a:cs typeface="Arial" pitchFamily="34" charset="0"/>
                        </a:rPr>
                        <a:t>2020 </a:t>
                      </a:r>
                      <a:r>
                        <a:rPr lang="en-US" sz="2000" b="1" u="none" strike="noStrike" dirty="0">
                          <a:effectLst/>
                          <a:latin typeface="Arial" pitchFamily="34" charset="0"/>
                          <a:cs typeface="Arial" pitchFamily="34" charset="0"/>
                        </a:rPr>
                        <a:t>Supply Chain Quality </a:t>
                      </a:r>
                      <a:r>
                        <a:rPr lang="en-US" sz="2000" b="1" u="none" strike="noStrike" dirty="0" err="1">
                          <a:effectLst/>
                          <a:latin typeface="Arial" pitchFamily="34" charset="0"/>
                          <a:cs typeface="Arial" pitchFamily="34" charset="0"/>
                        </a:rPr>
                        <a:t>Webex</a:t>
                      </a:r>
                      <a:r>
                        <a:rPr lang="en-US" sz="2000" b="1" u="none" strike="noStrike" dirty="0">
                          <a:effectLst/>
                          <a:latin typeface="Arial" pitchFamily="34" charset="0"/>
                          <a:cs typeface="Arial" pitchFamily="34" charset="0"/>
                        </a:rPr>
                        <a:t> / Conference Call Schedule</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014">
                <a:tc>
                  <a:txBody>
                    <a:bodyPr/>
                    <a:lstStyle/>
                    <a:p>
                      <a:pPr algn="ctr" fontAlgn="ctr"/>
                      <a:r>
                        <a:rPr lang="en-US" sz="2000" b="1" u="none" strike="noStrike" dirty="0">
                          <a:effectLst/>
                          <a:latin typeface="Arial" pitchFamily="34" charset="0"/>
                          <a:cs typeface="Arial" pitchFamily="34" charset="0"/>
                        </a:rPr>
                        <a:t>Date</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effectLst/>
                          <a:latin typeface="Arial" pitchFamily="34" charset="0"/>
                          <a:cs typeface="Arial" pitchFamily="34" charset="0"/>
                        </a:rPr>
                        <a:t>EST</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a:effectLst/>
                          <a:latin typeface="Arial" pitchFamily="34" charset="0"/>
                          <a:cs typeface="Arial" pitchFamily="34" charset="0"/>
                        </a:rPr>
                        <a:t>CST</a:t>
                      </a:r>
                      <a:endParaRPr lang="en-US" sz="2000" b="1" i="0" u="none" strike="noStrike">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a:effectLst/>
                          <a:latin typeface="Arial" pitchFamily="34" charset="0"/>
                          <a:cs typeface="Arial" pitchFamily="34" charset="0"/>
                        </a:rPr>
                        <a:t>MST</a:t>
                      </a:r>
                      <a:endParaRPr lang="en-US" sz="2000" b="1" i="0" u="none" strike="noStrike">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effectLst/>
                          <a:latin typeface="Arial" pitchFamily="34" charset="0"/>
                          <a:cs typeface="Arial" pitchFamily="34" charset="0"/>
                        </a:rPr>
                        <a:t>PST</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10001"/>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FF0000"/>
                          </a:solidFill>
                          <a:effectLst/>
                          <a:latin typeface="Arial" pitchFamily="34" charset="0"/>
                          <a:cs typeface="Arial" pitchFamily="34" charset="0"/>
                        </a:rPr>
                        <a:t>Dec 16, 2020</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11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10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9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8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4168372666"/>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Jan 20, 2021</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474156636"/>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Feb 17,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3985782869"/>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Mar 17,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943962667"/>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Apr 21,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1865753684"/>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May x,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700362140"/>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Jun y,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490460679"/>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Jul z,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99020943"/>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B0F0"/>
                          </a:solidFill>
                          <a:effectLst/>
                          <a:latin typeface="Arial" pitchFamily="34" charset="0"/>
                          <a:cs typeface="Arial" pitchFamily="34" charset="0"/>
                        </a:rPr>
                        <a:t>Aug z, 2021</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028752695"/>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5105400"/>
            <a:ext cx="990600" cy="1238250"/>
          </a:xfrm>
          <a:prstGeom prst="rect">
            <a:avLst/>
          </a:prstGeom>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99093051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Old Business</a:t>
            </a:r>
          </a:p>
        </p:txBody>
      </p:sp>
      <p:sp>
        <p:nvSpPr>
          <p:cNvPr id="3" name="Content Placeholder 2"/>
          <p:cNvSpPr>
            <a:spLocks noGrp="1"/>
          </p:cNvSpPr>
          <p:nvPr>
            <p:ph idx="1"/>
          </p:nvPr>
        </p:nvSpPr>
        <p:spPr>
          <a:xfrm>
            <a:off x="1066800" y="1219201"/>
            <a:ext cx="6705600" cy="685800"/>
          </a:xfrm>
        </p:spPr>
        <p:txBody>
          <a:bodyPr/>
          <a:lstStyle/>
          <a:p>
            <a:r>
              <a:rPr lang="en-US" dirty="0"/>
              <a:t>Any Other Old or New Business to Discuss?</a:t>
            </a:r>
          </a:p>
        </p:txBody>
      </p:sp>
      <p:pic>
        <p:nvPicPr>
          <p:cNvPr id="4" name="Picture 3"/>
          <p:cNvPicPr>
            <a:picLocks noChangeAspect="1"/>
          </p:cNvPicPr>
          <p:nvPr/>
        </p:nvPicPr>
        <p:blipFill>
          <a:blip r:embed="rId3"/>
          <a:stretch>
            <a:fillRect/>
          </a:stretch>
        </p:blipFill>
        <p:spPr>
          <a:xfrm>
            <a:off x="3962400" y="1676400"/>
            <a:ext cx="4800600" cy="4800600"/>
          </a:xfrm>
          <a:prstGeom prst="rect">
            <a:avLst/>
          </a:prstGeom>
        </p:spPr>
      </p:pic>
      <p:pic>
        <p:nvPicPr>
          <p:cNvPr id="6" name="Picture 5"/>
          <p:cNvPicPr>
            <a:picLocks noChangeAspect="1"/>
          </p:cNvPicPr>
          <p:nvPr/>
        </p:nvPicPr>
        <p:blipFill>
          <a:blip r:embed="rId4"/>
          <a:stretch>
            <a:fillRect/>
          </a:stretch>
        </p:blipFill>
        <p:spPr>
          <a:xfrm>
            <a:off x="685800" y="2477911"/>
            <a:ext cx="2286000" cy="2398889"/>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a:t>
            </a:r>
            <a:r>
              <a:rPr lang="en-US" sz="2000" dirty="0" smtClean="0"/>
              <a:t>(Common Suppliers)</a:t>
            </a:r>
            <a:endParaRPr lang="en-US" sz="2000" dirty="0"/>
          </a:p>
        </p:txBody>
      </p:sp>
      <p:sp>
        <p:nvSpPr>
          <p:cNvPr id="3" name="Content Placeholder 2"/>
          <p:cNvSpPr>
            <a:spLocks noGrp="1"/>
          </p:cNvSpPr>
          <p:nvPr>
            <p:ph idx="1"/>
          </p:nvPr>
        </p:nvSpPr>
        <p:spPr>
          <a:xfrm>
            <a:off x="381001" y="1117700"/>
            <a:ext cx="8382000" cy="338554"/>
          </a:xfrm>
        </p:spPr>
        <p:txBody>
          <a:bodyPr/>
          <a:lstStyle/>
          <a:p>
            <a:pPr marL="0" indent="0">
              <a:buNone/>
            </a:pPr>
            <a:r>
              <a:rPr lang="en-US" sz="1600" dirty="0" smtClean="0"/>
              <a:t>Organizational Excellence Web-site:</a:t>
            </a:r>
            <a:endParaRPr lang="en-US"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234128"/>
            <a:ext cx="509778" cy="65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smtClean="0"/>
              <a:t>Unclassified </a:t>
            </a:r>
            <a:endParaRPr lang="en-US" altLang="en-US" dirty="0"/>
          </a:p>
        </p:txBody>
      </p:sp>
      <p:sp>
        <p:nvSpPr>
          <p:cNvPr id="5" name="Rectangle 4"/>
          <p:cNvSpPr/>
          <p:nvPr/>
        </p:nvSpPr>
        <p:spPr>
          <a:xfrm>
            <a:off x="685800" y="1770116"/>
            <a:ext cx="5293437" cy="1384995"/>
          </a:xfrm>
          <a:prstGeom prst="rect">
            <a:avLst/>
          </a:prstGeom>
        </p:spPr>
        <p:txBody>
          <a:bodyPr wrap="none">
            <a:spAutoFit/>
          </a:bodyPr>
          <a:lstStyle/>
          <a:p>
            <a:pPr marL="457200" indent="-457200">
              <a:buNone/>
            </a:pPr>
            <a:r>
              <a:rPr lang="en-US" dirty="0" smtClean="0">
                <a:hlinkClick r:id="rId4"/>
              </a:rPr>
              <a:t>https://orgex.energy.gov/</a:t>
            </a:r>
            <a:endParaRPr lang="en-US" dirty="0" smtClean="0"/>
          </a:p>
          <a:p>
            <a:pPr marL="457200" indent="-457200">
              <a:buNone/>
            </a:pPr>
            <a:endParaRPr lang="en-US" sz="1100" dirty="0"/>
          </a:p>
          <a:p>
            <a:pPr marL="457200" indent="-457200">
              <a:buNone/>
            </a:pPr>
            <a:r>
              <a:rPr lang="en-US" sz="1100" dirty="0"/>
              <a:t>Y</a:t>
            </a:r>
            <a:r>
              <a:rPr lang="en-US" sz="1100" dirty="0" smtClean="0"/>
              <a:t>ou </a:t>
            </a:r>
            <a:r>
              <a:rPr lang="en-US" sz="1100" dirty="0"/>
              <a:t>register, you should be able to access the QA Community of Practice page </a:t>
            </a:r>
            <a:r>
              <a:rPr lang="en-US" sz="1100" dirty="0" smtClean="0"/>
              <a:t>at:</a:t>
            </a:r>
          </a:p>
          <a:p>
            <a:pPr marL="457200" indent="-457200">
              <a:buNone/>
            </a:pPr>
            <a:endParaRPr lang="en-US" sz="1100" dirty="0"/>
          </a:p>
          <a:p>
            <a:pPr marL="457200" indent="-457200">
              <a:buNone/>
            </a:pPr>
            <a:r>
              <a:rPr lang="en-US" sz="1100" dirty="0" smtClean="0"/>
              <a:t>https</a:t>
            </a:r>
            <a:r>
              <a:rPr lang="en-US" sz="1100" dirty="0"/>
              <a:t>://orgex.energy.gov/forums/qa-community-practice </a:t>
            </a:r>
            <a:endParaRPr lang="en-US" sz="1100" dirty="0" smtClean="0"/>
          </a:p>
          <a:p>
            <a:pPr marL="457200" indent="-457200">
              <a:buNone/>
            </a:pPr>
            <a:endParaRPr lang="en-US" sz="1100" dirty="0"/>
          </a:p>
          <a:p>
            <a:pPr marL="457200" indent="-457200">
              <a:buNone/>
            </a:pPr>
            <a:r>
              <a:rPr lang="en-US" sz="1100" dirty="0"/>
              <a:t>Here is the FTF page: https://orgex.energy.gov/forums/hepa-filter-poc</a:t>
            </a:r>
          </a:p>
        </p:txBody>
      </p:sp>
    </p:spTree>
    <p:extLst>
      <p:ext uri="{BB962C8B-B14F-4D97-AF65-F5344CB8AC3E}">
        <p14:creationId xmlns:p14="http://schemas.microsoft.com/office/powerpoint/2010/main" val="14542909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New Business</a:t>
            </a:r>
          </a:p>
        </p:txBody>
      </p:sp>
      <p:sp>
        <p:nvSpPr>
          <p:cNvPr id="3" name="Content Placeholder 2"/>
          <p:cNvSpPr>
            <a:spLocks noGrp="1"/>
          </p:cNvSpPr>
          <p:nvPr>
            <p:ph idx="1"/>
          </p:nvPr>
        </p:nvSpPr>
        <p:spPr>
          <a:xfrm>
            <a:off x="381000" y="1143000"/>
            <a:ext cx="8458200" cy="6586418"/>
          </a:xfrm>
        </p:spPr>
        <p:txBody>
          <a:bodyPr/>
          <a:lstStyle/>
          <a:p>
            <a:r>
              <a:rPr lang="en-US" sz="1800" dirty="0">
                <a:solidFill>
                  <a:srgbClr val="002060"/>
                </a:solidFill>
              </a:rPr>
              <a:t>The new High Efficiency Particulate Air (HEPA) Filters web-site is available at:</a:t>
            </a:r>
          </a:p>
          <a:p>
            <a:pPr lvl="1"/>
            <a:r>
              <a:rPr lang="en-US" sz="1200" dirty="0">
                <a:solidFill>
                  <a:srgbClr val="002060"/>
                </a:solidFill>
                <a:hlinkClick r:id="rId3"/>
              </a:rPr>
              <a:t>https://powerpedia.energy.gov/wiki/High_Efficiency_Particulate_Air_(HEPA)_Filters</a:t>
            </a:r>
            <a:endParaRPr lang="en-US" sz="1200" dirty="0">
              <a:solidFill>
                <a:srgbClr val="002060"/>
              </a:solidFill>
            </a:endParaRPr>
          </a:p>
          <a:p>
            <a:pPr lvl="1"/>
            <a:r>
              <a:rPr lang="en-US" sz="1200" dirty="0">
                <a:solidFill>
                  <a:srgbClr val="002060"/>
                </a:solidFill>
              </a:rPr>
              <a:t>This site provides all you need to know about HEPA filters including DOE’s role and Monthly Reports.</a:t>
            </a:r>
          </a:p>
          <a:p>
            <a:pPr lvl="1"/>
            <a:r>
              <a:rPr lang="en-US" sz="1200" dirty="0">
                <a:solidFill>
                  <a:srgbClr val="002060"/>
                </a:solidFill>
              </a:rPr>
              <a:t>Contact Sonya Barnette (AU Filter Test Facility Program Manager, AU-32) </a:t>
            </a:r>
            <a:r>
              <a:rPr lang="en-US" sz="1200" dirty="0">
                <a:solidFill>
                  <a:srgbClr val="002060"/>
                </a:solidFill>
                <a:hlinkClick r:id="rId4"/>
              </a:rPr>
              <a:t>sonya.Barnette@hq.doe.gov</a:t>
            </a:r>
            <a:r>
              <a:rPr lang="en-US" sz="1200" dirty="0">
                <a:solidFill>
                  <a:srgbClr val="002060"/>
                </a:solidFill>
              </a:rPr>
              <a:t> if any questions or suggestions for improvement</a:t>
            </a:r>
            <a:r>
              <a:rPr lang="en-US" sz="1200" dirty="0" smtClean="0">
                <a:solidFill>
                  <a:srgbClr val="002060"/>
                </a:solidFill>
              </a:rPr>
              <a:t>.</a:t>
            </a:r>
          </a:p>
          <a:p>
            <a:pPr lvl="1"/>
            <a:r>
              <a:rPr lang="en-US" sz="1200" dirty="0" smtClean="0">
                <a:solidFill>
                  <a:srgbClr val="002060"/>
                </a:solidFill>
              </a:rPr>
              <a:t>FTF needs an advance copy of the Purchase Order or they are no longer receiving Filters. Send a copy to Chris Hart FTF testing manager. </a:t>
            </a:r>
            <a:r>
              <a:rPr lang="en-US" sz="1200" dirty="0" smtClean="0">
                <a:solidFill>
                  <a:srgbClr val="002060"/>
                </a:solidFill>
                <a:hlinkClick r:id="rId5"/>
              </a:rPr>
              <a:t>chart@atitest.com</a:t>
            </a:r>
            <a:r>
              <a:rPr lang="en-US" sz="1200" dirty="0" smtClean="0">
                <a:solidFill>
                  <a:srgbClr val="002060"/>
                </a:solidFill>
              </a:rPr>
              <a:t> Note: This is a proposed policy that Christian Palay wants to institute next year.  </a:t>
            </a:r>
            <a:r>
              <a:rPr lang="en-US" sz="1200" dirty="0" smtClean="0">
                <a:solidFill>
                  <a:srgbClr val="FF0000"/>
                </a:solidFill>
              </a:rPr>
              <a:t>The FTF currently is receiving filters without POs, but they are not being tested until a site PO is received.  Effective 10/1/19 the FTF will not be receiving Filters w/o a PO.</a:t>
            </a:r>
          </a:p>
          <a:p>
            <a:pPr lvl="1"/>
            <a:r>
              <a:rPr lang="en-US" sz="1200" dirty="0" smtClean="0">
                <a:solidFill>
                  <a:srgbClr val="00B0F0"/>
                </a:solidFill>
              </a:rPr>
              <a:t>Effective 10/1/19, the FTF will no longer receive Filters w/o a PO previously being provided. The DOE draft policy regarding not accepting filters w/o POs at the FTF is still under discussion at DOE-HQ.</a:t>
            </a:r>
          </a:p>
          <a:p>
            <a:pPr lvl="1"/>
            <a:r>
              <a:rPr lang="en-US" sz="1200" dirty="0">
                <a:solidFill>
                  <a:srgbClr val="00B0F0"/>
                </a:solidFill>
              </a:rPr>
              <a:t>3</a:t>
            </a:r>
            <a:r>
              <a:rPr lang="en-US" sz="1200" dirty="0" smtClean="0">
                <a:solidFill>
                  <a:srgbClr val="00B0F0"/>
                </a:solidFill>
              </a:rPr>
              <a:t>/12/20 per Sonya in Feb 2020 2 filters were rejected for penetration and 43 filters were rejected for labeling problems (32 rejected from 1 order).  80 filters on hold for either missing or incomplete </a:t>
            </a:r>
            <a:r>
              <a:rPr lang="en-US" sz="1200" dirty="0" err="1" smtClean="0">
                <a:solidFill>
                  <a:srgbClr val="00B0F0"/>
                </a:solidFill>
              </a:rPr>
              <a:t>POs.</a:t>
            </a:r>
            <a:endParaRPr lang="en-US" sz="1200" dirty="0" smtClean="0">
              <a:solidFill>
                <a:srgbClr val="00B0F0"/>
              </a:solidFill>
            </a:endParaRPr>
          </a:p>
          <a:p>
            <a:pPr lvl="1"/>
            <a:r>
              <a:rPr lang="en-US" sz="1200" dirty="0" smtClean="0">
                <a:solidFill>
                  <a:srgbClr val="00B0F0"/>
                </a:solidFill>
              </a:rPr>
              <a:t>New 2020 Supply Chain Quality Task – How do we help reduce rejections – Joe </a:t>
            </a:r>
            <a:r>
              <a:rPr lang="en-US" sz="1200" dirty="0" err="1" smtClean="0">
                <a:solidFill>
                  <a:srgbClr val="00B0F0"/>
                </a:solidFill>
              </a:rPr>
              <a:t>Fulghum</a:t>
            </a:r>
            <a:r>
              <a:rPr lang="en-US" sz="1200" dirty="0" smtClean="0">
                <a:solidFill>
                  <a:srgbClr val="00B0F0"/>
                </a:solidFill>
              </a:rPr>
              <a:t> Chairman</a:t>
            </a:r>
            <a:endParaRPr lang="en-US" sz="1200" dirty="0">
              <a:solidFill>
                <a:srgbClr val="00B0F0"/>
              </a:solidFill>
            </a:endParaRPr>
          </a:p>
          <a:p>
            <a:pPr marL="0" indent="0">
              <a:buNone/>
            </a:pPr>
            <a:r>
              <a:rPr lang="en-US" sz="1800" dirty="0"/>
              <a:t>Here is the FTF page: </a:t>
            </a:r>
            <a:endParaRPr lang="en-US" sz="1800" dirty="0" smtClean="0"/>
          </a:p>
          <a:p>
            <a:pPr marL="0" indent="0">
              <a:buNone/>
            </a:pPr>
            <a:r>
              <a:rPr lang="en-US" sz="1800" dirty="0" smtClean="0">
                <a:hlinkClick r:id="rId6"/>
              </a:rPr>
              <a:t>https</a:t>
            </a:r>
            <a:r>
              <a:rPr lang="en-US" sz="1800" dirty="0">
                <a:hlinkClick r:id="rId6"/>
              </a:rPr>
              <a:t>://</a:t>
            </a:r>
            <a:r>
              <a:rPr lang="en-US" sz="1800" dirty="0" smtClean="0">
                <a:hlinkClick r:id="rId6"/>
              </a:rPr>
              <a:t>orgex.energy.gov/forums/hepa-filter-poc</a:t>
            </a:r>
            <a:r>
              <a:rPr lang="en-US" sz="1800" dirty="0" smtClean="0"/>
              <a:t> </a:t>
            </a:r>
            <a:endParaRPr lang="en-US" sz="1800" dirty="0"/>
          </a:p>
          <a:p>
            <a:pPr marL="0" indent="0">
              <a:buNone/>
            </a:pPr>
            <a:endParaRPr lang="en-US" sz="1800" dirty="0"/>
          </a:p>
          <a:p>
            <a:r>
              <a:rPr lang="en-US" sz="1800" dirty="0"/>
              <a:t>The EFCOG Web site is located at: </a:t>
            </a:r>
            <a:r>
              <a:rPr lang="en-US" sz="1800" dirty="0">
                <a:hlinkClick r:id="rId7"/>
              </a:rPr>
              <a:t>http://efcog.org/</a:t>
            </a:r>
            <a:endParaRPr lang="en-US" sz="1800" dirty="0"/>
          </a:p>
          <a:p>
            <a:pPr marL="514350" lvl="1" indent="0">
              <a:buNone/>
            </a:pPr>
            <a:r>
              <a:rPr lang="en-US" sz="1000" dirty="0"/>
              <a:t>Contact Changes and Document Postings should be sent to:</a:t>
            </a:r>
          </a:p>
          <a:p>
            <a:pPr marL="514350" lvl="1" indent="0">
              <a:buNone/>
            </a:pPr>
            <a:r>
              <a:rPr lang="en-US" sz="1000" dirty="0"/>
              <a:t>Christine Frei</a:t>
            </a:r>
          </a:p>
          <a:p>
            <a:pPr marL="514350" lvl="1" indent="0">
              <a:buNone/>
            </a:pPr>
            <a:r>
              <a:rPr lang="en-US" sz="1000" dirty="0" err="1"/>
              <a:t>Longenecker</a:t>
            </a:r>
            <a:r>
              <a:rPr lang="en-US" sz="1000" dirty="0"/>
              <a:t> &amp; Associates, Inc.</a:t>
            </a:r>
          </a:p>
          <a:p>
            <a:pPr marL="514350" lvl="1" indent="0">
              <a:buNone/>
            </a:pPr>
            <a:r>
              <a:rPr lang="en-US" sz="1000" dirty="0"/>
              <a:t>804-263-4591</a:t>
            </a:r>
          </a:p>
          <a:p>
            <a:pPr marL="514350" lvl="1" indent="0">
              <a:buNone/>
            </a:pPr>
            <a:r>
              <a:rPr lang="en-US" sz="1000" u="sng" dirty="0"/>
              <a:t>cfrei@la-inc.com</a:t>
            </a:r>
            <a:endParaRPr lang="en-US" sz="1800" dirty="0"/>
          </a:p>
          <a:p>
            <a:endParaRPr lang="en-US" sz="1800" dirty="0"/>
          </a:p>
          <a:p>
            <a:endParaRPr lang="en-US" sz="18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0434805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New Business</a:t>
            </a:r>
          </a:p>
        </p:txBody>
      </p:sp>
      <p:sp>
        <p:nvSpPr>
          <p:cNvPr id="3" name="Content Placeholder 2"/>
          <p:cNvSpPr>
            <a:spLocks noGrp="1"/>
          </p:cNvSpPr>
          <p:nvPr>
            <p:ph idx="1"/>
          </p:nvPr>
        </p:nvSpPr>
        <p:spPr>
          <a:xfrm>
            <a:off x="381000" y="1143000"/>
            <a:ext cx="8458200" cy="4093428"/>
          </a:xfrm>
        </p:spPr>
        <p:txBody>
          <a:bodyPr/>
          <a:lstStyle/>
          <a:p>
            <a:pPr lvl="1"/>
            <a:endParaRPr lang="en-US" sz="1600" dirty="0">
              <a:solidFill>
                <a:srgbClr val="FF0000"/>
              </a:solidFill>
            </a:endParaRPr>
          </a:p>
          <a:p>
            <a:pPr>
              <a:buFont typeface="Wingdings" panose="05000000000000000000" pitchFamily="2" charset="2"/>
              <a:buChar char="§"/>
            </a:pPr>
            <a:r>
              <a:rPr lang="en-US" sz="1800" dirty="0" smtClean="0"/>
              <a:t>Proposed </a:t>
            </a:r>
            <a:r>
              <a:rPr lang="en-US" sz="1800" dirty="0"/>
              <a:t>additions to </a:t>
            </a:r>
            <a:r>
              <a:rPr lang="en-US" sz="1800" dirty="0" smtClean="0"/>
              <a:t>NAP-24B (</a:t>
            </a:r>
            <a:r>
              <a:rPr lang="en-US" sz="1800" dirty="0" smtClean="0">
                <a:solidFill>
                  <a:srgbClr val="FF0000"/>
                </a:solidFill>
              </a:rPr>
              <a:t>401.1A</a:t>
            </a:r>
            <a:r>
              <a:rPr lang="en-US" sz="1800" dirty="0" smtClean="0"/>
              <a:t>)</a:t>
            </a:r>
            <a:endParaRPr lang="en-US" sz="1800" dirty="0"/>
          </a:p>
          <a:p>
            <a:pPr lvl="2"/>
            <a:r>
              <a:rPr lang="en-US" sz="1400" dirty="0">
                <a:solidFill>
                  <a:srgbClr val="FF0000"/>
                </a:solidFill>
              </a:rPr>
              <a:t>Attachment 5 M&amp;TE </a:t>
            </a:r>
            <a:r>
              <a:rPr lang="en-US" sz="1400" dirty="0" smtClean="0">
                <a:solidFill>
                  <a:srgbClr val="FF0000"/>
                </a:solidFill>
              </a:rPr>
              <a:t>requirements (will be R028)</a:t>
            </a:r>
            <a:endParaRPr lang="en-US" sz="1400" dirty="0">
              <a:solidFill>
                <a:srgbClr val="FF0000"/>
              </a:solidFill>
            </a:endParaRPr>
          </a:p>
          <a:p>
            <a:pPr lvl="2"/>
            <a:r>
              <a:rPr lang="en-US" sz="1400" dirty="0">
                <a:solidFill>
                  <a:srgbClr val="FF0000"/>
                </a:solidFill>
              </a:rPr>
              <a:t>Attachment 6 Supplier Quality </a:t>
            </a:r>
            <a:r>
              <a:rPr lang="en-US" sz="1400" dirty="0" smtClean="0">
                <a:solidFill>
                  <a:srgbClr val="FF0000"/>
                </a:solidFill>
              </a:rPr>
              <a:t>Requirements (will be added to R013 Control Supply Chain)</a:t>
            </a:r>
          </a:p>
          <a:p>
            <a:pPr lvl="2"/>
            <a:r>
              <a:rPr lang="en-US" sz="1400" dirty="0" smtClean="0">
                <a:solidFill>
                  <a:srgbClr val="FF0000"/>
                </a:solidFill>
              </a:rPr>
              <a:t>7/9/2020, Per Andi Rainer, </a:t>
            </a:r>
          </a:p>
          <a:p>
            <a:pPr lvl="3"/>
            <a:r>
              <a:rPr lang="en-US" sz="1400" dirty="0" smtClean="0">
                <a:solidFill>
                  <a:srgbClr val="FF0000"/>
                </a:solidFill>
              </a:rPr>
              <a:t>NAP-24A was changed to NAP-401.1 on 10/1/19.  Content was the same, only the number was changed.</a:t>
            </a:r>
          </a:p>
          <a:p>
            <a:pPr lvl="3"/>
            <a:r>
              <a:rPr lang="en-US" sz="1400" dirty="0" smtClean="0">
                <a:solidFill>
                  <a:srgbClr val="FF0000"/>
                </a:solidFill>
              </a:rPr>
              <a:t>The Weapon Quality Division, NA-121.3 is in the process of revising NAP-401.1.  The revised version NAP-401.1A (previously called NAP-24B) released this CY 2020.  It will be released at the same time as R013 and R028 are released.</a:t>
            </a:r>
            <a:endParaRPr lang="en-US" sz="1400" dirty="0">
              <a:solidFill>
                <a:srgbClr val="FF0000"/>
              </a:solidFill>
            </a:endParaRPr>
          </a:p>
          <a:p>
            <a:pPr lvl="2"/>
            <a:endParaRPr lang="en-US" sz="1400" dirty="0" smtClean="0">
              <a:solidFill>
                <a:srgbClr val="FF0000"/>
              </a:solidFill>
            </a:endParaRPr>
          </a:p>
          <a:p>
            <a:pPr lvl="1"/>
            <a:endParaRPr lang="en-US" sz="1600" dirty="0"/>
          </a:p>
          <a:p>
            <a:endParaRPr lang="en-US" sz="1800" dirty="0"/>
          </a:p>
          <a:p>
            <a:pPr lvl="1"/>
            <a:endParaRPr lang="en-US" sz="16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5678480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New Business</a:t>
            </a:r>
          </a:p>
        </p:txBody>
      </p:sp>
      <p:sp>
        <p:nvSpPr>
          <p:cNvPr id="3" name="Content Placeholder 2"/>
          <p:cNvSpPr>
            <a:spLocks noGrp="1"/>
          </p:cNvSpPr>
          <p:nvPr>
            <p:ph idx="1"/>
          </p:nvPr>
        </p:nvSpPr>
        <p:spPr>
          <a:xfrm>
            <a:off x="381000" y="1143000"/>
            <a:ext cx="8458200" cy="5201424"/>
          </a:xfrm>
        </p:spPr>
        <p:txBody>
          <a:bodyPr/>
          <a:lstStyle/>
          <a:p>
            <a:r>
              <a:rPr lang="en-US" sz="1600" dirty="0"/>
              <a:t>Does your site include Suspect/Counterfeit Item (S/CI) Prevention Lines of Inquiry (LOIs) in your checklists?</a:t>
            </a:r>
          </a:p>
          <a:p>
            <a:pPr lvl="1"/>
            <a:r>
              <a:rPr lang="en-US" sz="1600" dirty="0"/>
              <a:t>If not you should add S/CI LOIs to your checklists.  </a:t>
            </a:r>
          </a:p>
          <a:p>
            <a:pPr lvl="1"/>
            <a:r>
              <a:rPr lang="en-US" sz="1600" dirty="0"/>
              <a:t>The main thing we should be asking our suppliers, is if they find a suspect/counterfeit item do they hold it for investigation (by the IG) or return it to the supplier?</a:t>
            </a:r>
          </a:p>
          <a:p>
            <a:pPr lvl="1"/>
            <a:r>
              <a:rPr lang="en-US" sz="1600" dirty="0"/>
              <a:t>DOE O 414.1D “Quality Assurance” is trying make sure S/CI items do NOT get back into the supply chain and offenders are prosecuted.</a:t>
            </a:r>
          </a:p>
          <a:p>
            <a:pPr lvl="1"/>
            <a:endParaRPr lang="en-US" sz="1600" dirty="0"/>
          </a:p>
          <a:p>
            <a:r>
              <a:rPr lang="en-US" sz="1600" dirty="0" smtClean="0"/>
              <a:t>See DOE </a:t>
            </a:r>
            <a:r>
              <a:rPr lang="en-US" sz="1600" dirty="0"/>
              <a:t>Handbook Suspect/Counterfeit Items Resource Handbook DOE-HDBK-1221-2016 August </a:t>
            </a:r>
            <a:r>
              <a:rPr lang="en-US" sz="1600" dirty="0" smtClean="0"/>
              <a:t>2016, Change 1, effective Jan 2017).</a:t>
            </a:r>
            <a:endParaRPr lang="en-US" sz="1600" dirty="0"/>
          </a:p>
          <a:p>
            <a:endParaRPr lang="en-US" sz="1600" dirty="0"/>
          </a:p>
          <a:p>
            <a:r>
              <a:rPr lang="en-US" sz="1800" dirty="0">
                <a:solidFill>
                  <a:srgbClr val="FF0000"/>
                </a:solidFill>
              </a:rPr>
              <a:t>Gabby Holcomb of Sandia has shared with us an on-line S/CI training:</a:t>
            </a:r>
          </a:p>
          <a:p>
            <a:r>
              <a:rPr lang="en-US" sz="1800" u="sng" dirty="0">
                <a:solidFill>
                  <a:srgbClr val="FF0000"/>
                </a:solidFill>
                <a:hlinkClick r:id="rId3"/>
              </a:rPr>
              <a:t>https://prod-ng.sandia.gov/wbt/SCA050/course_holder.html</a:t>
            </a:r>
            <a:endParaRPr lang="en-US" sz="1800" u="sng" dirty="0">
              <a:solidFill>
                <a:srgbClr val="FF0000"/>
              </a:solidFill>
            </a:endParaRPr>
          </a:p>
          <a:p>
            <a:r>
              <a:rPr lang="en-US" sz="1800" u="sng" dirty="0" smtClean="0">
                <a:solidFill>
                  <a:srgbClr val="FF0000"/>
                </a:solidFill>
              </a:rPr>
              <a:t>2/7/20 </a:t>
            </a:r>
            <a:r>
              <a:rPr lang="en-US" sz="1800" u="sng" dirty="0">
                <a:solidFill>
                  <a:srgbClr val="FF0000"/>
                </a:solidFill>
              </a:rPr>
              <a:t>t</a:t>
            </a:r>
            <a:r>
              <a:rPr lang="en-US" sz="1800" u="sng" dirty="0" smtClean="0">
                <a:solidFill>
                  <a:srgbClr val="FF0000"/>
                </a:solidFill>
              </a:rPr>
              <a:t>he </a:t>
            </a:r>
            <a:r>
              <a:rPr lang="en-US" sz="1800" u="sng" dirty="0">
                <a:solidFill>
                  <a:srgbClr val="FF0000"/>
                </a:solidFill>
              </a:rPr>
              <a:t>latest DOE S/CI </a:t>
            </a:r>
            <a:r>
              <a:rPr lang="en-US" sz="1800" u="sng" dirty="0" smtClean="0">
                <a:solidFill>
                  <a:srgbClr val="FF0000"/>
                </a:solidFill>
              </a:rPr>
              <a:t>site is:</a:t>
            </a:r>
            <a:endParaRPr lang="en-US" sz="1800" u="sng" dirty="0">
              <a:solidFill>
                <a:srgbClr val="FF0000"/>
              </a:solidFill>
            </a:endParaRPr>
          </a:p>
          <a:p>
            <a:pPr lvl="1"/>
            <a:r>
              <a:rPr lang="en-US" sz="1600" dirty="0">
                <a:solidFill>
                  <a:srgbClr val="FF0000"/>
                </a:solidFill>
              </a:rPr>
              <a:t>https://www.energy.gov/ehss/policy-guidance-reports/databases/suspectcounterfeit-and-defective-items</a:t>
            </a: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46098189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2201"/>
            <a:ext cx="7010400" cy="369332"/>
          </a:xfrm>
        </p:spPr>
        <p:txBody>
          <a:bodyPr/>
          <a:lstStyle/>
          <a:p>
            <a:r>
              <a:rPr lang="en-US" sz="1800" dirty="0" smtClean="0"/>
              <a:t>Supplier ISO Certification Validation/Verifications</a:t>
            </a:r>
            <a:endParaRPr lang="en-US" sz="1800" dirty="0"/>
          </a:p>
        </p:txBody>
      </p:sp>
      <p:sp>
        <p:nvSpPr>
          <p:cNvPr id="5" name="Rectangle 4"/>
          <p:cNvSpPr/>
          <p:nvPr/>
        </p:nvSpPr>
        <p:spPr bwMode="auto">
          <a:xfrm>
            <a:off x="152400" y="1295400"/>
            <a:ext cx="7315200" cy="323761"/>
          </a:xfrm>
          <a:prstGeom prst="rect">
            <a:avLst/>
          </a:prstGeom>
          <a:solidFill>
            <a:srgbClr val="FFFF00"/>
          </a:solidFill>
          <a:ln w="9525" cap="flat" cmpd="sng" algn="ctr">
            <a:noFill/>
            <a:prstDash val="solid"/>
            <a:round/>
            <a:headEnd type="none" w="med" len="med"/>
            <a:tailEnd type="none" w="med" len="med"/>
          </a:ln>
          <a:effectLst>
            <a:prstShdw prst="shdw18" dist="17961" dir="135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152400" y="1295400"/>
            <a:ext cx="8458200" cy="5293757"/>
          </a:xfrm>
          <a:noFill/>
        </p:spPr>
        <p:txBody>
          <a:bodyPr/>
          <a:lstStyle/>
          <a:p>
            <a:r>
              <a:rPr lang="en-US" sz="1600" dirty="0"/>
              <a:t>Supplier ISO Certification </a:t>
            </a:r>
            <a:r>
              <a:rPr lang="en-US" sz="1600" dirty="0" smtClean="0"/>
              <a:t>Validation/Verification Links</a:t>
            </a:r>
          </a:p>
          <a:p>
            <a:pPr lvl="1"/>
            <a:endParaRPr lang="en-US" sz="1400" u="sng" dirty="0" smtClean="0">
              <a:hlinkClick r:id="rId3"/>
            </a:endParaRPr>
          </a:p>
          <a:p>
            <a:pPr lvl="1"/>
            <a:r>
              <a:rPr lang="en-US" sz="1400" u="sng" dirty="0" smtClean="0">
                <a:hlinkClick r:id="rId3"/>
              </a:rPr>
              <a:t>A2LA</a:t>
            </a:r>
            <a:r>
              <a:rPr lang="en-US" sz="1400" u="sng" dirty="0">
                <a:hlinkClick r:id="rId3"/>
              </a:rPr>
              <a:t>: https://portal.a2la.org/search/</a:t>
            </a:r>
            <a:r>
              <a:rPr lang="en-US" sz="1400" u="sng" dirty="0"/>
              <a:t> </a:t>
            </a:r>
          </a:p>
          <a:p>
            <a:pPr lvl="1"/>
            <a:r>
              <a:rPr lang="en-US" sz="1400" dirty="0" smtClean="0">
                <a:solidFill>
                  <a:srgbClr val="FF0000"/>
                </a:solidFill>
                <a:hlinkClick r:id="rId4"/>
              </a:rPr>
              <a:t>ABS Quality Evaluations: https://www.eagle.org/qenetcert/ECert.Abs_ccd1</a:t>
            </a:r>
          </a:p>
          <a:p>
            <a:pPr lvl="1"/>
            <a:r>
              <a:rPr lang="en-US" sz="1400" dirty="0" smtClean="0">
                <a:solidFill>
                  <a:srgbClr val="FF0000"/>
                </a:solidFill>
                <a:hlinkClick r:id="rId4"/>
              </a:rPr>
              <a:t>ACM: </a:t>
            </a:r>
            <a:r>
              <a:rPr lang="en-US" sz="1400" dirty="0">
                <a:hlinkClick r:id="rId5"/>
              </a:rPr>
              <a:t>https://www.acmcert.com/certificate-checker</a:t>
            </a:r>
            <a:r>
              <a:rPr lang="en-US" sz="1400" dirty="0" smtClean="0">
                <a:hlinkClick r:id="rId5"/>
              </a:rPr>
              <a:t>/</a:t>
            </a:r>
            <a:endParaRPr lang="en-US" sz="1400" dirty="0" smtClean="0"/>
          </a:p>
          <a:p>
            <a:pPr lvl="1"/>
            <a:r>
              <a:rPr lang="en-US" sz="1400" dirty="0" err="1" smtClean="0">
                <a:solidFill>
                  <a:srgbClr val="FF0000"/>
                </a:solidFill>
                <a:hlinkClick r:id="rId4"/>
              </a:rPr>
              <a:t>Afnor</a:t>
            </a:r>
            <a:r>
              <a:rPr lang="en-US" sz="1400" dirty="0" smtClean="0">
                <a:solidFill>
                  <a:srgbClr val="FF0000"/>
                </a:solidFill>
                <a:hlinkClick r:id="rId4"/>
              </a:rPr>
              <a:t>: </a:t>
            </a:r>
            <a:r>
              <a:rPr lang="en-US" sz="1400" dirty="0"/>
              <a:t>https://certificats-attestations.afnor.org/</a:t>
            </a:r>
            <a:endParaRPr lang="en-US" sz="1400" dirty="0" smtClean="0">
              <a:solidFill>
                <a:srgbClr val="FF0000"/>
              </a:solidFill>
              <a:hlinkClick r:id="rId4"/>
            </a:endParaRPr>
          </a:p>
          <a:p>
            <a:pPr lvl="1"/>
            <a:r>
              <a:rPr lang="en-US" sz="1400" dirty="0" smtClean="0">
                <a:solidFill>
                  <a:srgbClr val="FF0000"/>
                </a:solidFill>
                <a:hlinkClick r:id="rId4"/>
              </a:rPr>
              <a:t>ANAB: https://www.anab.org/ or </a:t>
            </a:r>
            <a:r>
              <a:rPr lang="en-US" sz="1400" u="sng" dirty="0">
                <a:hlinkClick r:id="rId6"/>
              </a:rPr>
              <a:t>https://search.anab.org/</a:t>
            </a:r>
            <a:endParaRPr lang="en-US" sz="1400" u="sng" dirty="0"/>
          </a:p>
          <a:p>
            <a:pPr marL="457200" lvl="1" indent="0">
              <a:buNone/>
            </a:pPr>
            <a:r>
              <a:rPr lang="en-US" sz="1400" dirty="0" smtClean="0">
                <a:solidFill>
                  <a:srgbClr val="FF0000"/>
                </a:solidFill>
                <a:hlinkClick r:id="rId4"/>
              </a:rPr>
              <a:t>Or https://</a:t>
            </a:r>
            <a:r>
              <a:rPr lang="en-US" sz="1400" dirty="0">
                <a:solidFill>
                  <a:srgbClr val="FF0000"/>
                </a:solidFill>
                <a:hlinkClick r:id="rId4"/>
              </a:rPr>
              <a:t>anabdirectory.remoteauditor.com</a:t>
            </a:r>
            <a:r>
              <a:rPr lang="en-US" sz="1400" dirty="0" smtClean="0">
                <a:solidFill>
                  <a:srgbClr val="FF0000"/>
                </a:solidFill>
                <a:hlinkClick r:id="rId4"/>
              </a:rPr>
              <a:t>/</a:t>
            </a:r>
            <a:r>
              <a:rPr lang="en-US" sz="1400" dirty="0" smtClean="0">
                <a:solidFill>
                  <a:srgbClr val="FF0000"/>
                </a:solidFill>
              </a:rPr>
              <a:t> (this is a good tool to get the name, phone, and email of persons to contact from the Certification Company).</a:t>
            </a:r>
            <a:endParaRPr lang="en-US" sz="1400" dirty="0">
              <a:solidFill>
                <a:srgbClr val="FF0000"/>
              </a:solidFill>
            </a:endParaRPr>
          </a:p>
          <a:p>
            <a:pPr lvl="1"/>
            <a:r>
              <a:rPr lang="en-US" sz="1400" u="sng" dirty="0" smtClean="0">
                <a:hlinkClick r:id="rId7"/>
              </a:rPr>
              <a:t>ASME: </a:t>
            </a:r>
            <a:r>
              <a:rPr lang="en-US" sz="1400" dirty="0">
                <a:hlinkClick r:id="rId8"/>
              </a:rPr>
              <a:t>https://caconnect.asme.org/directory</a:t>
            </a:r>
            <a:r>
              <a:rPr lang="en-US" sz="1400" dirty="0" smtClean="0">
                <a:hlinkClick r:id="rId8"/>
              </a:rPr>
              <a:t>/</a:t>
            </a:r>
            <a:endParaRPr lang="en-US" sz="1400" dirty="0" smtClean="0"/>
          </a:p>
          <a:p>
            <a:pPr lvl="1"/>
            <a:r>
              <a:rPr lang="en-US" sz="1400" u="sng" dirty="0" smtClean="0">
                <a:hlinkClick r:id="rId7"/>
              </a:rPr>
              <a:t>Aston-Global: </a:t>
            </a:r>
            <a:r>
              <a:rPr lang="en-US" sz="1400" dirty="0">
                <a:hlinkClick r:id="rId9"/>
              </a:rPr>
              <a:t>http://www.aston-global.com</a:t>
            </a:r>
            <a:r>
              <a:rPr lang="en-US" sz="1400" dirty="0" smtClean="0">
                <a:hlinkClick r:id="rId9"/>
              </a:rPr>
              <a:t>/</a:t>
            </a:r>
            <a:r>
              <a:rPr lang="en-US" sz="1400" dirty="0" smtClean="0"/>
              <a:t> </a:t>
            </a:r>
            <a:r>
              <a:rPr lang="en-US" sz="1400" dirty="0" smtClean="0">
                <a:solidFill>
                  <a:srgbClr val="FF0000"/>
                </a:solidFill>
              </a:rPr>
              <a:t>(</a:t>
            </a:r>
            <a:r>
              <a:rPr lang="en-US" sz="1400" i="1" u="sng" dirty="0" smtClean="0">
                <a:solidFill>
                  <a:srgbClr val="FF0000"/>
                </a:solidFill>
              </a:rPr>
              <a:t>CAUTION</a:t>
            </a:r>
            <a:r>
              <a:rPr lang="en-US" sz="1400" dirty="0" smtClean="0">
                <a:solidFill>
                  <a:srgbClr val="FF0000"/>
                </a:solidFill>
              </a:rPr>
              <a:t>: This does not appear to be an accredited organization.  This company has issued ISO-9001 Cert to </a:t>
            </a:r>
            <a:r>
              <a:rPr lang="en-US" sz="1400" dirty="0" err="1" smtClean="0">
                <a:solidFill>
                  <a:srgbClr val="FF0000"/>
                </a:solidFill>
              </a:rPr>
              <a:t>Mbraun</a:t>
            </a:r>
            <a:r>
              <a:rPr lang="en-US" sz="1400" dirty="0" smtClean="0">
                <a:solidFill>
                  <a:srgbClr val="FF0000"/>
                </a:solidFill>
              </a:rPr>
              <a:t>, Stratham, NH)</a:t>
            </a:r>
          </a:p>
          <a:p>
            <a:pPr lvl="1"/>
            <a:r>
              <a:rPr lang="en-US" sz="1400" u="sng" dirty="0" smtClean="0">
                <a:hlinkClick r:id="rId7"/>
              </a:rPr>
              <a:t>BSI America: </a:t>
            </a:r>
            <a:r>
              <a:rPr lang="en-US" sz="1400" dirty="0"/>
              <a:t>https://www.bsigroup.com/en-US/our-services/Management-system-certification/Certificate-and-Client-Directory-Search/</a:t>
            </a:r>
            <a:endParaRPr lang="en-US" sz="1400" u="sng" dirty="0" smtClean="0">
              <a:hlinkClick r:id="rId7"/>
            </a:endParaRPr>
          </a:p>
          <a:p>
            <a:pPr lvl="1"/>
            <a:r>
              <a:rPr lang="en-US" sz="1400" dirty="0" smtClean="0">
                <a:solidFill>
                  <a:srgbClr val="FF0000"/>
                </a:solidFill>
              </a:rPr>
              <a:t>China National Accreditation Service for Conformity Assessment (CNAS): http://wwwcnas.org.cn/English/findanaccreditedbody/index.shtml</a:t>
            </a:r>
          </a:p>
          <a:p>
            <a:pPr lvl="1"/>
            <a:r>
              <a:rPr lang="en-US" sz="1400" dirty="0" smtClean="0"/>
              <a:t>DNV-GL: </a:t>
            </a:r>
            <a:r>
              <a:rPr lang="en-US" sz="1400" dirty="0">
                <a:hlinkClick r:id="rId10"/>
              </a:rPr>
              <a:t>https://certificatechecker.dnvgl.com</a:t>
            </a:r>
            <a:r>
              <a:rPr lang="en-US" sz="1400" dirty="0" smtClean="0">
                <a:hlinkClick r:id="rId10"/>
              </a:rPr>
              <a:t>/</a:t>
            </a:r>
            <a:endParaRPr lang="en-US" sz="1400" dirty="0" smtClean="0"/>
          </a:p>
          <a:p>
            <a:pPr lvl="1"/>
            <a:r>
              <a:rPr lang="en-US" sz="1400" dirty="0" smtClean="0"/>
              <a:t>DQS: </a:t>
            </a:r>
            <a:r>
              <a:rPr lang="en-US" sz="1400" dirty="0">
                <a:hlinkClick r:id="rId11"/>
              </a:rPr>
              <a:t>https://</a:t>
            </a:r>
            <a:r>
              <a:rPr lang="en-US" sz="1400" dirty="0" smtClean="0">
                <a:hlinkClick r:id="rId11"/>
              </a:rPr>
              <a:t>www.mydqs.com/en/customers/customer-database.html</a:t>
            </a:r>
            <a:endParaRPr lang="en-US" sz="1400" dirty="0" smtClean="0"/>
          </a:p>
          <a:p>
            <a:pPr lvl="1"/>
            <a:r>
              <a:rPr lang="en-US" sz="1400" dirty="0" smtClean="0">
                <a:solidFill>
                  <a:srgbClr val="FF0000"/>
                </a:solidFill>
              </a:rPr>
              <a:t>(Continued)</a:t>
            </a:r>
            <a:endParaRPr lang="en-US" sz="1400" dirty="0" smtClean="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291295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7149426" y="3429000"/>
            <a:ext cx="971550" cy="971550"/>
          </a:xfrm>
          <a:prstGeom prst="rect">
            <a:avLst/>
          </a:prstGeom>
        </p:spPr>
      </p:pic>
      <p:pic>
        <p:nvPicPr>
          <p:cNvPr id="2055" name="Picture 7" descr="cid:image001.png@01D33DAC.75AFC88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51483" y="1676400"/>
            <a:ext cx="1815518"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id:image002.png@01D33DAC.75AFC88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429000" y="2040398"/>
            <a:ext cx="2019967" cy="237920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357819"/>
            <a:ext cx="677352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 </a:t>
            </a:r>
            <a:r>
              <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On the resulting screen, locate the following portlet (left-hand side of screen):</a:t>
            </a:r>
            <a:endParaRPr kumimoji="0" lang="en-US" altLang="ko-K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37214" y="4670158"/>
            <a:ext cx="899337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Click the button: “Begin Self Enrollment” </a:t>
            </a:r>
            <a:r>
              <a:rPr kumimoji="0" lang="en-US" altLang="ko-KR" sz="1200" b="0"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(i</a:t>
            </a:r>
            <a:r>
              <a:rPr lang="en-US" altLang="ko-KR" sz="1200" dirty="0">
                <a:solidFill>
                  <a:srgbClr val="FF0000"/>
                </a:solidFill>
                <a:latin typeface="Calibri" panose="020F0502020204030204" pitchFamily="34" charset="0"/>
                <a:ea typeface="Gulim"/>
                <a:cs typeface="Calibri" panose="020F0502020204030204" pitchFamily="34" charset="0"/>
              </a:rPr>
              <a:t>f need to, click on the link “How-to Guide”.</a:t>
            </a:r>
            <a:endParaRPr kumimoji="0" lang="en-US" altLang="ko-KR" sz="1200" b="0" i="0" u="none" strike="noStrike" cap="none" normalizeH="0" baseline="0" dirty="0">
              <a:ln>
                <a:noFill/>
              </a:ln>
              <a:solidFill>
                <a:srgbClr val="FF0000"/>
              </a:solidFill>
              <a:effectLst/>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When prompted for "which portal you are requesting access to...," select the desired portal site from the currently available: (EM, NNSA or </a:t>
            </a:r>
            <a:r>
              <a:rPr kumimoji="0" lang="en-US" altLang="ko-KR" sz="12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MSL</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You will want to select </a:t>
            </a:r>
            <a:r>
              <a:rPr kumimoji="0" lang="en-US" altLang="ko-KR" sz="12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MSL</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p>
          <a:p>
            <a:pPr marL="171450" indent="-171450" eaLnBrk="0" fontAlgn="base" hangingPunct="0">
              <a:spcBef>
                <a:spcPct val="0"/>
              </a:spcBef>
              <a:spcAft>
                <a:spcPct val="0"/>
              </a:spcAft>
              <a:buFontTx/>
              <a:buChar char="-"/>
            </a:pPr>
            <a:r>
              <a:rPr lang="en-US" altLang="ko-KR" sz="1200" dirty="0">
                <a:latin typeface="Calibri" panose="020F0502020204030204" pitchFamily="34" charset="0"/>
                <a:ea typeface="Gulim"/>
                <a:cs typeface="Calibri" panose="020F0502020204030204" pitchFamily="34" charset="0"/>
              </a:rPr>
              <a:t>You will need to select the appropriate EM Contractor, NSE Contractor, Office Of Science Contractor, Other.  NSE Contractors are the NNSA Contractors.</a:t>
            </a:r>
            <a:endPar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ko-KR" sz="1200" b="0"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You will want to select Edit Content </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if</a:t>
            </a:r>
            <a:r>
              <a:rPr kumimoji="0" lang="en-US" altLang="ko-KR" sz="1200" b="0" i="0" u="none" strike="noStrike" cap="none" normalizeH="0" dirty="0">
                <a:ln>
                  <a:noFill/>
                </a:ln>
                <a:solidFill>
                  <a:schemeClr val="tx1"/>
                </a:solidFill>
                <a:effectLst/>
                <a:latin typeface="Calibri" panose="020F0502020204030204" pitchFamily="34" charset="0"/>
                <a:ea typeface="Gulim"/>
                <a:cs typeface="Calibri" panose="020F0502020204030204" pitchFamily="34" charset="0"/>
              </a:rPr>
              <a:t> you are going to be putting suppliers into the </a:t>
            </a:r>
            <a:r>
              <a:rPr kumimoji="0" lang="en-US" altLang="ko-KR" sz="1200" b="0" i="0" u="none" strike="noStrike" cap="none" normalizeH="0" dirty="0" smtClean="0">
                <a:ln>
                  <a:noFill/>
                </a:ln>
                <a:solidFill>
                  <a:schemeClr val="tx1"/>
                </a:solidFill>
                <a:effectLst/>
                <a:latin typeface="Calibri" panose="020F0502020204030204" pitchFamily="34" charset="0"/>
                <a:ea typeface="Gulim"/>
                <a:cs typeface="Calibri" panose="020F0502020204030204" pitchFamily="34" charset="0"/>
              </a:rPr>
              <a:t>MSL </a:t>
            </a:r>
            <a:r>
              <a:rPr kumimoji="0" lang="en-US" altLang="ko-KR" sz="1200" b="0" i="0" u="none" strike="noStrike" cap="none" normalizeH="0" dirty="0">
                <a:ln>
                  <a:noFill/>
                </a:ln>
                <a:solidFill>
                  <a:schemeClr val="tx1"/>
                </a:solidFill>
                <a:effectLst/>
                <a:latin typeface="Calibri" panose="020F0502020204030204" pitchFamily="34" charset="0"/>
                <a:ea typeface="Gulim"/>
                <a:cs typeface="Calibri" panose="020F0502020204030204" pitchFamily="34" charset="0"/>
              </a:rPr>
              <a:t>or want to view what suppliers are in the </a:t>
            </a:r>
            <a:r>
              <a:rPr kumimoji="0" lang="en-US" altLang="ko-KR" sz="1200" b="0" i="0" u="none" strike="noStrike" cap="none" normalizeH="0" dirty="0" smtClean="0">
                <a:ln>
                  <a:noFill/>
                </a:ln>
                <a:solidFill>
                  <a:schemeClr val="tx1"/>
                </a:solidFill>
                <a:effectLst/>
                <a:latin typeface="Calibri" panose="020F0502020204030204" pitchFamily="34" charset="0"/>
                <a:ea typeface="Gulim"/>
                <a:cs typeface="Calibri" panose="020F0502020204030204" pitchFamily="34" charset="0"/>
              </a:rPr>
              <a:t>MSL</a:t>
            </a:r>
            <a:r>
              <a:rPr kumimoji="0" lang="en-US" altLang="ko-KR" sz="1200" b="0" i="0" u="none" strike="noStrike" cap="none" normalizeH="0" dirty="0">
                <a:ln>
                  <a:noFill/>
                </a:ln>
                <a:solidFill>
                  <a:schemeClr val="tx1"/>
                </a:solidFill>
                <a:effectLst/>
                <a:latin typeface="Calibri" panose="020F0502020204030204" pitchFamily="34" charset="0"/>
                <a:ea typeface="Gulim"/>
                <a:cs typeface="Calibri" panose="020F0502020204030204" pitchFamily="34" charset="0"/>
              </a:rPr>
              <a:t>.</a:t>
            </a:r>
            <a:endParaRPr kumimoji="0" lang="en-US" altLang="ko-K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Approval by selected site ICR (Information Content Representative, Bill Wingfield, or Vince Grosso</a:t>
            </a:r>
            <a:r>
              <a:rPr kumimoji="0" lang="en-US" altLang="ko-KR" sz="1200" b="0" i="0" u="none" strike="noStrike" cap="none" normalizeH="0" dirty="0">
                <a:ln>
                  <a:noFill/>
                </a:ln>
                <a:solidFill>
                  <a:schemeClr val="tx1"/>
                </a:solidFill>
                <a:effectLst/>
                <a:latin typeface="Calibri" panose="020F0502020204030204" pitchFamily="34" charset="0"/>
                <a:ea typeface="Gulim"/>
                <a:cs typeface="Calibri" panose="020F0502020204030204" pitchFamily="34" charset="0"/>
              </a:rPr>
              <a:t> for the </a:t>
            </a:r>
            <a:r>
              <a:rPr kumimoji="0" lang="en-US" altLang="ko-KR" sz="1200" b="0" i="0" u="none" strike="noStrike" cap="none" normalizeH="0" dirty="0" smtClean="0">
                <a:ln>
                  <a:noFill/>
                </a:ln>
                <a:solidFill>
                  <a:schemeClr val="tx1"/>
                </a:solidFill>
                <a:effectLst/>
                <a:latin typeface="Calibri" panose="020F0502020204030204" pitchFamily="34" charset="0"/>
                <a:ea typeface="Gulim"/>
                <a:cs typeface="Calibri" panose="020F0502020204030204" pitchFamily="34" charset="0"/>
              </a:rPr>
              <a:t>MSL</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will take place and you will be notified by email. </a:t>
            </a:r>
            <a:endParaRPr kumimoji="0" lang="en-US" altLang="ko-KR" sz="12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79806306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7590"/>
            <a:ext cx="7772400" cy="338554"/>
          </a:xfrm>
        </p:spPr>
        <p:txBody>
          <a:bodyPr/>
          <a:lstStyle/>
          <a:p>
            <a:r>
              <a:rPr lang="en-US" sz="1600" dirty="0"/>
              <a:t>Supplier ISO Certification </a:t>
            </a:r>
            <a:r>
              <a:rPr lang="en-US" sz="1600" dirty="0" smtClean="0"/>
              <a:t>Validation/Verifications (Cont.)</a:t>
            </a:r>
            <a:endParaRPr lang="en-US" sz="1600" dirty="0"/>
          </a:p>
        </p:txBody>
      </p:sp>
      <p:sp>
        <p:nvSpPr>
          <p:cNvPr id="3" name="Content Placeholder 2"/>
          <p:cNvSpPr>
            <a:spLocks noGrp="1"/>
          </p:cNvSpPr>
          <p:nvPr>
            <p:ph idx="1"/>
          </p:nvPr>
        </p:nvSpPr>
        <p:spPr>
          <a:xfrm>
            <a:off x="304800" y="1143000"/>
            <a:ext cx="8458200" cy="6709529"/>
          </a:xfrm>
          <a:noFill/>
        </p:spPr>
        <p:txBody>
          <a:bodyPr/>
          <a:lstStyle/>
          <a:p>
            <a:pPr lvl="1"/>
            <a:endParaRPr lang="en-US" sz="1400" dirty="0">
              <a:solidFill>
                <a:srgbClr val="FF0000"/>
              </a:solidFill>
            </a:endParaRPr>
          </a:p>
          <a:p>
            <a:pPr lvl="1"/>
            <a:r>
              <a:rPr lang="en-US" sz="1400" u="sng" dirty="0">
                <a:hlinkClick r:id="rId3"/>
              </a:rPr>
              <a:t>IAQG: https://www.iaqg.org/oasis/login</a:t>
            </a:r>
            <a:r>
              <a:rPr lang="en-US" sz="1400" u="sng" dirty="0"/>
              <a:t> </a:t>
            </a:r>
          </a:p>
          <a:p>
            <a:pPr lvl="2"/>
            <a:r>
              <a:rPr lang="en-US" sz="1200" dirty="0"/>
              <a:t>Online Aerospace Supplier Information System (IAQG-OASIS). </a:t>
            </a:r>
          </a:p>
          <a:p>
            <a:pPr lvl="2"/>
            <a:r>
              <a:rPr lang="en-US" sz="1200" dirty="0"/>
              <a:t>This online resource contains a list of suppliers who are certified / registered under the IAQG rules to be in compliance with the aerospace quality management system requirements (9100 series</a:t>
            </a:r>
            <a:r>
              <a:rPr lang="en-US" sz="1200" dirty="0" smtClean="0"/>
              <a:t>).</a:t>
            </a:r>
            <a:endParaRPr lang="en-US" sz="1400" dirty="0" smtClean="0">
              <a:solidFill>
                <a:srgbClr val="FF0000"/>
              </a:solidFill>
              <a:hlinkClick r:id="rId4"/>
            </a:endParaRPr>
          </a:p>
          <a:p>
            <a:pPr lvl="1"/>
            <a:r>
              <a:rPr lang="en-US" sz="1400" dirty="0" smtClean="0">
                <a:solidFill>
                  <a:srgbClr val="FF0000"/>
                </a:solidFill>
                <a:hlinkClick r:id="rId4"/>
              </a:rPr>
              <a:t>IAS: </a:t>
            </a:r>
            <a:r>
              <a:rPr lang="en-US" sz="1400" dirty="0"/>
              <a:t>https://www.iasonline.org/search-accredited-organizations-2/</a:t>
            </a:r>
            <a:endParaRPr lang="en-US" sz="1400" dirty="0" smtClean="0">
              <a:solidFill>
                <a:srgbClr val="FF0000"/>
              </a:solidFill>
              <a:hlinkClick r:id="rId4"/>
            </a:endParaRPr>
          </a:p>
          <a:p>
            <a:pPr lvl="1"/>
            <a:r>
              <a:rPr lang="en-US" sz="1400" dirty="0" smtClean="0">
                <a:solidFill>
                  <a:srgbClr val="FF0000"/>
                </a:solidFill>
                <a:hlinkClick r:id="rId4"/>
              </a:rPr>
              <a:t>ILAC</a:t>
            </a:r>
            <a:r>
              <a:rPr lang="en-US" sz="1400" dirty="0">
                <a:solidFill>
                  <a:srgbClr val="FF0000"/>
                </a:solidFill>
                <a:hlinkClick r:id="rId4"/>
              </a:rPr>
              <a:t>: https://ilac.org/signatory-search/</a:t>
            </a:r>
            <a:r>
              <a:rPr lang="en-US" sz="1400" dirty="0">
                <a:solidFill>
                  <a:srgbClr val="FF0000"/>
                </a:solidFill>
              </a:rPr>
              <a:t> (For Calibration, testing, </a:t>
            </a:r>
            <a:r>
              <a:rPr lang="en-US" sz="1400" dirty="0" err="1">
                <a:solidFill>
                  <a:srgbClr val="FF0000"/>
                </a:solidFill>
              </a:rPr>
              <a:t>etc</a:t>
            </a:r>
            <a:r>
              <a:rPr lang="en-US" sz="1400" dirty="0" smtClean="0">
                <a:solidFill>
                  <a:srgbClr val="FF0000"/>
                </a:solidFill>
              </a:rPr>
              <a:t>)</a:t>
            </a:r>
          </a:p>
          <a:p>
            <a:pPr lvl="1"/>
            <a:r>
              <a:rPr lang="en-US" sz="1400" u="sng" dirty="0" smtClean="0">
                <a:hlinkClick r:id="rId5"/>
              </a:rPr>
              <a:t>Intertek: </a:t>
            </a:r>
            <a:r>
              <a:rPr lang="en-US" sz="1400" dirty="0"/>
              <a:t>http://www.intertek.com/business-assurance/certificate-validation/</a:t>
            </a:r>
            <a:endParaRPr lang="en-US" sz="1400" u="sng" dirty="0" smtClean="0">
              <a:hlinkClick r:id="rId5"/>
            </a:endParaRPr>
          </a:p>
          <a:p>
            <a:pPr lvl="1"/>
            <a:r>
              <a:rPr lang="en-US" sz="1400" u="sng" dirty="0" smtClean="0">
                <a:hlinkClick r:id="rId5"/>
              </a:rPr>
              <a:t>JQA: </a:t>
            </a:r>
            <a:r>
              <a:rPr lang="en-US" sz="1400" dirty="0"/>
              <a:t>https://www.jqa.jp/cgi-bin/06manage/14_touroku/search_e.html</a:t>
            </a:r>
            <a:endParaRPr lang="en-US" sz="1400" u="sng" dirty="0" smtClean="0">
              <a:hlinkClick r:id="rId5"/>
            </a:endParaRPr>
          </a:p>
          <a:p>
            <a:pPr lvl="1"/>
            <a:r>
              <a:rPr lang="en-US" sz="1400" u="sng" dirty="0" smtClean="0">
                <a:hlinkClick r:id="rId5"/>
              </a:rPr>
              <a:t>NIST</a:t>
            </a:r>
            <a:r>
              <a:rPr lang="en-US" sz="1400" u="sng" dirty="0">
                <a:hlinkClick r:id="rId5"/>
              </a:rPr>
              <a:t>: https://www-s.nist.gov/niws/index.cfm?event=directory.search#no-back</a:t>
            </a:r>
            <a:endParaRPr lang="en-US" sz="1400" u="sng" dirty="0"/>
          </a:p>
          <a:p>
            <a:pPr lvl="1"/>
            <a:r>
              <a:rPr lang="en-US" sz="1400" u="sng" dirty="0">
                <a:hlinkClick r:id="rId6"/>
              </a:rPr>
              <a:t>NSF: https://nsf-isr.org</a:t>
            </a:r>
            <a:r>
              <a:rPr lang="en-US" sz="1400" u="sng" dirty="0"/>
              <a:t>, or </a:t>
            </a:r>
            <a:r>
              <a:rPr lang="en-US" sz="1400" dirty="0"/>
              <a:t>http://info.nsf.org/Certified/isr/index.asp</a:t>
            </a:r>
            <a:endParaRPr lang="en-US" sz="1400" u="sng" dirty="0"/>
          </a:p>
          <a:p>
            <a:pPr lvl="1"/>
            <a:r>
              <a:rPr lang="en-US" sz="1400" dirty="0">
                <a:solidFill>
                  <a:srgbClr val="FF0000"/>
                </a:solidFill>
              </a:rPr>
              <a:t>NSAI - For National Standards Authority of Ireland (NSAI), </a:t>
            </a:r>
            <a:r>
              <a:rPr lang="en-US" sz="1400" dirty="0">
                <a:hlinkClick r:id="rId7"/>
              </a:rPr>
              <a:t>https://www.nsai.ie/certification/search-for-a-certified-company/</a:t>
            </a:r>
            <a:r>
              <a:rPr lang="en-US" sz="1400" dirty="0"/>
              <a:t> or for </a:t>
            </a:r>
            <a:r>
              <a:rPr lang="en-US" sz="1400" dirty="0">
                <a:solidFill>
                  <a:srgbClr val="FF0000"/>
                </a:solidFill>
              </a:rPr>
              <a:t>Certs contact Jodi Espinal, Certification &amp; Quality Cord. @ 603.689.9102 or cell 603.930.7076 email @: </a:t>
            </a:r>
            <a:r>
              <a:rPr lang="en-US" sz="1400" dirty="0">
                <a:solidFill>
                  <a:srgbClr val="FF0000"/>
                </a:solidFill>
                <a:hlinkClick r:id="rId8"/>
              </a:rPr>
              <a:t>Jodi.Espinal@NSAIinc.com</a:t>
            </a:r>
            <a:r>
              <a:rPr lang="en-US" sz="1400" dirty="0">
                <a:solidFill>
                  <a:srgbClr val="FF0000"/>
                </a:solidFill>
              </a:rPr>
              <a:t> or Lisa Greenleaf Operations Manager, US </a:t>
            </a:r>
            <a:r>
              <a:rPr lang="en-US" sz="1400" dirty="0">
                <a:solidFill>
                  <a:srgbClr val="FF0000"/>
                </a:solidFill>
                <a:hlinkClick r:id="rId9"/>
              </a:rPr>
              <a:t>Lisa.Greenleaf@NSAIinc.com</a:t>
            </a:r>
            <a:r>
              <a:rPr lang="en-US" sz="1400" dirty="0">
                <a:solidFill>
                  <a:srgbClr val="FF0000"/>
                </a:solidFill>
              </a:rPr>
              <a:t>, 603.689.9145 </a:t>
            </a:r>
            <a:endParaRPr lang="en-US" sz="1400" dirty="0" smtClean="0">
              <a:solidFill>
                <a:srgbClr val="FF0000"/>
              </a:solidFill>
            </a:endParaRPr>
          </a:p>
          <a:p>
            <a:pPr lvl="1"/>
            <a:r>
              <a:rPr lang="en-US" sz="1400" u="sng" dirty="0">
                <a:hlinkClick r:id="rId10"/>
              </a:rPr>
              <a:t>NQA Global: </a:t>
            </a:r>
            <a:r>
              <a:rPr lang="en-US" sz="1400" dirty="0">
                <a:hlinkClick r:id="rId11"/>
              </a:rPr>
              <a:t>https</a:t>
            </a:r>
            <a:r>
              <a:rPr lang="en-US" sz="1400">
                <a:hlinkClick r:id="rId11"/>
              </a:rPr>
              <a:t>://</a:t>
            </a:r>
            <a:r>
              <a:rPr lang="en-US" sz="1400" smtClean="0">
                <a:hlinkClick r:id="rId11"/>
              </a:rPr>
              <a:t>www.nqa.com/en-us/contact-us</a:t>
            </a:r>
            <a:r>
              <a:rPr lang="en-US" sz="1400" smtClean="0"/>
              <a:t> 800-649-5289</a:t>
            </a:r>
            <a:endParaRPr lang="en-US" sz="1400" dirty="0" smtClean="0"/>
          </a:p>
          <a:p>
            <a:pPr lvl="1"/>
            <a:r>
              <a:rPr lang="en-US" sz="1400" u="sng" dirty="0">
                <a:hlinkClick r:id="rId10"/>
              </a:rPr>
              <a:t>NVLAP: </a:t>
            </a:r>
            <a:r>
              <a:rPr lang="en-US" sz="1400" dirty="0"/>
              <a:t>https://</a:t>
            </a:r>
            <a:r>
              <a:rPr lang="en-US" sz="1400" dirty="0" smtClean="0"/>
              <a:t>www-s.nist.gov/niws/index.cfm?event=directory.search#no-back</a:t>
            </a:r>
            <a:endParaRPr lang="en-US" sz="1400" dirty="0"/>
          </a:p>
          <a:p>
            <a:pPr lvl="1"/>
            <a:endParaRPr lang="en-US" sz="1400" dirty="0" smtClean="0">
              <a:solidFill>
                <a:srgbClr val="FF0000"/>
              </a:solidFill>
            </a:endParaRPr>
          </a:p>
          <a:p>
            <a:r>
              <a:rPr lang="en-US" sz="1600" dirty="0">
                <a:solidFill>
                  <a:srgbClr val="FF0000"/>
                </a:solidFill>
              </a:rPr>
              <a:t>(Continued</a:t>
            </a:r>
            <a:r>
              <a:rPr lang="en-US" sz="1600" dirty="0" smtClean="0">
                <a:solidFill>
                  <a:srgbClr val="FF0000"/>
                </a:solidFill>
              </a:rPr>
              <a:t>)</a:t>
            </a:r>
            <a:endParaRPr lang="en-US" sz="1400" dirty="0" smtClean="0">
              <a:solidFill>
                <a:srgbClr val="FF0000"/>
              </a:solidFill>
            </a:endParaRPr>
          </a:p>
          <a:p>
            <a:endParaRPr lang="en-US" sz="1600" dirty="0">
              <a:solidFill>
                <a:srgbClr val="FF0000"/>
              </a:solidFill>
            </a:endParaRPr>
          </a:p>
          <a:p>
            <a:endParaRPr lang="en-US" sz="1600" u="sng" dirty="0" smtClean="0">
              <a:hlinkClick r:id="rId10"/>
            </a:endParaRPr>
          </a:p>
          <a:p>
            <a:endParaRPr lang="en-US" sz="1600" dirty="0" smtClean="0">
              <a:solidFill>
                <a:srgbClr val="FF0000"/>
              </a:solidFill>
            </a:endParaRPr>
          </a:p>
          <a:p>
            <a:endParaRPr lang="en-US" sz="16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34248386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7590"/>
            <a:ext cx="7010400" cy="338554"/>
          </a:xfrm>
        </p:spPr>
        <p:txBody>
          <a:bodyPr/>
          <a:lstStyle/>
          <a:p>
            <a:r>
              <a:rPr lang="en-US" sz="1600" dirty="0"/>
              <a:t>Supplier ISO Certification Validation/Verifications (Cont.)</a:t>
            </a:r>
          </a:p>
        </p:txBody>
      </p:sp>
      <p:sp>
        <p:nvSpPr>
          <p:cNvPr id="3" name="Content Placeholder 2"/>
          <p:cNvSpPr>
            <a:spLocks noGrp="1"/>
          </p:cNvSpPr>
          <p:nvPr>
            <p:ph idx="1"/>
          </p:nvPr>
        </p:nvSpPr>
        <p:spPr>
          <a:xfrm>
            <a:off x="342900" y="1143000"/>
            <a:ext cx="8458200" cy="5847755"/>
          </a:xfrm>
          <a:noFill/>
        </p:spPr>
        <p:txBody>
          <a:bodyPr/>
          <a:lstStyle/>
          <a:p>
            <a:pPr lvl="1"/>
            <a:r>
              <a:rPr lang="en-US" sz="1400" u="sng" dirty="0">
                <a:hlinkClick r:id="rId3"/>
              </a:rPr>
              <a:t>Perry Johnson: http://</a:t>
            </a:r>
            <a:r>
              <a:rPr lang="en-US" sz="1400" u="sng" dirty="0" smtClean="0">
                <a:hlinkClick r:id="rId3"/>
              </a:rPr>
              <a:t>www.pjlabs.com/search-accredited-labs</a:t>
            </a:r>
            <a:endParaRPr lang="en-US" sz="1400" u="sng" dirty="0"/>
          </a:p>
          <a:p>
            <a:pPr lvl="1"/>
            <a:r>
              <a:rPr lang="en-US" sz="1400" u="sng" dirty="0" smtClean="0"/>
              <a:t>QAS </a:t>
            </a:r>
            <a:r>
              <a:rPr lang="en-US" sz="1400" u="sng" dirty="0"/>
              <a:t>International: </a:t>
            </a:r>
            <a:r>
              <a:rPr lang="en-US" sz="1400" dirty="0">
                <a:hlinkClick r:id="rId4"/>
              </a:rPr>
              <a:t>https://</a:t>
            </a:r>
            <a:r>
              <a:rPr lang="en-US" sz="1400" dirty="0" smtClean="0">
                <a:hlinkClick r:id="rId4"/>
              </a:rPr>
              <a:t>www.qas-international.com/contact/</a:t>
            </a:r>
            <a:endParaRPr lang="en-US" sz="1400" dirty="0" smtClean="0"/>
          </a:p>
          <a:p>
            <a:pPr lvl="1"/>
            <a:r>
              <a:rPr lang="en-US" sz="1400" dirty="0" smtClean="0">
                <a:solidFill>
                  <a:srgbClr val="FF0000"/>
                </a:solidFill>
                <a:hlinkClick r:id="rId5"/>
              </a:rPr>
              <a:t>SAI </a:t>
            </a:r>
            <a:r>
              <a:rPr lang="en-US" sz="1400" dirty="0">
                <a:solidFill>
                  <a:srgbClr val="FF0000"/>
                </a:solidFill>
                <a:hlinkClick r:id="rId5"/>
              </a:rPr>
              <a:t>Global: http://qmi-saiglobal.com/qmi_companies/</a:t>
            </a:r>
            <a:r>
              <a:rPr lang="en-US" sz="1400" dirty="0">
                <a:solidFill>
                  <a:srgbClr val="FF0000"/>
                </a:solidFill>
              </a:rPr>
              <a:t> or </a:t>
            </a:r>
            <a:r>
              <a:rPr lang="en-US" sz="1400" dirty="0">
                <a:hlinkClick r:id="rId6"/>
              </a:rPr>
              <a:t>https://</a:t>
            </a:r>
            <a:r>
              <a:rPr lang="en-US" sz="1400" dirty="0" smtClean="0">
                <a:hlinkClick r:id="rId6"/>
              </a:rPr>
              <a:t>register.saiglobal.com/Default.aspx?stype=simple</a:t>
            </a:r>
            <a:endParaRPr lang="en-US" sz="1400" dirty="0" smtClean="0"/>
          </a:p>
          <a:p>
            <a:pPr lvl="1"/>
            <a:r>
              <a:rPr lang="en-US" sz="1400" dirty="0" smtClean="0"/>
              <a:t>SAI </a:t>
            </a:r>
            <a:r>
              <a:rPr lang="en-US" sz="1400" dirty="0"/>
              <a:t>Global QMI: </a:t>
            </a:r>
            <a:r>
              <a:rPr lang="en-US" sz="1400" dirty="0">
                <a:hlinkClick r:id="rId7"/>
              </a:rPr>
              <a:t>https://</a:t>
            </a:r>
            <a:r>
              <a:rPr lang="en-US" sz="1400" dirty="0" smtClean="0">
                <a:hlinkClick r:id="rId7"/>
              </a:rPr>
              <a:t>www.saiglobal.com/en-us/assurance/auditing_and_certification/certification_registry/</a:t>
            </a:r>
            <a:endParaRPr lang="en-US" sz="1400" dirty="0" smtClean="0"/>
          </a:p>
          <a:p>
            <a:pPr lvl="1"/>
            <a:r>
              <a:rPr lang="en-US" sz="1400" dirty="0" smtClean="0"/>
              <a:t>SGS</a:t>
            </a:r>
            <a:r>
              <a:rPr lang="en-US" sz="1400" dirty="0"/>
              <a:t>: </a:t>
            </a:r>
            <a:r>
              <a:rPr lang="en-US" sz="1400" dirty="0">
                <a:hlinkClick r:id="rId8"/>
              </a:rPr>
              <a:t>https://</a:t>
            </a:r>
            <a:r>
              <a:rPr lang="en-US" sz="1400" dirty="0" smtClean="0">
                <a:hlinkClick r:id="rId8"/>
              </a:rPr>
              <a:t>www.sgs.com/en/certified-clients-and-products/certified-client-directory</a:t>
            </a:r>
            <a:endParaRPr lang="en-US" sz="1400" dirty="0" smtClean="0"/>
          </a:p>
          <a:p>
            <a:pPr lvl="1"/>
            <a:r>
              <a:rPr lang="en-US" sz="1400" dirty="0" smtClean="0"/>
              <a:t>Smithers </a:t>
            </a:r>
            <a:r>
              <a:rPr lang="en-US" sz="1400" dirty="0"/>
              <a:t>Quality Assessments: </a:t>
            </a:r>
            <a:r>
              <a:rPr lang="en-US" sz="1400" dirty="0">
                <a:hlinkClick r:id="rId9"/>
              </a:rPr>
              <a:t>https://</a:t>
            </a:r>
            <a:r>
              <a:rPr lang="en-US" sz="1400" dirty="0" smtClean="0">
                <a:hlinkClick r:id="rId9"/>
              </a:rPr>
              <a:t>smithersregistrar.com/resources/certifiedcompanies</a:t>
            </a:r>
            <a:endParaRPr lang="en-US" sz="1400" dirty="0" smtClean="0"/>
          </a:p>
          <a:p>
            <a:pPr lvl="1"/>
            <a:r>
              <a:rPr lang="en-US" sz="1400" dirty="0" smtClean="0"/>
              <a:t>SQS </a:t>
            </a:r>
            <a:r>
              <a:rPr lang="en-US" sz="1400" dirty="0"/>
              <a:t>Switzerland: </a:t>
            </a:r>
            <a:r>
              <a:rPr lang="en-US" sz="1400" dirty="0">
                <a:hlinkClick r:id="rId10"/>
              </a:rPr>
              <a:t>https://</a:t>
            </a:r>
            <a:r>
              <a:rPr lang="en-US" sz="1400" dirty="0" smtClean="0">
                <a:hlinkClick r:id="rId10"/>
              </a:rPr>
              <a:t>www.sqs.ch/en/certified-organisations</a:t>
            </a:r>
            <a:endParaRPr lang="en-US" sz="1400" dirty="0" smtClean="0"/>
          </a:p>
          <a:p>
            <a:pPr lvl="1"/>
            <a:r>
              <a:rPr lang="en-US" sz="1400" dirty="0" smtClean="0"/>
              <a:t>SRI</a:t>
            </a:r>
            <a:r>
              <a:rPr lang="en-US" sz="1400" dirty="0"/>
              <a:t>: </a:t>
            </a:r>
            <a:r>
              <a:rPr lang="en-US" sz="1400" dirty="0">
                <a:hlinkClick r:id="rId11"/>
              </a:rPr>
              <a:t>https://</a:t>
            </a:r>
            <a:r>
              <a:rPr lang="en-US" sz="1400" dirty="0" smtClean="0">
                <a:hlinkClick r:id="rId11"/>
              </a:rPr>
              <a:t>www.sriregistrar.com/resources/sri-certificate-validation/</a:t>
            </a:r>
            <a:endParaRPr lang="en-US" sz="1400" dirty="0" smtClean="0"/>
          </a:p>
          <a:p>
            <a:pPr lvl="1"/>
            <a:r>
              <a:rPr lang="en-US" sz="1400" dirty="0" smtClean="0"/>
              <a:t>TUV </a:t>
            </a:r>
            <a:r>
              <a:rPr lang="en-US" sz="1400" dirty="0"/>
              <a:t>Nord: </a:t>
            </a:r>
            <a:r>
              <a:rPr lang="en-US" sz="1400" dirty="0">
                <a:hlinkClick r:id="rId12"/>
              </a:rPr>
              <a:t>https://</a:t>
            </a:r>
            <a:r>
              <a:rPr lang="en-US" sz="1400" dirty="0" smtClean="0">
                <a:hlinkClick r:id="rId12"/>
              </a:rPr>
              <a:t>www.tuev-nord.de/en/company/certification/certificate-database/</a:t>
            </a:r>
            <a:endParaRPr lang="en-US" sz="1400" dirty="0" smtClean="0"/>
          </a:p>
          <a:p>
            <a:pPr lvl="1"/>
            <a:r>
              <a:rPr lang="en-US" sz="1400" dirty="0" smtClean="0"/>
              <a:t>TUV </a:t>
            </a:r>
            <a:r>
              <a:rPr lang="en-US" sz="1400" dirty="0"/>
              <a:t>Rhineland: </a:t>
            </a:r>
            <a:r>
              <a:rPr lang="en-US" sz="1400" dirty="0">
                <a:hlinkClick r:id="rId13"/>
              </a:rPr>
              <a:t>https://</a:t>
            </a:r>
            <a:r>
              <a:rPr lang="en-US" sz="1400" dirty="0" smtClean="0">
                <a:hlinkClick r:id="rId13"/>
              </a:rPr>
              <a:t>www.certipedia.com/</a:t>
            </a:r>
            <a:endParaRPr lang="en-US" sz="1400" dirty="0" smtClean="0"/>
          </a:p>
          <a:p>
            <a:pPr lvl="1"/>
            <a:r>
              <a:rPr lang="en-US" sz="1400" dirty="0" smtClean="0"/>
              <a:t>TUV </a:t>
            </a:r>
            <a:r>
              <a:rPr lang="en-US" sz="1400" dirty="0" err="1"/>
              <a:t>Sud</a:t>
            </a:r>
            <a:r>
              <a:rPr lang="en-US" sz="1400" dirty="0"/>
              <a:t> – America: </a:t>
            </a:r>
            <a:r>
              <a:rPr lang="en-US" sz="1400" dirty="0">
                <a:hlinkClick r:id="rId14"/>
              </a:rPr>
              <a:t>https://</a:t>
            </a:r>
            <a:r>
              <a:rPr lang="en-US" sz="1400" dirty="0" smtClean="0">
                <a:hlinkClick r:id="rId14"/>
              </a:rPr>
              <a:t>www.tuvsud.com/en-us/resource-centre/certificate-finder</a:t>
            </a:r>
            <a:endParaRPr lang="en-US" sz="1400" dirty="0" smtClean="0"/>
          </a:p>
          <a:p>
            <a:pPr lvl="1"/>
            <a:r>
              <a:rPr lang="en-US" sz="1400" dirty="0" smtClean="0"/>
              <a:t>TUV </a:t>
            </a:r>
            <a:r>
              <a:rPr lang="en-US" sz="1400" dirty="0" err="1"/>
              <a:t>Sud</a:t>
            </a:r>
            <a:r>
              <a:rPr lang="en-US" sz="1400" dirty="0"/>
              <a:t> Group: </a:t>
            </a:r>
            <a:r>
              <a:rPr lang="en-US" sz="1400" dirty="0">
                <a:hlinkClick r:id="rId15"/>
              </a:rPr>
              <a:t>https://</a:t>
            </a:r>
            <a:r>
              <a:rPr lang="en-US" sz="1400" dirty="0" smtClean="0">
                <a:hlinkClick r:id="rId15"/>
              </a:rPr>
              <a:t>www.tuev-sued.de/management-systems/our-company/reference-list</a:t>
            </a:r>
            <a:endParaRPr lang="en-US" sz="1400" dirty="0" smtClean="0"/>
          </a:p>
          <a:p>
            <a:pPr lvl="1"/>
            <a:r>
              <a:rPr lang="en-US" sz="1400" dirty="0" smtClean="0"/>
              <a:t>Others???</a:t>
            </a:r>
          </a:p>
          <a:p>
            <a:pPr lvl="1"/>
            <a:r>
              <a:rPr lang="en-US" sz="1400" dirty="0" smtClean="0">
                <a:solidFill>
                  <a:srgbClr val="FF0000"/>
                </a:solidFill>
              </a:rPr>
              <a:t>Newly added:</a:t>
            </a:r>
            <a:endParaRPr lang="en-US" sz="1400" dirty="0">
              <a:solidFill>
                <a:srgbClr val="FF0000"/>
              </a:solidFill>
            </a:endParaRPr>
          </a:p>
          <a:p>
            <a:pPr lvl="1"/>
            <a:r>
              <a:rPr lang="en-US" sz="1400" dirty="0" smtClean="0">
                <a:solidFill>
                  <a:srgbClr val="FF0000"/>
                </a:solidFill>
                <a:hlinkClick r:id="rId16"/>
              </a:rPr>
              <a:t>Institute of Printed Circuits: www.ipc.org/cert-search.aspx</a:t>
            </a:r>
            <a:r>
              <a:rPr lang="en-US" sz="1400" dirty="0" smtClean="0">
                <a:solidFill>
                  <a:srgbClr val="FF0000"/>
                </a:solidFill>
              </a:rPr>
              <a:t> If you go to ipc.org/files-history/</a:t>
            </a:r>
            <a:r>
              <a:rPr lang="en-US" sz="1400" dirty="0" err="1" smtClean="0">
                <a:solidFill>
                  <a:srgbClr val="FF0000"/>
                </a:solidFill>
              </a:rPr>
              <a:t>HistoryBook</a:t>
            </a:r>
            <a:r>
              <a:rPr lang="en-US" sz="1400" dirty="0" smtClean="0">
                <a:solidFill>
                  <a:srgbClr val="FF0000"/>
                </a:solidFill>
              </a:rPr>
              <a:t> you can download a pdf From Vacuum Tubes to Nanotubes, 50 years,1957-2007.</a:t>
            </a:r>
            <a:endParaRPr lang="en-US" sz="1400" dirty="0">
              <a:solidFill>
                <a:srgbClr val="FF0000"/>
              </a:solidFill>
            </a:endParaRPr>
          </a:p>
          <a:p>
            <a:pPr lvl="1"/>
            <a:endParaRPr lang="en-US" sz="1400" u="sng" dirty="0"/>
          </a:p>
          <a:p>
            <a:pPr lvl="1"/>
            <a:endParaRPr lang="en-US" sz="14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9143926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7590"/>
            <a:ext cx="7010400" cy="338554"/>
          </a:xfrm>
        </p:spPr>
        <p:txBody>
          <a:bodyPr/>
          <a:lstStyle/>
          <a:p>
            <a:r>
              <a:rPr lang="en-US" sz="1600" dirty="0"/>
              <a:t>Supplier ISO Certification Validation/Verifications (Cont.)</a:t>
            </a:r>
          </a:p>
        </p:txBody>
      </p:sp>
      <p:sp>
        <p:nvSpPr>
          <p:cNvPr id="3" name="Content Placeholder 2"/>
          <p:cNvSpPr>
            <a:spLocks noGrp="1"/>
          </p:cNvSpPr>
          <p:nvPr>
            <p:ph idx="1"/>
          </p:nvPr>
        </p:nvSpPr>
        <p:spPr>
          <a:xfrm>
            <a:off x="342900" y="1143000"/>
            <a:ext cx="8458200" cy="4739759"/>
          </a:xfrm>
          <a:noFill/>
        </p:spPr>
        <p:txBody>
          <a:bodyPr/>
          <a:lstStyle/>
          <a:p>
            <a:pPr marL="457200" lvl="1" indent="0">
              <a:buNone/>
            </a:pPr>
            <a:r>
              <a:rPr lang="en-US" dirty="0" smtClean="0"/>
              <a:t>Who </a:t>
            </a:r>
            <a:r>
              <a:rPr lang="en-US" dirty="0"/>
              <a:t>is Eligible to Grant ISO 9001 Certification?</a:t>
            </a:r>
            <a:endParaRPr lang="en-US" sz="2800" b="1" dirty="0"/>
          </a:p>
          <a:p>
            <a:r>
              <a:rPr lang="en-US" sz="1200" dirty="0"/>
              <a:t>So who is eligible to grant ISO 9001 certification? Many people assume that ISO grants certification, but in fact, this is not true, instead, a registrar or certification body (CB) will be the one to grant certification (Read: </a:t>
            </a:r>
            <a:r>
              <a:rPr lang="en-US" sz="1200" u="sng" dirty="0">
                <a:hlinkClick r:id="rId3"/>
              </a:rPr>
              <a:t>Who is ISO?</a:t>
            </a:r>
            <a:r>
              <a:rPr lang="en-US" sz="1200" dirty="0"/>
              <a:t>). When choosing a registrar </a:t>
            </a:r>
            <a:r>
              <a:rPr lang="en-US" sz="1200" dirty="0" smtClean="0"/>
              <a:t>a supplier </a:t>
            </a:r>
            <a:r>
              <a:rPr lang="en-US" sz="1200" dirty="0"/>
              <a:t>should make sure that they are accredited. They should be a member of the International Accreditation Forum (IAF), and additionally need to be ISO/IEC 17021:2015 certified.</a:t>
            </a:r>
          </a:p>
          <a:p>
            <a:r>
              <a:rPr lang="en-US" sz="1200" dirty="0"/>
              <a:t>One of these standards is </a:t>
            </a:r>
            <a:r>
              <a:rPr lang="en-US" sz="1200" u="sng" dirty="0">
                <a:hlinkClick r:id="rId4"/>
              </a:rPr>
              <a:t>ISO/IEC 17021:2015 Conformity assessment</a:t>
            </a:r>
            <a:r>
              <a:rPr lang="en-US" sz="1200" dirty="0"/>
              <a:t/>
            </a:r>
            <a:br>
              <a:rPr lang="en-US" sz="1200" dirty="0"/>
            </a:br>
            <a:r>
              <a:rPr lang="en-US" sz="1200" b="1" dirty="0"/>
              <a:t>“Requirements for bodies providing audit and certification of management systems</a:t>
            </a:r>
            <a:r>
              <a:rPr lang="en-US" sz="1200" dirty="0"/>
              <a:t>“, which in effect stipulates the requirements for Registrars who certify organizations to ISO management standards like ISO 9001, ISO 14001, etc.</a:t>
            </a:r>
          </a:p>
          <a:p>
            <a:r>
              <a:rPr lang="en-US" sz="1200" dirty="0"/>
              <a:t>People often say “</a:t>
            </a:r>
            <a:r>
              <a:rPr lang="en-US" sz="1200" u="sng" dirty="0">
                <a:hlinkClick r:id="rId5"/>
              </a:rPr>
              <a:t>ISO Certified</a:t>
            </a:r>
            <a:r>
              <a:rPr lang="en-US" sz="1200" dirty="0"/>
              <a:t>” but ISO does not issue certificates or certify individual companies to any standard. So who can Grant ISO 9001 Certification? They are issued by certification/registration bodies (also called Registrars or CB’s), which are independent of ISO. CB’s need to be accredited by an IAF member to be internationally recognized.</a:t>
            </a:r>
          </a:p>
          <a:p>
            <a:r>
              <a:rPr lang="en-US" sz="1200" u="sng" dirty="0">
                <a:hlinkClick r:id="rId6"/>
              </a:rPr>
              <a:t>ISO/IEC 17021</a:t>
            </a:r>
            <a:r>
              <a:rPr lang="en-US" sz="1200" dirty="0"/>
              <a:t> ensures international acceptance of the CB’s certifications (i.e. your ISO 9001:2008 certificate) by requiring that all Accreditation bodies (</a:t>
            </a:r>
            <a:r>
              <a:rPr lang="en-US" sz="1200" u="sng" dirty="0">
                <a:hlinkClick r:id="rId7"/>
              </a:rPr>
              <a:t>ANAB</a:t>
            </a:r>
            <a:r>
              <a:rPr lang="en-US" sz="1200" dirty="0"/>
              <a:t>, etc.) belong to an internationally accredited organization, like the </a:t>
            </a:r>
            <a:r>
              <a:rPr lang="en-US" sz="1200" u="sng" dirty="0">
                <a:hlinkClick r:id="rId8"/>
              </a:rPr>
              <a:t>IAF</a:t>
            </a:r>
            <a:r>
              <a:rPr lang="en-US" sz="1200" dirty="0"/>
              <a:t>. Likewise, the IAF ensures that CB’s comply with ISO/IEC 17021.</a:t>
            </a:r>
          </a:p>
          <a:p>
            <a:r>
              <a:rPr lang="en-US" sz="1200" dirty="0" smtClean="0"/>
              <a:t>Some Quality System Registrars are not accredited by IAF, and thus are not meeting </a:t>
            </a:r>
            <a:r>
              <a:rPr lang="en-US" sz="1200" u="sng" dirty="0" smtClean="0">
                <a:hlinkClick r:id="rId9"/>
              </a:rPr>
              <a:t>ISO 17021</a:t>
            </a:r>
            <a:r>
              <a:rPr lang="en-US" sz="1200" dirty="0" smtClean="0"/>
              <a:t> — and </a:t>
            </a:r>
            <a:r>
              <a:rPr lang="en-US" sz="1200" b="1" dirty="0" smtClean="0"/>
              <a:t>will not be internationally recognized.</a:t>
            </a:r>
            <a:r>
              <a:rPr lang="en-US" sz="1200" dirty="0" smtClean="0"/>
              <a:t> Make sure that you </a:t>
            </a:r>
            <a:r>
              <a:rPr lang="en-US" sz="1200" u="sng" dirty="0" smtClean="0">
                <a:hlinkClick r:id="rId10"/>
              </a:rPr>
              <a:t>choose a Registrar</a:t>
            </a:r>
            <a:r>
              <a:rPr lang="en-US" sz="1200" dirty="0" smtClean="0"/>
              <a:t> who is accredited by an </a:t>
            </a:r>
            <a:r>
              <a:rPr lang="en-US" sz="1200" u="sng" dirty="0" smtClean="0">
                <a:hlinkClick r:id="rId11"/>
              </a:rPr>
              <a:t>IAF member</a:t>
            </a:r>
            <a:r>
              <a:rPr lang="en-US" sz="1200" dirty="0" smtClean="0"/>
              <a:t> (ANAB or the equivalent of ANAB in your country or region).</a:t>
            </a:r>
          </a:p>
          <a:p>
            <a:r>
              <a:rPr lang="en-US" sz="1200" dirty="0" smtClean="0"/>
              <a:t>When </a:t>
            </a:r>
            <a:r>
              <a:rPr lang="en-US" sz="1200" dirty="0"/>
              <a:t>you receive your registration certificate, it should display the ANAB and the IAF logos and unfortunately, without them, you are not officially ISO 9001 certified</a:t>
            </a:r>
            <a:r>
              <a:rPr lang="en-US" sz="1200" dirty="0" smtClean="0"/>
              <a:t>.</a:t>
            </a:r>
          </a:p>
          <a:p>
            <a:pPr lvl="1"/>
            <a:endParaRPr lang="en-US" sz="1200" u="sng" dirty="0" smtClean="0"/>
          </a:p>
          <a:p>
            <a:pPr lvl="1"/>
            <a:endParaRPr lang="en-US" sz="12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18119190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6035"/>
            <a:ext cx="7315200" cy="461665"/>
          </a:xfrm>
        </p:spPr>
        <p:txBody>
          <a:bodyPr/>
          <a:lstStyle/>
          <a:p>
            <a:r>
              <a:rPr lang="en-US" dirty="0"/>
              <a:t>Recent Complex Organizational Moves</a:t>
            </a:r>
          </a:p>
        </p:txBody>
      </p:sp>
      <p:sp>
        <p:nvSpPr>
          <p:cNvPr id="6" name="Content Placeholder 2"/>
          <p:cNvSpPr>
            <a:spLocks noGrp="1"/>
          </p:cNvSpPr>
          <p:nvPr>
            <p:ph idx="1"/>
          </p:nvPr>
        </p:nvSpPr>
        <p:spPr>
          <a:xfrm>
            <a:off x="228600" y="1052211"/>
            <a:ext cx="8686800" cy="4308872"/>
          </a:xfrm>
        </p:spPr>
        <p:txBody>
          <a:bodyPr/>
          <a:lstStyle/>
          <a:p>
            <a:pPr marL="457200" indent="-457200">
              <a:buNone/>
            </a:pPr>
            <a:r>
              <a:rPr lang="en-US" dirty="0"/>
              <a:t>Recent Complex Organizational Moves!!</a:t>
            </a:r>
          </a:p>
          <a:p>
            <a:pPr marL="457200" indent="-457200">
              <a:buNone/>
            </a:pPr>
            <a:endParaRPr lang="en-US" sz="1200" dirty="0">
              <a:solidFill>
                <a:srgbClr val="FF0000"/>
              </a:solidFill>
            </a:endParaRPr>
          </a:p>
          <a:p>
            <a:pPr marL="457200" indent="-457200">
              <a:buNone/>
            </a:pPr>
            <a:r>
              <a:rPr lang="en-US" sz="1800" dirty="0" smtClean="0"/>
              <a:t>Effective 8/3/2020 Nevada Field Office </a:t>
            </a:r>
            <a:r>
              <a:rPr lang="en-US" sz="1800" dirty="0" err="1" smtClean="0"/>
              <a:t>Mgr</a:t>
            </a:r>
            <a:r>
              <a:rPr lang="en-US" sz="1800" dirty="0" smtClean="0"/>
              <a:t> Steve Lawrence has taken a new position in the Office of Admin as Sr. Tech Advisor for Field Operations.</a:t>
            </a:r>
          </a:p>
          <a:p>
            <a:pPr marL="457200" indent="-457200">
              <a:buNone/>
            </a:pPr>
            <a:endParaRPr lang="en-US" sz="1800" dirty="0"/>
          </a:p>
          <a:p>
            <a:pPr marL="457200" indent="-457200">
              <a:buNone/>
            </a:pPr>
            <a:r>
              <a:rPr lang="en-US" sz="1800" dirty="0" smtClean="0"/>
              <a:t>Dr. David Bowman is acting Nevada Field Office </a:t>
            </a:r>
            <a:r>
              <a:rPr lang="en-US" sz="1800" dirty="0" err="1" smtClean="0"/>
              <a:t>Mgr</a:t>
            </a:r>
            <a:r>
              <a:rPr lang="en-US" sz="1800" dirty="0" smtClean="0"/>
              <a:t> &amp; Laura Tomlinson is serving as the acting Nevada Field Office Deputy Mgr.</a:t>
            </a:r>
          </a:p>
          <a:p>
            <a:pPr marL="457200" indent="-457200">
              <a:buNone/>
            </a:pPr>
            <a:endParaRPr lang="en-US" sz="1800" dirty="0"/>
          </a:p>
          <a:p>
            <a:pPr marL="457200" indent="-457200">
              <a:buNone/>
            </a:pPr>
            <a:r>
              <a:rPr lang="en-US" sz="1800" dirty="0" smtClean="0">
                <a:solidFill>
                  <a:srgbClr val="FF0000"/>
                </a:solidFill>
              </a:rPr>
              <a:t>Larry Adkinson retired from DOE-HQ 12/31/2019.  His replacement is TBD.  Colette Broussard, Director Office of ES&amp;H Reporting and Analysis (AU-23) is looking for his replacement (if that is possible to replace Larry </a:t>
            </a:r>
            <a:r>
              <a:rPr lang="en-US" sz="1800" dirty="0" smtClean="0">
                <a:solidFill>
                  <a:srgbClr val="FF0000"/>
                </a:solidFill>
                <a:sym typeface="Wingdings" panose="05000000000000000000" pitchFamily="2" charset="2"/>
              </a:rPr>
              <a:t>)</a:t>
            </a:r>
            <a:r>
              <a:rPr lang="en-US" sz="1800" dirty="0" smtClean="0">
                <a:solidFill>
                  <a:srgbClr val="FF0000"/>
                </a:solidFill>
              </a:rPr>
              <a:t>.</a:t>
            </a:r>
          </a:p>
          <a:p>
            <a:pPr marL="457200" indent="-457200">
              <a:buNone/>
            </a:pPr>
            <a:endParaRPr lang="en-US" sz="1800" dirty="0">
              <a:solidFill>
                <a:srgbClr val="FF0000"/>
              </a:solidFill>
            </a:endParaRPr>
          </a:p>
          <a:p>
            <a:pPr marL="457200" indent="-457200">
              <a:buNone/>
            </a:pPr>
            <a:r>
              <a:rPr lang="en-US" sz="1800" dirty="0" smtClean="0">
                <a:solidFill>
                  <a:srgbClr val="FF0000"/>
                </a:solidFill>
              </a:rPr>
              <a:t>Colette is hosting a Monthly DOE Contractor S/CI Working Group web-ex meeting.</a:t>
            </a:r>
            <a:endParaRPr lang="en-US" sz="1800" dirty="0">
              <a:solidFill>
                <a:srgbClr val="FF0000"/>
              </a:solidFill>
            </a:endParaRPr>
          </a:p>
        </p:txBody>
      </p:sp>
      <p:pic>
        <p:nvPicPr>
          <p:cNvPr id="4" name="Picture 3"/>
          <p:cNvPicPr>
            <a:picLocks noChangeAspect="1"/>
          </p:cNvPicPr>
          <p:nvPr/>
        </p:nvPicPr>
        <p:blipFill>
          <a:blip r:embed="rId3"/>
          <a:stretch>
            <a:fillRect/>
          </a:stretch>
        </p:blipFill>
        <p:spPr>
          <a:xfrm>
            <a:off x="7239000" y="1020266"/>
            <a:ext cx="1257300" cy="75438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25375419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6035"/>
            <a:ext cx="7315200" cy="461665"/>
          </a:xfrm>
        </p:spPr>
        <p:txBody>
          <a:bodyPr/>
          <a:lstStyle/>
          <a:p>
            <a:r>
              <a:rPr lang="en-US" dirty="0"/>
              <a:t>Recent Complex Organizational Moves</a:t>
            </a:r>
          </a:p>
        </p:txBody>
      </p:sp>
      <p:sp>
        <p:nvSpPr>
          <p:cNvPr id="6" name="Content Placeholder 2"/>
          <p:cNvSpPr>
            <a:spLocks noGrp="1"/>
          </p:cNvSpPr>
          <p:nvPr>
            <p:ph idx="1"/>
          </p:nvPr>
        </p:nvSpPr>
        <p:spPr>
          <a:xfrm>
            <a:off x="228600" y="1052211"/>
            <a:ext cx="8686800" cy="4216539"/>
          </a:xfrm>
        </p:spPr>
        <p:txBody>
          <a:bodyPr/>
          <a:lstStyle/>
          <a:p>
            <a:pPr marL="457200" indent="-457200">
              <a:buNone/>
            </a:pPr>
            <a:r>
              <a:rPr lang="en-US" dirty="0"/>
              <a:t>Recent Complex Organizational Moves!!</a:t>
            </a:r>
          </a:p>
          <a:p>
            <a:pPr marL="457200" indent="-457200">
              <a:buNone/>
            </a:pPr>
            <a:endParaRPr lang="en-US" sz="1200" dirty="0">
              <a:solidFill>
                <a:srgbClr val="FF0000"/>
              </a:solidFill>
            </a:endParaRPr>
          </a:p>
          <a:p>
            <a:r>
              <a:rPr lang="en-US" sz="1200" b="1" dirty="0"/>
              <a:t>Cincinnati</a:t>
            </a:r>
            <a:r>
              <a:rPr lang="en-US" sz="1200" dirty="0"/>
              <a:t> – </a:t>
            </a:r>
            <a:r>
              <a:rPr lang="en-US" sz="1200" dirty="0" smtClean="0"/>
              <a:t>5/14/20, U.S</a:t>
            </a:r>
            <a:r>
              <a:rPr lang="en-US" sz="1200" dirty="0"/>
              <a:t>. </a:t>
            </a:r>
            <a:r>
              <a:rPr lang="en-US" sz="1200" dirty="0" smtClean="0"/>
              <a:t>DOE </a:t>
            </a:r>
            <a:r>
              <a:rPr lang="en-US" sz="1200" dirty="0"/>
              <a:t>awarded the </a:t>
            </a:r>
            <a:r>
              <a:rPr lang="en-US" sz="1200" dirty="0" smtClean="0"/>
              <a:t>Hanford Tank </a:t>
            </a:r>
            <a:r>
              <a:rPr lang="en-US" sz="1200" dirty="0"/>
              <a:t>Closure Contract (TCC) that will provide a variety of services at the Hanford Site in Richland, Washington, to Hanford Works Restoration, LLC, located in Lynchburg, Virginia. The Hanford Works Restoration members are BWXT Technical Services Group, Inc. (Lynchburg, Virginia), Fluor Federal Services, Inc. (Greenville, South Carolina), INTERA, Inc. (Austin, Texas), and DBD, Inc. (Richland, Washington). This is an Indefinite Delivery Indefinite Quantity (IDIQ) contract under which firm-fixed-price and/or cost reimbursement task orders may be issued. The total estimated value of the contract is up to approximately $13 billion over a 10-year ordering period</a:t>
            </a:r>
            <a:r>
              <a:rPr lang="en-US" sz="1200" dirty="0" smtClean="0"/>
              <a:t>.</a:t>
            </a:r>
          </a:p>
          <a:p>
            <a:endParaRPr lang="en-US" sz="1200" dirty="0"/>
          </a:p>
          <a:p>
            <a:r>
              <a:rPr lang="en-US" sz="1200" dirty="0" smtClean="0"/>
              <a:t>The </a:t>
            </a:r>
            <a:r>
              <a:rPr lang="en-US" sz="1200" dirty="0"/>
              <a:t>contractor will perform these services under task orders issued off the master IDIQ contract. Firm-fixed-price and/or cost reimbursement task orders may be issued under the contract. The solicitation for this contract used the new End State Contracting Model that the DOE Office of Environmental Management expects will significantly reduce risk and environmental liability to provide the best overall solution for the accelerated completion and closure of the Hanford Site</a:t>
            </a:r>
            <a:r>
              <a:rPr lang="en-US" sz="1200" dirty="0" smtClean="0"/>
              <a:t>.</a:t>
            </a:r>
          </a:p>
          <a:p>
            <a:endParaRPr lang="en-US" sz="1200" dirty="0"/>
          </a:p>
          <a:p>
            <a:r>
              <a:rPr lang="en-US" sz="1200" dirty="0" smtClean="0">
                <a:solidFill>
                  <a:srgbClr val="FF0000"/>
                </a:solidFill>
              </a:rPr>
              <a:t>MSA will be replaced by HMIS </a:t>
            </a:r>
            <a:r>
              <a:rPr lang="en-US" sz="1200" dirty="0" err="1" smtClean="0">
                <a:solidFill>
                  <a:srgbClr val="FF0000"/>
                </a:solidFill>
              </a:rPr>
              <a:t>HMIS</a:t>
            </a:r>
            <a:r>
              <a:rPr lang="en-US" sz="1200" dirty="0" smtClean="0">
                <a:solidFill>
                  <a:srgbClr val="FF0000"/>
                </a:solidFill>
              </a:rPr>
              <a:t> stands for Hanford Mission Integration Solution and should be effective sometime in December 2020.</a:t>
            </a:r>
            <a:endParaRPr lang="en-US" sz="1200" dirty="0">
              <a:solidFill>
                <a:srgbClr val="FF0000"/>
              </a:solidFill>
            </a:endParaRPr>
          </a:p>
          <a:p>
            <a:r>
              <a:rPr lang="en-US" sz="1200" dirty="0"/>
              <a:t>Additional information is available via the procurement website at </a:t>
            </a:r>
            <a:r>
              <a:rPr lang="en-US" sz="1200" u="sng" dirty="0">
                <a:hlinkClick r:id="rId3" tooltip="//www.emcbc.doe.gov/SEB/TCC/"/>
              </a:rPr>
              <a:t>https://www.emcbc.doe.gov/SEB/TCC/</a:t>
            </a:r>
            <a:r>
              <a:rPr lang="en-US" sz="1200" dirty="0"/>
              <a:t>.</a:t>
            </a:r>
          </a:p>
          <a:p>
            <a:pPr marL="457200" indent="-457200">
              <a:buNone/>
            </a:pPr>
            <a:endParaRPr lang="en-US" sz="1200" dirty="0"/>
          </a:p>
        </p:txBody>
      </p:sp>
      <p:pic>
        <p:nvPicPr>
          <p:cNvPr id="4" name="Picture 3"/>
          <p:cNvPicPr>
            <a:picLocks noChangeAspect="1"/>
          </p:cNvPicPr>
          <p:nvPr/>
        </p:nvPicPr>
        <p:blipFill>
          <a:blip r:embed="rId4"/>
          <a:stretch>
            <a:fillRect/>
          </a:stretch>
        </p:blipFill>
        <p:spPr>
          <a:xfrm>
            <a:off x="7239000" y="1020266"/>
            <a:ext cx="1257300" cy="75438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34316494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6035"/>
            <a:ext cx="7315200" cy="461665"/>
          </a:xfrm>
        </p:spPr>
        <p:txBody>
          <a:bodyPr/>
          <a:lstStyle/>
          <a:p>
            <a:r>
              <a:rPr lang="en-US" dirty="0"/>
              <a:t>Recent Complex Organizational Moves</a:t>
            </a:r>
          </a:p>
        </p:txBody>
      </p:sp>
      <p:sp>
        <p:nvSpPr>
          <p:cNvPr id="6" name="Content Placeholder 2"/>
          <p:cNvSpPr>
            <a:spLocks noGrp="1"/>
          </p:cNvSpPr>
          <p:nvPr>
            <p:ph idx="1"/>
          </p:nvPr>
        </p:nvSpPr>
        <p:spPr>
          <a:xfrm>
            <a:off x="228600" y="1052211"/>
            <a:ext cx="8686800" cy="5201424"/>
          </a:xfrm>
        </p:spPr>
        <p:txBody>
          <a:bodyPr/>
          <a:lstStyle/>
          <a:p>
            <a:pPr marL="457200" indent="-457200">
              <a:buNone/>
            </a:pPr>
            <a:r>
              <a:rPr lang="en-US" dirty="0"/>
              <a:t>Recent Complex Organizational Moves!!</a:t>
            </a:r>
          </a:p>
          <a:p>
            <a:pPr marL="457200" indent="-457200">
              <a:buNone/>
            </a:pPr>
            <a:endParaRPr lang="en-US" sz="1200" dirty="0">
              <a:solidFill>
                <a:srgbClr val="FF0000"/>
              </a:solidFill>
            </a:endParaRPr>
          </a:p>
          <a:p>
            <a:pPr marL="457200" indent="-457200">
              <a:buNone/>
            </a:pPr>
            <a:r>
              <a:rPr lang="en-US" sz="1200" u="sng" dirty="0" smtClean="0">
                <a:solidFill>
                  <a:srgbClr val="FF0000"/>
                </a:solidFill>
              </a:rPr>
              <a:t>Mike </a:t>
            </a:r>
            <a:r>
              <a:rPr lang="en-US" sz="1200" u="sng" dirty="0" err="1" smtClean="0">
                <a:solidFill>
                  <a:srgbClr val="FF0000"/>
                </a:solidFill>
              </a:rPr>
              <a:t>Lempke</a:t>
            </a:r>
            <a:r>
              <a:rPr lang="en-US" sz="1200" u="sng" dirty="0" smtClean="0">
                <a:solidFill>
                  <a:srgbClr val="FF0000"/>
                </a:solidFill>
              </a:rPr>
              <a:t>, Huntington Ingalls Industries (HII), replaces Billy Morrison, Veolia Nuclear Solutions as the EFCOG Chair.  Sandra Fairchild Savannah River Remediation is the EFCOG Vice Chair, and Morgan Smith, Consolidated Nuclear Security, is the Vice Chair-elect.</a:t>
            </a:r>
          </a:p>
          <a:p>
            <a:pPr marL="457200" indent="-457200">
              <a:buNone/>
            </a:pPr>
            <a:endParaRPr lang="en-US" sz="1200" u="sng" dirty="0">
              <a:solidFill>
                <a:srgbClr val="FF0000"/>
              </a:solidFill>
            </a:endParaRPr>
          </a:p>
          <a:p>
            <a:pPr marL="457200" indent="-457200">
              <a:buNone/>
            </a:pPr>
            <a:r>
              <a:rPr lang="en-US" sz="1200" u="sng" dirty="0" smtClean="0">
                <a:solidFill>
                  <a:srgbClr val="FF0000"/>
                </a:solidFill>
              </a:rPr>
              <a:t>N3B </a:t>
            </a:r>
            <a:r>
              <a:rPr lang="en-US" sz="1200" u="sng" dirty="0">
                <a:solidFill>
                  <a:srgbClr val="FF0000"/>
                </a:solidFill>
              </a:rPr>
              <a:t>LANL – </a:t>
            </a:r>
            <a:r>
              <a:rPr lang="en-US" sz="1200" u="sng" dirty="0" err="1">
                <a:solidFill>
                  <a:srgbClr val="FF0000"/>
                </a:solidFill>
              </a:rPr>
              <a:t>Stoller</a:t>
            </a:r>
            <a:r>
              <a:rPr lang="en-US" sz="1200" u="sng" dirty="0">
                <a:solidFill>
                  <a:srgbClr val="FF0000"/>
                </a:solidFill>
              </a:rPr>
              <a:t> Newport News Nuclear &amp; BWXT (N3B) - Los Alamos w/ </a:t>
            </a:r>
            <a:r>
              <a:rPr lang="en-US" sz="1200" u="sng" dirty="0" err="1">
                <a:solidFill>
                  <a:srgbClr val="FF0000"/>
                </a:solidFill>
              </a:rPr>
              <a:t>Subcontrators</a:t>
            </a:r>
            <a:r>
              <a:rPr lang="en-US" sz="1200" u="sng" dirty="0">
                <a:solidFill>
                  <a:srgbClr val="FF0000"/>
                </a:solidFill>
              </a:rPr>
              <a:t> </a:t>
            </a:r>
            <a:r>
              <a:rPr lang="en-US" sz="1200" u="sng" dirty="0" err="1">
                <a:solidFill>
                  <a:srgbClr val="FF0000"/>
                </a:solidFill>
              </a:rPr>
              <a:t>Longenecker</a:t>
            </a:r>
            <a:r>
              <a:rPr lang="en-US" sz="1200" u="sng" dirty="0">
                <a:solidFill>
                  <a:srgbClr val="FF0000"/>
                </a:solidFill>
              </a:rPr>
              <a:t> &amp; Associates, Inc. (L&amp;A) and Tech2 Solutions (T2S) Wins $1.4B LANL Award  </a:t>
            </a:r>
            <a:r>
              <a:rPr lang="en-US" sz="1200" dirty="0">
                <a:solidFill>
                  <a:srgbClr val="FF0000"/>
                </a:solidFill>
              </a:rPr>
              <a:t>- EM program to monitor contaminated water systems, D&amp;D contaminated buildings, clean up soiled lands, and ship mixed, low level  &amp; transuranic radioactive waste at LANL in Mar 2018.  </a:t>
            </a:r>
            <a:r>
              <a:rPr lang="en-US" sz="1200" dirty="0" smtClean="0">
                <a:solidFill>
                  <a:srgbClr val="FF0000"/>
                </a:solidFill>
              </a:rPr>
              <a:t>Scott Hobbs, is the new N3B </a:t>
            </a:r>
            <a:r>
              <a:rPr lang="en-US" sz="1200" dirty="0">
                <a:solidFill>
                  <a:srgbClr val="FF0000"/>
                </a:solidFill>
              </a:rPr>
              <a:t>Quality </a:t>
            </a:r>
            <a:r>
              <a:rPr lang="en-US" sz="1200" dirty="0" smtClean="0">
                <a:solidFill>
                  <a:srgbClr val="FF0000"/>
                </a:solidFill>
              </a:rPr>
              <a:t>Assurance Program Director starting 10/2019. http</a:t>
            </a:r>
            <a:r>
              <a:rPr lang="en-US" sz="1200" dirty="0">
                <a:solidFill>
                  <a:srgbClr val="FF0000"/>
                </a:solidFill>
              </a:rPr>
              <a:t>://n3b-la.com/</a:t>
            </a:r>
          </a:p>
          <a:p>
            <a:pPr marL="457200" indent="-457200">
              <a:buNone/>
            </a:pPr>
            <a:endParaRPr lang="en-US" sz="1200" dirty="0">
              <a:solidFill>
                <a:srgbClr val="FF0000"/>
              </a:solidFill>
            </a:endParaRPr>
          </a:p>
          <a:p>
            <a:pPr marL="0" indent="0">
              <a:buNone/>
            </a:pPr>
            <a:r>
              <a:rPr lang="en-US" sz="1200" b="1" u="sng" dirty="0"/>
              <a:t>Mission Support and Test Services, LLC (MSTS)</a:t>
            </a:r>
            <a:r>
              <a:rPr lang="en-US" sz="1200" dirty="0"/>
              <a:t> - a joint venture with Honeywell International, and equity partners Jacobs Engineering, and </a:t>
            </a:r>
            <a:r>
              <a:rPr lang="en-US" sz="1200" dirty="0" err="1"/>
              <a:t>Stoller</a:t>
            </a:r>
            <a:r>
              <a:rPr lang="en-US" sz="1200" dirty="0"/>
              <a:t> Newport News Nuclear Inc. (SN3), a part of Huntington Ingalls Industries Technical Solutions division.</a:t>
            </a:r>
          </a:p>
          <a:p>
            <a:r>
              <a:rPr lang="en-US" sz="1200" dirty="0"/>
              <a:t>Beginning Dec. 1, 2017, MSTS is the new M&amp;O contractor for the </a:t>
            </a:r>
            <a:r>
              <a:rPr lang="en-US" sz="1200" b="1" dirty="0"/>
              <a:t>Nevada National Security Site (NNSS).</a:t>
            </a:r>
            <a:r>
              <a:rPr lang="en-US" sz="1200" dirty="0"/>
              <a:t> </a:t>
            </a:r>
          </a:p>
          <a:p>
            <a:pPr marL="457200" indent="-457200">
              <a:buNone/>
            </a:pPr>
            <a:endParaRPr lang="en-US" sz="1200" dirty="0"/>
          </a:p>
          <a:p>
            <a:pPr marL="457200" indent="-457200">
              <a:buNone/>
            </a:pPr>
            <a:r>
              <a:rPr lang="en-US" sz="1200" u="sng" dirty="0">
                <a:solidFill>
                  <a:srgbClr val="FF0000"/>
                </a:solidFill>
              </a:rPr>
              <a:t>Triad National Security, LLC </a:t>
            </a:r>
            <a:r>
              <a:rPr lang="en-US" sz="1200" dirty="0">
                <a:solidFill>
                  <a:srgbClr val="FF0000"/>
                </a:solidFill>
              </a:rPr>
              <a:t>– 6/6/18, NNSA announced award of contract valued at $2.5B/</a:t>
            </a:r>
            <a:r>
              <a:rPr lang="en-US" sz="1200" dirty="0" err="1">
                <a:solidFill>
                  <a:srgbClr val="FF0000"/>
                </a:solidFill>
              </a:rPr>
              <a:t>yr</a:t>
            </a:r>
            <a:r>
              <a:rPr lang="en-US" sz="1200" dirty="0">
                <a:solidFill>
                  <a:srgbClr val="FF0000"/>
                </a:solidFill>
              </a:rPr>
              <a:t> of Battelle Memorial Institute, the Regents of the University of CA, and the Regents of Texas A&amp;M University the M&amp;O contract for LANL. Fluor Federal Services, Huntington Ingalls Industries/</a:t>
            </a:r>
            <a:r>
              <a:rPr lang="en-US" sz="1200" dirty="0" err="1">
                <a:solidFill>
                  <a:srgbClr val="FF0000"/>
                </a:solidFill>
              </a:rPr>
              <a:t>Stoller</a:t>
            </a:r>
            <a:r>
              <a:rPr lang="en-US" sz="1200" dirty="0">
                <a:solidFill>
                  <a:srgbClr val="FF0000"/>
                </a:solidFill>
              </a:rPr>
              <a:t> Newport News, </a:t>
            </a:r>
            <a:r>
              <a:rPr lang="en-US" sz="1200" dirty="0" err="1">
                <a:solidFill>
                  <a:srgbClr val="FF0000"/>
                </a:solidFill>
              </a:rPr>
              <a:t>Longenecker</a:t>
            </a:r>
            <a:r>
              <a:rPr lang="en-US" sz="1200" dirty="0">
                <a:solidFill>
                  <a:srgbClr val="FF0000"/>
                </a:solidFill>
              </a:rPr>
              <a:t> &amp; </a:t>
            </a:r>
            <a:r>
              <a:rPr lang="en-US" sz="1200" dirty="0" err="1">
                <a:solidFill>
                  <a:srgbClr val="FF0000"/>
                </a:solidFill>
              </a:rPr>
              <a:t>Assoc</a:t>
            </a:r>
            <a:r>
              <a:rPr lang="en-US" sz="1200" dirty="0">
                <a:solidFill>
                  <a:srgbClr val="FF0000"/>
                </a:solidFill>
              </a:rPr>
              <a:t>, </a:t>
            </a:r>
            <a:r>
              <a:rPr lang="en-US" sz="1200" dirty="0" err="1">
                <a:solidFill>
                  <a:srgbClr val="FF0000"/>
                </a:solidFill>
              </a:rPr>
              <a:t>TechSource</a:t>
            </a:r>
            <a:r>
              <a:rPr lang="en-US" sz="1200" dirty="0">
                <a:solidFill>
                  <a:srgbClr val="FF0000"/>
                </a:solidFill>
              </a:rPr>
              <a:t>, Strategic Management Solutions and Merrick &amp; Co. will support Triad National Security, LLC.  LANS contract expires 9/30/18 will be extended to allow for a full 4 month transition period.  7/9/18 NNSA issued notice to proceed with Transition.  11/1/18 Triad took over LANL.</a:t>
            </a:r>
          </a:p>
          <a:p>
            <a:pPr marL="457200" indent="-457200">
              <a:buNone/>
            </a:pPr>
            <a:endParaRPr lang="en-US" sz="1800" dirty="0"/>
          </a:p>
        </p:txBody>
      </p:sp>
      <p:pic>
        <p:nvPicPr>
          <p:cNvPr id="4" name="Picture 3"/>
          <p:cNvPicPr>
            <a:picLocks noChangeAspect="1"/>
          </p:cNvPicPr>
          <p:nvPr/>
        </p:nvPicPr>
        <p:blipFill>
          <a:blip r:embed="rId3"/>
          <a:stretch>
            <a:fillRect/>
          </a:stretch>
        </p:blipFill>
        <p:spPr>
          <a:xfrm>
            <a:off x="7239000" y="1020266"/>
            <a:ext cx="1257300" cy="75438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39672509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9"/>
            <a:ext cx="7315200" cy="830997"/>
          </a:xfrm>
        </p:spPr>
        <p:txBody>
          <a:bodyPr/>
          <a:lstStyle/>
          <a:p>
            <a:r>
              <a:rPr lang="en-US" dirty="0"/>
              <a:t>Future EFCOG ISM &amp; QA Working Group Meetings</a:t>
            </a:r>
          </a:p>
        </p:txBody>
      </p:sp>
      <p:sp>
        <p:nvSpPr>
          <p:cNvPr id="6" name="Content Placeholder 2"/>
          <p:cNvSpPr>
            <a:spLocks noGrp="1"/>
          </p:cNvSpPr>
          <p:nvPr>
            <p:ph idx="1"/>
          </p:nvPr>
        </p:nvSpPr>
        <p:spPr>
          <a:xfrm>
            <a:off x="152400" y="1066800"/>
            <a:ext cx="8686800" cy="4847481"/>
          </a:xfrm>
        </p:spPr>
        <p:txBody>
          <a:bodyPr/>
          <a:lstStyle/>
          <a:p>
            <a:pPr marL="0" indent="0">
              <a:buNone/>
            </a:pPr>
            <a:endParaRPr lang="en-US" sz="1800" b="1" dirty="0"/>
          </a:p>
          <a:p>
            <a:endParaRPr lang="en-US" sz="1600" b="1" dirty="0">
              <a:solidFill>
                <a:srgbClr val="FF0000"/>
              </a:solidFill>
            </a:endParaRPr>
          </a:p>
          <a:p>
            <a:r>
              <a:rPr lang="en-US" sz="1600" b="1" dirty="0"/>
              <a:t>Spring 2019 EFCOG ISM &amp; QA Working Group Meeting </a:t>
            </a:r>
            <a:r>
              <a:rPr lang="en-US" sz="1600" b="1" dirty="0" smtClean="0"/>
              <a:t>was </a:t>
            </a:r>
            <a:r>
              <a:rPr lang="en-US" sz="1600" b="1" dirty="0"/>
              <a:t>at ORNL,  5/6-10/2019</a:t>
            </a:r>
          </a:p>
          <a:p>
            <a:endParaRPr lang="en-US" sz="1600" b="1" dirty="0"/>
          </a:p>
          <a:p>
            <a:r>
              <a:rPr lang="en-US" sz="1600" b="1" dirty="0"/>
              <a:t>Fall 2019 EFCOG ISM &amp; QA Working Group Meeting – </a:t>
            </a:r>
            <a:r>
              <a:rPr lang="en-US" sz="1600" b="1" dirty="0" smtClean="0"/>
              <a:t>was </a:t>
            </a:r>
            <a:r>
              <a:rPr lang="en-US" sz="1600" b="1" dirty="0"/>
              <a:t>at Y12, </a:t>
            </a:r>
            <a:r>
              <a:rPr lang="en-US" sz="1600" b="1" dirty="0" smtClean="0"/>
              <a:t>10/28 </a:t>
            </a:r>
            <a:r>
              <a:rPr lang="en-US" sz="1600" b="1" dirty="0"/>
              <a:t>– </a:t>
            </a:r>
            <a:r>
              <a:rPr lang="en-US" sz="1600" b="1" dirty="0" smtClean="0"/>
              <a:t>31/2019</a:t>
            </a:r>
            <a:endParaRPr lang="en-US" sz="1600" b="1" dirty="0"/>
          </a:p>
          <a:p>
            <a:endParaRPr lang="en-US" sz="1600" b="1" dirty="0">
              <a:solidFill>
                <a:srgbClr val="FF0000"/>
              </a:solidFill>
            </a:endParaRPr>
          </a:p>
          <a:p>
            <a:r>
              <a:rPr lang="en-US" sz="1600" b="1" dirty="0"/>
              <a:t>Spring EFCOG </a:t>
            </a:r>
            <a:r>
              <a:rPr lang="en-US" sz="1600" b="1" dirty="0" smtClean="0">
                <a:solidFill>
                  <a:srgbClr val="FF0000"/>
                </a:solidFill>
              </a:rPr>
              <a:t>QA </a:t>
            </a:r>
            <a:r>
              <a:rPr lang="en-US" sz="1600" b="1" dirty="0"/>
              <a:t>2020 meeting </a:t>
            </a:r>
            <a:r>
              <a:rPr lang="en-US" sz="1600" b="1" dirty="0" smtClean="0"/>
              <a:t>at </a:t>
            </a:r>
            <a:r>
              <a:rPr lang="en-US" sz="1600" b="1" dirty="0">
                <a:solidFill>
                  <a:srgbClr val="FF0000"/>
                </a:solidFill>
              </a:rPr>
              <a:t>SNL, </a:t>
            </a:r>
            <a:r>
              <a:rPr lang="en-US" sz="1600" b="1" dirty="0" smtClean="0">
                <a:solidFill>
                  <a:srgbClr val="FF0000"/>
                </a:solidFill>
              </a:rPr>
              <a:t>3/30-4/2/2020 – CANCELLED (COVID-19)</a:t>
            </a:r>
            <a:endParaRPr lang="en-US" sz="1600" b="1" dirty="0" smtClean="0"/>
          </a:p>
          <a:p>
            <a:endParaRPr lang="en-US" sz="1600" b="1" dirty="0" smtClean="0"/>
          </a:p>
          <a:p>
            <a:r>
              <a:rPr lang="en-US" sz="1600" b="1" dirty="0" smtClean="0"/>
              <a:t>Spring EFCOG </a:t>
            </a:r>
            <a:r>
              <a:rPr lang="en-US" sz="1600" b="1" dirty="0" smtClean="0">
                <a:solidFill>
                  <a:srgbClr val="FF0000"/>
                </a:solidFill>
              </a:rPr>
              <a:t>ISM</a:t>
            </a:r>
            <a:r>
              <a:rPr lang="en-US" sz="1600" b="1" dirty="0" smtClean="0"/>
              <a:t> 2020 </a:t>
            </a:r>
            <a:r>
              <a:rPr lang="en-US" sz="1600" b="1" dirty="0"/>
              <a:t>meeting </a:t>
            </a:r>
            <a:r>
              <a:rPr lang="en-US" sz="1600" b="1" dirty="0" smtClean="0"/>
              <a:t>at </a:t>
            </a:r>
            <a:r>
              <a:rPr lang="en-US" sz="1600" b="1" dirty="0" smtClean="0">
                <a:solidFill>
                  <a:srgbClr val="FF0000"/>
                </a:solidFill>
              </a:rPr>
              <a:t>PTX, 4/20-23/2020 – CANCELLED (COVID-19)</a:t>
            </a:r>
            <a:endParaRPr lang="en-US" sz="1600" b="1" dirty="0">
              <a:solidFill>
                <a:srgbClr val="FF0000"/>
              </a:solidFill>
            </a:endParaRPr>
          </a:p>
          <a:p>
            <a:endParaRPr lang="en-US" sz="1600" b="1" dirty="0">
              <a:solidFill>
                <a:srgbClr val="FF0000"/>
              </a:solidFill>
            </a:endParaRPr>
          </a:p>
          <a:p>
            <a:r>
              <a:rPr lang="en-US" sz="1600" b="1" dirty="0" smtClean="0">
                <a:solidFill>
                  <a:srgbClr val="FF0000"/>
                </a:solidFill>
              </a:rPr>
              <a:t>EFCOG ISM &amp; QA Fall </a:t>
            </a:r>
            <a:r>
              <a:rPr lang="en-US" sz="1600" b="1" dirty="0">
                <a:solidFill>
                  <a:srgbClr val="FF0000"/>
                </a:solidFill>
              </a:rPr>
              <a:t>2020 meeting </a:t>
            </a:r>
            <a:r>
              <a:rPr lang="en-US" sz="1600" b="1" dirty="0" smtClean="0">
                <a:solidFill>
                  <a:srgbClr val="FF0000"/>
                </a:solidFill>
              </a:rPr>
              <a:t>was held remotely, 11/9 – 11/12/2020</a:t>
            </a:r>
          </a:p>
          <a:p>
            <a:endParaRPr lang="en-US" sz="1600" b="1" dirty="0" smtClean="0">
              <a:solidFill>
                <a:srgbClr val="FF0000"/>
              </a:solidFill>
            </a:endParaRPr>
          </a:p>
          <a:p>
            <a:r>
              <a:rPr lang="en-US" sz="1600" b="1" dirty="0" smtClean="0">
                <a:solidFill>
                  <a:srgbClr val="FF0000"/>
                </a:solidFill>
              </a:rPr>
              <a:t>EFCOG ISM &amp; QA Spring 2021 meeting at SNL???, dates TBD??? (NQA-1 Meets xx/xx/21 and Weapons QA meets xx/xx/21 can’t conflict.)</a:t>
            </a:r>
            <a:endParaRPr lang="en-US" sz="1600" b="1" dirty="0">
              <a:solidFill>
                <a:srgbClr val="FF0000"/>
              </a:solidFill>
            </a:endParaRPr>
          </a:p>
          <a:p>
            <a:endParaRPr lang="en-US" sz="1800" b="1" dirty="0">
              <a:solidFill>
                <a:srgbClr val="FF0000"/>
              </a:solidFill>
            </a:endParaRPr>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74136680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9"/>
            <a:ext cx="7315200" cy="830997"/>
          </a:xfrm>
        </p:spPr>
        <p:txBody>
          <a:bodyPr/>
          <a:lstStyle/>
          <a:p>
            <a:r>
              <a:rPr lang="en-US" dirty="0" smtClean="0"/>
              <a:t>Fall 2020 </a:t>
            </a:r>
            <a:r>
              <a:rPr lang="en-US" dirty="0"/>
              <a:t>EFCOG </a:t>
            </a:r>
            <a:r>
              <a:rPr lang="en-US" dirty="0" smtClean="0"/>
              <a:t>Meeting </a:t>
            </a:r>
            <a:r>
              <a:rPr lang="en-US" dirty="0"/>
              <a:t>@ </a:t>
            </a:r>
            <a:r>
              <a:rPr lang="en-US" dirty="0" smtClean="0"/>
              <a:t>Your Desk Agenda</a:t>
            </a:r>
            <a:endParaRPr lang="en-US" dirty="0"/>
          </a:p>
        </p:txBody>
      </p:sp>
      <p:sp>
        <p:nvSpPr>
          <p:cNvPr id="6" name="Content Placeholder 2"/>
          <p:cNvSpPr>
            <a:spLocks noGrp="1"/>
          </p:cNvSpPr>
          <p:nvPr>
            <p:ph idx="1"/>
          </p:nvPr>
        </p:nvSpPr>
        <p:spPr>
          <a:xfrm>
            <a:off x="228600" y="1066800"/>
            <a:ext cx="8686800" cy="4955203"/>
          </a:xfrm>
        </p:spPr>
        <p:txBody>
          <a:bodyPr/>
          <a:lstStyle/>
          <a:p>
            <a:r>
              <a:rPr lang="en-US" sz="1600" dirty="0" smtClean="0"/>
              <a:t>Fall 2020 </a:t>
            </a:r>
            <a:r>
              <a:rPr lang="en-US" sz="1600" dirty="0"/>
              <a:t>EFCOG </a:t>
            </a:r>
            <a:r>
              <a:rPr lang="en-US" sz="1600" dirty="0" smtClean="0"/>
              <a:t>QA </a:t>
            </a:r>
            <a:r>
              <a:rPr lang="en-US" sz="1600" dirty="0"/>
              <a:t>Meeting – </a:t>
            </a:r>
            <a:r>
              <a:rPr lang="en-US" sz="1600" b="1" dirty="0" smtClean="0">
                <a:solidFill>
                  <a:srgbClr val="FF0000"/>
                </a:solidFill>
              </a:rPr>
              <a:t>Scheduled 11/9-11/12/20 </a:t>
            </a:r>
            <a:r>
              <a:rPr lang="en-US" sz="1600" dirty="0" smtClean="0"/>
              <a:t>at </a:t>
            </a:r>
            <a:r>
              <a:rPr lang="en-US" sz="1600" b="1" dirty="0" smtClean="0">
                <a:solidFill>
                  <a:srgbClr val="FF0000"/>
                </a:solidFill>
              </a:rPr>
              <a:t>Your Desk </a:t>
            </a:r>
          </a:p>
          <a:p>
            <a:r>
              <a:rPr lang="en-US" sz="1600" dirty="0" smtClean="0"/>
              <a:t>Registration </a:t>
            </a:r>
            <a:r>
              <a:rPr lang="en-US" sz="1600" dirty="0" smtClean="0">
                <a:solidFill>
                  <a:srgbClr val="FF0000"/>
                </a:solidFill>
              </a:rPr>
              <a:t>is </a:t>
            </a:r>
            <a:r>
              <a:rPr lang="en-US" sz="1600" dirty="0">
                <a:solidFill>
                  <a:srgbClr val="FF0000"/>
                </a:solidFill>
              </a:rPr>
              <a:t>available </a:t>
            </a:r>
            <a:r>
              <a:rPr lang="en-US" sz="1600" dirty="0"/>
              <a:t>@: </a:t>
            </a:r>
            <a:r>
              <a:rPr lang="en-US" sz="1600" dirty="0">
                <a:hlinkClick r:id="rId3"/>
              </a:rPr>
              <a:t>https</a:t>
            </a:r>
            <a:r>
              <a:rPr lang="en-US" sz="1600" dirty="0" smtClean="0">
                <a:hlinkClick r:id="rId3"/>
              </a:rPr>
              <a:t>://efcog.org</a:t>
            </a:r>
            <a:r>
              <a:rPr lang="en-US" sz="1600" dirty="0" smtClean="0"/>
              <a:t> </a:t>
            </a:r>
          </a:p>
          <a:p>
            <a:pPr lvl="2"/>
            <a:r>
              <a:rPr lang="en-US" sz="1600" b="1" dirty="0" smtClean="0">
                <a:solidFill>
                  <a:srgbClr val="FF0000"/>
                </a:solidFill>
              </a:rPr>
              <a:t>Monday Nov </a:t>
            </a:r>
            <a:r>
              <a:rPr lang="en-US" sz="1600" b="1" dirty="0">
                <a:solidFill>
                  <a:srgbClr val="FF0000"/>
                </a:solidFill>
              </a:rPr>
              <a:t>9</a:t>
            </a:r>
            <a:r>
              <a:rPr lang="en-US" sz="1600" b="1" dirty="0" smtClean="0">
                <a:solidFill>
                  <a:srgbClr val="FF0000"/>
                </a:solidFill>
              </a:rPr>
              <a:t>, 2020 415-655-0001 Meeting ID# 133 478 0001</a:t>
            </a:r>
            <a:endParaRPr lang="en-US" sz="1600" dirty="0">
              <a:solidFill>
                <a:srgbClr val="FF0000"/>
              </a:solidFill>
            </a:endParaRPr>
          </a:p>
          <a:p>
            <a:pPr lvl="3"/>
            <a:r>
              <a:rPr lang="en-US" sz="1600" dirty="0" smtClean="0">
                <a:solidFill>
                  <a:srgbClr val="FF0000"/>
                </a:solidFill>
              </a:rPr>
              <a:t>EFCOG Joint QA/ISM Session Noon – 4:30 pm EST @ your desk</a:t>
            </a:r>
            <a:endParaRPr lang="en-US" sz="1600" b="1" dirty="0">
              <a:solidFill>
                <a:srgbClr val="FF0000"/>
              </a:solidFill>
            </a:endParaRPr>
          </a:p>
          <a:p>
            <a:pPr lvl="2"/>
            <a:r>
              <a:rPr lang="en-US" sz="1600" b="1" dirty="0" smtClean="0"/>
              <a:t>Tuesday Nov 10, </a:t>
            </a:r>
            <a:r>
              <a:rPr lang="en-US" sz="1600" b="1" dirty="0"/>
              <a:t>2020 </a:t>
            </a:r>
            <a:r>
              <a:rPr lang="en-US" sz="1600" b="1" dirty="0" smtClean="0">
                <a:solidFill>
                  <a:srgbClr val="FF0000"/>
                </a:solidFill>
              </a:rPr>
              <a:t>10:30 </a:t>
            </a:r>
            <a:r>
              <a:rPr lang="en-US" sz="1600" b="1" dirty="0">
                <a:solidFill>
                  <a:srgbClr val="FF0000"/>
                </a:solidFill>
              </a:rPr>
              <a:t>– </a:t>
            </a:r>
            <a:r>
              <a:rPr lang="en-US" sz="1600" b="1" dirty="0" smtClean="0">
                <a:solidFill>
                  <a:srgbClr val="FF0000"/>
                </a:solidFill>
              </a:rPr>
              <a:t>4:30 EST @ your desk break out sessions</a:t>
            </a:r>
            <a:endParaRPr lang="en-US" sz="1600" b="1" dirty="0">
              <a:solidFill>
                <a:srgbClr val="FF0000"/>
              </a:solidFill>
            </a:endParaRPr>
          </a:p>
          <a:p>
            <a:pPr lvl="3"/>
            <a:r>
              <a:rPr lang="en-US" sz="1600" dirty="0"/>
              <a:t>Working Group Reports – Overview of initiatives, issues, roadblocks, and opportunities:</a:t>
            </a:r>
          </a:p>
          <a:p>
            <a:pPr lvl="4"/>
            <a:r>
              <a:rPr lang="en-US" sz="1600" dirty="0"/>
              <a:t>QA </a:t>
            </a:r>
            <a:r>
              <a:rPr lang="en-US" sz="1600" dirty="0" smtClean="0"/>
              <a:t>P&amp;P,</a:t>
            </a:r>
            <a:endParaRPr lang="en-US" sz="1600" dirty="0">
              <a:solidFill>
                <a:srgbClr val="FF0000"/>
              </a:solidFill>
            </a:endParaRPr>
          </a:p>
          <a:p>
            <a:pPr lvl="4"/>
            <a:r>
              <a:rPr lang="en-US" sz="1600" dirty="0"/>
              <a:t>Software </a:t>
            </a:r>
            <a:r>
              <a:rPr lang="en-US" sz="1600" dirty="0" smtClean="0"/>
              <a:t>QA,</a:t>
            </a:r>
            <a:endParaRPr lang="en-US" sz="1600" dirty="0">
              <a:solidFill>
                <a:srgbClr val="FF0000"/>
              </a:solidFill>
            </a:endParaRPr>
          </a:p>
          <a:p>
            <a:pPr lvl="4"/>
            <a:r>
              <a:rPr lang="en-US" sz="1600" dirty="0"/>
              <a:t>Supply Chain Quality </a:t>
            </a:r>
            <a:r>
              <a:rPr lang="en-US" sz="1600" b="1" dirty="0">
                <a:solidFill>
                  <a:srgbClr val="FF0000"/>
                </a:solidFill>
              </a:rPr>
              <a:t>Phone # 415-655-0002 Meeting ID 133 776 8152 </a:t>
            </a:r>
            <a:endParaRPr lang="en-US" sz="1600" dirty="0" smtClean="0"/>
          </a:p>
          <a:p>
            <a:pPr lvl="4"/>
            <a:r>
              <a:rPr lang="en-US" sz="1600" dirty="0" smtClean="0"/>
              <a:t>Procurement Engineering</a:t>
            </a:r>
            <a:endParaRPr lang="en-US" sz="1600" dirty="0"/>
          </a:p>
          <a:p>
            <a:pPr marL="914400"/>
            <a:r>
              <a:rPr lang="en-US" sz="1600" b="1" dirty="0" smtClean="0"/>
              <a:t>Wed Nov 11, </a:t>
            </a:r>
            <a:r>
              <a:rPr lang="en-US" sz="1600" b="1" dirty="0" smtClean="0">
                <a:solidFill>
                  <a:srgbClr val="FF0000"/>
                </a:solidFill>
              </a:rPr>
              <a:t>10:30 – 4:30 EST </a:t>
            </a:r>
            <a:r>
              <a:rPr lang="en-US" sz="1600" b="1" dirty="0">
                <a:solidFill>
                  <a:srgbClr val="FF0000"/>
                </a:solidFill>
              </a:rPr>
              <a:t>breakout </a:t>
            </a:r>
            <a:r>
              <a:rPr lang="en-US" sz="1600" b="1" dirty="0" smtClean="0">
                <a:solidFill>
                  <a:srgbClr val="FF0000"/>
                </a:solidFill>
              </a:rPr>
              <a:t>sessions</a:t>
            </a:r>
            <a:r>
              <a:rPr lang="en-US" sz="1600" b="1" dirty="0">
                <a:solidFill>
                  <a:srgbClr val="FF0000"/>
                </a:solidFill>
              </a:rPr>
              <a:t> </a:t>
            </a:r>
            <a:r>
              <a:rPr lang="en-US" sz="1600" b="1" dirty="0" smtClean="0">
                <a:solidFill>
                  <a:srgbClr val="FF0000"/>
                </a:solidFill>
              </a:rPr>
              <a:t>@ your desk</a:t>
            </a:r>
            <a:r>
              <a:rPr lang="en-US" sz="1600" b="1" dirty="0">
                <a:solidFill>
                  <a:srgbClr val="FF0000"/>
                </a:solidFill>
              </a:rPr>
              <a:t> Phone </a:t>
            </a:r>
            <a:r>
              <a:rPr lang="en-US" sz="1600" b="1" dirty="0" smtClean="0">
                <a:solidFill>
                  <a:srgbClr val="FF0000"/>
                </a:solidFill>
              </a:rPr>
              <a:t>SCQWG # </a:t>
            </a:r>
            <a:r>
              <a:rPr lang="en-US" sz="1600" b="1" dirty="0">
                <a:solidFill>
                  <a:srgbClr val="FF0000"/>
                </a:solidFill>
              </a:rPr>
              <a:t>415-655-0002 Meeting ID 133 776 8152 </a:t>
            </a:r>
            <a:r>
              <a:rPr lang="en-US" sz="1600" b="1" dirty="0" smtClean="0">
                <a:solidFill>
                  <a:srgbClr val="FF0000"/>
                </a:solidFill>
              </a:rPr>
              <a:t>#</a:t>
            </a:r>
            <a:endParaRPr lang="en-US" sz="1600" b="1" dirty="0">
              <a:solidFill>
                <a:srgbClr val="FF0000"/>
              </a:solidFill>
            </a:endParaRPr>
          </a:p>
          <a:p>
            <a:pPr marL="914400"/>
            <a:r>
              <a:rPr lang="en-US" sz="1600" b="1" dirty="0"/>
              <a:t>Thurs </a:t>
            </a:r>
            <a:r>
              <a:rPr lang="en-US" sz="1600" b="1" dirty="0" smtClean="0"/>
              <a:t>Nov 12, </a:t>
            </a:r>
            <a:r>
              <a:rPr lang="en-US" sz="1600" b="1" dirty="0" smtClean="0">
                <a:solidFill>
                  <a:srgbClr val="FF0000"/>
                </a:solidFill>
              </a:rPr>
              <a:t>10:30 – 1:30 EST </a:t>
            </a:r>
            <a:r>
              <a:rPr lang="en-US" sz="1600" b="1" dirty="0">
                <a:solidFill>
                  <a:srgbClr val="FF0000"/>
                </a:solidFill>
              </a:rPr>
              <a:t>breakout </a:t>
            </a:r>
            <a:r>
              <a:rPr lang="en-US" sz="1600" b="1" dirty="0" smtClean="0">
                <a:solidFill>
                  <a:srgbClr val="FF0000"/>
                </a:solidFill>
              </a:rPr>
              <a:t>sessions @ </a:t>
            </a:r>
            <a:r>
              <a:rPr lang="en-US" sz="1600" b="1" dirty="0">
                <a:solidFill>
                  <a:srgbClr val="FF0000"/>
                </a:solidFill>
              </a:rPr>
              <a:t>your desk Phone </a:t>
            </a:r>
            <a:r>
              <a:rPr lang="en-US" sz="1600" b="1" dirty="0" smtClean="0">
                <a:solidFill>
                  <a:srgbClr val="FF0000"/>
                </a:solidFill>
              </a:rPr>
              <a:t>SCQWG # </a:t>
            </a:r>
            <a:r>
              <a:rPr lang="en-US" sz="1600" b="1" dirty="0">
                <a:solidFill>
                  <a:srgbClr val="FF0000"/>
                </a:solidFill>
              </a:rPr>
              <a:t>415-655-0002 Meeting ID 133 776 8152 #</a:t>
            </a:r>
          </a:p>
          <a:p>
            <a:pPr marL="685800" indent="0">
              <a:buNone/>
            </a:pPr>
            <a:endParaRPr lang="en-US" sz="1600" b="1" dirty="0" smtClean="0">
              <a:solidFill>
                <a:srgbClr val="FF0000"/>
              </a:solidFill>
            </a:endParaRPr>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5029522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Open Discussion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03400"/>
            <a:ext cx="5410200" cy="3606800"/>
          </a:xfrm>
          <a:prstGeom prst="rect">
            <a:avLst/>
          </a:prstGeom>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wanting to participate on audits:</a:t>
            </a:r>
            <a:endParaRPr lang="en-US" dirty="0"/>
          </a:p>
        </p:txBody>
      </p:sp>
      <p:sp>
        <p:nvSpPr>
          <p:cNvPr id="3" name="Content Placeholder 2"/>
          <p:cNvSpPr>
            <a:spLocks noGrp="1"/>
          </p:cNvSpPr>
          <p:nvPr>
            <p:ph idx="1"/>
          </p:nvPr>
        </p:nvSpPr>
        <p:spPr>
          <a:xfrm>
            <a:off x="381000" y="1143000"/>
            <a:ext cx="8458200" cy="4693593"/>
          </a:xfrm>
        </p:spPr>
        <p:txBody>
          <a:bodyPr/>
          <a:lstStyle/>
          <a:p>
            <a:pPr marL="0" indent="0">
              <a:buNone/>
            </a:pPr>
            <a:r>
              <a:rPr lang="en-US" dirty="0" smtClean="0"/>
              <a:t>These individuals are interesting in obtaining their Lead Auditor Certifications and willing to participate on audits free of charge (i.e. they will pay their own way):</a:t>
            </a:r>
            <a:endParaRPr lang="en-US" dirty="0"/>
          </a:p>
          <a:p>
            <a:pPr marL="0" indent="0">
              <a:buNone/>
            </a:pPr>
            <a:endParaRPr lang="en-US" dirty="0" smtClean="0"/>
          </a:p>
          <a:p>
            <a:pPr lvl="0"/>
            <a:r>
              <a:rPr lang="en-US" dirty="0"/>
              <a:t>Amber Romero SNL; </a:t>
            </a:r>
            <a:r>
              <a:rPr lang="en-US" u="sng" dirty="0">
                <a:hlinkClick r:id="rId2"/>
              </a:rPr>
              <a:t>allewis@sandia.gov</a:t>
            </a:r>
            <a:r>
              <a:rPr lang="en-US" dirty="0"/>
              <a:t> </a:t>
            </a:r>
            <a:endParaRPr lang="en-US" dirty="0" smtClean="0"/>
          </a:p>
          <a:p>
            <a:pPr lvl="0"/>
            <a:endParaRPr lang="en-US" dirty="0"/>
          </a:p>
          <a:p>
            <a:pPr lvl="0"/>
            <a:r>
              <a:rPr lang="en-US" dirty="0"/>
              <a:t>Sherri Auckland, LANL-Carlsbad Operations; </a:t>
            </a:r>
            <a:r>
              <a:rPr lang="en-US" u="sng" dirty="0">
                <a:hlinkClick r:id="rId3"/>
              </a:rPr>
              <a:t>sauckland@lanl.gov</a:t>
            </a:r>
            <a:r>
              <a:rPr lang="en-US" dirty="0"/>
              <a:t> </a:t>
            </a:r>
            <a:endParaRPr lang="en-US" dirty="0" smtClean="0"/>
          </a:p>
          <a:p>
            <a:pPr lvl="0"/>
            <a:endParaRPr lang="en-US" dirty="0"/>
          </a:p>
          <a:p>
            <a:pPr lvl="0"/>
            <a:r>
              <a:rPr lang="en-US" dirty="0" err="1" smtClean="0"/>
              <a:t>Surendra</a:t>
            </a:r>
            <a:r>
              <a:rPr lang="en-US" dirty="0" smtClean="0"/>
              <a:t> </a:t>
            </a:r>
            <a:r>
              <a:rPr lang="en-US" dirty="0"/>
              <a:t>Tiwari, PPPL; </a:t>
            </a:r>
            <a:r>
              <a:rPr lang="en-US" u="sng" dirty="0">
                <a:hlinkClick r:id="rId4"/>
              </a:rPr>
              <a:t>stiwari@pppl.gov</a:t>
            </a:r>
            <a:r>
              <a:rPr lang="en-US" dirty="0"/>
              <a:t> </a:t>
            </a:r>
          </a:p>
          <a:p>
            <a:endParaRPr lang="en-US"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smtClean="0"/>
              <a:t>Official Use Only (OUO)</a:t>
            </a:r>
            <a:endParaRPr lang="en-US" altLang="en-US" dirty="0"/>
          </a:p>
        </p:txBody>
      </p:sp>
    </p:spTree>
    <p:extLst>
      <p:ext uri="{BB962C8B-B14F-4D97-AF65-F5344CB8AC3E}">
        <p14:creationId xmlns:p14="http://schemas.microsoft.com/office/powerpoint/2010/main" val="39882820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7149426" y="3429000"/>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111598"/>
            <a:ext cx="3913251"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After you have approval to access the MSL:</a:t>
            </a:r>
            <a:r>
              <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 </a:t>
            </a:r>
            <a:endPar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rPr>
              <a:t>Your screen should look like this: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6" name="Picture 5"/>
          <p:cNvPicPr>
            <a:picLocks noChangeAspect="1"/>
          </p:cNvPicPr>
          <p:nvPr/>
        </p:nvPicPr>
        <p:blipFill>
          <a:blip r:embed="rId4"/>
          <a:stretch>
            <a:fillRect/>
          </a:stretch>
        </p:blipFill>
        <p:spPr>
          <a:xfrm>
            <a:off x="2514600" y="1883375"/>
            <a:ext cx="3962429" cy="4076730"/>
          </a:xfrm>
          <a:prstGeom prst="rect">
            <a:avLst/>
          </a:prstGeom>
        </p:spPr>
      </p:pic>
    </p:spTree>
    <p:extLst>
      <p:ext uri="{BB962C8B-B14F-4D97-AF65-F5344CB8AC3E}">
        <p14:creationId xmlns:p14="http://schemas.microsoft.com/office/powerpoint/2010/main" val="377342443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461665"/>
          </a:xfrm>
        </p:spPr>
        <p:txBody>
          <a:bodyPr/>
          <a:lstStyle/>
          <a:p>
            <a:r>
              <a:rPr lang="en-US" dirty="0"/>
              <a:t>Next Webinar/Call &amp; Close Out</a:t>
            </a:r>
          </a:p>
        </p:txBody>
      </p:sp>
      <p:sp>
        <p:nvSpPr>
          <p:cNvPr id="3" name="Content Placeholder 2"/>
          <p:cNvSpPr>
            <a:spLocks noGrp="1"/>
          </p:cNvSpPr>
          <p:nvPr>
            <p:ph idx="1"/>
          </p:nvPr>
        </p:nvSpPr>
        <p:spPr>
          <a:xfrm>
            <a:off x="457200" y="1143000"/>
            <a:ext cx="8382000" cy="2785378"/>
          </a:xfrm>
        </p:spPr>
        <p:txBody>
          <a:bodyPr/>
          <a:lstStyle/>
          <a:p>
            <a:r>
              <a:rPr lang="en-US" dirty="0"/>
              <a:t>Next Webinar/Call: (</a:t>
            </a:r>
            <a:r>
              <a:rPr lang="en-US" dirty="0">
                <a:solidFill>
                  <a:srgbClr val="FF0000"/>
                </a:solidFill>
              </a:rPr>
              <a:t>Usually the </a:t>
            </a:r>
            <a:r>
              <a:rPr lang="en-US" dirty="0"/>
              <a:t>Third </a:t>
            </a:r>
            <a:r>
              <a:rPr lang="en-US" dirty="0">
                <a:solidFill>
                  <a:srgbClr val="FF0000"/>
                </a:solidFill>
              </a:rPr>
              <a:t>Wednesday</a:t>
            </a:r>
            <a:r>
              <a:rPr lang="en-US" dirty="0"/>
              <a:t> of each month)</a:t>
            </a:r>
          </a:p>
          <a:p>
            <a:pPr lvl="1"/>
            <a:r>
              <a:rPr lang="en-US" dirty="0" smtClean="0">
                <a:solidFill>
                  <a:srgbClr val="FF0000"/>
                </a:solidFill>
              </a:rPr>
              <a:t>12/16/20</a:t>
            </a:r>
            <a:endParaRPr lang="en-US" dirty="0">
              <a:solidFill>
                <a:srgbClr val="FF0000"/>
              </a:solidFill>
            </a:endParaRPr>
          </a:p>
          <a:p>
            <a:pPr lvl="2"/>
            <a:r>
              <a:rPr lang="en-US" dirty="0"/>
              <a:t>11:00 AM EST</a:t>
            </a:r>
          </a:p>
          <a:p>
            <a:pPr lvl="2"/>
            <a:r>
              <a:rPr lang="en-US" dirty="0"/>
              <a:t>10:00 AM CST</a:t>
            </a:r>
          </a:p>
          <a:p>
            <a:pPr lvl="2"/>
            <a:r>
              <a:rPr lang="en-US" dirty="0"/>
              <a:t>09:00 AM </a:t>
            </a:r>
            <a:r>
              <a:rPr lang="en-US" dirty="0" smtClean="0"/>
              <a:t>MDT</a:t>
            </a:r>
            <a:endParaRPr lang="en-US" dirty="0"/>
          </a:p>
          <a:p>
            <a:pPr lvl="2"/>
            <a:r>
              <a:rPr lang="en-US" dirty="0"/>
              <a:t>08:00 AM PST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505200"/>
            <a:ext cx="2857500" cy="2857500"/>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7149426" y="3429000"/>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234708"/>
            <a:ext cx="18473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5" name="Picture 4"/>
          <p:cNvPicPr>
            <a:picLocks noChangeAspect="1"/>
          </p:cNvPicPr>
          <p:nvPr/>
        </p:nvPicPr>
        <p:blipFill>
          <a:blip r:embed="rId4"/>
          <a:stretch>
            <a:fillRect/>
          </a:stretch>
        </p:blipFill>
        <p:spPr>
          <a:xfrm>
            <a:off x="2381234" y="1585899"/>
            <a:ext cx="4381532" cy="3686202"/>
          </a:xfrm>
          <a:prstGeom prst="rect">
            <a:avLst/>
          </a:prstGeom>
        </p:spPr>
      </p:pic>
    </p:spTree>
    <p:extLst>
      <p:ext uri="{BB962C8B-B14F-4D97-AF65-F5344CB8AC3E}">
        <p14:creationId xmlns:p14="http://schemas.microsoft.com/office/powerpoint/2010/main" val="5668691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7149426" y="3429000"/>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357819"/>
            <a:ext cx="1847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6" name="Picture 5"/>
          <p:cNvPicPr>
            <a:picLocks noChangeAspect="1"/>
          </p:cNvPicPr>
          <p:nvPr/>
        </p:nvPicPr>
        <p:blipFill>
          <a:blip r:embed="rId4"/>
          <a:stretch>
            <a:fillRect/>
          </a:stretch>
        </p:blipFill>
        <p:spPr>
          <a:xfrm>
            <a:off x="362382" y="1828800"/>
            <a:ext cx="6414671" cy="2438406"/>
          </a:xfrm>
          <a:prstGeom prst="rect">
            <a:avLst/>
          </a:prstGeom>
        </p:spPr>
      </p:pic>
    </p:spTree>
    <p:extLst>
      <p:ext uri="{BB962C8B-B14F-4D97-AF65-F5344CB8AC3E}">
        <p14:creationId xmlns:p14="http://schemas.microsoft.com/office/powerpoint/2010/main" val="30028495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7149426" y="3429000"/>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357819"/>
            <a:ext cx="1847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5" name="Picture 4"/>
          <p:cNvPicPr>
            <a:picLocks noChangeAspect="1"/>
          </p:cNvPicPr>
          <p:nvPr/>
        </p:nvPicPr>
        <p:blipFill>
          <a:blip r:embed="rId4"/>
          <a:stretch>
            <a:fillRect/>
          </a:stretch>
        </p:blipFill>
        <p:spPr>
          <a:xfrm>
            <a:off x="1524000" y="1486153"/>
            <a:ext cx="5205428" cy="4443178"/>
          </a:xfrm>
          <a:prstGeom prst="rect">
            <a:avLst/>
          </a:prstGeom>
        </p:spPr>
      </p:pic>
    </p:spTree>
    <p:extLst>
      <p:ext uri="{BB962C8B-B14F-4D97-AF65-F5344CB8AC3E}">
        <p14:creationId xmlns:p14="http://schemas.microsoft.com/office/powerpoint/2010/main" val="39700017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RPS">
  <a:themeElements>
    <a:clrScheme name="TOC Technical Overview Presentation 080716 13">
      <a:dk1>
        <a:srgbClr val="000000"/>
      </a:dk1>
      <a:lt1>
        <a:srgbClr val="FFFFFF"/>
      </a:lt1>
      <a:dk2>
        <a:srgbClr val="FFFFFF"/>
      </a:dk2>
      <a:lt2>
        <a:srgbClr val="CCCCCC"/>
      </a:lt2>
      <a:accent1>
        <a:srgbClr val="003366"/>
      </a:accent1>
      <a:accent2>
        <a:srgbClr val="336666"/>
      </a:accent2>
      <a:accent3>
        <a:srgbClr val="FFFFFF"/>
      </a:accent3>
      <a:accent4>
        <a:srgbClr val="000000"/>
      </a:accent4>
      <a:accent5>
        <a:srgbClr val="AAADB8"/>
      </a:accent5>
      <a:accent6>
        <a:srgbClr val="2D5C5C"/>
      </a:accent6>
      <a:hlink>
        <a:srgbClr val="99CCCC"/>
      </a:hlink>
      <a:folHlink>
        <a:srgbClr val="CC6600"/>
      </a:folHlink>
    </a:clrScheme>
    <a:fontScheme name="TOC Technical Overview Presentation 0807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OC Technical Overview Presentation 0807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Technical Overview Presentation 0807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Technical Overview Presentation 0807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Technical Overview Presentation 0807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Technical Overview Presentation 0807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Technical Overview Presentation 0807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Technical Overview Presentation 0807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Technical Overview Presentation 0807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Technical Overview Presentation 0807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Technical Overview Presentation 0807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Technical Overview Presentation 0807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Technical Overview Presentation 0807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Technical Overview Presentation 080716 13">
        <a:dk1>
          <a:srgbClr val="000000"/>
        </a:dk1>
        <a:lt1>
          <a:srgbClr val="FFFFFF"/>
        </a:lt1>
        <a:dk2>
          <a:srgbClr val="FFFFFF"/>
        </a:dk2>
        <a:lt2>
          <a:srgbClr val="CCCCCC"/>
        </a:lt2>
        <a:accent1>
          <a:srgbClr val="003366"/>
        </a:accent1>
        <a:accent2>
          <a:srgbClr val="336666"/>
        </a:accent2>
        <a:accent3>
          <a:srgbClr val="FFFFFF"/>
        </a:accent3>
        <a:accent4>
          <a:srgbClr val="000000"/>
        </a:accent4>
        <a:accent5>
          <a:srgbClr val="AAADB8"/>
        </a:accent5>
        <a:accent6>
          <a:srgbClr val="2D5C5C"/>
        </a:accent6>
        <a:hlink>
          <a:srgbClr val="99CCCC"/>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FCOG Template 3">
  <a:themeElements>
    <a:clrScheme name="EFCOG Template 3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EFCOG Template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FCOG Template 3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EFCOG Template 3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EFCOG Template 3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EFCOG Template 3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EFCOG Template 3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EFCOG Template 3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EFCOG Template 3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EFCOG Template 3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EFCOG Template 3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EFCOG Template 3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WRPS</Template>
  <TotalTime>464288</TotalTime>
  <Words>9038</Words>
  <Application>Microsoft Office PowerPoint</Application>
  <PresentationFormat>On-screen Show (4:3)</PresentationFormat>
  <Paragraphs>1005</Paragraphs>
  <Slides>60</Slides>
  <Notes>58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Arial</vt:lpstr>
      <vt:lpstr>Arial Black</vt:lpstr>
      <vt:lpstr>Arial Unicode MS</vt:lpstr>
      <vt:lpstr>Calibri</vt:lpstr>
      <vt:lpstr>Gulim</vt:lpstr>
      <vt:lpstr>Helvetica</vt:lpstr>
      <vt:lpstr>Lucida Sans Unicode</vt:lpstr>
      <vt:lpstr>Times New Roman</vt:lpstr>
      <vt:lpstr>Wingdings</vt:lpstr>
      <vt:lpstr>WRPS</vt:lpstr>
      <vt:lpstr>EFCOG Template 3</vt:lpstr>
      <vt:lpstr>EFCOG Supply Chain Quality Task Team Conference Call Nov 18, 2020</vt:lpstr>
      <vt:lpstr>Overview</vt:lpstr>
      <vt:lpstr>PLEASE MUTE YOUR PHONES</vt:lpstr>
      <vt:lpstr>Supplier Database Access</vt:lpstr>
      <vt:lpstr>Supplier Database Access (Cont.)</vt:lpstr>
      <vt:lpstr>Supplier Database Access (Cont.)</vt:lpstr>
      <vt:lpstr>Supplier Database Access (Cont.)</vt:lpstr>
      <vt:lpstr>Supplier Database Access (Cont.)</vt:lpstr>
      <vt:lpstr>Supplier Database Access (Cont.)</vt:lpstr>
      <vt:lpstr>Supplier Database Access (Cont.)</vt:lpstr>
      <vt:lpstr>Upcoming Conferences / Workshops</vt:lpstr>
      <vt:lpstr>Industry Supplier Issues / Feedback</vt:lpstr>
      <vt:lpstr>Industry Supplier Issues / Feedback</vt:lpstr>
      <vt:lpstr>Industry Supplier Issues / Feedback</vt:lpstr>
      <vt:lpstr>Industry Supplier Issues / Feedback</vt:lpstr>
      <vt:lpstr>Industry Supplier Issues / Feedback</vt:lpstr>
      <vt:lpstr>Industry Supplier Issues / Feedback</vt:lpstr>
      <vt:lpstr>Interface Representative(s) Update</vt:lpstr>
      <vt:lpstr>EFCOG Safety Working Group</vt:lpstr>
      <vt:lpstr>EFCOG Safety Working Group</vt:lpstr>
      <vt:lpstr>Project Update (Supply Chain Contacts)</vt:lpstr>
      <vt:lpstr>Project Update (MASL Cost Avoidance Increases)</vt:lpstr>
      <vt:lpstr>Project Update (MSL Cost Avoidance Increases)</vt:lpstr>
      <vt:lpstr>Project Update (MSL Cost Avoidance Increases)</vt:lpstr>
      <vt:lpstr>Project Update (S/CI Improvement)</vt:lpstr>
      <vt:lpstr>Project Update (Foreign Nationals)</vt:lpstr>
      <vt:lpstr>Project Update (JSEP/MSL Program Guide)</vt:lpstr>
      <vt:lpstr>Project Update (MSL User Guide Update)</vt:lpstr>
      <vt:lpstr>Project Update (HEPA FTF Rejection)</vt:lpstr>
      <vt:lpstr>Project Update (Remote Audits)</vt:lpstr>
      <vt:lpstr>Project Update (Remote Audits)</vt:lpstr>
      <vt:lpstr>Project Update (Remote Audits)</vt:lpstr>
      <vt:lpstr>Project Update (Common Suppliers)</vt:lpstr>
      <vt:lpstr>Audit Opportunities Update</vt:lpstr>
      <vt:lpstr>Audit Scheduling – Nov 2020</vt:lpstr>
      <vt:lpstr>Audit Scheduling – Dec 2020</vt:lpstr>
      <vt:lpstr>Audit Scheduling – Jan 2021</vt:lpstr>
      <vt:lpstr>Audit Scheduling – Feb 2021</vt:lpstr>
      <vt:lpstr>Audit Scheduling – Mar 2021</vt:lpstr>
      <vt:lpstr>Audit Scheduling – Apr 2021</vt:lpstr>
      <vt:lpstr>Audit Scheduling – May 2021</vt:lpstr>
      <vt:lpstr>Audit Scheduling – Jun 2021</vt:lpstr>
      <vt:lpstr>Supply Chain Quality Webex Calls</vt:lpstr>
      <vt:lpstr>Old Business</vt:lpstr>
      <vt:lpstr>Project Update (Common Suppliers)</vt:lpstr>
      <vt:lpstr>New Business</vt:lpstr>
      <vt:lpstr>New Business</vt:lpstr>
      <vt:lpstr>New Business</vt:lpstr>
      <vt:lpstr>Supplier ISO Certification Validation/Verifications</vt:lpstr>
      <vt:lpstr>Supplier ISO Certification Validation/Verifications (Cont.)</vt:lpstr>
      <vt:lpstr>Supplier ISO Certification Validation/Verifications (Cont.)</vt:lpstr>
      <vt:lpstr>Supplier ISO Certification Validation/Verifications (Cont.)</vt:lpstr>
      <vt:lpstr>Recent Complex Organizational Moves</vt:lpstr>
      <vt:lpstr>Recent Complex Organizational Moves</vt:lpstr>
      <vt:lpstr>Recent Complex Organizational Moves</vt:lpstr>
      <vt:lpstr>Future EFCOG ISM &amp; QA Working Group Meetings</vt:lpstr>
      <vt:lpstr>Fall 2020 EFCOG Meeting @ Your Desk Agenda</vt:lpstr>
      <vt:lpstr>Open Discussion</vt:lpstr>
      <vt:lpstr>People wanting to participate on audits:</vt:lpstr>
      <vt:lpstr>Next Webinar/Call &amp; Close Out</vt:lpstr>
    </vt:vector>
  </TitlesOfParts>
  <Company>Hanford (MSP ver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Software Quality Improvement Plan.</dc:title>
  <dc:creator>Clay B Smith</dc:creator>
  <cp:lastModifiedBy>LANL Admin</cp:lastModifiedBy>
  <cp:revision>3162</cp:revision>
  <cp:lastPrinted>2020-03-13T22:04:53Z</cp:lastPrinted>
  <dcterms:created xsi:type="dcterms:W3CDTF">2011-06-15T15:03:34Z</dcterms:created>
  <dcterms:modified xsi:type="dcterms:W3CDTF">2020-11-27T23:08:23Z</dcterms:modified>
</cp:coreProperties>
</file>