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7.xml" ContentType="application/vnd.openxmlformats-officedocument.presentationml.notesSlide+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 id="2147483829" r:id="rId2"/>
  </p:sldMasterIdLst>
  <p:notesMasterIdLst>
    <p:notesMasterId r:id="rId57"/>
  </p:notesMasterIdLst>
  <p:handoutMasterIdLst>
    <p:handoutMasterId r:id="rId58"/>
  </p:handoutMasterIdLst>
  <p:sldIdLst>
    <p:sldId id="501" r:id="rId3"/>
    <p:sldId id="270" r:id="rId4"/>
    <p:sldId id="762" r:id="rId5"/>
    <p:sldId id="549" r:id="rId6"/>
    <p:sldId id="644" r:id="rId7"/>
    <p:sldId id="749" r:id="rId8"/>
    <p:sldId id="750" r:id="rId9"/>
    <p:sldId id="751" r:id="rId10"/>
    <p:sldId id="820" r:id="rId11"/>
    <p:sldId id="605" r:id="rId12"/>
    <p:sldId id="827" r:id="rId13"/>
    <p:sldId id="843" r:id="rId14"/>
    <p:sldId id="826" r:id="rId15"/>
    <p:sldId id="666" r:id="rId16"/>
    <p:sldId id="850" r:id="rId17"/>
    <p:sldId id="825" r:id="rId18"/>
    <p:sldId id="848" r:id="rId19"/>
    <p:sldId id="847" r:id="rId20"/>
    <p:sldId id="505" r:id="rId21"/>
    <p:sldId id="544" r:id="rId22"/>
    <p:sldId id="545" r:id="rId23"/>
    <p:sldId id="803" r:id="rId24"/>
    <p:sldId id="766" r:id="rId25"/>
    <p:sldId id="846" r:id="rId26"/>
    <p:sldId id="634" r:id="rId27"/>
    <p:sldId id="763" r:id="rId28"/>
    <p:sldId id="787" r:id="rId29"/>
    <p:sldId id="791" r:id="rId30"/>
    <p:sldId id="833" r:id="rId31"/>
    <p:sldId id="837" r:id="rId32"/>
    <p:sldId id="406" r:id="rId33"/>
    <p:sldId id="840" r:id="rId34"/>
    <p:sldId id="838" r:id="rId35"/>
    <p:sldId id="845" r:id="rId36"/>
    <p:sldId id="507" r:id="rId37"/>
    <p:sldId id="322" r:id="rId38"/>
    <p:sldId id="799" r:id="rId39"/>
    <p:sldId id="824" r:id="rId40"/>
    <p:sldId id="583" r:id="rId41"/>
    <p:sldId id="571" r:id="rId42"/>
    <p:sldId id="691" r:id="rId43"/>
    <p:sldId id="725" r:id="rId44"/>
    <p:sldId id="780" r:id="rId45"/>
    <p:sldId id="726" r:id="rId46"/>
    <p:sldId id="758" r:id="rId47"/>
    <p:sldId id="819" r:id="rId48"/>
    <p:sldId id="633" r:id="rId49"/>
    <p:sldId id="587" r:id="rId50"/>
    <p:sldId id="828" r:id="rId51"/>
    <p:sldId id="839" r:id="rId52"/>
    <p:sldId id="849" r:id="rId53"/>
    <p:sldId id="841" r:id="rId54"/>
    <p:sldId id="324" r:id="rId55"/>
    <p:sldId id="445"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t, Matthew S (ATA)" initials="AMS" lastIdx="1" clrIdx="0"/>
  <p:cmAuthor id="2" name="Wingfield, Bill" initials="WB" lastIdx="0" clrIdx="1">
    <p:extLst>
      <p:ext uri="{19B8F6BF-5375-455C-9EA6-DF929625EA0E}">
        <p15:presenceInfo xmlns:p15="http://schemas.microsoft.com/office/powerpoint/2012/main" userId="S-1-5-21-1229272821-838170752-1417001333-9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19" autoAdjust="0"/>
    <p:restoredTop sz="85020" autoAdjust="0"/>
  </p:normalViewPr>
  <p:slideViewPr>
    <p:cSldViewPr>
      <p:cViewPr varScale="1">
        <p:scale>
          <a:sx n="84" d="100"/>
          <a:sy n="84" d="100"/>
        </p:scale>
        <p:origin x="1608" y="72"/>
      </p:cViewPr>
      <p:guideLst>
        <p:guide orient="horz" pos="2160"/>
        <p:guide pos="2880"/>
      </p:guideLst>
    </p:cSldViewPr>
  </p:slideViewPr>
  <p:outlineViewPr>
    <p:cViewPr>
      <p:scale>
        <a:sx n="33" d="100"/>
        <a:sy n="33" d="100"/>
      </p:scale>
      <p:origin x="42" y="25056"/>
    </p:cViewPr>
  </p:outlineViewPr>
  <p:notesTextViewPr>
    <p:cViewPr>
      <p:scale>
        <a:sx n="3" d="2"/>
        <a:sy n="3" d="2"/>
      </p:scale>
      <p:origin x="0" y="0"/>
    </p:cViewPr>
  </p:notesTextViewPr>
  <p:sorterViewPr>
    <p:cViewPr>
      <p:scale>
        <a:sx n="100" d="100"/>
        <a:sy n="100" d="100"/>
      </p:scale>
      <p:origin x="0" y="-5496"/>
    </p:cViewPr>
  </p:sorterViewPr>
  <p:notesViewPr>
    <p:cSldViewPr>
      <p:cViewPr>
        <p:scale>
          <a:sx n="166" d="100"/>
          <a:sy n="166" d="100"/>
        </p:scale>
        <p:origin x="1326" y="-16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dcstorage.lanl.gov\ta55\Supply%20Chain%20Assurance\Supplier%20Evaluation\EFCOG%20JSEP_QSWG_MASL\MASL\Task%20SC-17-02%20MASL%20eForm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Cost Avoidance: Task SC-17-02 MASL eForms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dLbls>
          <c:dLblPos val="ctr"/>
          <c:showLegendKey val="0"/>
          <c:showVal val="1"/>
          <c:showCatName val="0"/>
          <c:showSerName val="0"/>
          <c:showPercent val="0"/>
          <c:showBubbleSize val="0"/>
        </c:dLbls>
        <c:marker val="1"/>
        <c:smooth val="0"/>
        <c:axId val="2123386248"/>
        <c:axId val="2125185560"/>
      </c:lineChart>
      <c:catAx>
        <c:axId val="212338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185560"/>
        <c:crosses val="autoZero"/>
        <c:auto val="1"/>
        <c:lblAlgn val="ctr"/>
        <c:lblOffset val="100"/>
        <c:noMultiLvlLbl val="0"/>
      </c:catAx>
      <c:valAx>
        <c:axId val="21251855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38624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810" cy="481370"/>
          </a:xfrm>
          <a:prstGeom prst="rect">
            <a:avLst/>
          </a:prstGeom>
        </p:spPr>
        <p:txBody>
          <a:bodyPr vert="horz" lIns="94674" tIns="47338" rIns="94674" bIns="47338" rtlCol="0"/>
          <a:lstStyle>
            <a:lvl1pPr algn="l">
              <a:defRPr sz="1200"/>
            </a:lvl1pPr>
          </a:lstStyle>
          <a:p>
            <a:endParaRPr lang="en-US"/>
          </a:p>
        </p:txBody>
      </p:sp>
      <p:sp>
        <p:nvSpPr>
          <p:cNvPr id="3" name="Date Placeholder 2"/>
          <p:cNvSpPr>
            <a:spLocks noGrp="1"/>
          </p:cNvSpPr>
          <p:nvPr>
            <p:ph type="dt" sz="quarter" idx="1"/>
          </p:nvPr>
        </p:nvSpPr>
        <p:spPr>
          <a:xfrm>
            <a:off x="4143740" y="1"/>
            <a:ext cx="3169810" cy="481370"/>
          </a:xfrm>
          <a:prstGeom prst="rect">
            <a:avLst/>
          </a:prstGeom>
        </p:spPr>
        <p:txBody>
          <a:bodyPr vert="horz" lIns="94674" tIns="47338" rIns="94674" bIns="47338" rtlCol="0"/>
          <a:lstStyle>
            <a:lvl1pPr algn="r">
              <a:defRPr sz="1200"/>
            </a:lvl1pPr>
          </a:lstStyle>
          <a:p>
            <a:fld id="{993BF2D9-9520-4791-88FB-20C76FECA0FF}" type="datetimeFigureOut">
              <a:rPr lang="en-US" smtClean="0"/>
              <a:t>9/20/2022</a:t>
            </a:fld>
            <a:endParaRPr lang="en-US"/>
          </a:p>
        </p:txBody>
      </p:sp>
      <p:sp>
        <p:nvSpPr>
          <p:cNvPr id="4" name="Footer Placeholder 3"/>
          <p:cNvSpPr>
            <a:spLocks noGrp="1"/>
          </p:cNvSpPr>
          <p:nvPr>
            <p:ph type="ftr" sz="quarter" idx="2"/>
          </p:nvPr>
        </p:nvSpPr>
        <p:spPr>
          <a:xfrm>
            <a:off x="2" y="9119831"/>
            <a:ext cx="3169810" cy="481370"/>
          </a:xfrm>
          <a:prstGeom prst="rect">
            <a:avLst/>
          </a:prstGeom>
        </p:spPr>
        <p:txBody>
          <a:bodyPr vert="horz" lIns="94674" tIns="47338" rIns="94674" bIns="47338" rtlCol="0" anchor="b"/>
          <a:lstStyle>
            <a:lvl1pPr algn="l">
              <a:defRPr sz="1200"/>
            </a:lvl1pPr>
          </a:lstStyle>
          <a:p>
            <a:endParaRPr lang="en-US"/>
          </a:p>
        </p:txBody>
      </p:sp>
      <p:sp>
        <p:nvSpPr>
          <p:cNvPr id="5" name="Slide Number Placeholder 4"/>
          <p:cNvSpPr>
            <a:spLocks noGrp="1"/>
          </p:cNvSpPr>
          <p:nvPr>
            <p:ph type="sldNum" sz="quarter" idx="3"/>
          </p:nvPr>
        </p:nvSpPr>
        <p:spPr>
          <a:xfrm>
            <a:off x="4143740" y="9119831"/>
            <a:ext cx="3169810" cy="481370"/>
          </a:xfrm>
          <a:prstGeom prst="rect">
            <a:avLst/>
          </a:prstGeom>
        </p:spPr>
        <p:txBody>
          <a:bodyPr vert="horz" lIns="94674" tIns="47338" rIns="94674" bIns="47338" rtlCol="0" anchor="b"/>
          <a:lstStyle>
            <a:lvl1pPr algn="r">
              <a:defRPr sz="1200"/>
            </a:lvl1pPr>
          </a:lstStyle>
          <a:p>
            <a:fld id="{F94ED5E9-D0FD-4FE1-A7AB-40401E4072DB}" type="slidenum">
              <a:rPr lang="en-US" smtClean="0"/>
              <a:t>‹#›</a:t>
            </a:fld>
            <a:endParaRPr lang="en-US"/>
          </a:p>
        </p:txBody>
      </p:sp>
    </p:spTree>
    <p:extLst>
      <p:ext uri="{BB962C8B-B14F-4D97-AF65-F5344CB8AC3E}">
        <p14:creationId xmlns:p14="http://schemas.microsoft.com/office/powerpoint/2010/main" val="3392730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69920" cy="480059"/>
          </a:xfrm>
          <a:prstGeom prst="rect">
            <a:avLst/>
          </a:prstGeom>
        </p:spPr>
        <p:txBody>
          <a:bodyPr vert="horz" lIns="96618" tIns="48310" rIns="96618" bIns="48310" rtlCol="0"/>
          <a:lstStyle>
            <a:lvl1pPr algn="l">
              <a:defRPr sz="1300"/>
            </a:lvl1pPr>
          </a:lstStyle>
          <a:p>
            <a:endParaRPr lang="en-US"/>
          </a:p>
        </p:txBody>
      </p:sp>
      <p:sp>
        <p:nvSpPr>
          <p:cNvPr id="3" name="Date Placeholder 2"/>
          <p:cNvSpPr>
            <a:spLocks noGrp="1"/>
          </p:cNvSpPr>
          <p:nvPr>
            <p:ph type="dt" idx="1"/>
          </p:nvPr>
        </p:nvSpPr>
        <p:spPr>
          <a:xfrm>
            <a:off x="4143587" y="3"/>
            <a:ext cx="3169920" cy="480059"/>
          </a:xfrm>
          <a:prstGeom prst="rect">
            <a:avLst/>
          </a:prstGeom>
        </p:spPr>
        <p:txBody>
          <a:bodyPr vert="horz" lIns="96618" tIns="48310" rIns="96618" bIns="48310" rtlCol="0"/>
          <a:lstStyle>
            <a:lvl1pPr algn="r">
              <a:defRPr sz="1300"/>
            </a:lvl1pPr>
          </a:lstStyle>
          <a:p>
            <a:fld id="{C1898E4E-DD3A-4EDA-95EA-30F0190905F4}" type="datetimeFigureOut">
              <a:rPr lang="en-US" smtClean="0"/>
              <a:pPr/>
              <a:t>9/20/2022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18" tIns="48310" rIns="96618" bIns="48310" rtlCol="0" anchor="ctr"/>
          <a:lstStyle/>
          <a:p>
            <a:endParaRPr lang="en-US"/>
          </a:p>
        </p:txBody>
      </p:sp>
      <p:sp>
        <p:nvSpPr>
          <p:cNvPr id="5" name="Notes Placeholder 4"/>
          <p:cNvSpPr>
            <a:spLocks noGrp="1"/>
          </p:cNvSpPr>
          <p:nvPr>
            <p:ph type="body" sz="quarter" idx="3"/>
          </p:nvPr>
        </p:nvSpPr>
        <p:spPr>
          <a:xfrm>
            <a:off x="731520" y="4560574"/>
            <a:ext cx="5852160" cy="4320539"/>
          </a:xfrm>
          <a:prstGeom prst="rect">
            <a:avLst/>
          </a:prstGeom>
        </p:spPr>
        <p:txBody>
          <a:bodyPr vert="horz" lIns="96618" tIns="48310" rIns="96618" bIns="483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19478"/>
            <a:ext cx="3169920" cy="480059"/>
          </a:xfrm>
          <a:prstGeom prst="rect">
            <a:avLst/>
          </a:prstGeom>
        </p:spPr>
        <p:txBody>
          <a:bodyPr vert="horz" lIns="96618" tIns="48310" rIns="96618" bIns="48310"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8"/>
            <a:ext cx="3169920" cy="480059"/>
          </a:xfrm>
          <a:prstGeom prst="rect">
            <a:avLst/>
          </a:prstGeom>
        </p:spPr>
        <p:txBody>
          <a:bodyPr vert="horz" lIns="96618" tIns="48310" rIns="96618" bIns="48310" rtlCol="0" anchor="b"/>
          <a:lstStyle>
            <a:lvl1pPr algn="r">
              <a:defRPr sz="1300"/>
            </a:lvl1pPr>
          </a:lstStyle>
          <a:p>
            <a:fld id="{4FF32F7E-25D9-4A0D-A5F0-0D93F6350AE7}" type="slidenum">
              <a:rPr lang="en-US" smtClean="0"/>
              <a:pPr/>
              <a:t>‹#›</a:t>
            </a:fld>
            <a:endParaRPr lang="en-US"/>
          </a:p>
        </p:txBody>
      </p:sp>
    </p:spTree>
    <p:extLst>
      <p:ext uri="{BB962C8B-B14F-4D97-AF65-F5344CB8AC3E}">
        <p14:creationId xmlns:p14="http://schemas.microsoft.com/office/powerpoint/2010/main" val="192538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nl.gov/asw201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If troubles connecting</a:t>
            </a:r>
            <a:r>
              <a:rPr lang="en-US" u="sng" baseline="0" dirty="0">
                <a:hlinkClick r:id="rId3"/>
              </a:rPr>
              <a:t> to WebEx, call their help line 866-863-3903 or 866-229-3239</a:t>
            </a:r>
            <a:endParaRPr lang="en-US" u="sng" dirty="0">
              <a:hlinkClick r:id="rId3"/>
            </a:endParaRPr>
          </a:p>
          <a:p>
            <a:endParaRPr lang="en-US" u="sng" dirty="0">
              <a:hlinkClick r:id="rId3"/>
            </a:endParaRPr>
          </a:p>
        </p:txBody>
      </p:sp>
      <p:sp>
        <p:nvSpPr>
          <p:cNvPr id="4" name="Slide Number Placeholder 3"/>
          <p:cNvSpPr>
            <a:spLocks noGrp="1"/>
          </p:cNvSpPr>
          <p:nvPr>
            <p:ph type="sldNum" sz="quarter" idx="10"/>
          </p:nvPr>
        </p:nvSpPr>
        <p:spPr/>
        <p:txBody>
          <a:bodyPr/>
          <a:lstStyle/>
          <a:p>
            <a:fld id="{4FF32F7E-25D9-4A0D-A5F0-0D93F6350AE7}" type="slidenum">
              <a:rPr lang="en-US" smtClean="0"/>
              <a:pPr/>
              <a:t>1</a:t>
            </a:fld>
            <a:endParaRPr lang="en-US"/>
          </a:p>
        </p:txBody>
      </p:sp>
    </p:spTree>
    <p:extLst>
      <p:ext uri="{BB962C8B-B14F-4D97-AF65-F5344CB8AC3E}">
        <p14:creationId xmlns:p14="http://schemas.microsoft.com/office/powerpoint/2010/main" val="3393228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639763"/>
            <a:ext cx="4803775" cy="3602037"/>
          </a:xfrm>
        </p:spPr>
      </p:sp>
      <p:sp>
        <p:nvSpPr>
          <p:cNvPr id="3" name="Notes Placeholder 2"/>
          <p:cNvSpPr>
            <a:spLocks noGrp="1"/>
          </p:cNvSpPr>
          <p:nvPr>
            <p:ph type="body" idx="1"/>
          </p:nvPr>
        </p:nvSpPr>
        <p:spPr>
          <a:xfrm>
            <a:off x="731520" y="4640583"/>
            <a:ext cx="5852160" cy="4320539"/>
          </a:xfrm>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11</a:t>
            </a:fld>
            <a:endParaRPr lang="en-US" dirty="0"/>
          </a:p>
        </p:txBody>
      </p:sp>
    </p:spTree>
    <p:extLst>
      <p:ext uri="{BB962C8B-B14F-4D97-AF65-F5344CB8AC3E}">
        <p14:creationId xmlns:p14="http://schemas.microsoft.com/office/powerpoint/2010/main" val="182365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639763"/>
            <a:ext cx="4803775" cy="3602037"/>
          </a:xfrm>
        </p:spPr>
      </p:sp>
      <p:sp>
        <p:nvSpPr>
          <p:cNvPr id="3" name="Notes Placeholder 2"/>
          <p:cNvSpPr>
            <a:spLocks noGrp="1"/>
          </p:cNvSpPr>
          <p:nvPr>
            <p:ph type="body" idx="1"/>
          </p:nvPr>
        </p:nvSpPr>
        <p:spPr>
          <a:xfrm>
            <a:off x="731520" y="4640583"/>
            <a:ext cx="5852160" cy="4320539"/>
          </a:xfrm>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12</a:t>
            </a:fld>
            <a:endParaRPr lang="en-US" dirty="0"/>
          </a:p>
        </p:txBody>
      </p:sp>
    </p:spTree>
    <p:extLst>
      <p:ext uri="{BB962C8B-B14F-4D97-AF65-F5344CB8AC3E}">
        <p14:creationId xmlns:p14="http://schemas.microsoft.com/office/powerpoint/2010/main" val="3971922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13</a:t>
            </a:fld>
            <a:endParaRPr lang="en-US"/>
          </a:p>
        </p:txBody>
      </p:sp>
    </p:spTree>
    <p:extLst>
      <p:ext uri="{BB962C8B-B14F-4D97-AF65-F5344CB8AC3E}">
        <p14:creationId xmlns:p14="http://schemas.microsoft.com/office/powerpoint/2010/main" val="161287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14</a:t>
            </a:fld>
            <a:endParaRPr lang="en-US"/>
          </a:p>
        </p:txBody>
      </p:sp>
    </p:spTree>
    <p:extLst>
      <p:ext uri="{BB962C8B-B14F-4D97-AF65-F5344CB8AC3E}">
        <p14:creationId xmlns:p14="http://schemas.microsoft.com/office/powerpoint/2010/main" val="225264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15</a:t>
            </a:fld>
            <a:endParaRPr lang="en-US"/>
          </a:p>
        </p:txBody>
      </p:sp>
    </p:spTree>
    <p:extLst>
      <p:ext uri="{BB962C8B-B14F-4D97-AF65-F5344CB8AC3E}">
        <p14:creationId xmlns:p14="http://schemas.microsoft.com/office/powerpoint/2010/main" val="1515324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16</a:t>
            </a:fld>
            <a:endParaRPr lang="en-US"/>
          </a:p>
        </p:txBody>
      </p:sp>
    </p:spTree>
    <p:extLst>
      <p:ext uri="{BB962C8B-B14F-4D97-AF65-F5344CB8AC3E}">
        <p14:creationId xmlns:p14="http://schemas.microsoft.com/office/powerpoint/2010/main" val="2944659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17</a:t>
            </a:fld>
            <a:endParaRPr lang="en-US"/>
          </a:p>
        </p:txBody>
      </p:sp>
    </p:spTree>
    <p:extLst>
      <p:ext uri="{BB962C8B-B14F-4D97-AF65-F5344CB8AC3E}">
        <p14:creationId xmlns:p14="http://schemas.microsoft.com/office/powerpoint/2010/main" val="313983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18</a:t>
            </a:fld>
            <a:endParaRPr lang="en-US"/>
          </a:p>
        </p:txBody>
      </p:sp>
    </p:spTree>
    <p:extLst>
      <p:ext uri="{BB962C8B-B14F-4D97-AF65-F5344CB8AC3E}">
        <p14:creationId xmlns:p14="http://schemas.microsoft.com/office/powerpoint/2010/main" val="2780762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a:xfrm>
            <a:off x="685800" y="4572003"/>
            <a:ext cx="5852160" cy="432053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19</a:t>
            </a:fld>
            <a:endParaRPr lang="en-US"/>
          </a:p>
        </p:txBody>
      </p:sp>
    </p:spTree>
    <p:extLst>
      <p:ext uri="{BB962C8B-B14F-4D97-AF65-F5344CB8AC3E}">
        <p14:creationId xmlns:p14="http://schemas.microsoft.com/office/powerpoint/2010/main" val="141716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20</a:t>
            </a:fld>
            <a:endParaRPr lang="en-US"/>
          </a:p>
        </p:txBody>
      </p:sp>
    </p:spTree>
    <p:extLst>
      <p:ext uri="{BB962C8B-B14F-4D97-AF65-F5344CB8AC3E}">
        <p14:creationId xmlns:p14="http://schemas.microsoft.com/office/powerpoint/2010/main" val="173484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a:t>
            </a:fld>
            <a:endParaRPr lang="en-US" dirty="0"/>
          </a:p>
        </p:txBody>
      </p:sp>
    </p:spTree>
    <p:extLst>
      <p:ext uri="{BB962C8B-B14F-4D97-AF65-F5344CB8AC3E}">
        <p14:creationId xmlns:p14="http://schemas.microsoft.com/office/powerpoint/2010/main" val="2693258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21</a:t>
            </a:fld>
            <a:endParaRPr lang="en-US"/>
          </a:p>
        </p:txBody>
      </p:sp>
    </p:spTree>
    <p:extLst>
      <p:ext uri="{BB962C8B-B14F-4D97-AF65-F5344CB8AC3E}">
        <p14:creationId xmlns:p14="http://schemas.microsoft.com/office/powerpoint/2010/main" val="2814892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22</a:t>
            </a:fld>
            <a:endParaRPr lang="en-US"/>
          </a:p>
        </p:txBody>
      </p:sp>
    </p:spTree>
    <p:extLst>
      <p:ext uri="{BB962C8B-B14F-4D97-AF65-F5344CB8AC3E}">
        <p14:creationId xmlns:p14="http://schemas.microsoft.com/office/powerpoint/2010/main" val="1612707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23</a:t>
            </a:fld>
            <a:endParaRPr lang="en-US"/>
          </a:p>
        </p:txBody>
      </p:sp>
    </p:spTree>
    <p:extLst>
      <p:ext uri="{BB962C8B-B14F-4D97-AF65-F5344CB8AC3E}">
        <p14:creationId xmlns:p14="http://schemas.microsoft.com/office/powerpoint/2010/main" val="4255474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24</a:t>
            </a:fld>
            <a:endParaRPr lang="en-US"/>
          </a:p>
        </p:txBody>
      </p:sp>
    </p:spTree>
    <p:extLst>
      <p:ext uri="{BB962C8B-B14F-4D97-AF65-F5344CB8AC3E}">
        <p14:creationId xmlns:p14="http://schemas.microsoft.com/office/powerpoint/2010/main" val="1980544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25</a:t>
            </a:fld>
            <a:endParaRPr lang="en-US"/>
          </a:p>
        </p:txBody>
      </p:sp>
    </p:spTree>
    <p:extLst>
      <p:ext uri="{BB962C8B-B14F-4D97-AF65-F5344CB8AC3E}">
        <p14:creationId xmlns:p14="http://schemas.microsoft.com/office/powerpoint/2010/main" val="254569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26</a:t>
            </a:fld>
            <a:endParaRPr lang="en-US"/>
          </a:p>
        </p:txBody>
      </p:sp>
    </p:spTree>
    <p:extLst>
      <p:ext uri="{BB962C8B-B14F-4D97-AF65-F5344CB8AC3E}">
        <p14:creationId xmlns:p14="http://schemas.microsoft.com/office/powerpoint/2010/main" val="1564408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27</a:t>
            </a:fld>
            <a:endParaRPr lang="en-US"/>
          </a:p>
        </p:txBody>
      </p:sp>
    </p:spTree>
    <p:extLst>
      <p:ext uri="{BB962C8B-B14F-4D97-AF65-F5344CB8AC3E}">
        <p14:creationId xmlns:p14="http://schemas.microsoft.com/office/powerpoint/2010/main" val="2760264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28</a:t>
            </a:fld>
            <a:endParaRPr lang="en-US"/>
          </a:p>
        </p:txBody>
      </p:sp>
    </p:spTree>
    <p:extLst>
      <p:ext uri="{BB962C8B-B14F-4D97-AF65-F5344CB8AC3E}">
        <p14:creationId xmlns:p14="http://schemas.microsoft.com/office/powerpoint/2010/main" val="272064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Send Bill updates as your schedule changes.</a:t>
            </a:r>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31</a:t>
            </a:fld>
            <a:endParaRPr lang="en-US"/>
          </a:p>
        </p:txBody>
      </p:sp>
    </p:spTree>
    <p:extLst>
      <p:ext uri="{BB962C8B-B14F-4D97-AF65-F5344CB8AC3E}">
        <p14:creationId xmlns:p14="http://schemas.microsoft.com/office/powerpoint/2010/main" val="3714848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32</a:t>
            </a:fld>
            <a:endParaRPr lang="en-US"/>
          </a:p>
        </p:txBody>
      </p:sp>
    </p:spTree>
    <p:extLst>
      <p:ext uri="{BB962C8B-B14F-4D97-AF65-F5344CB8AC3E}">
        <p14:creationId xmlns:p14="http://schemas.microsoft.com/office/powerpoint/2010/main" val="396355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87947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4</a:t>
            </a:fld>
            <a:endParaRPr lang="en-US" dirty="0"/>
          </a:p>
        </p:txBody>
      </p:sp>
    </p:spTree>
    <p:extLst>
      <p:ext uri="{BB962C8B-B14F-4D97-AF65-F5344CB8AC3E}">
        <p14:creationId xmlns:p14="http://schemas.microsoft.com/office/powerpoint/2010/main" val="1281744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33</a:t>
            </a:fld>
            <a:endParaRPr lang="en-US"/>
          </a:p>
        </p:txBody>
      </p:sp>
    </p:spTree>
    <p:extLst>
      <p:ext uri="{BB962C8B-B14F-4D97-AF65-F5344CB8AC3E}">
        <p14:creationId xmlns:p14="http://schemas.microsoft.com/office/powerpoint/2010/main" val="1339949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34</a:t>
            </a:fld>
            <a:endParaRPr lang="en-US"/>
          </a:p>
        </p:txBody>
      </p:sp>
    </p:spTree>
    <p:extLst>
      <p:ext uri="{BB962C8B-B14F-4D97-AF65-F5344CB8AC3E}">
        <p14:creationId xmlns:p14="http://schemas.microsoft.com/office/powerpoint/2010/main" val="1489322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r>
              <a:rPr lang="en-US" dirty="0"/>
              <a:t>If you have a topic that you would like discussed at a call, please send an email to Bill</a:t>
            </a:r>
            <a:r>
              <a:rPr lang="en-US" baseline="0" dirty="0"/>
              <a:t> wwingfield@lanl.gov </a:t>
            </a:r>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35</a:t>
            </a:fld>
            <a:endParaRPr lang="en-US"/>
          </a:p>
        </p:txBody>
      </p:sp>
    </p:spTree>
    <p:extLst>
      <p:ext uri="{BB962C8B-B14F-4D97-AF65-F5344CB8AC3E}">
        <p14:creationId xmlns:p14="http://schemas.microsoft.com/office/powerpoint/2010/main" val="3852549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4FF32F7E-25D9-4A0D-A5F0-0D93F6350AE7}" type="slidenum">
              <a:rPr lang="en-US" smtClean="0"/>
              <a:pPr/>
              <a:t>36</a:t>
            </a:fld>
            <a:endParaRPr lang="en-US"/>
          </a:p>
        </p:txBody>
      </p:sp>
    </p:spTree>
    <p:extLst>
      <p:ext uri="{BB962C8B-B14F-4D97-AF65-F5344CB8AC3E}">
        <p14:creationId xmlns:p14="http://schemas.microsoft.com/office/powerpoint/2010/main" val="2572822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37</a:t>
            </a:fld>
            <a:endParaRPr lang="en-US"/>
          </a:p>
        </p:txBody>
      </p:sp>
    </p:spTree>
    <p:extLst>
      <p:ext uri="{BB962C8B-B14F-4D97-AF65-F5344CB8AC3E}">
        <p14:creationId xmlns:p14="http://schemas.microsoft.com/office/powerpoint/2010/main" val="3295533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38</a:t>
            </a:fld>
            <a:endParaRPr lang="en-US"/>
          </a:p>
        </p:txBody>
      </p:sp>
    </p:spTree>
    <p:extLst>
      <p:ext uri="{BB962C8B-B14F-4D97-AF65-F5344CB8AC3E}">
        <p14:creationId xmlns:p14="http://schemas.microsoft.com/office/powerpoint/2010/main" val="1486600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39</a:t>
            </a:fld>
            <a:endParaRPr lang="en-US"/>
          </a:p>
        </p:txBody>
      </p:sp>
    </p:spTree>
    <p:extLst>
      <p:ext uri="{BB962C8B-B14F-4D97-AF65-F5344CB8AC3E}">
        <p14:creationId xmlns:p14="http://schemas.microsoft.com/office/powerpoint/2010/main" val="2957177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40</a:t>
            </a:fld>
            <a:endParaRPr lang="en-US"/>
          </a:p>
        </p:txBody>
      </p:sp>
    </p:spTree>
    <p:extLst>
      <p:ext uri="{BB962C8B-B14F-4D97-AF65-F5344CB8AC3E}">
        <p14:creationId xmlns:p14="http://schemas.microsoft.com/office/powerpoint/2010/main" val="805505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41</a:t>
            </a:fld>
            <a:endParaRPr lang="en-US"/>
          </a:p>
        </p:txBody>
      </p:sp>
    </p:spTree>
    <p:extLst>
      <p:ext uri="{BB962C8B-B14F-4D97-AF65-F5344CB8AC3E}">
        <p14:creationId xmlns:p14="http://schemas.microsoft.com/office/powerpoint/2010/main" val="3505884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42</a:t>
            </a:fld>
            <a:endParaRPr lang="en-US"/>
          </a:p>
        </p:txBody>
      </p:sp>
    </p:spTree>
    <p:extLst>
      <p:ext uri="{BB962C8B-B14F-4D97-AF65-F5344CB8AC3E}">
        <p14:creationId xmlns:p14="http://schemas.microsoft.com/office/powerpoint/2010/main" val="199284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87947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a:t>
            </a:fld>
            <a:endParaRPr lang="en-US" dirty="0"/>
          </a:p>
        </p:txBody>
      </p:sp>
    </p:spTree>
    <p:extLst>
      <p:ext uri="{BB962C8B-B14F-4D97-AF65-F5344CB8AC3E}">
        <p14:creationId xmlns:p14="http://schemas.microsoft.com/office/powerpoint/2010/main" val="1723078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43</a:t>
            </a:fld>
            <a:endParaRPr lang="en-US"/>
          </a:p>
        </p:txBody>
      </p:sp>
    </p:spTree>
    <p:extLst>
      <p:ext uri="{BB962C8B-B14F-4D97-AF65-F5344CB8AC3E}">
        <p14:creationId xmlns:p14="http://schemas.microsoft.com/office/powerpoint/2010/main" val="497995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44</a:t>
            </a:fld>
            <a:endParaRPr lang="en-US"/>
          </a:p>
        </p:txBody>
      </p:sp>
    </p:spTree>
    <p:extLst>
      <p:ext uri="{BB962C8B-B14F-4D97-AF65-F5344CB8AC3E}">
        <p14:creationId xmlns:p14="http://schemas.microsoft.com/office/powerpoint/2010/main" val="2826264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32F7E-25D9-4A0D-A5F0-0D93F6350AE7}" type="slidenum">
              <a:rPr lang="en-US" smtClean="0"/>
              <a:pPr/>
              <a:t>45</a:t>
            </a:fld>
            <a:endParaRPr lang="en-US"/>
          </a:p>
        </p:txBody>
      </p:sp>
    </p:spTree>
    <p:extLst>
      <p:ext uri="{BB962C8B-B14F-4D97-AF65-F5344CB8AC3E}">
        <p14:creationId xmlns:p14="http://schemas.microsoft.com/office/powerpoint/2010/main" val="1687902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46</a:t>
            </a:fld>
            <a:endParaRPr lang="en-US"/>
          </a:p>
        </p:txBody>
      </p:sp>
    </p:spTree>
    <p:extLst>
      <p:ext uri="{BB962C8B-B14F-4D97-AF65-F5344CB8AC3E}">
        <p14:creationId xmlns:p14="http://schemas.microsoft.com/office/powerpoint/2010/main" val="342007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47</a:t>
            </a:fld>
            <a:endParaRPr lang="en-US"/>
          </a:p>
        </p:txBody>
      </p:sp>
    </p:spTree>
    <p:extLst>
      <p:ext uri="{BB962C8B-B14F-4D97-AF65-F5344CB8AC3E}">
        <p14:creationId xmlns:p14="http://schemas.microsoft.com/office/powerpoint/2010/main" val="1404532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48</a:t>
            </a:fld>
            <a:endParaRPr lang="en-US"/>
          </a:p>
        </p:txBody>
      </p:sp>
    </p:spTree>
    <p:extLst>
      <p:ext uri="{BB962C8B-B14F-4D97-AF65-F5344CB8AC3E}">
        <p14:creationId xmlns:p14="http://schemas.microsoft.com/office/powerpoint/2010/main" val="359285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53</a:t>
            </a:fld>
            <a:endParaRPr lang="en-US"/>
          </a:p>
        </p:txBody>
      </p:sp>
    </p:spTree>
    <p:extLst>
      <p:ext uri="{BB962C8B-B14F-4D97-AF65-F5344CB8AC3E}">
        <p14:creationId xmlns:p14="http://schemas.microsoft.com/office/powerpoint/2010/main" val="820837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54</a:t>
            </a:fld>
            <a:endParaRPr lang="en-US"/>
          </a:p>
        </p:txBody>
      </p:sp>
    </p:spTree>
    <p:extLst>
      <p:ext uri="{BB962C8B-B14F-4D97-AF65-F5344CB8AC3E}">
        <p14:creationId xmlns:p14="http://schemas.microsoft.com/office/powerpoint/2010/main" val="351603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87947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6</a:t>
            </a:fld>
            <a:endParaRPr lang="en-US" dirty="0"/>
          </a:p>
        </p:txBody>
      </p:sp>
    </p:spTree>
    <p:extLst>
      <p:ext uri="{BB962C8B-B14F-4D97-AF65-F5344CB8AC3E}">
        <p14:creationId xmlns:p14="http://schemas.microsoft.com/office/powerpoint/2010/main" val="40608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87947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7</a:t>
            </a:fld>
            <a:endParaRPr lang="en-US" dirty="0"/>
          </a:p>
        </p:txBody>
      </p:sp>
    </p:spTree>
    <p:extLst>
      <p:ext uri="{BB962C8B-B14F-4D97-AF65-F5344CB8AC3E}">
        <p14:creationId xmlns:p14="http://schemas.microsoft.com/office/powerpoint/2010/main" val="61275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87947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8</a:t>
            </a:fld>
            <a:endParaRPr lang="en-US" dirty="0"/>
          </a:p>
        </p:txBody>
      </p:sp>
    </p:spTree>
    <p:extLst>
      <p:ext uri="{BB962C8B-B14F-4D97-AF65-F5344CB8AC3E}">
        <p14:creationId xmlns:p14="http://schemas.microsoft.com/office/powerpoint/2010/main" val="94252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87947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9</a:t>
            </a:fld>
            <a:endParaRPr lang="en-US" dirty="0"/>
          </a:p>
        </p:txBody>
      </p:sp>
    </p:spTree>
    <p:extLst>
      <p:ext uri="{BB962C8B-B14F-4D97-AF65-F5344CB8AC3E}">
        <p14:creationId xmlns:p14="http://schemas.microsoft.com/office/powerpoint/2010/main" val="395770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87947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32F7E-25D9-4A0D-A5F0-0D93F6350AE7}" type="slidenum">
              <a:rPr lang="en-US" smtClean="0"/>
              <a:pPr/>
              <a:t>10</a:t>
            </a:fld>
            <a:endParaRPr lang="en-US" dirty="0"/>
          </a:p>
        </p:txBody>
      </p:sp>
    </p:spTree>
    <p:extLst>
      <p:ext uri="{BB962C8B-B14F-4D97-AF65-F5344CB8AC3E}">
        <p14:creationId xmlns:p14="http://schemas.microsoft.com/office/powerpoint/2010/main" val="2309816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73100"/>
            <a:ext cx="2057400" cy="2811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73100"/>
            <a:ext cx="6019800" cy="2811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81075" y="673100"/>
            <a:ext cx="7705725" cy="5794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188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1884363"/>
          </a:xfrm>
        </p:spPr>
        <p:txBody>
          <a:bodyPr/>
          <a:lstStyle/>
          <a:p>
            <a:pPr lvl="0"/>
            <a:r>
              <a:rPr lang="en-US" noProof="0"/>
              <a:t>Click icon to add clip art</a:t>
            </a:r>
          </a:p>
        </p:txBody>
      </p:sp>
      <p:sp>
        <p:nvSpPr>
          <p:cNvPr id="5"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32153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2154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9" name="Rectangle 6"/>
          <p:cNvSpPr>
            <a:spLocks noGrp="1" noChangeArrowheads="1"/>
          </p:cNvSpPr>
          <p:nvPr>
            <p:ph type="ftr" sz="quarter" idx="11"/>
          </p:nvPr>
        </p:nvSpPr>
        <p:spPr/>
        <p:txBody>
          <a:bodyPr/>
          <a:lstStyle>
            <a:lvl1pPr>
              <a:defRPr>
                <a:solidFill>
                  <a:srgbClr val="FF0000"/>
                </a:solidFill>
              </a:defRPr>
            </a:lvl1pPr>
          </a:lstStyle>
          <a:p>
            <a:pPr>
              <a:defRPr/>
            </a:pPr>
            <a:r>
              <a:rPr lang="en-US" altLang="en-US" dirty="0"/>
              <a:t>Official Use Only (OUO)</a:t>
            </a:r>
          </a:p>
        </p:txBody>
      </p:sp>
      <p:sp>
        <p:nvSpPr>
          <p:cNvPr id="40" name="Rectangle 7"/>
          <p:cNvSpPr>
            <a:spLocks noGrp="1" noChangeArrowheads="1"/>
          </p:cNvSpPr>
          <p:nvPr>
            <p:ph type="sldNum" sz="quarter" idx="12"/>
          </p:nvPr>
        </p:nvSpPr>
        <p:spPr/>
        <p:txBody>
          <a:bodyPr/>
          <a:lstStyle>
            <a:lvl1pPr>
              <a:defRPr/>
            </a:lvl1pPr>
          </a:lstStyle>
          <a:p>
            <a:pPr>
              <a:defRPr/>
            </a:pPr>
            <a:fld id="{31A72126-56BF-47D5-B8BD-1FF301FE0A9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321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8" descr="WRPS ppt banner base.jpg"/>
          <p:cNvPicPr>
            <a:picLocks noChangeAspect="1"/>
          </p:cNvPicPr>
          <p:nvPr/>
        </p:nvPicPr>
        <p:blipFill>
          <a:blip r:embed="rId2" cstate="print"/>
          <a:srcRect/>
          <a:stretch>
            <a:fillRect/>
          </a:stretch>
        </p:blipFill>
        <p:spPr bwMode="auto">
          <a:xfrm>
            <a:off x="0" y="871538"/>
            <a:ext cx="9144000" cy="87312"/>
          </a:xfrm>
          <a:prstGeom prst="rect">
            <a:avLst/>
          </a:prstGeom>
          <a:noFill/>
          <a:ln w="9525">
            <a:noFill/>
            <a:miter lim="800000"/>
            <a:headEnd/>
            <a:tailEnd/>
          </a:ln>
        </p:spPr>
      </p:pic>
      <p:pic>
        <p:nvPicPr>
          <p:cNvPr id="6" name="Picture 9" descr="WRPS ppt banner base.jpg"/>
          <p:cNvPicPr>
            <a:picLocks noChangeAspect="1"/>
          </p:cNvPicPr>
          <p:nvPr/>
        </p:nvPicPr>
        <p:blipFill>
          <a:blip r:embed="rId3" cstate="print"/>
          <a:srcRect/>
          <a:stretch>
            <a:fillRect/>
          </a:stretch>
        </p:blipFill>
        <p:spPr bwMode="auto">
          <a:xfrm>
            <a:off x="0" y="6646863"/>
            <a:ext cx="9144000" cy="211137"/>
          </a:xfrm>
          <a:prstGeom prst="rect">
            <a:avLst/>
          </a:prstGeom>
          <a:noFill/>
          <a:ln w="9525">
            <a:noFill/>
            <a:miter lim="800000"/>
            <a:headEnd/>
            <a:tailEnd/>
          </a:ln>
        </p:spPr>
      </p:pic>
      <p:sp>
        <p:nvSpPr>
          <p:cNvPr id="2" name="Title 1"/>
          <p:cNvSpPr>
            <a:spLocks noGrp="1"/>
          </p:cNvSpPr>
          <p:nvPr>
            <p:ph type="title"/>
          </p:nvPr>
        </p:nvSpPr>
        <p:spPr>
          <a:xfrm>
            <a:off x="1981200" y="186035"/>
            <a:ext cx="7010400" cy="461665"/>
          </a:xfrm>
        </p:spPr>
        <p:txBody>
          <a:bodyPr anchor="ctr" anchorCtr="1"/>
          <a:lstStyle>
            <a:lvl1pPr>
              <a:defRPr sz="2400">
                <a:solidFill>
                  <a:srgbClr val="0070C0"/>
                </a:solidFill>
                <a:effectLst/>
                <a:latin typeface="Arial Black" pitchFamily="34" charset="0"/>
              </a:defRPr>
            </a:lvl1pPr>
          </a:lstStyle>
          <a:p>
            <a:r>
              <a:rPr lang="en-US" dirty="0"/>
              <a:t>Click to edit Master title style</a:t>
            </a:r>
          </a:p>
        </p:txBody>
      </p:sp>
      <p:sp>
        <p:nvSpPr>
          <p:cNvPr id="3" name="Content Placeholder 2"/>
          <p:cNvSpPr>
            <a:spLocks noGrp="1"/>
          </p:cNvSpPr>
          <p:nvPr>
            <p:ph idx="1"/>
          </p:nvPr>
        </p:nvSpPr>
        <p:spPr>
          <a:xfrm>
            <a:off x="381000" y="1143000"/>
            <a:ext cx="8458200" cy="518160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3" descr="efcoglogo.JPG"/>
          <p:cNvPicPr>
            <a:picLocks noChangeAspect="1"/>
          </p:cNvPicPr>
          <p:nvPr userDrawn="1"/>
        </p:nvPicPr>
        <p:blipFill>
          <a:blip r:embed="rId4" cstate="print"/>
          <a:stretch>
            <a:fillRect/>
          </a:stretch>
        </p:blipFill>
        <p:spPr bwMode="auto">
          <a:xfrm>
            <a:off x="0" y="228600"/>
            <a:ext cx="1905000" cy="485775"/>
          </a:xfrm>
          <a:prstGeom prst="rect">
            <a:avLst/>
          </a:prstGeom>
          <a:noFill/>
          <a:ln w="9525" algn="ctr">
            <a:noFill/>
            <a:miter lim="800000"/>
            <a:headEnd/>
            <a:tailEnd/>
          </a:ln>
        </p:spPr>
      </p:pic>
      <p:sp>
        <p:nvSpPr>
          <p:cNvPr id="4" name="TextBox 3"/>
          <p:cNvSpPr txBox="1"/>
          <p:nvPr userDrawn="1"/>
        </p:nvSpPr>
        <p:spPr>
          <a:xfrm>
            <a:off x="4338603" y="6567765"/>
            <a:ext cx="466794" cy="369332"/>
          </a:xfrm>
          <a:prstGeom prst="rect">
            <a:avLst/>
          </a:prstGeom>
          <a:noFill/>
        </p:spPr>
        <p:txBody>
          <a:bodyPr wrap="none" rtlCol="0">
            <a:spAutoFit/>
          </a:bodyPr>
          <a:lstStyle/>
          <a:p>
            <a:fld id="{857FA5F0-66FD-406D-8ABA-95C3A6F9BFE0}" type="slidenum">
              <a:rPr lang="en-US" smtClean="0"/>
              <a:t>‹#›</a:t>
            </a:fld>
            <a:endParaRPr lang="en-US" dirty="0"/>
          </a:p>
        </p:txBody>
      </p:sp>
      <p:sp>
        <p:nvSpPr>
          <p:cNvPr id="8"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188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188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noChangeArrowheads="1"/>
          </p:cNvSpPr>
          <p:nvPr>
            <p:ph type="ftr" sz="quarter" idx="10"/>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76200"/>
            <a:ext cx="7705725" cy="579438"/>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18843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30" name="Text Box 30"/>
          <p:cNvSpPr txBox="1">
            <a:spLocks noChangeArrowheads="1"/>
          </p:cNvSpPr>
          <p:nvPr/>
        </p:nvSpPr>
        <p:spPr bwMode="auto">
          <a:xfrm>
            <a:off x="31750" y="33338"/>
            <a:ext cx="1179513" cy="639762"/>
          </a:xfrm>
          <a:prstGeom prst="rect">
            <a:avLst/>
          </a:prstGeom>
          <a:noFill/>
          <a:ln w="9525">
            <a:noFill/>
            <a:miter lim="800000"/>
            <a:headEnd/>
            <a:tailEnd/>
          </a:ln>
          <a:effectLst/>
        </p:spPr>
        <p:txBody>
          <a:bodyPr>
            <a:spAutoFit/>
          </a:bodyPr>
          <a:lstStyle/>
          <a:p>
            <a:pPr>
              <a:spcBef>
                <a:spcPct val="50000"/>
              </a:spcBef>
              <a:defRPr/>
            </a:pPr>
            <a:r>
              <a:rPr lang="en-US" sz="1200">
                <a:solidFill>
                  <a:schemeClr val="bg1"/>
                </a:solidFill>
              </a:rPr>
              <a:t>Tank Operations Contract</a:t>
            </a:r>
          </a:p>
        </p:txBody>
      </p:sp>
      <p:pic>
        <p:nvPicPr>
          <p:cNvPr id="1029" name="Picture 39" descr="wrps_logo_pms white text no stroke on red"/>
          <p:cNvPicPr>
            <a:picLocks noChangeAspect="1" noChangeArrowheads="1"/>
          </p:cNvPicPr>
          <p:nvPr/>
        </p:nvPicPr>
        <p:blipFill>
          <a:blip r:embed="rId14" cstate="print"/>
          <a:srcRect/>
          <a:stretch>
            <a:fillRect/>
          </a:stretch>
        </p:blipFill>
        <p:spPr bwMode="auto">
          <a:xfrm>
            <a:off x="7943850" y="6578600"/>
            <a:ext cx="1181100" cy="260350"/>
          </a:xfrm>
          <a:prstGeom prst="rect">
            <a:avLst/>
          </a:prstGeom>
          <a:noFill/>
          <a:ln w="9525">
            <a:noFill/>
            <a:miter lim="800000"/>
            <a:headEnd/>
            <a:tailEnd/>
          </a:ln>
        </p:spPr>
      </p:pic>
      <p:sp>
        <p:nvSpPr>
          <p:cNvPr id="4102" name="Text Box 6"/>
          <p:cNvSpPr txBox="1">
            <a:spLocks noChangeArrowheads="1"/>
          </p:cNvSpPr>
          <p:nvPr/>
        </p:nvSpPr>
        <p:spPr bwMode="auto">
          <a:xfrm>
            <a:off x="4311650" y="6545263"/>
            <a:ext cx="369888" cy="274637"/>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spAutoFit/>
          </a:bodyPr>
          <a:lstStyle/>
          <a:p>
            <a:pPr>
              <a:defRPr/>
            </a:pPr>
            <a:fld id="{2F78449A-BCE5-4333-970E-5A761F3F2A91}" type="slidenum">
              <a:rPr lang="en-US" sz="1200">
                <a:solidFill>
                  <a:schemeClr val="bg1"/>
                </a:solidFill>
              </a:rPr>
              <a:pPr>
                <a:defRPr/>
              </a:pPr>
              <a:t>‹#›</a:t>
            </a:fld>
            <a:endParaRPr lang="en-US" sz="1200">
              <a:solidFill>
                <a:schemeClr val="bg1"/>
              </a:solidFill>
            </a:endParaRPr>
          </a:p>
        </p:txBody>
      </p:sp>
      <p:sp>
        <p:nvSpPr>
          <p:cNvPr id="7" name="Rectangle 6"/>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a:prstShdw prst="shdw18" dist="17961" dir="13500000">
              <a:schemeClr val="tx1">
                <a:gamma/>
                <a:shade val="60000"/>
                <a:invGamma/>
              </a:schemeClr>
            </a:prstShdw>
          </a:effectLst>
        </p:spPr>
        <p:txBody>
          <a:bodyPr/>
          <a:lstStyle/>
          <a:p>
            <a:pPr>
              <a:defRPr/>
            </a:pPr>
            <a:endParaRPr lang="en-US"/>
          </a:p>
        </p:txBody>
      </p:sp>
      <p:sp>
        <p:nvSpPr>
          <p:cNvPr id="8"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ransition/>
  <p:hf sldNum="0" hd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228600" indent="-2286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051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US" altLang="en-US">
              <a:solidFill>
                <a:srgbClr val="000000"/>
              </a:solidFill>
            </a:endParaRPr>
          </a:p>
        </p:txBody>
      </p:sp>
      <p:sp>
        <p:nvSpPr>
          <p:cNvPr id="320518" name="Rectangle 6"/>
          <p:cNvSpPr>
            <a:spLocks noGrp="1" noChangeArrowheads="1"/>
          </p:cNvSpPr>
          <p:nvPr>
            <p:ph type="ftr" sz="quarter" idx="3"/>
          </p:nvPr>
        </p:nvSpPr>
        <p:spPr bwMode="auto">
          <a:xfrm>
            <a:off x="3124200" y="624840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0000"/>
                </a:solidFill>
              </a:defRPr>
            </a:lvl1pPr>
          </a:lstStyle>
          <a:p>
            <a:pPr fontAlgn="base">
              <a:spcBef>
                <a:spcPct val="0"/>
              </a:spcBef>
              <a:spcAft>
                <a:spcPct val="0"/>
              </a:spcAft>
              <a:defRPr/>
            </a:pPr>
            <a:r>
              <a:rPr lang="en-US" altLang="en-US" dirty="0"/>
              <a:t>Official Use Only (OUO)</a:t>
            </a:r>
          </a:p>
        </p:txBody>
      </p:sp>
      <p:sp>
        <p:nvSpPr>
          <p:cNvPr id="32051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11D01B0A-23CD-4FA9-A4CB-84BB332D7E58}"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39" name="Oval 15"/>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0" name="Oval 16"/>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1" name="Oval 17"/>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2" name="Oval 18"/>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3" name="Oval 19"/>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4" name="Oval 20"/>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8" name="Oval 24"/>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2" name="Oval 28"/>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7" name="Oval 33"/>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61" name="Oval 37"/>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63" name="Oval 39"/>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30" r:id="rId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mailto:mslsupport@sandi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wwingfield@lanl.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Nmoreau@theseuspro.ccsend.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lmarvinjohnson.com/nuclear_quality_assurance_lead_auditor_certification_training.htm" TargetMode="External"/><Relationship Id="rId4" Type="http://schemas.openxmlformats.org/officeDocument/2006/relationships/hyperlink" Target="mailto:Training@GQAINC.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Nmoreau@theseuspro.ccsend.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fensenews.com/news/your-air-force/2022/09/13/an-f-16-pilot-died-when-his-ejection-seat-failed-was-it-counterfeit/?utm_source=linkedin&amp;utm_medium=social&amp;utm_campaign=dfn-rss-za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rldefense.com/v3/__https:/doeopexshare.doe.gov/lesson/38631__;!!Bt8fGhp8LhKGRg!Hj2GgSgdEXmgJk180fm8AZvPYfl5QtF0n2QWfbFpuULaXUD4NhTU9ZdLqmXDA49xp9j2hwjT0z0dI7NxUJvdwL5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athy.brack@cns.doe.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Matthew.alt@cns.doe.gov" TargetMode="External"/><Relationship Id="rId5" Type="http://schemas.openxmlformats.org/officeDocument/2006/relationships/hyperlink" Target="mailto:grossovj@nv.doe.gov" TargetMode="External"/><Relationship Id="rId4" Type="http://schemas.openxmlformats.org/officeDocument/2006/relationships/hyperlink" Target="mailto:norm.barker@atkinsglobalns.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katrina.Anderson@aecom.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mailto:katrina.Anderson@aecom.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hyperlink" Target="https://efcog.org/safety/quality-assurance-subgroup/supply-chain-quality-task-grou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orgex.energy.gov/forums/hepa-filter-poc" TargetMode="External"/><Relationship Id="rId4" Type="http://schemas.openxmlformats.org/officeDocument/2006/relationships/hyperlink" Target="https://orgex.energy.gov/"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efcog.org/safety/quality-assurance-subgroup/supply-chain-quality-taskgroup/?drawer=Supply%20Chain%20Quality*Documents" TargetMode="External"/><Relationship Id="rId3" Type="http://schemas.openxmlformats.org/officeDocument/2006/relationships/hyperlink" Target="http://efcog.org/" TargetMode="External"/><Relationship Id="rId7" Type="http://schemas.openxmlformats.org/officeDocument/2006/relationships/hyperlink" Target="https://efcog.org/safety/quality-assurance-subgroup/supply-chain-quality-task-group/?drawer=Supply%20Chain%20Quality*Document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veronica.ballew@wipp.ws" TargetMode="External"/><Relationship Id="rId5" Type="http://schemas.openxmlformats.org/officeDocument/2006/relationships/hyperlink" Target="https://efcog.org/safety/quality-assurance-subgroup/supply-chain-quality-task-group/" TargetMode="External"/><Relationship Id="rId4" Type="http://schemas.openxmlformats.org/officeDocument/2006/relationships/hyperlink" Target="mailto:cfrei@la-inc.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mailto:mslsupport@sandia.gov"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gabrielle.holcomb@hq.doe.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prod-ng.sandia.gov/wbt/SCA050/course_holder.html"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caconnect.asme.org/directory/" TargetMode="External"/><Relationship Id="rId3" Type="http://schemas.openxmlformats.org/officeDocument/2006/relationships/hyperlink" Target="https://portal.a2la.org/search/" TargetMode="External"/><Relationship Id="rId7" Type="http://schemas.openxmlformats.org/officeDocument/2006/relationships/hyperlink" Target="https://www.iaqg.org/oasis/logi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search.anab.org/" TargetMode="External"/><Relationship Id="rId11" Type="http://schemas.openxmlformats.org/officeDocument/2006/relationships/hyperlink" Target="https://www.mydqs.com/en/customers/customer-database.html" TargetMode="External"/><Relationship Id="rId5" Type="http://schemas.openxmlformats.org/officeDocument/2006/relationships/hyperlink" Target="https://www.acmcert.com/certificate-checker/" TargetMode="External"/><Relationship Id="rId10" Type="http://schemas.openxmlformats.org/officeDocument/2006/relationships/hyperlink" Target="https://certificatechecker.dnvgl.com/" TargetMode="External"/><Relationship Id="rId4" Type="http://schemas.openxmlformats.org/officeDocument/2006/relationships/hyperlink" Target="http://anabdirectory.remoteauditor.com/" TargetMode="External"/><Relationship Id="rId9" Type="http://schemas.openxmlformats.org/officeDocument/2006/relationships/hyperlink" Target="http://www.aston-global.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iaqg.org/oasis/logi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pjlabs.com/search-accredited-labs" TargetMode="External"/><Relationship Id="rId5" Type="http://schemas.openxmlformats.org/officeDocument/2006/relationships/hyperlink" Target="https://www-s.nist.gov/niws/index.cfm?event=directory.search%23no-back" TargetMode="External"/><Relationship Id="rId4" Type="http://schemas.openxmlformats.org/officeDocument/2006/relationships/hyperlink" Target="https://ilac.org/signatory-search/"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saiglobal.com/en-us/assurance/auditing" TargetMode="External"/><Relationship Id="rId13" Type="http://schemas.openxmlformats.org/officeDocument/2006/relationships/hyperlink" Target="mailto:Lisa.Greenleaf@NSAIinc.com" TargetMode="External"/><Relationship Id="rId3" Type="http://schemas.openxmlformats.org/officeDocument/2006/relationships/hyperlink" Target="http://www.pjlabs.com/search-accredited-labs" TargetMode="External"/><Relationship Id="rId7" Type="http://schemas.openxmlformats.org/officeDocument/2006/relationships/hyperlink" Target="https://www.saiglobal.com/en-us/assurance/auditing_and_certification/certification_registry/" TargetMode="External"/><Relationship Id="rId12" Type="http://schemas.openxmlformats.org/officeDocument/2006/relationships/hyperlink" Target="mailto:Jodi.Espinal@NSAIinc.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register.saiglobal.com/Default.aspx?stype=simple" TargetMode="External"/><Relationship Id="rId11" Type="http://schemas.openxmlformats.org/officeDocument/2006/relationships/hyperlink" Target="https://www.nsai.ie/certification/search-for-a-certified-company/" TargetMode="External"/><Relationship Id="rId5" Type="http://schemas.openxmlformats.org/officeDocument/2006/relationships/hyperlink" Target="http://qmi-saiglobal.com/qmi_companies/" TargetMode="External"/><Relationship Id="rId10" Type="http://schemas.openxmlformats.org/officeDocument/2006/relationships/hyperlink" Target="https://nsf-isr.org/" TargetMode="External"/><Relationship Id="rId4" Type="http://schemas.openxmlformats.org/officeDocument/2006/relationships/hyperlink" Target="https://www.qas-international.com/contact/" TargetMode="External"/><Relationship Id="rId9" Type="http://schemas.openxmlformats.org/officeDocument/2006/relationships/hyperlink" Target="https://www-s.nist.gov/niws/index.cfm?event=directory.search%23no-back" TargetMode="External"/><Relationship Id="rId14" Type="http://schemas.openxmlformats.org/officeDocument/2006/relationships/hyperlink" Target="https://www.nqa.com/en-us/contact-us%20800-649-5289"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tuev-nord.de/en/company/certification/certificate-database/" TargetMode="External"/><Relationship Id="rId3" Type="http://schemas.openxmlformats.org/officeDocument/2006/relationships/hyperlink" Target="mailto:PRIAmericas@p-r-i.org" TargetMode="External"/><Relationship Id="rId7" Type="http://schemas.openxmlformats.org/officeDocument/2006/relationships/hyperlink" Target="https://www.sriregistrar.com/resources/sri-certificate-validation/" TargetMode="External"/><Relationship Id="rId12" Type="http://schemas.openxmlformats.org/officeDocument/2006/relationships/hyperlink" Target="http://www.ipc.org/cert-search.asp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sqs.ch/en/certified-organisations" TargetMode="External"/><Relationship Id="rId11" Type="http://schemas.openxmlformats.org/officeDocument/2006/relationships/hyperlink" Target="https://www.tuev-sued.de/management-systems/our-company/reference-list" TargetMode="External"/><Relationship Id="rId5" Type="http://schemas.openxmlformats.org/officeDocument/2006/relationships/hyperlink" Target="https://smithersregistrar.com/resources/certifiedcompanies" TargetMode="External"/><Relationship Id="rId10" Type="http://schemas.openxmlformats.org/officeDocument/2006/relationships/hyperlink" Target="https://www.tuvsud.com/en-us/resource-centre/certificate-finder" TargetMode="External"/><Relationship Id="rId4" Type="http://schemas.openxmlformats.org/officeDocument/2006/relationships/hyperlink" Target="https://www.sgs.com/en/certified-clients-and-products/certified-client-directory" TargetMode="External"/><Relationship Id="rId9" Type="http://schemas.openxmlformats.org/officeDocument/2006/relationships/hyperlink" Target="https://www.certipedia.com/"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nam04.safelinks.protection.outlook.com/?url=http%3A%2F%2Fwww.iaf.nu%2F&amp;data=02%7C01%7Cjanelle.mccallum%40vnsfs.com%7Cdee3a20bf4a345c6c08e08d82515c995%7Cb0bd4e6ce0c04de4a771b3ae80e63162%7C1%7C0%7C637300122807128199&amp;sdata=dLZLqIYR%2FZkutAw7AqEKoHJw43c%2BDCRj1MSABNU8dXA%3D&amp;reserved=0" TargetMode="External"/><Relationship Id="rId3" Type="http://schemas.openxmlformats.org/officeDocument/2006/relationships/hyperlink" Target="https://nam04.safelinks.protection.outlook.com/?url=https%3A%2F%2Fthe9000store.com%2Farticles%2Fwho-is-iso%2F&amp;data=02%7C01%7Cjanelle.mccallum%40vnsfs.com%7Cdee3a20bf4a345c6c08e08d82515c995%7Cb0bd4e6ce0c04de4a771b3ae80e63162%7C1%7C0%7C637300122807098208&amp;sdata=a427Ow1ObWimy5hUi1SI7UtJVSO1u2IIeZ%2Fu%2BiuzQE0%3D&amp;reserved=0" TargetMode="External"/><Relationship Id="rId7" Type="http://schemas.openxmlformats.org/officeDocument/2006/relationships/hyperlink" Target="https://nam04.safelinks.protection.outlook.com/?url=http%3A%2F%2Fwww.anab.org%2F&amp;data=02%7C01%7Cjanelle.mccallum%40vnsfs.com%7Cdee3a20bf4a345c6c08e08d82515c995%7Cb0bd4e6ce0c04de4a771b3ae80e63162%7C1%7C0%7C637300122807118207&amp;sdata=F7tHies3rNEh8q%2FnwERV8DQ6Ul8mUiZgi%2Fn2qO7x6hY%3D&amp;reserved=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nam04.safelinks.protection.outlook.com/?url=https%3A%2F%2Fthe9000store.com%2Farticles%2Fwhat-is-iso-iec-17021%2F&amp;data=02%7C01%7Cjanelle.mccallum%40vnsfs.com%7Cdee3a20bf4a345c6c08e08d82515c995%7Cb0bd4e6ce0c04de4a771b3ae80e63162%7C1%7C0%7C637300122807118207&amp;sdata=X1xMpHIAvKFgeHbWIddIfRQSyJYIh7uQlT0oct%2FnMHw%3D&amp;reserved=0" TargetMode="External"/><Relationship Id="rId11" Type="http://schemas.openxmlformats.org/officeDocument/2006/relationships/hyperlink" Target="https://nam04.safelinks.protection.outlook.com/?url=http%3A%2F%2Fwww.iaf.nu%2F&amp;data=02%7C01%7Cjanelle.mccallum%40vnsfs.com%7Cdee3a20bf4a345c6c08e08d82515c995%7Cb0bd4e6ce0c04de4a771b3ae80e63162%7C1%7C0%7C637300122807148184&amp;sdata=2%2BURLyeP9Wl7KPR%2F9mkei8Oa7xcIpOMkNVYi9Loh9b4%3D&amp;reserved=0" TargetMode="External"/><Relationship Id="rId5" Type="http://schemas.openxmlformats.org/officeDocument/2006/relationships/hyperlink" Target="https://nam04.safelinks.protection.outlook.com/?url=https%3A%2F%2Fthe9000store.com%2Fiso-9001-certification%2F&amp;data=02%7C01%7Cjanelle.mccallum%40vnsfs.com%7Cdee3a20bf4a345c6c08e08d82515c995%7Cb0bd4e6ce0c04de4a771b3ae80e63162%7C1%7C0%7C637300122807108211&amp;sdata=4qhhDgEcXqaT3tC456bzNCqARJFv7XkbcLhkNVYrmwQ%3D&amp;reserved=0" TargetMode="External"/><Relationship Id="rId10" Type="http://schemas.openxmlformats.org/officeDocument/2006/relationships/hyperlink" Target="https://nam04.safelinks.protection.outlook.com/?url=https%3A%2F%2Fthe9000store.com%2FISO-9000-Tips-Selecting-a-Registrar%2F&amp;data=02%7C01%7Cjanelle.mccallum%40vnsfs.com%7Cdee3a20bf4a345c6c08e08d82515c995%7Cb0bd4e6ce0c04de4a771b3ae80e63162%7C1%7C0%7C637300122807138193&amp;sdata=Zw5BiZE4EXczYJIc30KK2Gu7%2FY0fmbD1uMA0c3Qm8gE%3D&amp;reserved=0" TargetMode="External"/><Relationship Id="rId4" Type="http://schemas.openxmlformats.org/officeDocument/2006/relationships/hyperlink" Target="https://nam04.safelinks.protection.outlook.com/?url=http%3A%2F%2Fwww.techstreet.com%2Fcgi-bin%2Fjoint.cgi%2F9000store%2Fcgi-bin%2Fdetail%3Fproduct_id%3D1896995&amp;data=02%7C01%7Cjanelle.mccallum%40vnsfs.com%7Cdee3a20bf4a345c6c08e08d82515c995%7Cb0bd4e6ce0c04de4a771b3ae80e63162%7C1%7C0%7C637300122807098208&amp;sdata=VinohXPWjr%2BJntTTUKlIrlzkBMNf42yKQxoFtrX9Fn0%3D&amp;reserved=0" TargetMode="External"/><Relationship Id="rId9" Type="http://schemas.openxmlformats.org/officeDocument/2006/relationships/hyperlink" Target="https://nam04.safelinks.protection.outlook.com/?url=https%3A%2F%2Fthe9000store.com%2Farticles%2Fwhat-is-iso-iec-17021%2F&amp;data=02%7C01%7Cjanelle.mccallum%40vnsfs.com%7Cdee3a20bf4a345c6c08e08d82515c995%7Cb0bd4e6ce0c04de4a771b3ae80e63162%7C1%7C0%7C637300122807138193&amp;sdata=54Oq9YkESnGwNNupx8lIG4dgUYLlKt0UrqgJIlXbkKg%3D&amp;reserved=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cid:image002.png@01D33DAC.75AFC88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cid:image001.png@01D33DAC.75AFC880" TargetMode="Externa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hyperlink" Target="mailto:mslsupport@sandia.go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mslsupport@sandia.g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sl.kcnsc.doe.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527050"/>
            <a:ext cx="6781800" cy="2133600"/>
          </a:xfrm>
        </p:spPr>
        <p:txBody>
          <a:bodyPr/>
          <a:lstStyle/>
          <a:p>
            <a:pPr eaLnBrk="1" hangingPunct="1"/>
            <a:r>
              <a:rPr lang="en-US" altLang="en-US" sz="3200" dirty="0"/>
              <a:t>EFCOG Supply Chain Quality Task Team</a:t>
            </a:r>
            <a:br>
              <a:rPr lang="en-US" altLang="en-US" sz="3200" dirty="0"/>
            </a:br>
            <a:r>
              <a:rPr lang="en-US" altLang="en-US" sz="3200" dirty="0"/>
              <a:t>Conference Call</a:t>
            </a:r>
            <a:br>
              <a:rPr lang="en-US" altLang="en-US" sz="3200" dirty="0"/>
            </a:br>
            <a:r>
              <a:rPr lang="en-US" altLang="en-US" sz="3200" dirty="0"/>
              <a:t>Sep 21, 2022</a:t>
            </a:r>
          </a:p>
        </p:txBody>
      </p:sp>
      <p:sp>
        <p:nvSpPr>
          <p:cNvPr id="3075" name="Rectangle 3"/>
          <p:cNvSpPr>
            <a:spLocks noGrp="1" noChangeArrowheads="1"/>
          </p:cNvSpPr>
          <p:nvPr>
            <p:ph type="subTitle" idx="1"/>
          </p:nvPr>
        </p:nvSpPr>
        <p:spPr>
          <a:xfrm>
            <a:off x="849312" y="2819400"/>
            <a:ext cx="6313487" cy="3429000"/>
          </a:xfrm>
        </p:spPr>
        <p:txBody>
          <a:bodyPr/>
          <a:lstStyle/>
          <a:p>
            <a:pPr eaLnBrk="1" hangingPunct="1"/>
            <a:r>
              <a:rPr lang="en-US" altLang="en-US" sz="2000" dirty="0"/>
              <a:t>Vince Grosso</a:t>
            </a:r>
          </a:p>
          <a:p>
            <a:pPr eaLnBrk="1" hangingPunct="1"/>
            <a:r>
              <a:rPr lang="en-US" altLang="en-US" sz="2000" dirty="0"/>
              <a:t>Quality Assurance Technical Team Chair</a:t>
            </a:r>
          </a:p>
          <a:p>
            <a:pPr eaLnBrk="1" hangingPunct="1"/>
            <a:r>
              <a:rPr lang="en-US" altLang="en-US" sz="2000" dirty="0"/>
              <a:t>William R Wingfield</a:t>
            </a:r>
          </a:p>
          <a:p>
            <a:pPr eaLnBrk="1" hangingPunct="1"/>
            <a:r>
              <a:rPr lang="en-US" altLang="en-US" sz="2000" dirty="0"/>
              <a:t>Supply Chain Quality Task Team Chair </a:t>
            </a:r>
          </a:p>
          <a:p>
            <a:pPr eaLnBrk="1" hangingPunct="1"/>
            <a:r>
              <a:rPr lang="en-US" altLang="en-US" sz="2000" dirty="0"/>
              <a:t>Joseph Fulghum</a:t>
            </a:r>
          </a:p>
          <a:p>
            <a:pPr eaLnBrk="1" hangingPunct="1"/>
            <a:r>
              <a:rPr lang="en-US" altLang="en-US" sz="2000" dirty="0"/>
              <a:t>Supply Chain Quality Task Team Vice Chair</a:t>
            </a:r>
          </a:p>
          <a:p>
            <a:pPr eaLnBrk="1" hangingPunct="1"/>
            <a:r>
              <a:rPr lang="en-US" altLang="en-US" sz="2000" dirty="0"/>
              <a:t>Kristin Bell</a:t>
            </a:r>
          </a:p>
          <a:p>
            <a:pPr eaLnBrk="1" hangingPunct="1"/>
            <a:r>
              <a:rPr lang="en-US" altLang="en-US" sz="2000" dirty="0"/>
              <a:t>Supply Chain Quality Secretary</a:t>
            </a:r>
          </a:p>
          <a:p>
            <a:pPr eaLnBrk="1" hangingPunct="1"/>
            <a:endParaRPr lang="en-US" altLang="en-US" sz="2000" dirty="0"/>
          </a:p>
          <a:p>
            <a:pPr algn="ctr" eaLnBrk="1" hangingPunct="1"/>
            <a:r>
              <a:rPr lang="en-US" altLang="en-US" sz="2000" dirty="0">
                <a:solidFill>
                  <a:srgbClr val="FF0000"/>
                </a:solidFill>
              </a:rPr>
              <a:t>Unclassified</a:t>
            </a:r>
          </a:p>
          <a:p>
            <a:pPr eaLnBrk="1" hangingPunct="1"/>
            <a:endParaRPr lang="en-US" altLang="en-US" sz="2000" dirty="0"/>
          </a:p>
        </p:txBody>
      </p:sp>
      <p:pic>
        <p:nvPicPr>
          <p:cNvPr id="3076" name="Picture 4" descr="EFCOG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0"/>
            <a:ext cx="1371600"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utoShape 2" descr="http://www.hellasmultimedia.com/webimages/christ-htm/images/snow/jc1525.gif"/>
          <p:cNvSpPr>
            <a:spLocks noChangeAspect="1" noChangeArrowheads="1"/>
          </p:cNvSpPr>
          <p:nvPr/>
        </p:nvSpPr>
        <p:spPr bwMode="auto">
          <a:xfrm>
            <a:off x="155575" y="34192"/>
            <a:ext cx="352425" cy="35242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www.hellasmultimedia.com/webimages/christ-htm/images/snow/snowman4.gif"/>
          <p:cNvSpPr>
            <a:spLocks noChangeAspect="1" noChangeArrowheads="1"/>
          </p:cNvSpPr>
          <p:nvPr/>
        </p:nvSpPr>
        <p:spPr bwMode="auto">
          <a:xfrm>
            <a:off x="155575" y="-479425"/>
            <a:ext cx="857250" cy="10096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sp>
        <p:nvSpPr>
          <p:cNvPr id="4" name="Content Placeholder 2"/>
          <p:cNvSpPr>
            <a:spLocks noGrp="1"/>
          </p:cNvSpPr>
          <p:nvPr>
            <p:ph idx="1"/>
          </p:nvPr>
        </p:nvSpPr>
        <p:spPr>
          <a:xfrm>
            <a:off x="457200" y="1075521"/>
            <a:ext cx="7581900" cy="4893647"/>
          </a:xfrm>
        </p:spPr>
        <p:txBody>
          <a:bodyPr/>
          <a:lstStyle/>
          <a:p>
            <a:r>
              <a:rPr lang="en-US" sz="1400" dirty="0"/>
              <a:t>Please use MSL cost avoidance feature to help us identify savings from sharing 3</a:t>
            </a:r>
            <a:r>
              <a:rPr lang="en-US" sz="1400" baseline="30000" dirty="0"/>
              <a:t>rd</a:t>
            </a:r>
            <a:r>
              <a:rPr lang="en-US" sz="1400" dirty="0"/>
              <a:t> party audits.</a:t>
            </a:r>
          </a:p>
          <a:p>
            <a:pPr lvl="1"/>
            <a:r>
              <a:rPr lang="en-US" sz="1400" dirty="0"/>
              <a:t>If you have saved $ by performing a 3</a:t>
            </a:r>
            <a:r>
              <a:rPr lang="en-US" sz="1400" baseline="30000" dirty="0"/>
              <a:t>rd</a:t>
            </a:r>
            <a:r>
              <a:rPr lang="en-US" sz="1400" dirty="0"/>
              <a:t> party review or only sending 1 or 2 person(s) on an audit team vs. a 3 person team, you need to enter a cost avoidance in MSL.</a:t>
            </a:r>
          </a:p>
          <a:p>
            <a:r>
              <a:rPr lang="en-US" sz="1400" dirty="0"/>
              <a:t>Any issues with access or use? </a:t>
            </a:r>
          </a:p>
          <a:p>
            <a:pPr lvl="1"/>
            <a:r>
              <a:rPr lang="en-US" sz="1400" dirty="0"/>
              <a:t>Email Kristin Bell @ </a:t>
            </a:r>
            <a:r>
              <a:rPr lang="en-US" sz="1400" u="sng" dirty="0">
                <a:hlinkClick r:id="rId3"/>
              </a:rPr>
              <a:t>mslsupport@sandia.gov</a:t>
            </a:r>
            <a:r>
              <a:rPr lang="en-US" sz="1400" u="sng" dirty="0"/>
              <a:t> </a:t>
            </a:r>
            <a:r>
              <a:rPr lang="en-US" sz="1400" dirty="0"/>
              <a:t>or Bill @ </a:t>
            </a:r>
            <a:r>
              <a:rPr lang="en-US" sz="1400" dirty="0">
                <a:hlinkClick r:id="rId4"/>
              </a:rPr>
              <a:t>wwingfield@lanl.gov</a:t>
            </a:r>
            <a:r>
              <a:rPr lang="en-US" sz="1400" dirty="0"/>
              <a:t> </a:t>
            </a:r>
          </a:p>
          <a:p>
            <a:r>
              <a:rPr lang="en-US" sz="1400" dirty="0"/>
              <a:t>The eight (8) NNSA sites have committed to using the MSL (CNS-PTX, CNS-Y12, KCNSC, LLNL, LANL, NNSS, SNL, SRS)</a:t>
            </a:r>
          </a:p>
          <a:p>
            <a:r>
              <a:rPr lang="en-US" sz="1400" dirty="0"/>
              <a:t>7 of the 17 Environmental Management Sites are using the MSL (CHPRC (now </a:t>
            </a:r>
            <a:r>
              <a:rPr lang="en-US" sz="1400" dirty="0" err="1"/>
              <a:t>CPCco</a:t>
            </a:r>
            <a:r>
              <a:rPr lang="en-US" sz="1400" dirty="0"/>
              <a:t>), MSA (now HMIS), WRPS, SRNS, SRR, FRNP &amp; UCOR)</a:t>
            </a:r>
          </a:p>
          <a:p>
            <a:pPr lvl="1"/>
            <a:r>
              <a:rPr lang="en-US" sz="1400" dirty="0"/>
              <a:t>6 of the 17 EM Sites are interested in using the MSL (WIPP, DUF6, ICP, FBP, SST, &amp; CH2WV)</a:t>
            </a:r>
            <a:endParaRPr lang="en-US" sz="1400" dirty="0">
              <a:solidFill>
                <a:srgbClr val="FF0000"/>
              </a:solidFill>
            </a:endParaRPr>
          </a:p>
          <a:p>
            <a:pPr lvl="1"/>
            <a:r>
              <a:rPr lang="en-US" sz="1400" dirty="0"/>
              <a:t>3 of the 17 EM Sites are unsure (N3B, PMA, &amp; Parsons/SWPF)</a:t>
            </a:r>
          </a:p>
          <a:p>
            <a:pPr lvl="1"/>
            <a:r>
              <a:rPr lang="en-US" sz="1400" dirty="0"/>
              <a:t>1 not interested (BNI)</a:t>
            </a:r>
          </a:p>
          <a:p>
            <a:r>
              <a:rPr lang="en-US" sz="1400" dirty="0"/>
              <a:t>Of the 10 Office of Science (OOS) sites, 2 are using the MSL (PNNL &amp; BNL)</a:t>
            </a:r>
          </a:p>
          <a:p>
            <a:pPr lvl="1"/>
            <a:r>
              <a:rPr lang="en-US" sz="1400" dirty="0"/>
              <a:t>2 are interested in using the MSL (ORNL, &amp; PPPL)</a:t>
            </a:r>
          </a:p>
          <a:p>
            <a:r>
              <a:rPr lang="en-US" sz="1400" dirty="0"/>
              <a:t>The one (1) Nuclear Energy (NE) site INL is using the MSL.</a:t>
            </a:r>
          </a:p>
          <a:p>
            <a:endParaRPr lang="en-US" sz="1400" dirty="0"/>
          </a:p>
        </p:txBody>
      </p:sp>
      <p:pic>
        <p:nvPicPr>
          <p:cNvPr id="3" name="Picture 2"/>
          <p:cNvPicPr>
            <a:picLocks noChangeAspect="1"/>
          </p:cNvPicPr>
          <p:nvPr/>
        </p:nvPicPr>
        <p:blipFill>
          <a:blip r:embed="rId5"/>
          <a:stretch>
            <a:fillRect/>
          </a:stretch>
        </p:blipFill>
        <p:spPr>
          <a:xfrm>
            <a:off x="8039100" y="4953000"/>
            <a:ext cx="838200" cy="838200"/>
          </a:xfrm>
          <a:prstGeom prst="rect">
            <a:avLst/>
          </a:prstGeom>
        </p:spPr>
      </p:pic>
      <p:sp>
        <p:nvSpPr>
          <p:cNvPr id="5" name="Footer Placeholder 4"/>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4828603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010400" cy="461665"/>
          </a:xfrm>
        </p:spPr>
        <p:txBody>
          <a:bodyPr/>
          <a:lstStyle/>
          <a:p>
            <a:pPr algn="ctr"/>
            <a:r>
              <a:rPr lang="en-US" dirty="0"/>
              <a:t>Upcoming Conferences / Workshops</a:t>
            </a:r>
          </a:p>
        </p:txBody>
      </p:sp>
      <p:sp>
        <p:nvSpPr>
          <p:cNvPr id="6" name="TextBox 5"/>
          <p:cNvSpPr txBox="1"/>
          <p:nvPr/>
        </p:nvSpPr>
        <p:spPr>
          <a:xfrm>
            <a:off x="3810000" y="483512"/>
            <a:ext cx="2916183" cy="430887"/>
          </a:xfrm>
          <a:prstGeom prst="rect">
            <a:avLst/>
          </a:prstGeom>
          <a:noFill/>
        </p:spPr>
        <p:txBody>
          <a:bodyPr wrap="none" rtlCol="0">
            <a:spAutoFit/>
          </a:bodyPr>
          <a:lstStyle/>
          <a:p>
            <a:pPr fontAlgn="base">
              <a:spcAft>
                <a:spcPts val="600"/>
              </a:spcAft>
            </a:pPr>
            <a:r>
              <a:rPr lang="en-US" sz="2200" dirty="0"/>
              <a:t>Sep 2022 – Dec 2022</a:t>
            </a:r>
          </a:p>
        </p:txBody>
      </p:sp>
      <p:graphicFrame>
        <p:nvGraphicFramePr>
          <p:cNvPr id="8" name="Table 7"/>
          <p:cNvGraphicFramePr>
            <a:graphicFrameLocks noGrp="1"/>
          </p:cNvGraphicFramePr>
          <p:nvPr>
            <p:extLst>
              <p:ext uri="{D42A27DB-BD31-4B8C-83A1-F6EECF244321}">
                <p14:modId xmlns:p14="http://schemas.microsoft.com/office/powerpoint/2010/main" val="3629269377"/>
              </p:ext>
            </p:extLst>
          </p:nvPr>
        </p:nvGraphicFramePr>
        <p:xfrm>
          <a:off x="228600" y="1114424"/>
          <a:ext cx="8763000" cy="5748923"/>
        </p:xfrm>
        <a:graphic>
          <a:graphicData uri="http://schemas.openxmlformats.org/drawingml/2006/table">
            <a:tbl>
              <a:tblPr firstRow="1" bandRow="1">
                <a:tableStyleId>{7DF18680-E054-41AD-8BC1-D1AEF772440D}</a:tableStyleId>
              </a:tblPr>
              <a:tblGrid>
                <a:gridCol w="1371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490721">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Date</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mn-lt"/>
                          <a:ea typeface="Lucida Sans Unicode"/>
                          <a:cs typeface="Times New Roman"/>
                        </a:rPr>
                        <a:t>Conference Title</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mn-lt"/>
                          <a:ea typeface="Lucida Sans Unicode"/>
                          <a:cs typeface="Times New Roman"/>
                        </a:rPr>
                        <a:t>Location</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Website</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348292">
                <a:tc>
                  <a:txBody>
                    <a:bodyPr/>
                    <a:lstStyle/>
                    <a:p>
                      <a:pPr algn="ctr" fontAlgn="ctr"/>
                      <a:r>
                        <a:rPr lang="en-US" sz="1000" b="0" i="0" u="none" strike="noStrike" dirty="0">
                          <a:solidFill>
                            <a:schemeClr val="tx1"/>
                          </a:solidFill>
                          <a:effectLst/>
                          <a:latin typeface="+mj-lt"/>
                        </a:rPr>
                        <a:t>9/12-15/22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effectLst/>
                          <a:latin typeface="+mj-lt"/>
                          <a:ea typeface="+mn-ea"/>
                          <a:cs typeface="+mn-cs"/>
                        </a:rPr>
                        <a:t>DOECAP Analytical Services Program (ASP) 2022 Annual Training Workshop </a:t>
                      </a:r>
                      <a:r>
                        <a:rPr lang="en-US" sz="1000" b="0" i="0" u="none" strike="noStrike" kern="1200" baseline="0" dirty="0">
                          <a:solidFill>
                            <a:srgbClr val="FF0000"/>
                          </a:solidFill>
                          <a:effectLst/>
                          <a:latin typeface="+mj-lt"/>
                          <a:ea typeface="+mn-ea"/>
                          <a:cs typeface="+mn-cs"/>
                        </a:rPr>
                        <a:t>for TSDF (Previously CANCELLED, but back on</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j-lt"/>
                        </a:rPr>
                        <a:t>Las Vegas, NV</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j-lt"/>
                          <a:ea typeface="+mn-ea"/>
                          <a:cs typeface="+mn-cs"/>
                        </a:rPr>
                        <a:t>https://doecapasp.projectenhancement.com/</a:t>
                      </a:r>
                    </a:p>
                  </a:txBody>
                  <a:tcPr marL="47126" marR="47126" marT="23563" marB="23563"/>
                </a:tc>
                <a:extLst>
                  <a:ext uri="{0D108BD9-81ED-4DB2-BD59-A6C34878D82A}">
                    <a16:rowId xmlns:a16="http://schemas.microsoft.com/office/drawing/2014/main" val="579360330"/>
                  </a:ext>
                </a:extLst>
              </a:tr>
              <a:tr h="348292">
                <a:tc>
                  <a:txBody>
                    <a:bodyPr/>
                    <a:lstStyle/>
                    <a:p>
                      <a:pPr algn="ctr" fontAlgn="ctr"/>
                      <a:r>
                        <a:rPr lang="en-US" sz="1000" b="0" i="0" u="none" strike="noStrike" dirty="0">
                          <a:solidFill>
                            <a:schemeClr val="tx1"/>
                          </a:solidFill>
                          <a:effectLst/>
                          <a:latin typeface="+mj-lt"/>
                        </a:rPr>
                        <a:t>9/19-22/22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effectLst/>
                          <a:latin typeface="+mj-lt"/>
                          <a:ea typeface="+mn-ea"/>
                          <a:cs typeface="+mn-cs"/>
                        </a:rPr>
                        <a:t>ASME NQA-1 Lead Auditor Training</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j-lt"/>
                        </a:rPr>
                        <a:t>Virtual Classroom</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j-lt"/>
                          <a:ea typeface="+mn-ea"/>
                          <a:cs typeface="+mn-cs"/>
                        </a:rPr>
                        <a:t>Theseus Professional Services, LLC </a:t>
                      </a:r>
                      <a:r>
                        <a:rPr lang="en-US" sz="1000" kern="1200" dirty="0">
                          <a:solidFill>
                            <a:schemeClr val="tx1"/>
                          </a:solidFill>
                          <a:effectLst/>
                          <a:latin typeface="+mj-lt"/>
                          <a:ea typeface="+mn-ea"/>
                          <a:cs typeface="+mn-cs"/>
                          <a:hlinkClick r:id="rId3">
                            <a:extLst>
                              <a:ext uri="{A12FA001-AC4F-418D-AE19-62706E023703}">
                                <ahyp:hlinkClr xmlns:ahyp="http://schemas.microsoft.com/office/drawing/2018/hyperlinkcolor" val="tx"/>
                              </a:ext>
                            </a:extLst>
                          </a:hlinkClick>
                        </a:rPr>
                        <a:t>Nmoreau@theseuspro.ccsend.com</a:t>
                      </a:r>
                      <a:endParaRPr lang="en-US" sz="1000" kern="1200" dirty="0">
                        <a:solidFill>
                          <a:schemeClr val="tx1"/>
                        </a:solidFill>
                        <a:effectLst/>
                        <a:latin typeface="+mj-lt"/>
                        <a:ea typeface="+mn-ea"/>
                        <a:cs typeface="+mn-cs"/>
                      </a:endParaRPr>
                    </a:p>
                  </a:txBody>
                  <a:tcPr marL="47126" marR="47126" marT="23563" marB="23563"/>
                </a:tc>
                <a:extLst>
                  <a:ext uri="{0D108BD9-81ED-4DB2-BD59-A6C34878D82A}">
                    <a16:rowId xmlns:a16="http://schemas.microsoft.com/office/drawing/2014/main" val="3468464420"/>
                  </a:ext>
                </a:extLst>
              </a:tr>
              <a:tr h="348292">
                <a:tc>
                  <a:txBody>
                    <a:bodyPr/>
                    <a:lstStyle/>
                    <a:p>
                      <a:pPr algn="ctr" fontAlgn="ctr"/>
                      <a:r>
                        <a:rPr lang="en-US" sz="1000" b="0" i="0" u="none" strike="noStrike" dirty="0">
                          <a:solidFill>
                            <a:srgbClr val="FF0000"/>
                          </a:solidFill>
                          <a:effectLst/>
                          <a:latin typeface="+mj-lt"/>
                        </a:rPr>
                        <a:t>9/21-23/22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rgbClr val="FF0000"/>
                          </a:solidFill>
                          <a:effectLst/>
                          <a:latin typeface="+mj-lt"/>
                          <a:ea typeface="+mn-ea"/>
                          <a:cs typeface="+mn-cs"/>
                        </a:rPr>
                        <a:t>8</a:t>
                      </a:r>
                      <a:r>
                        <a:rPr lang="en-US" sz="1000" b="0" i="0" u="none" strike="noStrike" kern="1200" baseline="30000" dirty="0">
                          <a:solidFill>
                            <a:srgbClr val="FF0000"/>
                          </a:solidFill>
                          <a:effectLst/>
                          <a:latin typeface="+mj-lt"/>
                          <a:ea typeface="+mn-ea"/>
                          <a:cs typeface="+mn-cs"/>
                        </a:rPr>
                        <a:t>th</a:t>
                      </a:r>
                      <a:r>
                        <a:rPr lang="en-US" sz="1000" b="0" i="0" u="none" strike="noStrike" kern="1200" baseline="0" dirty="0">
                          <a:solidFill>
                            <a:srgbClr val="FF0000"/>
                          </a:solidFill>
                          <a:effectLst/>
                          <a:latin typeface="+mj-lt"/>
                          <a:ea typeface="+mn-ea"/>
                          <a:cs typeface="+mn-cs"/>
                        </a:rPr>
                        <a:t> Annual National Cleanup Workshop (NCW 2022)</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mj-lt"/>
                        </a:rPr>
                        <a:t>Crystal Gateway Marriott – Arlington, VA</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FF0000"/>
                          </a:solidFill>
                          <a:effectLst/>
                          <a:latin typeface="+mj-lt"/>
                          <a:ea typeface="+mn-ea"/>
                          <a:cs typeface="+mn-cs"/>
                        </a:rPr>
                        <a:t>https://www.cleanupworkshop.com/rates---registration.html</a:t>
                      </a:r>
                    </a:p>
                  </a:txBody>
                  <a:tcPr marL="47126" marR="47126" marT="23563" marB="23563"/>
                </a:tc>
                <a:extLst>
                  <a:ext uri="{0D108BD9-81ED-4DB2-BD59-A6C34878D82A}">
                    <a16:rowId xmlns:a16="http://schemas.microsoft.com/office/drawing/2014/main" val="1411254407"/>
                  </a:ext>
                </a:extLst>
              </a:tr>
              <a:tr h="348292">
                <a:tc>
                  <a:txBody>
                    <a:bodyPr/>
                    <a:lstStyle/>
                    <a:p>
                      <a:pPr algn="ctr" fontAlgn="ctr"/>
                      <a:r>
                        <a:rPr lang="en-US" sz="1000" b="0" i="0" u="none" strike="noStrike" dirty="0">
                          <a:solidFill>
                            <a:srgbClr val="FF0000"/>
                          </a:solidFill>
                          <a:effectLst/>
                          <a:latin typeface="+mj-lt"/>
                        </a:rPr>
                        <a:t>10/3-7/22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rgbClr val="FF0000"/>
                          </a:solidFill>
                          <a:effectLst/>
                          <a:latin typeface="+mj-lt"/>
                          <a:ea typeface="+mn-ea"/>
                          <a:cs typeface="+mn-cs"/>
                        </a:rPr>
                        <a:t>GQA Global QA Nuclear Training Intro to Nuclear/Lead Auditor/SCWE Safety Conscious Work Environment</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mj-lt"/>
                        </a:rPr>
                        <a:t>Orlando, FL</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FF0000"/>
                          </a:solidFill>
                          <a:effectLst/>
                          <a:latin typeface="+mj-lt"/>
                          <a:ea typeface="+mn-ea"/>
                          <a:cs typeface="+mn-cs"/>
                          <a:hlinkClick r:id="rId4"/>
                        </a:rPr>
                        <a:t>Training@GQAINC.COM</a:t>
                      </a:r>
                      <a:r>
                        <a:rPr lang="en-US" sz="1000" kern="1200" dirty="0">
                          <a:solidFill>
                            <a:srgbClr val="FF0000"/>
                          </a:solidFill>
                          <a:effectLst/>
                          <a:latin typeface="+mj-lt"/>
                          <a:ea typeface="+mn-ea"/>
                          <a:cs typeface="+mn-cs"/>
                        </a:rPr>
                        <a:t> 888.322.3330</a:t>
                      </a:r>
                    </a:p>
                  </a:txBody>
                  <a:tcPr marL="47126" marR="47126" marT="23563" marB="23563"/>
                </a:tc>
                <a:extLst>
                  <a:ext uri="{0D108BD9-81ED-4DB2-BD59-A6C34878D82A}">
                    <a16:rowId xmlns:a16="http://schemas.microsoft.com/office/drawing/2014/main" val="3867051758"/>
                  </a:ext>
                </a:extLst>
              </a:tr>
              <a:tr h="348292">
                <a:tc>
                  <a:txBody>
                    <a:bodyPr/>
                    <a:lstStyle/>
                    <a:p>
                      <a:pPr algn="ctr" fontAlgn="ctr"/>
                      <a:r>
                        <a:rPr lang="en-US" sz="1000" b="0" i="0" u="none" strike="noStrike" dirty="0">
                          <a:solidFill>
                            <a:schemeClr val="tx1"/>
                          </a:solidFill>
                          <a:effectLst/>
                          <a:latin typeface="+mj-lt"/>
                        </a:rPr>
                        <a:t>10/12-14/22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effectLst/>
                          <a:latin typeface="+mj-lt"/>
                          <a:ea typeface="+mn-ea"/>
                          <a:cs typeface="+mn-cs"/>
                        </a:rPr>
                        <a:t>2022 ASQ Quality 4.0 Summit</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mj-lt"/>
                        </a:rPr>
                        <a:t>Grand Hyatt, San Antonio River Walk</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j-lt"/>
                          <a:ea typeface="+mn-ea"/>
                          <a:cs typeface="+mn-cs"/>
                        </a:rPr>
                        <a:t>ASQ Communications &lt;bounceback@asq.org&gt;</a:t>
                      </a:r>
                    </a:p>
                  </a:txBody>
                  <a:tcPr marL="47126" marR="47126" marT="23563" marB="23563"/>
                </a:tc>
                <a:extLst>
                  <a:ext uri="{0D108BD9-81ED-4DB2-BD59-A6C34878D82A}">
                    <a16:rowId xmlns:a16="http://schemas.microsoft.com/office/drawing/2014/main" val="3449711481"/>
                  </a:ext>
                </a:extLst>
              </a:tr>
              <a:tr h="348292">
                <a:tc>
                  <a:txBody>
                    <a:bodyPr/>
                    <a:lstStyle/>
                    <a:p>
                      <a:pPr algn="ctr" fontAlgn="ctr"/>
                      <a:r>
                        <a:rPr lang="en-US" sz="1000" b="0" i="0" u="none" strike="noStrike" dirty="0">
                          <a:solidFill>
                            <a:srgbClr val="FF0000"/>
                          </a:solidFill>
                          <a:effectLst/>
                          <a:latin typeface="+mn-lt"/>
                        </a:rPr>
                        <a:t>10/17-21/22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mn-lt"/>
                        </a:rPr>
                        <a:t>Nuclear QA Lead Auditor Cert Training</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mn-lt"/>
                        </a:rPr>
                        <a:t>GoToMeeting Online Classroom</a:t>
                      </a:r>
                    </a:p>
                  </a:txBody>
                  <a:tcPr marL="47126" marR="47126" marT="23563" marB="23563"/>
                </a:tc>
                <a:tc>
                  <a:txBody>
                    <a:bodyPr/>
                    <a:lstStyle/>
                    <a:p>
                      <a:r>
                        <a:rPr lang="en-US" sz="1000" u="sng" kern="1200" dirty="0">
                          <a:solidFill>
                            <a:srgbClr val="FF0000"/>
                          </a:solidFill>
                          <a:effectLst/>
                          <a:latin typeface="+mn-lt"/>
                          <a:ea typeface="+mn-ea"/>
                          <a:cs typeface="+mn-cs"/>
                          <a:hlinkClick r:id="rId5">
                            <a:extLst>
                              <a:ext uri="{A12FA001-AC4F-418D-AE19-62706E023703}">
                                <ahyp:hlinkClr xmlns:ahyp="http://schemas.microsoft.com/office/drawing/2018/hyperlinkcolor" val="tx"/>
                              </a:ext>
                            </a:extLst>
                          </a:hlinkClick>
                        </a:rPr>
                        <a:t>http://www.lmarvinjohnson.com/nuclear_quality_assurance_lead_auditor_certification_training.htm</a:t>
                      </a:r>
                      <a:endParaRPr lang="en-US" sz="1000" kern="1200" dirty="0">
                        <a:solidFill>
                          <a:srgbClr val="FF0000"/>
                        </a:solidFill>
                        <a:effectLst/>
                        <a:latin typeface="+mn-lt"/>
                        <a:ea typeface="+mn-ea"/>
                        <a:cs typeface="+mn-cs"/>
                      </a:endParaRPr>
                    </a:p>
                  </a:txBody>
                  <a:tcPr marL="47126" marR="47126" marT="23563" marB="23563"/>
                </a:tc>
                <a:extLst>
                  <a:ext uri="{0D108BD9-81ED-4DB2-BD59-A6C34878D82A}">
                    <a16:rowId xmlns:a16="http://schemas.microsoft.com/office/drawing/2014/main" val="2659158900"/>
                  </a:ext>
                </a:extLst>
              </a:tr>
              <a:tr h="348292">
                <a:tc>
                  <a:txBody>
                    <a:bodyPr/>
                    <a:lstStyle/>
                    <a:p>
                      <a:pPr algn="ctr" fontAlgn="ctr"/>
                      <a:r>
                        <a:rPr lang="en-US" sz="1000" b="0" i="0" u="none" strike="noStrike" dirty="0">
                          <a:solidFill>
                            <a:srgbClr val="FF0000"/>
                          </a:solidFill>
                          <a:effectLst/>
                          <a:latin typeface="+mj-lt"/>
                        </a:rPr>
                        <a:t>11/14-17/22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rgbClr val="FF0000"/>
                          </a:solidFill>
                          <a:effectLst/>
                          <a:latin typeface="+mj-lt"/>
                          <a:ea typeface="+mn-ea"/>
                          <a:cs typeface="+mn-cs"/>
                        </a:rPr>
                        <a:t>EFCOG ISM &amp; QA Working Group Fall 2022 Meeting</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err="1">
                          <a:solidFill>
                            <a:srgbClr val="FF0000"/>
                          </a:solidFill>
                          <a:effectLst/>
                          <a:latin typeface="+mj-lt"/>
                        </a:rPr>
                        <a:t>Virtyal</a:t>
                      </a:r>
                      <a:endParaRPr lang="en-US" sz="1000" b="0" i="0" u="none" strike="noStrike" dirty="0">
                        <a:solidFill>
                          <a:srgbClr val="FF0000"/>
                        </a:solidFill>
                        <a:effectLst/>
                        <a:latin typeface="+mj-lt"/>
                      </a:endParaRP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FF0000"/>
                          </a:solidFill>
                          <a:effectLst/>
                          <a:latin typeface="+mj-lt"/>
                          <a:ea typeface="+mn-ea"/>
                          <a:cs typeface="+mn-cs"/>
                        </a:rPr>
                        <a:t>TBD</a:t>
                      </a:r>
                    </a:p>
                  </a:txBody>
                  <a:tcPr marL="47126" marR="47126" marT="23563" marB="23563"/>
                </a:tc>
                <a:extLst>
                  <a:ext uri="{0D108BD9-81ED-4DB2-BD59-A6C34878D82A}">
                    <a16:rowId xmlns:a16="http://schemas.microsoft.com/office/drawing/2014/main" val="1393190979"/>
                  </a:ext>
                </a:extLst>
              </a:tr>
              <a:tr h="348292">
                <a:tc>
                  <a:txBody>
                    <a:bodyPr/>
                    <a:lstStyle/>
                    <a:p>
                      <a:pPr algn="ctr" fontAlgn="ctr"/>
                      <a:r>
                        <a:rPr lang="en-US" sz="1000" b="0" i="0" u="none" strike="noStrike" dirty="0">
                          <a:solidFill>
                            <a:schemeClr val="tx1"/>
                          </a:solidFill>
                          <a:effectLst/>
                          <a:latin typeface="+mj-lt"/>
                        </a:rPr>
                        <a:t>11/14-15/22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effectLst/>
                          <a:latin typeface="+mj-lt"/>
                          <a:ea typeface="+mn-ea"/>
                          <a:cs typeface="+mn-cs"/>
                        </a:rPr>
                        <a:t>ASME NQA-1 Req for Computer Software used in Nuclear Facilities</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j-lt"/>
                        </a:rPr>
                        <a:t>Virtual Classroom</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j-lt"/>
                          <a:ea typeface="+mn-ea"/>
                          <a:cs typeface="+mn-cs"/>
                        </a:rPr>
                        <a:t>Theseus Professional Services, LLC </a:t>
                      </a:r>
                      <a:r>
                        <a:rPr lang="en-US" sz="1000" kern="1200" dirty="0">
                          <a:solidFill>
                            <a:schemeClr val="tx1"/>
                          </a:solidFill>
                          <a:effectLst/>
                          <a:latin typeface="+mj-lt"/>
                          <a:ea typeface="+mn-ea"/>
                          <a:cs typeface="+mn-cs"/>
                          <a:hlinkClick r:id="rId3">
                            <a:extLst>
                              <a:ext uri="{A12FA001-AC4F-418D-AE19-62706E023703}">
                                <ahyp:hlinkClr xmlns:ahyp="http://schemas.microsoft.com/office/drawing/2018/hyperlinkcolor" val="tx"/>
                              </a:ext>
                            </a:extLst>
                          </a:hlinkClick>
                        </a:rPr>
                        <a:t>Nmoreau@theseuspro.ccsend.com</a:t>
                      </a:r>
                      <a:endParaRPr lang="en-US" sz="1000" kern="1200" dirty="0">
                        <a:solidFill>
                          <a:schemeClr val="tx1"/>
                        </a:solidFill>
                        <a:effectLst/>
                        <a:latin typeface="+mj-lt"/>
                        <a:ea typeface="+mn-ea"/>
                        <a:cs typeface="+mn-cs"/>
                      </a:endParaRPr>
                    </a:p>
                  </a:txBody>
                  <a:tcPr marL="47126" marR="47126" marT="23563" marB="23563"/>
                </a:tc>
                <a:extLst>
                  <a:ext uri="{0D108BD9-81ED-4DB2-BD59-A6C34878D82A}">
                    <a16:rowId xmlns:a16="http://schemas.microsoft.com/office/drawing/2014/main" val="326736303"/>
                  </a:ext>
                </a:extLst>
              </a:tr>
              <a:tr h="348292">
                <a:tc>
                  <a:txBody>
                    <a:bodyPr/>
                    <a:lstStyle/>
                    <a:p>
                      <a:pPr algn="ctr" fontAlgn="ctr"/>
                      <a:r>
                        <a:rPr lang="en-US" sz="1000" b="0" i="0" u="none" strike="noStrike" dirty="0">
                          <a:solidFill>
                            <a:srgbClr val="FF0000"/>
                          </a:solidFill>
                          <a:effectLst/>
                          <a:latin typeface="+mn-lt"/>
                        </a:rPr>
                        <a:t>11/14-15/22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mn-lt"/>
                        </a:rPr>
                        <a:t>Commercial Grade Dedication Workshop</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mn-lt"/>
                        </a:rPr>
                        <a:t>GoToMeeting Online Classroom</a:t>
                      </a:r>
                    </a:p>
                  </a:txBody>
                  <a:tcPr marL="47126" marR="47126" marT="23563" marB="23563"/>
                </a:tc>
                <a:tc>
                  <a:txBody>
                    <a:bodyPr/>
                    <a:lstStyle/>
                    <a:p>
                      <a:r>
                        <a:rPr lang="en-US" sz="1000" u="sng" kern="1200" dirty="0">
                          <a:solidFill>
                            <a:srgbClr val="FF0000"/>
                          </a:solidFill>
                          <a:effectLst/>
                          <a:latin typeface="+mn-lt"/>
                          <a:ea typeface="+mn-ea"/>
                          <a:cs typeface="+mn-cs"/>
                        </a:rPr>
                        <a:t>http://www.lmarvinjohnson.com/commercial_grade_dedication_program_development.htm</a:t>
                      </a:r>
                      <a:endParaRPr lang="en-US" sz="1000" kern="1200" dirty="0">
                        <a:solidFill>
                          <a:srgbClr val="FF0000"/>
                        </a:solidFill>
                        <a:effectLst/>
                        <a:latin typeface="+mn-lt"/>
                        <a:ea typeface="+mn-ea"/>
                        <a:cs typeface="+mn-cs"/>
                      </a:endParaRPr>
                    </a:p>
                  </a:txBody>
                  <a:tcPr marL="47126" marR="47126" marT="23563" marB="23563"/>
                </a:tc>
                <a:extLst>
                  <a:ext uri="{0D108BD9-81ED-4DB2-BD59-A6C34878D82A}">
                    <a16:rowId xmlns:a16="http://schemas.microsoft.com/office/drawing/2014/main" val="465213258"/>
                  </a:ext>
                </a:extLst>
              </a:tr>
              <a:tr h="348292">
                <a:tc>
                  <a:txBody>
                    <a:bodyPr/>
                    <a:lstStyle/>
                    <a:p>
                      <a:pPr algn="ctr" fontAlgn="ctr"/>
                      <a:r>
                        <a:rPr lang="en-US" sz="1000" b="0" i="0" u="none" strike="noStrike" dirty="0">
                          <a:solidFill>
                            <a:schemeClr val="tx1"/>
                          </a:solidFill>
                          <a:effectLst/>
                          <a:latin typeface="+mj-lt"/>
                        </a:rPr>
                        <a:t>12/5-8/22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effectLst/>
                          <a:latin typeface="+mj-lt"/>
                          <a:ea typeface="+mn-ea"/>
                          <a:cs typeface="+mn-cs"/>
                        </a:rPr>
                        <a:t>ASME NQA-1 Lead Auditor Training</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j-lt"/>
                        </a:rPr>
                        <a:t>GOTOMEETING Online Classroom</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j-lt"/>
                          <a:ea typeface="+mn-ea"/>
                          <a:cs typeface="+mn-cs"/>
                        </a:rPr>
                        <a:t>Theseus Professional Services, LLC </a:t>
                      </a:r>
                      <a:r>
                        <a:rPr lang="en-US" sz="1000" kern="1200" dirty="0">
                          <a:solidFill>
                            <a:schemeClr val="tx1"/>
                          </a:solidFill>
                          <a:effectLst/>
                          <a:latin typeface="+mj-lt"/>
                          <a:ea typeface="+mn-ea"/>
                          <a:cs typeface="+mn-cs"/>
                          <a:hlinkClick r:id="rId3">
                            <a:extLst>
                              <a:ext uri="{A12FA001-AC4F-418D-AE19-62706E023703}">
                                <ahyp:hlinkClr xmlns:ahyp="http://schemas.microsoft.com/office/drawing/2018/hyperlinkcolor" val="tx"/>
                              </a:ext>
                            </a:extLst>
                          </a:hlinkClick>
                        </a:rPr>
                        <a:t>Nmoreau@theseuspro.ccsend.com</a:t>
                      </a:r>
                      <a:endParaRPr lang="en-US" sz="1000" kern="1200" dirty="0">
                        <a:solidFill>
                          <a:schemeClr val="tx1"/>
                        </a:solidFill>
                        <a:effectLst/>
                        <a:latin typeface="+mj-lt"/>
                        <a:ea typeface="+mn-ea"/>
                        <a:cs typeface="+mn-cs"/>
                      </a:endParaRPr>
                    </a:p>
                  </a:txBody>
                  <a:tcPr marL="47126" marR="47126" marT="23563" marB="23563"/>
                </a:tc>
                <a:extLst>
                  <a:ext uri="{0D108BD9-81ED-4DB2-BD59-A6C34878D82A}">
                    <a16:rowId xmlns:a16="http://schemas.microsoft.com/office/drawing/2014/main" val="909436330"/>
                  </a:ext>
                </a:extLst>
              </a:tr>
              <a:tr h="348292">
                <a:tc>
                  <a:txBody>
                    <a:bodyPr/>
                    <a:lstStyle/>
                    <a:p>
                      <a:pPr algn="ctr" fontAlgn="ctr"/>
                      <a:r>
                        <a:rPr lang="en-US" sz="1000" b="0" i="0" u="none" strike="noStrike" dirty="0">
                          <a:solidFill>
                            <a:srgbClr val="FF0000"/>
                          </a:solidFill>
                          <a:effectLst/>
                          <a:latin typeface="+mj-lt"/>
                        </a:rPr>
                        <a:t>12/6-8/22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rgbClr val="FF0000"/>
                          </a:solidFill>
                          <a:effectLst/>
                          <a:latin typeface="+mj-lt"/>
                          <a:ea typeface="+mn-ea"/>
                          <a:cs typeface="+mn-cs"/>
                        </a:rPr>
                        <a:t>DOECAP Analytical Services Program (ASP) 2022 Annual Training Workshop for Laboratory</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mj-lt"/>
                        </a:rPr>
                        <a:t>Las Vegas, NV</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FF0000"/>
                          </a:solidFill>
                          <a:effectLst/>
                          <a:latin typeface="+mj-lt"/>
                          <a:ea typeface="+mn-ea"/>
                          <a:cs typeface="+mn-cs"/>
                        </a:rPr>
                        <a:t>https://doecapasp.projectenhancement.com/</a:t>
                      </a:r>
                    </a:p>
                  </a:txBody>
                  <a:tcPr marL="47126" marR="47126" marT="23563" marB="23563"/>
                </a:tc>
                <a:extLst>
                  <a:ext uri="{0D108BD9-81ED-4DB2-BD59-A6C34878D82A}">
                    <a16:rowId xmlns:a16="http://schemas.microsoft.com/office/drawing/2014/main" val="1409744892"/>
                  </a:ext>
                </a:extLst>
              </a:tr>
              <a:tr h="348292">
                <a:tc>
                  <a:txBody>
                    <a:bodyPr/>
                    <a:lstStyle/>
                    <a:p>
                      <a:pPr algn="ctr" fontAlgn="ctr"/>
                      <a:r>
                        <a:rPr lang="en-US" sz="1000" b="0" i="0" u="none" strike="noStrike" dirty="0">
                          <a:solidFill>
                            <a:schemeClr val="tx1"/>
                          </a:solidFill>
                          <a:effectLst/>
                          <a:latin typeface="+mj-lt"/>
                        </a:rPr>
                        <a:t>12/7/22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effectLst/>
                          <a:latin typeface="+mj-lt"/>
                          <a:ea typeface="+mn-ea"/>
                          <a:cs typeface="+mn-cs"/>
                        </a:rPr>
                        <a:t>2022 ASQ Women I Quality Symposium</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j-lt"/>
                        </a:rPr>
                        <a:t>Virtual</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j-lt"/>
                          <a:ea typeface="+mn-ea"/>
                          <a:cs typeface="+mn-cs"/>
                        </a:rPr>
                        <a:t>ASQ Communications &lt;bounceback@asq.org&gt;</a:t>
                      </a:r>
                    </a:p>
                  </a:txBody>
                  <a:tcPr marL="47126" marR="47126" marT="23563" marB="23563"/>
                </a:tc>
                <a:extLst>
                  <a:ext uri="{0D108BD9-81ED-4DB2-BD59-A6C34878D82A}">
                    <a16:rowId xmlns:a16="http://schemas.microsoft.com/office/drawing/2014/main" val="746463216"/>
                  </a:ext>
                </a:extLst>
              </a:tr>
              <a:tr h="348292">
                <a:tc>
                  <a:txBody>
                    <a:bodyPr/>
                    <a:lstStyle/>
                    <a:p>
                      <a:pPr algn="ctr" fontAlgn="ctr"/>
                      <a:r>
                        <a:rPr lang="en-US" sz="1000" b="0" i="0" u="none" strike="noStrike" dirty="0">
                          <a:solidFill>
                            <a:schemeClr val="tx1"/>
                          </a:solidFill>
                          <a:effectLst/>
                          <a:latin typeface="+mn-lt"/>
                        </a:rPr>
                        <a:t>12/12-16/22</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n-lt"/>
                        </a:rPr>
                        <a:t>Nuclear QA Lead Auditor Cert Training</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n-lt"/>
                        </a:rPr>
                        <a:t>GoToMeeting Online Classroom</a:t>
                      </a:r>
                    </a:p>
                  </a:txBody>
                  <a:tcPr marL="47126" marR="47126" marT="23563" marB="23563"/>
                </a:tc>
                <a:tc>
                  <a:txBody>
                    <a:bodyPr/>
                    <a:lstStyle/>
                    <a:p>
                      <a:r>
                        <a:rPr lang="en-US" sz="1000" u="sng"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http://www.lmarvinjohnson.com/nuclear_quality_assurance_lead_auditor_certification_training.htm</a:t>
                      </a:r>
                      <a:endParaRPr lang="en-US" sz="1000" kern="1200" dirty="0">
                        <a:solidFill>
                          <a:schemeClr val="tx1"/>
                        </a:solidFill>
                        <a:effectLst/>
                        <a:latin typeface="+mn-lt"/>
                        <a:ea typeface="+mn-ea"/>
                        <a:cs typeface="+mn-cs"/>
                      </a:endParaRPr>
                    </a:p>
                  </a:txBody>
                  <a:tcPr marL="47126" marR="47126" marT="23563" marB="23563"/>
                </a:tc>
                <a:extLst>
                  <a:ext uri="{0D108BD9-81ED-4DB2-BD59-A6C34878D82A}">
                    <a16:rowId xmlns:a16="http://schemas.microsoft.com/office/drawing/2014/main" val="2326026543"/>
                  </a:ext>
                </a:extLst>
              </a:tr>
            </a:tbl>
          </a:graphicData>
        </a:graphic>
      </p:graphicFrame>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4004" y="410220"/>
            <a:ext cx="1895475" cy="631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5294733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7010400" cy="461665"/>
          </a:xfrm>
        </p:spPr>
        <p:txBody>
          <a:bodyPr/>
          <a:lstStyle/>
          <a:p>
            <a:pPr algn="ctr"/>
            <a:r>
              <a:rPr lang="en-US" dirty="0"/>
              <a:t>Upcoming Conferences / Workshops</a:t>
            </a:r>
          </a:p>
        </p:txBody>
      </p:sp>
      <p:sp>
        <p:nvSpPr>
          <p:cNvPr id="6" name="TextBox 5"/>
          <p:cNvSpPr txBox="1"/>
          <p:nvPr/>
        </p:nvSpPr>
        <p:spPr>
          <a:xfrm>
            <a:off x="3810000" y="483512"/>
            <a:ext cx="2823209" cy="430887"/>
          </a:xfrm>
          <a:prstGeom prst="rect">
            <a:avLst/>
          </a:prstGeom>
          <a:noFill/>
        </p:spPr>
        <p:txBody>
          <a:bodyPr wrap="none" rtlCol="0">
            <a:spAutoFit/>
          </a:bodyPr>
          <a:lstStyle/>
          <a:p>
            <a:pPr fontAlgn="base">
              <a:spcAft>
                <a:spcPts val="600"/>
              </a:spcAft>
            </a:pPr>
            <a:r>
              <a:rPr lang="en-US" sz="2200" dirty="0"/>
              <a:t>Jan 2023 – Jun 2023</a:t>
            </a:r>
          </a:p>
        </p:txBody>
      </p:sp>
      <p:graphicFrame>
        <p:nvGraphicFramePr>
          <p:cNvPr id="8" name="Table 7"/>
          <p:cNvGraphicFramePr>
            <a:graphicFrameLocks noGrp="1"/>
          </p:cNvGraphicFramePr>
          <p:nvPr>
            <p:extLst>
              <p:ext uri="{D42A27DB-BD31-4B8C-83A1-F6EECF244321}">
                <p14:modId xmlns:p14="http://schemas.microsoft.com/office/powerpoint/2010/main" val="1697479642"/>
              </p:ext>
            </p:extLst>
          </p:nvPr>
        </p:nvGraphicFramePr>
        <p:xfrm>
          <a:off x="228600" y="1114424"/>
          <a:ext cx="8763000" cy="2602277"/>
        </p:xfrm>
        <a:graphic>
          <a:graphicData uri="http://schemas.openxmlformats.org/drawingml/2006/table">
            <a:tbl>
              <a:tblPr firstRow="1" bandRow="1">
                <a:tableStyleId>{7DF18680-E054-41AD-8BC1-D1AEF772440D}</a:tableStyleId>
              </a:tblPr>
              <a:tblGrid>
                <a:gridCol w="1371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490721">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Date</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mn-lt"/>
                          <a:ea typeface="Lucida Sans Unicode"/>
                          <a:cs typeface="Times New Roman"/>
                        </a:rPr>
                        <a:t>Conference Title</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50" dirty="0">
                          <a:solidFill>
                            <a:srgbClr val="000000"/>
                          </a:solidFill>
                          <a:effectLst/>
                          <a:latin typeface="+mn-lt"/>
                          <a:ea typeface="Lucida Sans Unicode"/>
                          <a:cs typeface="Times New Roman"/>
                        </a:rPr>
                        <a:t>Location</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Website</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348292">
                <a:tc>
                  <a:txBody>
                    <a:bodyPr/>
                    <a:lstStyle/>
                    <a:p>
                      <a:pPr algn="ctr" fontAlgn="ctr"/>
                      <a:r>
                        <a:rPr lang="en-US" sz="1000" b="0" i="0" u="none" strike="noStrike" dirty="0">
                          <a:solidFill>
                            <a:srgbClr val="FF0000"/>
                          </a:solidFill>
                          <a:effectLst/>
                          <a:latin typeface="+mj-lt"/>
                        </a:rPr>
                        <a:t>2/6-7/23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rgbClr val="FF0000"/>
                          </a:solidFill>
                          <a:effectLst/>
                          <a:latin typeface="+mj-lt"/>
                          <a:ea typeface="+mn-ea"/>
                          <a:cs typeface="+mn-cs"/>
                        </a:rPr>
                        <a:t>ASME NQA-1 Req for Computer Software used in Nuclear Facilities</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mj-lt"/>
                        </a:rPr>
                        <a:t>Virtual Classroom</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FF0000"/>
                          </a:solidFill>
                          <a:effectLst/>
                          <a:latin typeface="+mj-lt"/>
                          <a:ea typeface="+mn-ea"/>
                          <a:cs typeface="+mn-cs"/>
                        </a:rPr>
                        <a:t>Theseus Professional Services, LLC </a:t>
                      </a:r>
                      <a:r>
                        <a:rPr lang="en-US" sz="1000" kern="1200" dirty="0">
                          <a:solidFill>
                            <a:srgbClr val="FF0000"/>
                          </a:solidFill>
                          <a:effectLst/>
                          <a:latin typeface="+mj-lt"/>
                          <a:ea typeface="+mn-ea"/>
                          <a:cs typeface="+mn-cs"/>
                          <a:hlinkClick r:id="rId3"/>
                        </a:rPr>
                        <a:t>Nmoreau@theseuspro.ccsend.com</a:t>
                      </a:r>
                      <a:endParaRPr lang="en-US" sz="1000" kern="1200" dirty="0">
                        <a:solidFill>
                          <a:srgbClr val="FF0000"/>
                        </a:solidFill>
                        <a:effectLst/>
                        <a:latin typeface="+mj-lt"/>
                        <a:ea typeface="+mn-ea"/>
                        <a:cs typeface="+mn-cs"/>
                      </a:endParaRPr>
                    </a:p>
                  </a:txBody>
                  <a:tcPr marL="47126" marR="47126" marT="23563" marB="23563"/>
                </a:tc>
                <a:extLst>
                  <a:ext uri="{0D108BD9-81ED-4DB2-BD59-A6C34878D82A}">
                    <a16:rowId xmlns:a16="http://schemas.microsoft.com/office/drawing/2014/main" val="4200060941"/>
                  </a:ext>
                </a:extLst>
              </a:tr>
              <a:tr h="348292">
                <a:tc>
                  <a:txBody>
                    <a:bodyPr/>
                    <a:lstStyle/>
                    <a:p>
                      <a:pPr algn="ctr" fontAlgn="ctr"/>
                      <a:r>
                        <a:rPr lang="en-US" sz="1000" b="0" i="0" u="none" strike="noStrike" dirty="0">
                          <a:solidFill>
                            <a:srgbClr val="FF0000"/>
                          </a:solidFill>
                          <a:effectLst/>
                          <a:latin typeface="+mj-lt"/>
                        </a:rPr>
                        <a:t>2/13-15/23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rgbClr val="FF0000"/>
                          </a:solidFill>
                          <a:effectLst/>
                          <a:latin typeface="+mj-lt"/>
                          <a:ea typeface="+mn-ea"/>
                          <a:cs typeface="+mn-cs"/>
                        </a:rPr>
                        <a:t>Annual Nuclear Deterrence Summit</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FF0000"/>
                          </a:solidFill>
                          <a:effectLst/>
                          <a:latin typeface="+mj-lt"/>
                        </a:rPr>
                        <a:t>Arlington, VA Hyatt Regency Crystal City</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FF0000"/>
                          </a:solidFill>
                          <a:effectLst/>
                          <a:latin typeface="+mj-lt"/>
                          <a:ea typeface="+mn-ea"/>
                          <a:cs typeface="+mn-cs"/>
                        </a:rPr>
                        <a:t>https://na.eventscloud.com/ereg/index.php?eventid=697070&amp;</a:t>
                      </a:r>
                    </a:p>
                  </a:txBody>
                  <a:tcPr marL="47126" marR="47126" marT="23563" marB="23563"/>
                </a:tc>
                <a:extLst>
                  <a:ext uri="{0D108BD9-81ED-4DB2-BD59-A6C34878D82A}">
                    <a16:rowId xmlns:a16="http://schemas.microsoft.com/office/drawing/2014/main" val="1410933646"/>
                  </a:ext>
                </a:extLst>
              </a:tr>
              <a:tr h="348292">
                <a:tc>
                  <a:txBody>
                    <a:bodyPr/>
                    <a:lstStyle/>
                    <a:p>
                      <a:pPr algn="ctr" fontAlgn="ctr"/>
                      <a:r>
                        <a:rPr lang="en-US" sz="1000" b="0" i="0" u="none" strike="noStrike" dirty="0">
                          <a:solidFill>
                            <a:schemeClr val="tx1"/>
                          </a:solidFill>
                          <a:effectLst/>
                          <a:latin typeface="+mj-lt"/>
                        </a:rPr>
                        <a:t>3/6-9/23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effectLst/>
                          <a:latin typeface="+mj-lt"/>
                          <a:ea typeface="+mn-ea"/>
                          <a:cs typeface="+mn-cs"/>
                        </a:rPr>
                        <a:t>ASME NQA-1 Lead Auditor Training</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j-lt"/>
                        </a:rPr>
                        <a:t>Virtual Classroom</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j-lt"/>
                          <a:ea typeface="+mn-ea"/>
                          <a:cs typeface="+mn-cs"/>
                        </a:rPr>
                        <a:t>Theseus Professional Services, LLC </a:t>
                      </a:r>
                      <a:r>
                        <a:rPr lang="en-US" sz="1000" kern="1200" dirty="0">
                          <a:solidFill>
                            <a:schemeClr val="tx1"/>
                          </a:solidFill>
                          <a:effectLst/>
                          <a:latin typeface="+mj-lt"/>
                          <a:ea typeface="+mn-ea"/>
                          <a:cs typeface="+mn-cs"/>
                          <a:hlinkClick r:id="rId3">
                            <a:extLst>
                              <a:ext uri="{A12FA001-AC4F-418D-AE19-62706E023703}">
                                <ahyp:hlinkClr xmlns:ahyp="http://schemas.microsoft.com/office/drawing/2018/hyperlinkcolor" val="tx"/>
                              </a:ext>
                            </a:extLst>
                          </a:hlinkClick>
                        </a:rPr>
                        <a:t>Nmoreau@theseuspro.ccsend.com</a:t>
                      </a:r>
                      <a:endParaRPr lang="en-US" sz="1000" kern="1200" dirty="0">
                        <a:solidFill>
                          <a:schemeClr val="tx1"/>
                        </a:solidFill>
                        <a:effectLst/>
                        <a:latin typeface="+mj-lt"/>
                        <a:ea typeface="+mn-ea"/>
                        <a:cs typeface="+mn-cs"/>
                      </a:endParaRPr>
                    </a:p>
                  </a:txBody>
                  <a:tcPr marL="47126" marR="47126" marT="23563" marB="23563"/>
                </a:tc>
                <a:extLst>
                  <a:ext uri="{0D108BD9-81ED-4DB2-BD59-A6C34878D82A}">
                    <a16:rowId xmlns:a16="http://schemas.microsoft.com/office/drawing/2014/main" val="2531146224"/>
                  </a:ext>
                </a:extLst>
              </a:tr>
              <a:tr h="348292">
                <a:tc>
                  <a:txBody>
                    <a:bodyPr/>
                    <a:lstStyle/>
                    <a:p>
                      <a:pPr algn="ctr" fontAlgn="ctr"/>
                      <a:r>
                        <a:rPr lang="en-US" sz="1000" b="0" i="0" u="none" strike="noStrike" dirty="0">
                          <a:solidFill>
                            <a:schemeClr val="tx1"/>
                          </a:solidFill>
                          <a:effectLst/>
                          <a:latin typeface="+mj-lt"/>
                        </a:rPr>
                        <a:t>5/8-9/23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effectLst/>
                          <a:latin typeface="+mj-lt"/>
                          <a:ea typeface="+mn-ea"/>
                          <a:cs typeface="+mn-cs"/>
                        </a:rPr>
                        <a:t>ASME NQA-1 Req for Computer Software used in Nuclear Facilities</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j-lt"/>
                        </a:rPr>
                        <a:t>Virtual Classroom</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j-lt"/>
                          <a:ea typeface="+mn-ea"/>
                          <a:cs typeface="+mn-cs"/>
                        </a:rPr>
                        <a:t>Theseus Professional Services, LLC </a:t>
                      </a:r>
                      <a:r>
                        <a:rPr lang="en-US" sz="1000" kern="1200" dirty="0">
                          <a:solidFill>
                            <a:schemeClr val="tx1"/>
                          </a:solidFill>
                          <a:effectLst/>
                          <a:latin typeface="+mj-lt"/>
                          <a:ea typeface="+mn-ea"/>
                          <a:cs typeface="+mn-cs"/>
                          <a:hlinkClick r:id="rId3">
                            <a:extLst>
                              <a:ext uri="{A12FA001-AC4F-418D-AE19-62706E023703}">
                                <ahyp:hlinkClr xmlns:ahyp="http://schemas.microsoft.com/office/drawing/2018/hyperlinkcolor" val="tx"/>
                              </a:ext>
                            </a:extLst>
                          </a:hlinkClick>
                        </a:rPr>
                        <a:t>Nmoreau@theseuspro.ccsend.com</a:t>
                      </a:r>
                      <a:endParaRPr lang="en-US" sz="1000" kern="1200" dirty="0">
                        <a:solidFill>
                          <a:schemeClr val="tx1"/>
                        </a:solidFill>
                        <a:effectLst/>
                        <a:latin typeface="+mj-lt"/>
                        <a:ea typeface="+mn-ea"/>
                        <a:cs typeface="+mn-cs"/>
                      </a:endParaRPr>
                    </a:p>
                  </a:txBody>
                  <a:tcPr marL="47126" marR="47126" marT="23563" marB="23563"/>
                </a:tc>
                <a:extLst>
                  <a:ext uri="{0D108BD9-81ED-4DB2-BD59-A6C34878D82A}">
                    <a16:rowId xmlns:a16="http://schemas.microsoft.com/office/drawing/2014/main" val="471512514"/>
                  </a:ext>
                </a:extLst>
              </a:tr>
              <a:tr h="348292">
                <a:tc>
                  <a:txBody>
                    <a:bodyPr/>
                    <a:lstStyle/>
                    <a:p>
                      <a:pPr algn="ctr" fontAlgn="ctr"/>
                      <a:r>
                        <a:rPr lang="en-US" sz="1000" b="0" i="0" u="none" strike="noStrike" dirty="0">
                          <a:solidFill>
                            <a:schemeClr val="tx1"/>
                          </a:solidFill>
                          <a:effectLst/>
                          <a:latin typeface="+mj-lt"/>
                        </a:rPr>
                        <a:t>6/5-8/23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effectLst/>
                          <a:latin typeface="+mj-lt"/>
                          <a:ea typeface="+mn-ea"/>
                          <a:cs typeface="+mn-cs"/>
                        </a:rPr>
                        <a:t>ASME NQA-1 Lead Auditor Training</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j-lt"/>
                        </a:rPr>
                        <a:t>Virtual Classroom</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j-lt"/>
                          <a:ea typeface="+mn-ea"/>
                          <a:cs typeface="+mn-cs"/>
                        </a:rPr>
                        <a:t>Theseus Professional Services, LLC </a:t>
                      </a:r>
                      <a:r>
                        <a:rPr lang="en-US" sz="1000" kern="1200" dirty="0">
                          <a:solidFill>
                            <a:schemeClr val="tx1"/>
                          </a:solidFill>
                          <a:effectLst/>
                          <a:latin typeface="+mj-lt"/>
                          <a:ea typeface="+mn-ea"/>
                          <a:cs typeface="+mn-cs"/>
                          <a:hlinkClick r:id="rId3">
                            <a:extLst>
                              <a:ext uri="{A12FA001-AC4F-418D-AE19-62706E023703}">
                                <ahyp:hlinkClr xmlns:ahyp="http://schemas.microsoft.com/office/drawing/2018/hyperlinkcolor" val="tx"/>
                              </a:ext>
                            </a:extLst>
                          </a:hlinkClick>
                        </a:rPr>
                        <a:t>Nmoreau@theseuspro.ccsend.com</a:t>
                      </a:r>
                      <a:endParaRPr lang="en-US" sz="1000" kern="1200" dirty="0">
                        <a:solidFill>
                          <a:schemeClr val="tx1"/>
                        </a:solidFill>
                        <a:effectLst/>
                        <a:latin typeface="+mj-lt"/>
                        <a:ea typeface="+mn-ea"/>
                        <a:cs typeface="+mn-cs"/>
                      </a:endParaRPr>
                    </a:p>
                  </a:txBody>
                  <a:tcPr marL="47126" marR="47126" marT="23563" marB="23563"/>
                </a:tc>
                <a:extLst>
                  <a:ext uri="{0D108BD9-81ED-4DB2-BD59-A6C34878D82A}">
                    <a16:rowId xmlns:a16="http://schemas.microsoft.com/office/drawing/2014/main" val="4042640696"/>
                  </a:ext>
                </a:extLst>
              </a:tr>
              <a:tr h="348292">
                <a:tc>
                  <a:txBody>
                    <a:bodyPr/>
                    <a:lstStyle/>
                    <a:p>
                      <a:pPr algn="ctr" fontAlgn="ctr"/>
                      <a:r>
                        <a:rPr lang="en-US" sz="1000" b="0" i="0" u="none" strike="noStrike" dirty="0">
                          <a:solidFill>
                            <a:schemeClr val="tx1"/>
                          </a:solidFill>
                          <a:effectLst/>
                          <a:latin typeface="+mj-lt"/>
                        </a:rPr>
                        <a:t>6/26-29/23</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effectLst/>
                          <a:latin typeface="+mj-lt"/>
                          <a:ea typeface="+mn-ea"/>
                          <a:cs typeface="+mn-cs"/>
                        </a:rPr>
                        <a:t>ASME NQA-1 Lead Auditor Training</a:t>
                      </a:r>
                    </a:p>
                  </a:txBody>
                  <a:tcPr marL="9525" marR="9525" marT="9525"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mj-lt"/>
                        </a:rPr>
                        <a:t>Virtual Classroom</a:t>
                      </a:r>
                    </a:p>
                  </a:txBody>
                  <a:tcPr marL="47126" marR="47126" marT="23563" marB="235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j-lt"/>
                          <a:ea typeface="+mn-ea"/>
                          <a:cs typeface="+mn-cs"/>
                        </a:rPr>
                        <a:t>Theseus Professional Services, LLC </a:t>
                      </a:r>
                      <a:r>
                        <a:rPr lang="en-US" sz="1000" kern="1200" dirty="0">
                          <a:solidFill>
                            <a:schemeClr val="tx1"/>
                          </a:solidFill>
                          <a:effectLst/>
                          <a:latin typeface="+mj-lt"/>
                          <a:ea typeface="+mn-ea"/>
                          <a:cs typeface="+mn-cs"/>
                          <a:hlinkClick r:id="rId3">
                            <a:extLst>
                              <a:ext uri="{A12FA001-AC4F-418D-AE19-62706E023703}">
                                <ahyp:hlinkClr xmlns:ahyp="http://schemas.microsoft.com/office/drawing/2018/hyperlinkcolor" val="tx"/>
                              </a:ext>
                            </a:extLst>
                          </a:hlinkClick>
                        </a:rPr>
                        <a:t>Nmoreau@theseuspro.ccsend.com</a:t>
                      </a:r>
                      <a:endParaRPr lang="en-US" sz="1000" kern="1200" dirty="0">
                        <a:solidFill>
                          <a:schemeClr val="tx1"/>
                        </a:solidFill>
                        <a:effectLst/>
                        <a:latin typeface="+mj-lt"/>
                        <a:ea typeface="+mn-ea"/>
                        <a:cs typeface="+mn-cs"/>
                      </a:endParaRPr>
                    </a:p>
                  </a:txBody>
                  <a:tcPr marL="47126" marR="47126" marT="23563" marB="23563"/>
                </a:tc>
                <a:extLst>
                  <a:ext uri="{0D108BD9-81ED-4DB2-BD59-A6C34878D82A}">
                    <a16:rowId xmlns:a16="http://schemas.microsoft.com/office/drawing/2014/main" val="8260841"/>
                  </a:ext>
                </a:extLst>
              </a:tr>
            </a:tbl>
          </a:graphicData>
        </a:graphic>
      </p:graphicFrame>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004" y="410220"/>
            <a:ext cx="1895475" cy="63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78586310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3734"/>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409842" y="5063538"/>
            <a:ext cx="73914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000" dirty="0"/>
          </a:p>
          <a:p>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45720" y="2595721"/>
            <a:ext cx="8156864"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a:t>
            </a:r>
          </a:p>
        </p:txBody>
      </p:sp>
      <p:sp>
        <p:nvSpPr>
          <p:cNvPr id="5" name="Rectangle 1"/>
          <p:cNvSpPr>
            <a:spLocks noChangeArrowheads="1"/>
          </p:cNvSpPr>
          <p:nvPr/>
        </p:nvSpPr>
        <p:spPr bwMode="auto">
          <a:xfrm>
            <a:off x="419100" y="1939718"/>
            <a:ext cx="8381999"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dirty="0"/>
              <a:t>SME’S ON SUPPLIER AUDITS – Helps with Cost Avoidances &amp; Good Business Practice	</a:t>
            </a:r>
            <a:endParaRPr kumimoji="0" lang="en-US" altLang="en-US" sz="1200" b="0" i="0" u="none" strike="noStrike" cap="none" normalizeH="0" baseline="0" dirty="0">
              <a:ln>
                <a:noFill/>
              </a:ln>
              <a:solidFill>
                <a:schemeClr val="tx1"/>
              </a:solidFill>
              <a:effectLst/>
            </a:endParaRP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9" name="Rectangle 1"/>
          <p:cNvSpPr>
            <a:spLocks noChangeArrowheads="1"/>
          </p:cNvSpPr>
          <p:nvPr/>
        </p:nvSpPr>
        <p:spPr bwMode="auto">
          <a:xfrm>
            <a:off x="409842" y="2497364"/>
            <a:ext cx="7913024" cy="29238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dirty="0"/>
              <a:t>DOT Packaging suppliers - If you are doing an audit of a DOT packaging supplier.  You need to have a DOT SME along for the audit, or at least an a DOT checklist provided to a QA auditor who has been trained in DOT.  It’s a good idea to interview the SME to make sure of his qualifications.</a:t>
            </a:r>
          </a:p>
          <a:p>
            <a:endParaRPr lang="en-US" sz="1400" dirty="0"/>
          </a:p>
          <a:p>
            <a:r>
              <a:rPr lang="en-US" sz="1400" dirty="0"/>
              <a:t>Welding programs – If you are doing an audit of a supplier who is doing welding or providing welding materials you need to have a CWI or similar type welding SME.</a:t>
            </a:r>
          </a:p>
          <a:p>
            <a:endParaRPr lang="en-US" sz="1400" dirty="0"/>
          </a:p>
          <a:p>
            <a:r>
              <a:rPr lang="en-US" sz="1400" dirty="0"/>
              <a:t>There may be cases where you need to bring both a DOT and Welding SME.  If no specialized welding is required you may not need a Welding SME.</a:t>
            </a:r>
          </a:p>
          <a:p>
            <a:endParaRPr lang="en-US" sz="1400" dirty="0"/>
          </a:p>
          <a:p>
            <a:endParaRPr lang="en-US" sz="1400" dirty="0"/>
          </a:p>
          <a:p>
            <a:endParaRPr lang="en-US" sz="1000" dirty="0"/>
          </a:p>
          <a:p>
            <a:endParaRPr lang="en-US" sz="1000" dirty="0"/>
          </a:p>
          <a:p>
            <a:endParaRPr lang="en-US" sz="10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5512204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3734"/>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409842" y="5063538"/>
            <a:ext cx="73914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000" dirty="0"/>
          </a:p>
          <a:p>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45720" y="2595721"/>
            <a:ext cx="8156864"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a:t>
            </a:r>
          </a:p>
        </p:txBody>
      </p:sp>
      <p:sp>
        <p:nvSpPr>
          <p:cNvPr id="5" name="Rectangle 1"/>
          <p:cNvSpPr>
            <a:spLocks noChangeArrowheads="1"/>
          </p:cNvSpPr>
          <p:nvPr/>
        </p:nvSpPr>
        <p:spPr bwMode="auto">
          <a:xfrm>
            <a:off x="235974" y="1151787"/>
            <a:ext cx="8381999"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b="1" dirty="0"/>
              <a:t>Air Force Fatal Fighter Jet Crash in 2020 may be due to counterfeit parts:</a:t>
            </a:r>
          </a:p>
          <a:p>
            <a:pPr eaLnBrk="0" fontAlgn="base" hangingPunct="0">
              <a:spcBef>
                <a:spcPct val="0"/>
              </a:spcBef>
              <a:spcAft>
                <a:spcPct val="0"/>
              </a:spcAft>
            </a:pPr>
            <a:endParaRPr lang="en-US" altLang="en-US" sz="2400" b="1" dirty="0"/>
          </a:p>
          <a:p>
            <a:pPr eaLnBrk="0" fontAlgn="base" hangingPunct="0">
              <a:spcBef>
                <a:spcPct val="0"/>
              </a:spcBef>
              <a:spcAft>
                <a:spcPct val="0"/>
              </a:spcAft>
            </a:pPr>
            <a:endParaRPr lang="en-US" altLang="en-US" sz="2400" b="1" dirty="0"/>
          </a:p>
          <a:p>
            <a:pPr eaLnBrk="0" fontAlgn="base" hangingPunct="0">
              <a:spcBef>
                <a:spcPct val="0"/>
              </a:spcBef>
              <a:spcAft>
                <a:spcPct val="0"/>
              </a:spcAft>
            </a:pPr>
            <a:r>
              <a:rPr lang="en-US" altLang="en-US" sz="1400" dirty="0"/>
              <a:t>	</a:t>
            </a:r>
            <a:endParaRPr kumimoji="0" lang="en-US" altLang="en-US" sz="1200" b="0" i="0" u="none" strike="noStrike" cap="none" normalizeH="0" baseline="0" dirty="0">
              <a:ln>
                <a:noFill/>
              </a:ln>
              <a:solidFill>
                <a:schemeClr val="tx1"/>
              </a:solidFill>
              <a:effectLst/>
            </a:endParaRP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9" name="Rectangle 1"/>
          <p:cNvSpPr>
            <a:spLocks noChangeArrowheads="1"/>
          </p:cNvSpPr>
          <p:nvPr/>
        </p:nvSpPr>
        <p:spPr bwMode="auto">
          <a:xfrm>
            <a:off x="358386" y="1563067"/>
            <a:ext cx="7913024" cy="56938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dirty="0"/>
              <a:t>An Air Force investigation of a fatal fighter jet crash in 2020 quietly discovered that key components of the pilot’s ejection seat may have been counterfeit, Air Force Times has learned.</a:t>
            </a:r>
          </a:p>
          <a:p>
            <a:endParaRPr lang="en-US" sz="1400" dirty="0"/>
          </a:p>
          <a:p>
            <a:r>
              <a:rPr lang="en-US" sz="1400" dirty="0"/>
              <a:t>First Lt. David Schmitz, an F-16 Fighting Falcon pilot at South Carolina’s Shaw Air Force Base, died June 30, 2020, when his ejection seat malfunctioned as he tried to escape from a failed nighttime landing. He was 32.</a:t>
            </a:r>
          </a:p>
          <a:p>
            <a:endParaRPr lang="en-US" sz="1400" dirty="0">
              <a:effectLst/>
              <a:ea typeface="Times New Roman" panose="02020603050405020304" pitchFamily="18" charset="0"/>
            </a:endParaRPr>
          </a:p>
          <a:p>
            <a:r>
              <a:rPr lang="en-US" sz="1400" dirty="0"/>
              <a:t>The Air Force’s official inquiry in the months following the accident found that electronics inside the seat were scratched, unevenly sanded and showed otherwise shoddy craftsmanship.</a:t>
            </a:r>
            <a:br>
              <a:rPr lang="en-US" sz="1400" dirty="0">
                <a:effectLst/>
                <a:ea typeface="Times New Roman" panose="02020603050405020304" pitchFamily="18" charset="0"/>
              </a:rPr>
            </a:br>
            <a:endParaRPr lang="en-US" sz="1400" dirty="0">
              <a:effectLst/>
              <a:ea typeface="Times New Roman" panose="02020603050405020304" pitchFamily="18" charset="0"/>
            </a:endParaRPr>
          </a:p>
          <a:p>
            <a:r>
              <a:rPr lang="en-US" sz="1400" dirty="0"/>
              <a:t>That raised red flags at the Air Force Research Laboratory, which called for a closer look to confirm whether the pieces were fraudulent, according to previously unreported slides provided to Air Force Times. It’s unclear whether that question was ever answered.</a:t>
            </a:r>
          </a:p>
          <a:p>
            <a:endParaRPr lang="en-US" sz="1400" dirty="0"/>
          </a:p>
          <a:p>
            <a:r>
              <a:rPr lang="en-US" sz="1400" dirty="0"/>
              <a:t>While the Air Force suspected parts of the seat were counterfeit, it buried the information in a nonpublic section of its accident investigation report.</a:t>
            </a:r>
          </a:p>
          <a:p>
            <a:endParaRPr lang="en-US" sz="1400" dirty="0"/>
          </a:p>
          <a:p>
            <a:r>
              <a:rPr lang="en-US" sz="1400" dirty="0"/>
              <a:t>Those details have come to light in a federal civil lawsuit filed by Schmitz’s widow, Valerie, who is suing three defense companies for negligence and misleading the Air Force about the safety of their products.</a:t>
            </a:r>
          </a:p>
          <a:p>
            <a:br>
              <a:rPr lang="en-US" sz="1400" dirty="0">
                <a:effectLst/>
                <a:ea typeface="Times New Roman" panose="02020603050405020304" pitchFamily="18" charset="0"/>
              </a:rPr>
            </a:br>
            <a:r>
              <a:rPr lang="en-US" sz="1400" u="sng" dirty="0">
                <a:solidFill>
                  <a:srgbClr val="6200B8"/>
                </a:solidFill>
                <a:effectLst/>
                <a:ea typeface="Calibri" panose="020F0502020204030204" pitchFamily="34" charset="0"/>
                <a:cs typeface="Calibri" panose="020F0502020204030204" pitchFamily="34" charset="0"/>
                <a:hlinkClick r:id="rId3"/>
              </a:rPr>
              <a:t>https://www.defensenews.com/news/your-air-force/2022/09/13/an-f-16-pilot-died-when-his-ejection-seat-failed-was-it-counterfeit/?utm_source=linkedin&amp;utm_medium=social&amp;utm_campaign=dfn-rss-zap</a:t>
            </a:r>
            <a:endParaRPr lang="en-US" sz="1400" dirty="0">
              <a:solidFill>
                <a:srgbClr val="6200B8"/>
              </a:solidFill>
              <a:effectLst/>
              <a:ea typeface="Calibri" panose="020F0502020204030204" pitchFamily="34" charset="0"/>
              <a:cs typeface="Calibri" panose="020F0502020204030204" pitchFamily="34" charset="0"/>
            </a:endParaRPr>
          </a:p>
          <a:p>
            <a:endParaRPr lang="en-US" dirty="0"/>
          </a:p>
          <a:p>
            <a:endParaRPr lang="en-US" sz="10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6657086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3734"/>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409842" y="5063538"/>
            <a:ext cx="73914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000" dirty="0"/>
          </a:p>
          <a:p>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p:cNvSpPr>
            <a:spLocks noChangeArrowheads="1"/>
          </p:cNvSpPr>
          <p:nvPr/>
        </p:nvSpPr>
        <p:spPr bwMode="auto">
          <a:xfrm>
            <a:off x="45720" y="2595721"/>
            <a:ext cx="815686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a:t>
            </a:r>
          </a:p>
        </p:txBody>
      </p:sp>
      <p:sp>
        <p:nvSpPr>
          <p:cNvPr id="5" name="Rectangle 1"/>
          <p:cNvSpPr>
            <a:spLocks noChangeArrowheads="1"/>
          </p:cNvSpPr>
          <p:nvPr/>
        </p:nvSpPr>
        <p:spPr bwMode="auto">
          <a:xfrm>
            <a:off x="342900" y="693111"/>
            <a:ext cx="8381999" cy="1415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altLang="en-US" sz="2400" b="1" dirty="0"/>
          </a:p>
          <a:p>
            <a:pPr eaLnBrk="0" fontAlgn="base" hangingPunct="0">
              <a:spcBef>
                <a:spcPct val="0"/>
              </a:spcBef>
              <a:spcAft>
                <a:spcPct val="0"/>
              </a:spcAft>
            </a:pPr>
            <a:endParaRPr lang="en-US" altLang="en-US" sz="2400" b="1" dirty="0"/>
          </a:p>
          <a:p>
            <a:pPr eaLnBrk="0" fontAlgn="base" hangingPunct="0">
              <a:spcBef>
                <a:spcPct val="0"/>
              </a:spcBef>
              <a:spcAft>
                <a:spcPct val="0"/>
              </a:spcAft>
            </a:pPr>
            <a:endParaRPr lang="en-US" altLang="en-US" sz="2400" b="1" dirty="0"/>
          </a:p>
          <a:p>
            <a:pPr eaLnBrk="0" fontAlgn="base" hangingPunct="0">
              <a:spcBef>
                <a:spcPct val="0"/>
              </a:spcBef>
              <a:spcAft>
                <a:spcPct val="0"/>
              </a:spcAft>
            </a:pPr>
            <a:r>
              <a:rPr lang="en-US" altLang="en-US" sz="1400" dirty="0"/>
              <a:t>	</a:t>
            </a:r>
            <a:endParaRPr kumimoji="0" lang="en-US" altLang="en-US" sz="1200" b="0" i="0" u="none" strike="noStrike" cap="none" normalizeH="0" baseline="0" dirty="0">
              <a:ln>
                <a:noFill/>
              </a:ln>
              <a:solidFill>
                <a:schemeClr val="tx1"/>
              </a:solidFill>
              <a:effectLst/>
            </a:endParaRP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9" name="Rectangle 1"/>
          <p:cNvSpPr>
            <a:spLocks noChangeArrowheads="1"/>
          </p:cNvSpPr>
          <p:nvPr/>
        </p:nvSpPr>
        <p:spPr bwMode="auto">
          <a:xfrm>
            <a:off x="356038" y="1249235"/>
            <a:ext cx="7913024" cy="5878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a:t>DOE </a:t>
            </a:r>
            <a:r>
              <a:rPr lang="en-US" b="1" dirty="0" err="1"/>
              <a:t>OPEXShare</a:t>
            </a:r>
            <a:endParaRPr lang="en-US" b="1" dirty="0"/>
          </a:p>
          <a:p>
            <a:pPr marL="0" marR="0"/>
            <a:br>
              <a:rPr lang="en-US" dirty="0"/>
            </a:br>
            <a:r>
              <a:rPr lang="en-US" sz="1400" b="1" dirty="0">
                <a:effectLst/>
                <a:latin typeface="Arial" panose="020B0604020202020204" pitchFamily="34" charset="0"/>
                <a:ea typeface="Times New Roman" panose="02020603050405020304" pitchFamily="18" charset="0"/>
              </a:rPr>
              <a:t>Idaho National Laboratory, Advanced Test Reactor</a:t>
            </a:r>
            <a:br>
              <a:rPr lang="en-US" sz="1400" dirty="0">
                <a:effectLst/>
                <a:latin typeface="Arial" panose="020B0604020202020204" pitchFamily="34" charset="0"/>
                <a:ea typeface="Times New Roman" panose="02020603050405020304" pitchFamily="18" charset="0"/>
              </a:rPr>
            </a:br>
            <a:r>
              <a:rPr lang="en-US" sz="1400" dirty="0">
                <a:effectLst/>
                <a:latin typeface="Arial" panose="020B0604020202020204" pitchFamily="34" charset="0"/>
                <a:ea typeface="Times New Roman" panose="02020603050405020304" pitchFamily="18" charset="0"/>
              </a:rPr>
              <a:t>NE-ID--BEA-ATR-2022-0012 - Suspect/Counterfeit (S/CI) Fasteners Discovered on Plant Protective System B and C Battery Racks - (Reporting Level L)</a:t>
            </a:r>
            <a:br>
              <a:rPr lang="en-US" sz="1400" dirty="0">
                <a:effectLst/>
                <a:latin typeface="Arial" panose="020B0604020202020204" pitchFamily="34" charset="0"/>
                <a:ea typeface="Times New Roman" panose="02020603050405020304" pitchFamily="18" charset="0"/>
              </a:rPr>
            </a:br>
            <a:br>
              <a:rPr lang="en-US" sz="1400" dirty="0">
                <a:effectLst/>
                <a:latin typeface="Arial" panose="020B0604020202020204" pitchFamily="34" charset="0"/>
                <a:ea typeface="Times New Roman" panose="02020603050405020304" pitchFamily="18" charset="0"/>
              </a:rPr>
            </a:br>
            <a:r>
              <a:rPr lang="en-US" sz="1400" dirty="0">
                <a:effectLst/>
                <a:latin typeface="Arial" panose="020B0604020202020204" pitchFamily="34" charset="0"/>
                <a:ea typeface="Times New Roman" panose="02020603050405020304" pitchFamily="18" charset="0"/>
              </a:rPr>
              <a:t>On </a:t>
            </a:r>
            <a:r>
              <a:rPr lang="en-US" sz="1400" u="sng" dirty="0">
                <a:effectLst/>
                <a:latin typeface="Arial" panose="020B0604020202020204" pitchFamily="34" charset="0"/>
                <a:ea typeface="Times New Roman" panose="02020603050405020304" pitchFamily="18" charset="0"/>
              </a:rPr>
              <a:t>August 9, 2022, during an inspection of the four Plant Protective System (PPS) batteries and battery racks, suspect/counterfeit (S/CI) fasteners were discovered </a:t>
            </a:r>
            <a:r>
              <a:rPr lang="en-US" sz="1400" dirty="0">
                <a:effectLst/>
                <a:latin typeface="Arial" panose="020B0604020202020204" pitchFamily="34" charset="0"/>
                <a:ea typeface="Times New Roman" panose="02020603050405020304" pitchFamily="18" charset="0"/>
              </a:rPr>
              <a:t>on PPS-B and C battery racks. PPS-B had one suspect fastener and PPS-C had two suspect fasteners. The PPS battery racks are required to withstand a design basis seismic event. The PPS batteries were not required to be operable at the time of discovery. </a:t>
            </a:r>
            <a:r>
              <a:rPr lang="en-US" sz="1400" u="sng" dirty="0">
                <a:effectLst/>
                <a:latin typeface="Arial" panose="020B0604020202020204" pitchFamily="34" charset="0"/>
                <a:ea typeface="Times New Roman" panose="02020603050405020304" pitchFamily="18" charset="0"/>
              </a:rPr>
              <a:t>The items were deemed suspect/counterfeit or defective because Part Number 80449 did not have a model number, no </a:t>
            </a:r>
            <a:r>
              <a:rPr lang="en-US" sz="1400" u="sng" dirty="0" err="1">
                <a:effectLst/>
                <a:latin typeface="Arial" panose="020B0604020202020204" pitchFamily="34" charset="0"/>
                <a:ea typeface="Times New Roman" panose="02020603050405020304" pitchFamily="18" charset="0"/>
              </a:rPr>
              <a:t>headmarking</a:t>
            </a:r>
            <a:r>
              <a:rPr lang="en-US" sz="1400" u="sng" dirty="0">
                <a:effectLst/>
                <a:latin typeface="Arial" panose="020B0604020202020204" pitchFamily="34" charset="0"/>
                <a:ea typeface="Times New Roman" panose="02020603050405020304" pitchFamily="18" charset="0"/>
              </a:rPr>
              <a:t> was shown per list </a:t>
            </a:r>
            <a:r>
              <a:rPr lang="en-US" sz="1400" dirty="0">
                <a:effectLst/>
                <a:latin typeface="Arial" panose="020B0604020202020204" pitchFamily="34" charset="0"/>
                <a:ea typeface="Times New Roman" panose="02020603050405020304" pitchFamily="18" charset="0"/>
              </a:rPr>
              <a:t>or how the item/material is being used to ensure the structural integrity of the battery rack during a seismic event is maintained, and no identification of any resulting consequences was indicated. Appropriate levels of </a:t>
            </a:r>
            <a:r>
              <a:rPr lang="en-US" sz="1400" u="sng" dirty="0">
                <a:effectLst/>
                <a:latin typeface="Arial" panose="020B0604020202020204" pitchFamily="34" charset="0"/>
                <a:ea typeface="Times New Roman" panose="02020603050405020304" pitchFamily="18" charset="0"/>
              </a:rPr>
              <a:t>Battelle Energy Alliance Management and the Department of Energy Facility Representative were notified of this discovery</a:t>
            </a:r>
            <a:r>
              <a:rPr lang="en-US" sz="1400" dirty="0">
                <a:effectLst/>
                <a:latin typeface="Arial" panose="020B0604020202020204" pitchFamily="34" charset="0"/>
                <a:ea typeface="Times New Roman" panose="02020603050405020304" pitchFamily="18" charset="0"/>
              </a:rPr>
              <a:t>.</a:t>
            </a:r>
            <a:br>
              <a:rPr lang="en-US" sz="1400" dirty="0">
                <a:effectLst/>
                <a:latin typeface="Arial" panose="020B0604020202020204" pitchFamily="34" charset="0"/>
                <a:ea typeface="Times New Roman" panose="02020603050405020304" pitchFamily="18" charset="0"/>
              </a:rPr>
            </a:br>
            <a:endParaRPr lang="en-US" sz="1400" dirty="0">
              <a:effectLst/>
              <a:latin typeface="Arial" panose="020B0604020202020204" pitchFamily="34" charset="0"/>
              <a:ea typeface="Times New Roman" panose="02020603050405020304" pitchFamily="18" charset="0"/>
            </a:endParaRPr>
          </a:p>
          <a:p>
            <a:pPr marL="0" marR="0"/>
            <a:r>
              <a:rPr lang="en-US" sz="1800" dirty="0">
                <a:effectLst/>
                <a:latin typeface="Arial" panose="020B0604020202020204" pitchFamily="34" charset="0"/>
                <a:ea typeface="Times New Roman" panose="02020603050405020304" pitchFamily="18" charset="0"/>
              </a:rPr>
              <a:t>Link to Article: </a:t>
            </a:r>
            <a:r>
              <a:rPr lang="en-US" sz="1800" u="sng" dirty="0">
                <a:solidFill>
                  <a:srgbClr val="0000FF"/>
                </a:solidFill>
                <a:effectLst/>
                <a:latin typeface="Arial" panose="020B0604020202020204" pitchFamily="34" charset="0"/>
                <a:ea typeface="Times New Roman" panose="02020603050405020304" pitchFamily="18" charset="0"/>
                <a:hlinkClick r:id="rId3"/>
              </a:rPr>
              <a:t>Daily ORPS Summary for August 25, 2022</a:t>
            </a:r>
            <a:br>
              <a:rPr lang="en-US" sz="1800" dirty="0">
                <a:effectLst/>
                <a:latin typeface="Arial" panose="020B0604020202020204" pitchFamily="34" charset="0"/>
                <a:ea typeface="Times New Roman" panose="02020603050405020304" pitchFamily="18" charset="0"/>
              </a:rPr>
            </a:br>
            <a:br>
              <a:rPr lang="en-US" sz="1800" dirty="0">
                <a:effectLst/>
                <a:latin typeface="Arial" panose="020B0604020202020204" pitchFamily="34" charset="0"/>
                <a:ea typeface="Times New Roman" panose="02020603050405020304" pitchFamily="18" charset="0"/>
              </a:rPr>
            </a:br>
            <a:endParaRPr lang="en-US" dirty="0"/>
          </a:p>
          <a:p>
            <a:br>
              <a:rPr lang="en-US" dirty="0"/>
            </a:br>
            <a:endParaRPr lang="en-US" sz="1400" dirty="0"/>
          </a:p>
          <a:p>
            <a:endParaRPr lang="en-US" sz="1400" dirty="0"/>
          </a:p>
          <a:p>
            <a:endParaRPr lang="en-US" sz="1000" dirty="0"/>
          </a:p>
          <a:p>
            <a:endParaRPr lang="en-US" sz="1000" dirty="0"/>
          </a:p>
          <a:p>
            <a:endParaRPr lang="en-US" sz="10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0245836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483" y="419619"/>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792798" y="1624083"/>
            <a:ext cx="665861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b="1" dirty="0"/>
              <a:t>GIDEP S/CI Issues: </a:t>
            </a:r>
            <a:r>
              <a:rPr kumimoji="0" lang="en-US" altLang="en-US" sz="1200" b="0" i="0" u="none" strike="noStrike" cap="none" normalizeH="0" baseline="0" dirty="0">
                <a:ln>
                  <a:noFill/>
                </a:ln>
                <a:solidFill>
                  <a:schemeClr val="tx1"/>
                </a:solidFill>
                <a:effectLst/>
              </a:rPr>
              <a:t>between </a:t>
            </a:r>
            <a:r>
              <a:rPr lang="en-US" altLang="en-US" sz="1200" dirty="0"/>
              <a:t>29</a:t>
            </a:r>
            <a:r>
              <a:rPr kumimoji="0" lang="en-US" altLang="en-US" sz="1200" b="0" i="0" u="none" strike="noStrike" cap="none" normalizeH="0" baseline="0" dirty="0">
                <a:ln>
                  <a:noFill/>
                </a:ln>
                <a:solidFill>
                  <a:schemeClr val="tx1"/>
                </a:solidFill>
                <a:effectLst/>
                <a:latin typeface="Arial Unicode MS" panose="020B0604020202020204"/>
              </a:rPr>
              <a:t>-AUG-2022 and 02-SEP-2022</a:t>
            </a:r>
            <a:r>
              <a:rPr kumimoji="0" lang="en-US" altLang="en-US" sz="600" b="0" i="0" u="none" strike="noStrike" cap="none" normalizeH="0" baseline="0" dirty="0">
                <a:ln>
                  <a:noFill/>
                </a:ln>
                <a:solidFill>
                  <a:schemeClr val="tx1"/>
                </a:solidFill>
                <a:effectLst/>
              </a:rPr>
              <a:t> </a:t>
            </a:r>
            <a:endParaRPr lang="en-US" sz="1200" b="1" dirty="0"/>
          </a:p>
        </p:txBody>
      </p:sp>
      <p:sp>
        <p:nvSpPr>
          <p:cNvPr id="3" name="Rectangle 1"/>
          <p:cNvSpPr>
            <a:spLocks noChangeArrowheads="1"/>
          </p:cNvSpPr>
          <p:nvPr/>
        </p:nvSpPr>
        <p:spPr bwMode="auto">
          <a:xfrm>
            <a:off x="-6205106" y="5440702"/>
            <a:ext cx="788496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a:t>
            </a: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8" name="Rectangle 4"/>
          <p:cNvSpPr>
            <a:spLocks noChangeArrowheads="1"/>
          </p:cNvSpPr>
          <p:nvPr/>
        </p:nvSpPr>
        <p:spPr bwMode="auto">
          <a:xfrm>
            <a:off x="474683" y="5720580"/>
            <a:ext cx="88900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33650864"/>
              </p:ext>
            </p:extLst>
          </p:nvPr>
        </p:nvGraphicFramePr>
        <p:xfrm>
          <a:off x="520337" y="1039183"/>
          <a:ext cx="8229600" cy="373380"/>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4112500562"/>
                    </a:ext>
                  </a:extLst>
                </a:gridCol>
              </a:tblGrid>
              <a:tr h="0">
                <a:tc>
                  <a:txBody>
                    <a:bodyPr/>
                    <a:lstStyle/>
                    <a:p>
                      <a:pPr marL="0" marR="0">
                        <a:spcBef>
                          <a:spcPts val="0"/>
                        </a:spcBef>
                        <a:spcAft>
                          <a:spcPts val="0"/>
                        </a:spcAft>
                      </a:pPr>
                      <a:endParaRPr lang="en-US" sz="1200" dirty="0">
                        <a:effectLst/>
                        <a:latin typeface="Helvetica" panose="020B060402020202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861872196"/>
                  </a:ext>
                </a:extLst>
              </a:tr>
            </a:tbl>
          </a:graphicData>
        </a:graphic>
      </p:graphicFrame>
      <p:sp>
        <p:nvSpPr>
          <p:cNvPr id="9" name="Footer Placeholder 8"/>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12" name="Rectangle 3"/>
          <p:cNvSpPr>
            <a:spLocks noChangeArrowheads="1"/>
          </p:cNvSpPr>
          <p:nvPr/>
        </p:nvSpPr>
        <p:spPr bwMode="auto">
          <a:xfrm>
            <a:off x="457200" y="3873920"/>
            <a:ext cx="8153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
        <p:nvSpPr>
          <p:cNvPr id="5" name="Rectangle 1">
            <a:extLst>
              <a:ext uri="{FF2B5EF4-FFF2-40B4-BE49-F238E27FC236}">
                <a16:creationId xmlns:a16="http://schemas.microsoft.com/office/drawing/2014/main" id="{54E93C10-3A5E-4F68-9F11-E41C7C2D09FB}"/>
              </a:ext>
            </a:extLst>
          </p:cNvPr>
          <p:cNvSpPr>
            <a:spLocks noChangeArrowheads="1"/>
          </p:cNvSpPr>
          <p:nvPr/>
        </p:nvSpPr>
        <p:spPr bwMode="auto">
          <a:xfrm>
            <a:off x="650261" y="8423206"/>
            <a:ext cx="67107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38CCEB71-224B-74F9-7C59-E8BDA380AD85}"/>
              </a:ext>
            </a:extLst>
          </p:cNvPr>
          <p:cNvSpPr>
            <a:spLocks noChangeArrowheads="1"/>
          </p:cNvSpPr>
          <p:nvPr/>
        </p:nvSpPr>
        <p:spPr bwMode="auto">
          <a:xfrm>
            <a:off x="76201" y="2006181"/>
            <a:ext cx="8763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panose="020B0604020202020204"/>
              </a:rPr>
              <a:t>Subject: GIDEP Suspect Counterfeit Doc's between 29-AUG-2022 and 02-SEP-2022 * * * * * DOC=AAN-U-22-252A CEDATE=31-AUG-2022 DD=AN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panose="020B0604020202020204"/>
              </a:rPr>
              <a:t>Note this was previously identified by GIDEP in July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panose="020B0604020202020204"/>
              </a:rPr>
              <a:t>Title: </a:t>
            </a:r>
            <a:r>
              <a:rPr kumimoji="0" lang="en-US" altLang="en-US" sz="1000" b="0" i="0" u="sng" strike="noStrike" cap="none" normalizeH="0" baseline="0" dirty="0">
                <a:ln>
                  <a:noFill/>
                </a:ln>
                <a:solidFill>
                  <a:schemeClr val="tx1"/>
                </a:solidFill>
                <a:effectLst/>
                <a:latin typeface="Arial Unicode MS" panose="020B0604020202020204"/>
              </a:rPr>
              <a:t>SUSPECT COUNTERFEIT &amp; COUNTERFEIT CISCO ROUTERS </a:t>
            </a:r>
            <a:r>
              <a:rPr kumimoji="0" lang="en-US" altLang="en-US" sz="1000" b="0" i="0" u="none" strike="noStrike" cap="none" normalizeH="0" baseline="0" dirty="0">
                <a:ln>
                  <a:noFill/>
                </a:ln>
                <a:solidFill>
                  <a:schemeClr val="tx1"/>
                </a:solidFill>
                <a:effectLst/>
                <a:latin typeface="Arial Unicode MS" panose="020B0604020202020204"/>
              </a:rPr>
              <a:t>Abstract: </a:t>
            </a:r>
            <a:r>
              <a:rPr kumimoji="0" lang="en-US" altLang="en-US" sz="1000" b="0" i="0" u="sng" strike="noStrike" cap="none" normalizeH="0" baseline="0" dirty="0">
                <a:ln>
                  <a:noFill/>
                </a:ln>
                <a:solidFill>
                  <a:schemeClr val="tx1"/>
                </a:solidFill>
                <a:effectLst/>
                <a:latin typeface="Arial Unicode MS" panose="020B0604020202020204"/>
              </a:rPr>
              <a:t>This amendment is to add Cisco </a:t>
            </a:r>
            <a:r>
              <a:rPr kumimoji="0" lang="en-US" altLang="en-US" sz="1000" b="0" i="0" u="none" strike="noStrike" cap="none" normalizeH="0" baseline="0" dirty="0">
                <a:ln>
                  <a:noFill/>
                </a:ln>
                <a:solidFill>
                  <a:schemeClr val="tx1"/>
                </a:solidFill>
                <a:effectLst/>
                <a:latin typeface="Arial Unicode MS" panose="020B0604020202020204"/>
              </a:rPr>
              <a:t>(Cage Code 0GX96), whose products have been or may have been counterfeited, to GIDEP parts database. CONTRACTOR NAME: Pro Network LLC CAGE CODE: 7KCD7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panose="020B0604020202020204"/>
              </a:rPr>
              <a:t>The Grand Jury of the United States District Court ? District of New Jersey has released an Indictment against various persons and companies who conspired from approximately 2013 through 2022 with suppliers in China &amp; Hong Kong and others to import </a:t>
            </a:r>
            <a:r>
              <a:rPr kumimoji="0" lang="en-US" altLang="en-US" sz="1000" b="0" i="0" u="sng" strike="noStrike" cap="none" normalizeH="0" baseline="0" dirty="0">
                <a:ln>
                  <a:noFill/>
                </a:ln>
                <a:solidFill>
                  <a:schemeClr val="tx1"/>
                </a:solidFill>
                <a:effectLst/>
                <a:latin typeface="Arial Unicode MS" panose="020B0604020202020204"/>
              </a:rPr>
              <a:t>low-quality, modified computer networking devices with counterfeit labels, stickers, boxes, documentation, and packaging to make the items falsely appear to be new, genuine, and high-quality devices manufactured and authorized by Cisco Systems, Inc.</a:t>
            </a:r>
            <a:r>
              <a:rPr kumimoji="0" lang="en-US" altLang="en-US" sz="1000" b="0" i="0" u="none" strike="noStrike" cap="none" normalizeH="0" baseline="0" dirty="0">
                <a:ln>
                  <a:noFill/>
                </a:ln>
                <a:solidFill>
                  <a:schemeClr val="tx1"/>
                </a:solidFill>
                <a:effectLst/>
                <a:latin typeface="Arial Unicode MS" panose="020B0604020202020204"/>
              </a:rPr>
              <a:t> ( ?Cisco?, CAGE Code 0GX96). These conspirators then </a:t>
            </a:r>
            <a:r>
              <a:rPr kumimoji="0" lang="en-US" altLang="en-US" sz="1000" b="0" i="0" u="sng" strike="noStrike" cap="none" normalizeH="0" baseline="0" dirty="0">
                <a:ln>
                  <a:noFill/>
                </a:ln>
                <a:solidFill>
                  <a:schemeClr val="tx1"/>
                </a:solidFill>
                <a:effectLst/>
                <a:latin typeface="Arial Unicode MS" panose="020B0604020202020204"/>
              </a:rPr>
              <a:t>resold tens of thousands of those devices in the United States and around the world, falsely representing those devices to buyers as new, genuine, and high-quality Cisco products</a:t>
            </a:r>
            <a:r>
              <a:rPr kumimoji="0" lang="en-US" altLang="en-US" sz="1000" b="0" i="0" u="none" strike="noStrike" cap="none" normalizeH="0" baseline="0" dirty="0">
                <a:ln>
                  <a:noFill/>
                </a:ln>
                <a:solidFill>
                  <a:schemeClr val="tx1"/>
                </a:solidFill>
                <a:effectLst/>
                <a:latin typeface="Arial Unicode MS" panose="020B0604020202020204"/>
              </a:rPr>
              <a:t>. (See attached Indictment). Known affiliated company names. None of these have CAGE Codes. 1. </a:t>
            </a:r>
            <a:r>
              <a:rPr kumimoji="0" lang="en-US" altLang="en-US" sz="1000" b="0" i="0" u="sng" strike="noStrike" cap="none" normalizeH="0" baseline="0" dirty="0" err="1">
                <a:ln>
                  <a:noFill/>
                </a:ln>
                <a:solidFill>
                  <a:schemeClr val="tx1"/>
                </a:solidFill>
                <a:effectLst/>
                <a:latin typeface="Arial Unicode MS" panose="020B0604020202020204"/>
              </a:rPr>
              <a:t>Netech</a:t>
            </a:r>
            <a:r>
              <a:rPr kumimoji="0" lang="en-US" altLang="en-US" sz="1000" b="0" i="0" u="sng" strike="noStrike" cap="none" normalizeH="0" baseline="0" dirty="0">
                <a:ln>
                  <a:noFill/>
                </a:ln>
                <a:solidFill>
                  <a:schemeClr val="tx1"/>
                </a:solidFill>
                <a:effectLst/>
                <a:latin typeface="Arial Unicode MS" panose="020B0604020202020204"/>
              </a:rPr>
              <a:t> Solutions LLC 2. Target Network Solutions LLC 3. Easy Network LLC 4. ACE NETUS LLC (a/k/a Ace Network) 5. Mv Network Dealer LLC 6. 1701 Doral LLC 7. </a:t>
            </a:r>
            <a:r>
              <a:rPr kumimoji="0" lang="en-US" altLang="en-US" sz="1000" b="0" i="0" u="sng" strike="noStrike" cap="none" normalizeH="0" baseline="0" dirty="0" err="1">
                <a:ln>
                  <a:noFill/>
                </a:ln>
                <a:solidFill>
                  <a:schemeClr val="tx1"/>
                </a:solidFill>
                <a:effectLst/>
                <a:latin typeface="Arial Unicode MS" panose="020B0604020202020204"/>
              </a:rPr>
              <a:t>Maytech</a:t>
            </a:r>
            <a:r>
              <a:rPr kumimoji="0" lang="en-US" altLang="en-US" sz="1000" b="0" i="0" u="sng" strike="noStrike" cap="none" normalizeH="0" baseline="0" dirty="0">
                <a:ln>
                  <a:noFill/>
                </a:ln>
                <a:solidFill>
                  <a:schemeClr val="tx1"/>
                </a:solidFill>
                <a:effectLst/>
                <a:latin typeface="Arial Unicode MS" panose="020B0604020202020204"/>
              </a:rPr>
              <a:t> Trading LLC 8. NFD Trading LLC 9. </a:t>
            </a:r>
            <a:r>
              <a:rPr kumimoji="0" lang="en-US" altLang="en-US" sz="1000" b="0" i="0" u="sng" strike="noStrike" cap="none" normalizeH="0" baseline="0" dirty="0" err="1">
                <a:ln>
                  <a:noFill/>
                </a:ln>
                <a:solidFill>
                  <a:schemeClr val="tx1"/>
                </a:solidFill>
                <a:effectLst/>
                <a:latin typeface="Arial Unicode MS" panose="020B0604020202020204"/>
              </a:rPr>
              <a:t>Kenet</a:t>
            </a:r>
            <a:r>
              <a:rPr kumimoji="0" lang="en-US" altLang="en-US" sz="1000" b="0" i="0" u="sng" strike="noStrike" cap="none" normalizeH="0" baseline="0" dirty="0">
                <a:ln>
                  <a:noFill/>
                </a:ln>
                <a:solidFill>
                  <a:schemeClr val="tx1"/>
                </a:solidFill>
                <a:effectLst/>
                <a:latin typeface="Arial Unicode MS" panose="020B0604020202020204"/>
              </a:rPr>
              <a:t> Solutions LLC 10. Team Tech Global LLC 11. </a:t>
            </a:r>
            <a:r>
              <a:rPr kumimoji="0" lang="en-US" altLang="en-US" sz="1000" b="0" i="0" u="sng" strike="noStrike" cap="none" normalizeH="0" baseline="0" dirty="0" err="1">
                <a:ln>
                  <a:noFill/>
                </a:ln>
                <a:solidFill>
                  <a:schemeClr val="tx1"/>
                </a:solidFill>
                <a:effectLst/>
                <a:latin typeface="Arial Unicode MS" panose="020B0604020202020204"/>
              </a:rPr>
              <a:t>Tenek</a:t>
            </a:r>
            <a:r>
              <a:rPr kumimoji="0" lang="en-US" altLang="en-US" sz="1000" b="0" i="0" u="sng" strike="noStrike" cap="none" normalizeH="0" baseline="0" dirty="0">
                <a:ln>
                  <a:noFill/>
                </a:ln>
                <a:solidFill>
                  <a:schemeClr val="tx1"/>
                </a:solidFill>
                <a:effectLst/>
                <a:latin typeface="Arial Unicode MS" panose="020B0604020202020204"/>
              </a:rPr>
              <a:t> Trading LLC 12. The Network Gears LLC 13. All Networking Solutions LLC (a/k/a All Network) 14. JMS TEK LLC 15. SAN Network LLC 16. Renewed Equipment LLC 17. Pro Ship US LLC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Unicode MS" panose="020B0604020202020204"/>
              </a:rPr>
              <a:t>* * * * DOC=DJS-A-22-04 CEDATE=30-AUG-2022 DD=AL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000" dirty="0">
              <a:latin typeface="Arial Unicode MS" panose="020B0604020202020204"/>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b="0" i="0" u="none" strike="noStrike" cap="none" normalizeH="0" baseline="0" dirty="0">
                <a:ln>
                  <a:noFill/>
                </a:ln>
                <a:solidFill>
                  <a:schemeClr val="tx1"/>
                </a:solidFill>
                <a:effectLst/>
                <a:latin typeface="Arial Unicode MS" panose="020B0604020202020204"/>
              </a:rPr>
              <a:t>Title: SUSPECT COUNTERFEIT, </a:t>
            </a:r>
            <a:r>
              <a:rPr kumimoji="0" lang="en-US" altLang="en-US" sz="1000" b="0" i="0" u="sng" strike="noStrike" cap="none" normalizeH="0" baseline="0" dirty="0">
                <a:ln>
                  <a:noFill/>
                </a:ln>
                <a:solidFill>
                  <a:schemeClr val="tx1"/>
                </a:solidFill>
                <a:effectLst/>
                <a:latin typeface="Arial Unicode MS" panose="020B0604020202020204"/>
              </a:rPr>
              <a:t>ZENER DIODE </a:t>
            </a:r>
            <a:r>
              <a:rPr kumimoji="0" lang="en-US" altLang="en-US" sz="1000" b="0" i="0" u="none" strike="noStrike" cap="none" normalizeH="0" baseline="0" dirty="0">
                <a:ln>
                  <a:noFill/>
                </a:ln>
                <a:solidFill>
                  <a:schemeClr val="tx1"/>
                </a:solidFill>
                <a:effectLst/>
                <a:latin typeface="Arial Unicode MS" panose="020B0604020202020204"/>
              </a:rPr>
              <a:t>SINGLE 120V 5% 380 OHM 3000MW 2-PIN SMB T/R Abstract: </a:t>
            </a:r>
            <a:r>
              <a:rPr kumimoji="0" lang="en-US" altLang="en-US" sz="1000" b="0" i="0" u="sng" strike="noStrike" cap="none" normalizeH="0" baseline="0" dirty="0">
                <a:ln>
                  <a:noFill/>
                </a:ln>
                <a:solidFill>
                  <a:schemeClr val="tx1"/>
                </a:solidFill>
                <a:effectLst/>
                <a:latin typeface="Arial Unicode MS" panose="020B0604020202020204"/>
              </a:rPr>
              <a:t>10 devices were visually inspected under 40x microscope. Marking is suspected. Devices construction and leads formation do not match the manufacturer spec drawing</a:t>
            </a:r>
            <a:r>
              <a:rPr kumimoji="0" lang="en-US" altLang="en-US" sz="1000" b="0" i="0" u="none" strike="noStrike" cap="none" normalizeH="0" baseline="0" dirty="0">
                <a:ln>
                  <a:noFill/>
                </a:ln>
                <a:solidFill>
                  <a:schemeClr val="tx1"/>
                </a:solidFill>
                <a:effectLst/>
                <a:latin typeface="Arial Unicode MS" panose="020B0604020202020204"/>
              </a:rPr>
              <a:t>. Total parts: 30,000 Global ETS test report photos attached. September 5, 2022</a:t>
            </a:r>
            <a:r>
              <a:rPr kumimoji="0" lang="en-US" altLang="en-US" sz="3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33731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483" y="419619"/>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792798" y="1624083"/>
            <a:ext cx="665861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b="1" dirty="0"/>
              <a:t>GIDEP S/CI Issues: </a:t>
            </a:r>
            <a:r>
              <a:rPr kumimoji="0" lang="en-US" altLang="en-US" sz="1200" b="0" i="0" u="none" strike="noStrike" cap="none" normalizeH="0" baseline="0" dirty="0">
                <a:ln>
                  <a:noFill/>
                </a:ln>
                <a:solidFill>
                  <a:schemeClr val="tx1"/>
                </a:solidFill>
                <a:effectLst/>
              </a:rPr>
              <a:t>between </a:t>
            </a:r>
            <a:r>
              <a:rPr lang="en-US" altLang="en-US" sz="1200" dirty="0"/>
              <a:t>22</a:t>
            </a:r>
            <a:r>
              <a:rPr kumimoji="0" lang="en-US" altLang="en-US" sz="1200" b="0" i="0" u="none" strike="noStrike" cap="none" normalizeH="0" baseline="0" dirty="0">
                <a:ln>
                  <a:noFill/>
                </a:ln>
                <a:solidFill>
                  <a:schemeClr val="tx1"/>
                </a:solidFill>
                <a:effectLst/>
                <a:latin typeface="Arial Unicode MS" panose="020B0604020202020204"/>
              </a:rPr>
              <a:t>-AUG-2022 and </a:t>
            </a:r>
            <a:r>
              <a:rPr lang="en-US" altLang="en-US" sz="1200" dirty="0">
                <a:latin typeface="Arial Unicode MS" panose="020B0604020202020204"/>
              </a:rPr>
              <a:t>26</a:t>
            </a:r>
            <a:r>
              <a:rPr kumimoji="0" lang="en-US" altLang="en-US" sz="1200" b="0" i="0" u="none" strike="noStrike" cap="none" normalizeH="0" baseline="0" dirty="0">
                <a:ln>
                  <a:noFill/>
                </a:ln>
                <a:solidFill>
                  <a:schemeClr val="tx1"/>
                </a:solidFill>
                <a:effectLst/>
                <a:latin typeface="Arial Unicode MS" panose="020B0604020202020204"/>
              </a:rPr>
              <a:t>-AUG-2022</a:t>
            </a:r>
            <a:r>
              <a:rPr kumimoji="0" lang="en-US" altLang="en-US" sz="600" b="0" i="0" u="none" strike="noStrike" cap="none" normalizeH="0" baseline="0" dirty="0">
                <a:ln>
                  <a:noFill/>
                </a:ln>
                <a:solidFill>
                  <a:schemeClr val="tx1"/>
                </a:solidFill>
                <a:effectLst/>
              </a:rPr>
              <a:t> </a:t>
            </a:r>
            <a:endParaRPr lang="en-US" sz="1200" b="1" dirty="0"/>
          </a:p>
        </p:txBody>
      </p:sp>
      <p:sp>
        <p:nvSpPr>
          <p:cNvPr id="3" name="Rectangle 1"/>
          <p:cNvSpPr>
            <a:spLocks noChangeArrowheads="1"/>
          </p:cNvSpPr>
          <p:nvPr/>
        </p:nvSpPr>
        <p:spPr bwMode="auto">
          <a:xfrm>
            <a:off x="-6205106" y="5440702"/>
            <a:ext cx="788496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a:t>
            </a: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8" name="Rectangle 4"/>
          <p:cNvSpPr>
            <a:spLocks noChangeArrowheads="1"/>
          </p:cNvSpPr>
          <p:nvPr/>
        </p:nvSpPr>
        <p:spPr bwMode="auto">
          <a:xfrm>
            <a:off x="474683" y="5720580"/>
            <a:ext cx="88900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nvGraphicFramePr>
        <p:xfrm>
          <a:off x="520337" y="1039183"/>
          <a:ext cx="8229600" cy="373380"/>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4112500562"/>
                    </a:ext>
                  </a:extLst>
                </a:gridCol>
              </a:tblGrid>
              <a:tr h="0">
                <a:tc>
                  <a:txBody>
                    <a:bodyPr/>
                    <a:lstStyle/>
                    <a:p>
                      <a:pPr marL="0" marR="0">
                        <a:spcBef>
                          <a:spcPts val="0"/>
                        </a:spcBef>
                        <a:spcAft>
                          <a:spcPts val="0"/>
                        </a:spcAft>
                      </a:pPr>
                      <a:endParaRPr lang="en-US" sz="1200" dirty="0">
                        <a:effectLst/>
                        <a:latin typeface="Helvetica" panose="020B060402020202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861872196"/>
                  </a:ext>
                </a:extLst>
              </a:tr>
            </a:tbl>
          </a:graphicData>
        </a:graphic>
      </p:graphicFrame>
      <p:sp>
        <p:nvSpPr>
          <p:cNvPr id="9" name="Footer Placeholder 8"/>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12" name="Rectangle 3"/>
          <p:cNvSpPr>
            <a:spLocks noChangeArrowheads="1"/>
          </p:cNvSpPr>
          <p:nvPr/>
        </p:nvSpPr>
        <p:spPr bwMode="auto">
          <a:xfrm>
            <a:off x="457200" y="3873920"/>
            <a:ext cx="8153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
        <p:nvSpPr>
          <p:cNvPr id="5" name="Rectangle 1">
            <a:extLst>
              <a:ext uri="{FF2B5EF4-FFF2-40B4-BE49-F238E27FC236}">
                <a16:creationId xmlns:a16="http://schemas.microsoft.com/office/drawing/2014/main" id="{54E93C10-3A5E-4F68-9F11-E41C7C2D09FB}"/>
              </a:ext>
            </a:extLst>
          </p:cNvPr>
          <p:cNvSpPr>
            <a:spLocks noChangeArrowheads="1"/>
          </p:cNvSpPr>
          <p:nvPr/>
        </p:nvSpPr>
        <p:spPr bwMode="auto">
          <a:xfrm>
            <a:off x="650261" y="8423206"/>
            <a:ext cx="67107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
            <a:extLst>
              <a:ext uri="{FF2B5EF4-FFF2-40B4-BE49-F238E27FC236}">
                <a16:creationId xmlns:a16="http://schemas.microsoft.com/office/drawing/2014/main" id="{C899EAB6-8CC8-8A80-12B6-B80901C823A2}"/>
              </a:ext>
            </a:extLst>
          </p:cNvPr>
          <p:cNvSpPr>
            <a:spLocks noChangeArrowheads="1"/>
          </p:cNvSpPr>
          <p:nvPr/>
        </p:nvSpPr>
        <p:spPr bwMode="auto">
          <a:xfrm>
            <a:off x="520338" y="2306673"/>
            <a:ext cx="862366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Unicode MS" panose="020B0604020202020204"/>
              </a:rPr>
              <a:t>Subject: GIDEP Suspect Counterfeit Doc's between 22-AUG-2022 and 26-AUG-2022 * * * * *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Unicode MS" panose="020B060402020202020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Unicode MS" panose="020B0604020202020204"/>
              </a:rPr>
              <a:t>DOC=DJS-A-22-03 CEDATE=24-AUG-2022 DD=AL Title: </a:t>
            </a:r>
            <a:r>
              <a:rPr kumimoji="0" lang="en-US" altLang="en-US" sz="1200" b="0" i="0" u="sng" strike="noStrike" cap="none" normalizeH="0" baseline="0" dirty="0">
                <a:ln>
                  <a:noFill/>
                </a:ln>
                <a:solidFill>
                  <a:schemeClr val="tx1"/>
                </a:solidFill>
                <a:effectLst/>
                <a:latin typeface="Arial Unicode MS" panose="020B0604020202020204"/>
              </a:rPr>
              <a:t>SUSPECT COUNTERFEIT</a:t>
            </a:r>
            <a:r>
              <a:rPr kumimoji="0" lang="en-US" altLang="en-US" sz="1200" b="0" i="0" u="none" strike="noStrike" cap="none" normalizeH="0" baseline="0" dirty="0">
                <a:ln>
                  <a:noFill/>
                </a:ln>
                <a:solidFill>
                  <a:schemeClr val="tx1"/>
                </a:solidFill>
                <a:effectLst/>
                <a:latin typeface="Arial Unicode MS" panose="020B0604020202020204"/>
              </a:rPr>
              <a:t>, FPGA SPARTAN-6 LX FAMILY 74637 CELLS 45NM TECHNOLOGY 1.2V 484-PIN CSBGA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Unicode MS" panose="020B060402020202020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Unicode MS" panose="020B0604020202020204"/>
              </a:rPr>
              <a:t>Abstract: </a:t>
            </a:r>
            <a:r>
              <a:rPr kumimoji="0" lang="en-US" altLang="en-US" sz="1200" b="0" i="0" u="sng" strike="noStrike" cap="none" normalizeH="0" baseline="0" dirty="0">
                <a:ln>
                  <a:noFill/>
                </a:ln>
                <a:solidFill>
                  <a:schemeClr val="tx1"/>
                </a:solidFill>
                <a:effectLst/>
                <a:latin typeface="Arial Unicode MS" panose="020B0604020202020204"/>
              </a:rPr>
              <a:t>10 devices were visually inspected under 40x microscope</a:t>
            </a:r>
            <a:r>
              <a:rPr kumimoji="0" lang="en-US" altLang="en-US" sz="1200" b="0" i="0" u="none" strike="noStrike" cap="none" normalizeH="0" baseline="0" dirty="0">
                <a:ln>
                  <a:noFill/>
                </a:ln>
                <a:solidFill>
                  <a:schemeClr val="tx1"/>
                </a:solidFill>
                <a:effectLst/>
                <a:latin typeface="Arial Unicode MS" panose="020B0604020202020204"/>
              </a:rPr>
              <a:t>. </a:t>
            </a:r>
            <a:r>
              <a:rPr kumimoji="0" lang="en-US" altLang="en-US" sz="1200" b="0" i="0" u="sng" strike="noStrike" cap="none" normalizeH="0" baseline="0" dirty="0">
                <a:ln>
                  <a:noFill/>
                </a:ln>
                <a:solidFill>
                  <a:schemeClr val="tx1"/>
                </a:solidFill>
                <a:effectLst/>
                <a:latin typeface="Arial Unicode MS" panose="020B0604020202020204"/>
              </a:rPr>
              <a:t>Secondary coating was observed</a:t>
            </a:r>
            <a:r>
              <a:rPr kumimoji="0" lang="en-US" altLang="en-US" sz="1200" b="0" i="0" u="none" strike="noStrike" cap="none" normalizeH="0" baseline="0" dirty="0">
                <a:ln>
                  <a:noFill/>
                </a:ln>
                <a:solidFill>
                  <a:schemeClr val="tx1"/>
                </a:solidFill>
                <a:effectLst/>
                <a:latin typeface="Arial Unicode MS" panose="020B0604020202020204"/>
              </a:rPr>
              <a:t>. Marking is suspect. </a:t>
            </a:r>
            <a:r>
              <a:rPr kumimoji="0" lang="en-US" altLang="en-US" sz="1200" b="0" i="0" u="sng" strike="noStrike" cap="none" normalizeH="0" baseline="0" dirty="0">
                <a:ln>
                  <a:noFill/>
                </a:ln>
                <a:solidFill>
                  <a:schemeClr val="tx1"/>
                </a:solidFill>
                <a:effectLst/>
                <a:latin typeface="Arial Unicode MS" panose="020B0604020202020204"/>
              </a:rPr>
              <a:t>Devices are not in new or original condition </a:t>
            </a:r>
            <a:r>
              <a:rPr kumimoji="0" lang="en-US" altLang="en-US" sz="1200" b="0" i="0" u="none" strike="noStrike" cap="none" normalizeH="0" baseline="0" dirty="0">
                <a:ln>
                  <a:noFill/>
                </a:ln>
                <a:solidFill>
                  <a:schemeClr val="tx1"/>
                </a:solidFill>
                <a:effectLst/>
                <a:latin typeface="Arial Unicode MS" panose="020B0604020202020204"/>
              </a:rPr>
              <a:t>(see figure 7). BGA are suspect re-balled (see figure 9). </a:t>
            </a:r>
            <a:r>
              <a:rPr kumimoji="0" lang="en-US" altLang="en-US" sz="1200" b="0" i="0" u="sng" strike="noStrike" cap="none" normalizeH="0" baseline="0" dirty="0">
                <a:ln>
                  <a:noFill/>
                </a:ln>
                <a:solidFill>
                  <a:schemeClr val="tx1"/>
                </a:solidFill>
                <a:effectLst/>
                <a:latin typeface="Arial Unicode MS" panose="020B0604020202020204"/>
              </a:rPr>
              <a:t>Heated Solvent Testing was performed on 1 device using </a:t>
            </a:r>
            <a:r>
              <a:rPr kumimoji="0" lang="en-US" altLang="en-US" sz="1200" b="0" i="0" u="sng" strike="noStrike" cap="none" normalizeH="0" baseline="0" dirty="0" err="1">
                <a:ln>
                  <a:noFill/>
                </a:ln>
                <a:solidFill>
                  <a:schemeClr val="tx1"/>
                </a:solidFill>
                <a:effectLst/>
                <a:latin typeface="Arial Unicode MS" panose="020B0604020202020204"/>
              </a:rPr>
              <a:t>Dynosolve</a:t>
            </a:r>
            <a:r>
              <a:rPr kumimoji="0" lang="en-US" altLang="en-US" sz="1200" b="0" i="0" u="sng" strike="noStrike" cap="none" normalizeH="0" baseline="0" dirty="0">
                <a:ln>
                  <a:noFill/>
                </a:ln>
                <a:solidFill>
                  <a:schemeClr val="tx1"/>
                </a:solidFill>
                <a:effectLst/>
                <a:latin typeface="Arial Unicode MS" panose="020B0604020202020204"/>
              </a:rPr>
              <a:t> 750 solution</a:t>
            </a:r>
            <a:r>
              <a:rPr kumimoji="0" lang="en-US" altLang="en-US" sz="1200" b="0" i="0" u="none" strike="noStrike" cap="none" normalizeH="0" baseline="0" dirty="0">
                <a:ln>
                  <a:noFill/>
                </a:ln>
                <a:solidFill>
                  <a:schemeClr val="tx1"/>
                </a:solidFill>
                <a:effectLst/>
                <a:latin typeface="Arial Unicode MS" panose="020B0604020202020204"/>
              </a:rPr>
              <a:t>. Secondary coating was removed during this process. </a:t>
            </a:r>
            <a:r>
              <a:rPr kumimoji="0" lang="en-US" altLang="en-US" sz="1200" b="0" i="0" u="sng" strike="noStrike" cap="none" normalizeH="0" baseline="0" dirty="0">
                <a:ln>
                  <a:noFill/>
                </a:ln>
                <a:solidFill>
                  <a:schemeClr val="tx1"/>
                </a:solidFill>
                <a:effectLst/>
                <a:latin typeface="Arial Unicode MS" panose="020B0604020202020204"/>
              </a:rPr>
              <a:t>The device failed Heated Solvent testing</a:t>
            </a:r>
            <a:r>
              <a:rPr kumimoji="0" lang="en-US" altLang="en-US" sz="1200" b="0" i="0" u="none" strike="noStrike" cap="none" normalizeH="0" baseline="0" dirty="0">
                <a:ln>
                  <a:noFill/>
                </a:ln>
                <a:solidFill>
                  <a:schemeClr val="tx1"/>
                </a:solidFill>
                <a:effectLst/>
                <a:latin typeface="Arial Unicode MS" panose="020B0604020202020204"/>
              </a:rPr>
              <a:t> (see figure 14). Total parts: 40 Global ETS test report photos attached. August 29, 2022</a:t>
            </a:r>
            <a:r>
              <a:rPr kumimoji="0" lang="en-US" altLang="en-US" sz="120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17062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483" y="419619"/>
            <a:ext cx="7010400" cy="461665"/>
          </a:xfrm>
        </p:spPr>
        <p:txBody>
          <a:bodyPr/>
          <a:lstStyle/>
          <a:p>
            <a:r>
              <a:rPr lang="en-US" dirty="0"/>
              <a:t>Industry Supplier Issues / Feedback</a:t>
            </a:r>
          </a:p>
        </p:txBody>
      </p:sp>
      <p:sp>
        <p:nvSpPr>
          <p:cNvPr id="6" name="Rectangle 4"/>
          <p:cNvSpPr>
            <a:spLocks noGrp="1" noChangeArrowheads="1"/>
          </p:cNvSpPr>
          <p:nvPr>
            <p:ph idx="1"/>
          </p:nvPr>
        </p:nvSpPr>
        <p:spPr bwMode="auto">
          <a:xfrm>
            <a:off x="792798" y="1624083"/>
            <a:ext cx="665861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200" b="1" dirty="0"/>
              <a:t>GIDEP S/CI Issues: </a:t>
            </a:r>
            <a:r>
              <a:rPr kumimoji="0" lang="en-US" altLang="en-US" sz="1200" b="0" i="0" u="none" strike="noStrike" cap="none" normalizeH="0" baseline="0" dirty="0">
                <a:ln>
                  <a:noFill/>
                </a:ln>
                <a:solidFill>
                  <a:schemeClr val="tx1"/>
                </a:solidFill>
                <a:effectLst/>
              </a:rPr>
              <a:t>between </a:t>
            </a:r>
            <a:r>
              <a:rPr lang="en-US" altLang="en-US" sz="1200" dirty="0"/>
              <a:t>27</a:t>
            </a:r>
            <a:r>
              <a:rPr kumimoji="0" lang="en-US" altLang="en-US" sz="1200" b="0" i="0" u="none" strike="noStrike" cap="none" normalizeH="0" baseline="0" dirty="0">
                <a:ln>
                  <a:noFill/>
                </a:ln>
                <a:solidFill>
                  <a:schemeClr val="tx1"/>
                </a:solidFill>
                <a:effectLst/>
                <a:latin typeface="Arial Unicode MS" panose="020B0604020202020204"/>
              </a:rPr>
              <a:t>-JUN-2022 and 01-JUL-2022</a:t>
            </a:r>
            <a:r>
              <a:rPr kumimoji="0" lang="en-US" altLang="en-US" sz="600" b="0" i="0" u="none" strike="noStrike" cap="none" normalizeH="0" baseline="0" dirty="0">
                <a:ln>
                  <a:noFill/>
                </a:ln>
                <a:solidFill>
                  <a:schemeClr val="tx1"/>
                </a:solidFill>
                <a:effectLst/>
              </a:rPr>
              <a:t> </a:t>
            </a:r>
            <a:endParaRPr lang="en-US" sz="1200" b="1" dirty="0"/>
          </a:p>
        </p:txBody>
      </p:sp>
      <p:sp>
        <p:nvSpPr>
          <p:cNvPr id="3" name="Rectangle 1"/>
          <p:cNvSpPr>
            <a:spLocks noChangeArrowheads="1"/>
          </p:cNvSpPr>
          <p:nvPr/>
        </p:nvSpPr>
        <p:spPr bwMode="auto">
          <a:xfrm>
            <a:off x="-6477000" y="2497926"/>
            <a:ext cx="815686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rPr>
              <a:t> </a:t>
            </a:r>
          </a:p>
        </p:txBody>
      </p:sp>
      <p:sp>
        <p:nvSpPr>
          <p:cNvPr id="7" name="Rectangle 1"/>
          <p:cNvSpPr>
            <a:spLocks noChangeArrowheads="1"/>
          </p:cNvSpPr>
          <p:nvPr/>
        </p:nvSpPr>
        <p:spPr bwMode="auto">
          <a:xfrm>
            <a:off x="304800" y="2270326"/>
            <a:ext cx="8610600"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pitchFamily="34" charset="-128"/>
            </a:endParaRP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8" name="Rectangle 4"/>
          <p:cNvSpPr>
            <a:spLocks noChangeArrowheads="1"/>
          </p:cNvSpPr>
          <p:nvPr/>
        </p:nvSpPr>
        <p:spPr bwMode="auto">
          <a:xfrm>
            <a:off x="474683" y="5720580"/>
            <a:ext cx="8890000"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nvGraphicFramePr>
        <p:xfrm>
          <a:off x="520337" y="1039183"/>
          <a:ext cx="8229600" cy="373380"/>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4112500562"/>
                    </a:ext>
                  </a:extLst>
                </a:gridCol>
              </a:tblGrid>
              <a:tr h="0">
                <a:tc>
                  <a:txBody>
                    <a:bodyPr/>
                    <a:lstStyle/>
                    <a:p>
                      <a:pPr marL="0" marR="0">
                        <a:spcBef>
                          <a:spcPts val="0"/>
                        </a:spcBef>
                        <a:spcAft>
                          <a:spcPts val="0"/>
                        </a:spcAft>
                      </a:pPr>
                      <a:endParaRPr lang="en-US" sz="1200" dirty="0">
                        <a:effectLst/>
                        <a:latin typeface="Helvetica" panose="020B060402020202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861872196"/>
                  </a:ext>
                </a:extLst>
              </a:tr>
            </a:tbl>
          </a:graphicData>
        </a:graphic>
      </p:graphicFrame>
      <p:sp>
        <p:nvSpPr>
          <p:cNvPr id="9" name="Footer Placeholder 8"/>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12" name="Rectangle 3"/>
          <p:cNvSpPr>
            <a:spLocks noChangeArrowheads="1"/>
          </p:cNvSpPr>
          <p:nvPr/>
        </p:nvSpPr>
        <p:spPr bwMode="auto">
          <a:xfrm>
            <a:off x="457200" y="3873920"/>
            <a:ext cx="8153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
        <p:nvSpPr>
          <p:cNvPr id="5" name="Rectangle 1">
            <a:extLst>
              <a:ext uri="{FF2B5EF4-FFF2-40B4-BE49-F238E27FC236}">
                <a16:creationId xmlns:a16="http://schemas.microsoft.com/office/drawing/2014/main" id="{54E93C10-3A5E-4F68-9F11-E41C7C2D09FB}"/>
              </a:ext>
            </a:extLst>
          </p:cNvPr>
          <p:cNvSpPr>
            <a:spLocks noChangeArrowheads="1"/>
          </p:cNvSpPr>
          <p:nvPr/>
        </p:nvSpPr>
        <p:spPr bwMode="auto">
          <a:xfrm>
            <a:off x="650261" y="8423206"/>
            <a:ext cx="67107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B98C99A8-B2D9-DDF2-3908-038F38ACA02B}"/>
              </a:ext>
            </a:extLst>
          </p:cNvPr>
          <p:cNvSpPr>
            <a:spLocks noChangeArrowheads="1"/>
          </p:cNvSpPr>
          <p:nvPr/>
        </p:nvSpPr>
        <p:spPr bwMode="auto">
          <a:xfrm>
            <a:off x="631237" y="4777071"/>
            <a:ext cx="838118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panose="020B0604020202020204"/>
              </a:rPr>
              <a:t>Subject: GIDEP Suspect Counterfeit Doc's between 27-JUN-2022 and 01-JUL-2022 * * * * * DOC=BMG-A-22-01 CEDATE=30-JUN-2022 DD=AL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Arial Unicode MS" panose="020B060402020202020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panose="020B0604020202020204"/>
              </a:rPr>
              <a:t>Title: SUSPECT COUNTERFEIT, ACEX 1K </a:t>
            </a:r>
            <a:r>
              <a:rPr kumimoji="0" lang="en-US" altLang="en-US" sz="1000" b="0" i="0" u="sng" strike="noStrike" cap="none" normalizeH="0" baseline="0" dirty="0">
                <a:ln>
                  <a:noFill/>
                </a:ln>
                <a:solidFill>
                  <a:schemeClr val="tx1"/>
                </a:solidFill>
                <a:effectLst/>
                <a:latin typeface="Arial Unicode MS" panose="020B0604020202020204"/>
              </a:rPr>
              <a:t>PROGRAMMABLE LOGIC DEVICE FAMILY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u="sng" dirty="0">
              <a:latin typeface="Arial Unicode MS" panose="020B060402020202020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Unicode MS" panose="020B0604020202020204"/>
              </a:rPr>
              <a:t>Abstract: Upon performing </a:t>
            </a:r>
            <a:r>
              <a:rPr kumimoji="0" lang="en-US" altLang="en-US" sz="1000" b="0" i="0" u="sng" strike="noStrike" cap="none" normalizeH="0" baseline="0" dirty="0">
                <a:ln>
                  <a:noFill/>
                </a:ln>
                <a:solidFill>
                  <a:schemeClr val="tx1"/>
                </a:solidFill>
                <a:effectLst/>
                <a:latin typeface="Arial Unicode MS" panose="020B0604020202020204"/>
              </a:rPr>
              <a:t>visual inspection </a:t>
            </a:r>
            <a:r>
              <a:rPr kumimoji="0" lang="en-US" altLang="en-US" sz="1000" b="0" i="0" u="none" strike="noStrike" cap="none" normalizeH="0" baseline="0" dirty="0">
                <a:ln>
                  <a:noFill/>
                </a:ln>
                <a:solidFill>
                  <a:schemeClr val="tx1"/>
                </a:solidFill>
                <a:effectLst/>
                <a:latin typeface="Arial Unicode MS" panose="020B0604020202020204"/>
              </a:rPr>
              <a:t>of parts, it was observed that the </a:t>
            </a:r>
            <a:r>
              <a:rPr kumimoji="0" lang="en-US" altLang="en-US" sz="1000" b="0" i="0" u="sng" strike="noStrike" cap="none" normalizeH="0" baseline="0" dirty="0">
                <a:ln>
                  <a:noFill/>
                </a:ln>
                <a:solidFill>
                  <a:schemeClr val="tx1"/>
                </a:solidFill>
                <a:effectLst/>
                <a:latin typeface="Arial Unicode MS" panose="020B0604020202020204"/>
              </a:rPr>
              <a:t>I has been remarked from C and the 2 has been remarked from a 3</a:t>
            </a:r>
            <a:r>
              <a:rPr kumimoji="0" lang="en-US" altLang="en-US" sz="1000" b="0" i="0" u="none" strike="noStrike" cap="none" normalizeH="0" baseline="0" dirty="0">
                <a:ln>
                  <a:noFill/>
                </a:ln>
                <a:solidFill>
                  <a:schemeClr val="tx1"/>
                </a:solidFill>
                <a:effectLst/>
                <a:latin typeface="Arial Unicode MS" panose="020B0604020202020204"/>
              </a:rPr>
              <a:t>. This was seen on ALL 122 parts Inspected. July 4, 2022</a:t>
            </a:r>
            <a:r>
              <a:rPr kumimoji="0" lang="en-US" altLang="en-US" sz="3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330D5DBC-F77A-82E0-5CAD-91BFD4295A30}"/>
              </a:ext>
            </a:extLst>
          </p:cNvPr>
          <p:cNvSpPr>
            <a:spLocks noChangeArrowheads="1"/>
          </p:cNvSpPr>
          <p:nvPr/>
        </p:nvSpPr>
        <p:spPr bwMode="auto">
          <a:xfrm>
            <a:off x="465941" y="1859136"/>
            <a:ext cx="813591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Arial Unicode MS" panose="020B0604020202020204"/>
              </a:rPr>
              <a:t>Subject: GIDEP Suspect Counterfeit Doc's between 08-AUG-2022 and 12-AUG-2022 * * * * * DOC=AAN-U-22-252 CEDATE=11-AUG-2022 DD=AN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Arial Unicode MS" panose="020B0604020202020204"/>
              </a:rPr>
              <a:t>Title: </a:t>
            </a:r>
            <a:r>
              <a:rPr kumimoji="0" lang="en-US" altLang="en-US" sz="1000" b="0" i="0" u="sng" strike="noStrike" cap="none" normalizeH="0" baseline="0" dirty="0">
                <a:ln>
                  <a:noFill/>
                </a:ln>
                <a:effectLst/>
                <a:latin typeface="Arial Unicode MS" panose="020B0604020202020204"/>
              </a:rPr>
              <a:t>SUSPECT COUNTERFEIT &amp; COUNTERFEIT CISCO ROUTERS </a:t>
            </a:r>
            <a:r>
              <a:rPr kumimoji="0" lang="en-US" altLang="en-US" sz="1000" b="0" i="0" u="none" strike="noStrike" cap="none" normalizeH="0" baseline="0" dirty="0">
                <a:ln>
                  <a:noFill/>
                </a:ln>
                <a:effectLst/>
                <a:latin typeface="Arial Unicode MS" panose="020B0604020202020204"/>
              </a:rPr>
              <a:t>Abstract: CONTRACTOR NAME: </a:t>
            </a:r>
            <a:r>
              <a:rPr kumimoji="0" lang="en-US" altLang="en-US" sz="1000" b="0" i="0" u="sng" strike="noStrike" cap="none" normalizeH="0" baseline="0" dirty="0">
                <a:ln>
                  <a:noFill/>
                </a:ln>
                <a:effectLst/>
                <a:latin typeface="Arial Unicode MS" panose="020B0604020202020204"/>
              </a:rPr>
              <a:t>Pro Network LLC </a:t>
            </a:r>
            <a:r>
              <a:rPr kumimoji="0" lang="en-US" altLang="en-US" sz="1000" b="0" i="0" u="none" strike="noStrike" cap="none" normalizeH="0" baseline="0" dirty="0">
                <a:ln>
                  <a:noFill/>
                </a:ln>
                <a:effectLst/>
                <a:latin typeface="Arial Unicode MS" panose="020B0604020202020204"/>
              </a:rPr>
              <a:t>CAGE CODE: 7KCD7 </a:t>
            </a:r>
            <a:r>
              <a:rPr kumimoji="0" lang="en-US" altLang="en-US" sz="1000" b="0" i="0" u="sng" strike="noStrike" cap="none" normalizeH="0" baseline="0" dirty="0">
                <a:ln>
                  <a:noFill/>
                </a:ln>
                <a:effectLst/>
                <a:latin typeface="Arial Unicode MS" panose="020B0604020202020204"/>
              </a:rPr>
              <a:t>The Grand Jury of the United States District Court, District of New Jersey has released an Indictment against various persons and companies who conspired from approximately 2013 through 2022 with suppliers in China &amp; Hong Kong and others to import low-quality, modified computer networking devices with counterfeit labels, stickers, boxes, documentation, and packaging to make the items falsely appear to be new, genuine, and high-quality devices manufactured and authorized by Cisco Systems, Inc.</a:t>
            </a:r>
            <a:r>
              <a:rPr kumimoji="0" lang="en-US" altLang="en-US" sz="1000" b="0" i="0" u="none" strike="noStrike" cap="none" normalizeH="0" baseline="0" dirty="0">
                <a:ln>
                  <a:noFill/>
                </a:ln>
                <a:effectLst/>
                <a:latin typeface="Arial Unicode MS" panose="020B0604020202020204"/>
              </a:rPr>
              <a:t> ( Cisco, CAGE Code 0GX96).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effectLst/>
              <a:latin typeface="Arial Unicode MS" panose="020B060402020202020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Arial Unicode MS" panose="020B0604020202020204"/>
              </a:rPr>
              <a:t>These </a:t>
            </a:r>
            <a:r>
              <a:rPr kumimoji="0" lang="en-US" altLang="en-US" sz="1000" b="0" i="0" u="sng" strike="noStrike" cap="none" normalizeH="0" baseline="0" dirty="0">
                <a:ln>
                  <a:noFill/>
                </a:ln>
                <a:effectLst/>
                <a:latin typeface="Arial Unicode MS" panose="020B0604020202020204"/>
              </a:rPr>
              <a:t>conspirators then resold tens of thousands of those devices in the United States and around the world, falsely representing those devices to buyers as new, genuine, and high-quality Cisco products</a:t>
            </a:r>
            <a:r>
              <a:rPr kumimoji="0" lang="en-US" altLang="en-US" sz="1000" b="0" i="0" u="none" strike="noStrike" cap="none" normalizeH="0" baseline="0" dirty="0">
                <a:ln>
                  <a:noFill/>
                </a:ln>
                <a:effectLst/>
                <a:latin typeface="Arial Unicode MS" panose="020B0604020202020204"/>
              </a:rPr>
              <a:t>. (See attached Indictment). Known affiliated company names. None of these have CAGE Codes. 1. </a:t>
            </a:r>
            <a:r>
              <a:rPr kumimoji="0" lang="en-US" altLang="en-US" sz="1000" b="0" i="0" u="sng" strike="noStrike" cap="none" normalizeH="0" baseline="0" dirty="0" err="1">
                <a:ln>
                  <a:noFill/>
                </a:ln>
                <a:effectLst/>
                <a:latin typeface="Arial Unicode MS" panose="020B0604020202020204"/>
              </a:rPr>
              <a:t>Netech</a:t>
            </a:r>
            <a:r>
              <a:rPr kumimoji="0" lang="en-US" altLang="en-US" sz="1000" b="0" i="0" u="sng" strike="noStrike" cap="none" normalizeH="0" baseline="0" dirty="0">
                <a:ln>
                  <a:noFill/>
                </a:ln>
                <a:effectLst/>
                <a:latin typeface="Arial Unicode MS" panose="020B0604020202020204"/>
              </a:rPr>
              <a:t> Solutions LLC </a:t>
            </a:r>
            <a:r>
              <a:rPr kumimoji="0" lang="en-US" altLang="en-US" sz="1000" b="0" i="0" u="none" strike="noStrike" cap="none" normalizeH="0" baseline="0" dirty="0">
                <a:ln>
                  <a:noFill/>
                </a:ln>
                <a:effectLst/>
                <a:latin typeface="Arial Unicode MS" panose="020B0604020202020204"/>
              </a:rPr>
              <a:t>2. </a:t>
            </a:r>
            <a:r>
              <a:rPr kumimoji="0" lang="en-US" altLang="en-US" sz="1000" b="0" i="0" u="sng" strike="noStrike" cap="none" normalizeH="0" baseline="0" dirty="0">
                <a:ln>
                  <a:noFill/>
                </a:ln>
                <a:effectLst/>
                <a:latin typeface="Arial Unicode MS" panose="020B0604020202020204"/>
              </a:rPr>
              <a:t>Target Network Solutions LLC </a:t>
            </a:r>
            <a:r>
              <a:rPr kumimoji="0" lang="en-US" altLang="en-US" sz="1000" b="0" i="0" u="none" strike="noStrike" cap="none" normalizeH="0" baseline="0" dirty="0">
                <a:ln>
                  <a:noFill/>
                </a:ln>
                <a:effectLst/>
                <a:latin typeface="Arial Unicode MS" panose="020B0604020202020204"/>
              </a:rPr>
              <a:t>3. </a:t>
            </a:r>
            <a:r>
              <a:rPr kumimoji="0" lang="en-US" altLang="en-US" sz="1000" b="0" i="0" u="sng" strike="noStrike" cap="none" normalizeH="0" baseline="0" dirty="0">
                <a:ln>
                  <a:noFill/>
                </a:ln>
                <a:effectLst/>
                <a:latin typeface="Arial Unicode MS" panose="020B0604020202020204"/>
              </a:rPr>
              <a:t>Easy Network LLC </a:t>
            </a:r>
            <a:r>
              <a:rPr kumimoji="0" lang="en-US" altLang="en-US" sz="1000" b="0" i="0" u="none" strike="noStrike" cap="none" normalizeH="0" baseline="0" dirty="0">
                <a:ln>
                  <a:noFill/>
                </a:ln>
                <a:effectLst/>
                <a:latin typeface="Arial Unicode MS" panose="020B0604020202020204"/>
              </a:rPr>
              <a:t>4. </a:t>
            </a:r>
            <a:r>
              <a:rPr kumimoji="0" lang="en-US" altLang="en-US" sz="1000" b="0" i="0" u="sng" strike="noStrike" cap="none" normalizeH="0" baseline="0" dirty="0">
                <a:ln>
                  <a:noFill/>
                </a:ln>
                <a:effectLst/>
                <a:latin typeface="Arial Unicode MS" panose="020B0604020202020204"/>
              </a:rPr>
              <a:t>ACE NETUS LLC </a:t>
            </a:r>
            <a:r>
              <a:rPr kumimoji="0" lang="en-US" altLang="en-US" sz="1000" b="0" i="0" u="none" strike="noStrike" cap="none" normalizeH="0" baseline="0" dirty="0">
                <a:ln>
                  <a:noFill/>
                </a:ln>
                <a:effectLst/>
                <a:latin typeface="Arial Unicode MS" panose="020B0604020202020204"/>
              </a:rPr>
              <a:t>(a/k/a </a:t>
            </a:r>
            <a:r>
              <a:rPr kumimoji="0" lang="en-US" altLang="en-US" sz="1000" b="0" i="0" u="sng" strike="noStrike" cap="none" normalizeH="0" baseline="0" dirty="0">
                <a:ln>
                  <a:noFill/>
                </a:ln>
                <a:effectLst/>
                <a:latin typeface="Arial Unicode MS" panose="020B0604020202020204"/>
              </a:rPr>
              <a:t>Ace Network</a:t>
            </a:r>
            <a:r>
              <a:rPr kumimoji="0" lang="en-US" altLang="en-US" sz="1000" b="0" i="0" u="none" strike="noStrike" cap="none" normalizeH="0" baseline="0" dirty="0">
                <a:ln>
                  <a:noFill/>
                </a:ln>
                <a:effectLst/>
                <a:latin typeface="Arial Unicode MS" panose="020B0604020202020204"/>
              </a:rPr>
              <a:t>) 5. </a:t>
            </a:r>
            <a:r>
              <a:rPr kumimoji="0" lang="en-US" altLang="en-US" sz="1000" b="0" i="0" u="sng" strike="noStrike" cap="none" normalizeH="0" baseline="0" dirty="0">
                <a:ln>
                  <a:noFill/>
                </a:ln>
                <a:effectLst/>
                <a:latin typeface="Arial Unicode MS" panose="020B0604020202020204"/>
              </a:rPr>
              <a:t>Mv Network Dealer LLC </a:t>
            </a:r>
            <a:r>
              <a:rPr kumimoji="0" lang="en-US" altLang="en-US" sz="1000" b="0" i="0" u="none" strike="noStrike" cap="none" normalizeH="0" baseline="0" dirty="0">
                <a:ln>
                  <a:noFill/>
                </a:ln>
                <a:effectLst/>
                <a:latin typeface="Arial Unicode MS" panose="020B0604020202020204"/>
              </a:rPr>
              <a:t>6. </a:t>
            </a:r>
            <a:r>
              <a:rPr kumimoji="0" lang="en-US" altLang="en-US" sz="1000" b="0" i="0" u="sng" strike="noStrike" cap="none" normalizeH="0" baseline="0" dirty="0">
                <a:ln>
                  <a:noFill/>
                </a:ln>
                <a:effectLst/>
                <a:latin typeface="Arial Unicode MS" panose="020B0604020202020204"/>
              </a:rPr>
              <a:t>1701 Doral LLC </a:t>
            </a:r>
            <a:r>
              <a:rPr kumimoji="0" lang="en-US" altLang="en-US" sz="1000" b="0" i="0" u="none" strike="noStrike" cap="none" normalizeH="0" baseline="0" dirty="0">
                <a:ln>
                  <a:noFill/>
                </a:ln>
                <a:effectLst/>
                <a:latin typeface="Arial Unicode MS" panose="020B0604020202020204"/>
              </a:rPr>
              <a:t>7. </a:t>
            </a:r>
            <a:r>
              <a:rPr kumimoji="0" lang="en-US" altLang="en-US" sz="1000" b="0" i="0" u="sng" strike="noStrike" cap="none" normalizeH="0" baseline="0" dirty="0" err="1">
                <a:ln>
                  <a:noFill/>
                </a:ln>
                <a:effectLst/>
                <a:latin typeface="Arial Unicode MS" panose="020B0604020202020204"/>
              </a:rPr>
              <a:t>Maytech</a:t>
            </a:r>
            <a:r>
              <a:rPr kumimoji="0" lang="en-US" altLang="en-US" sz="1000" b="0" i="0" u="sng" strike="noStrike" cap="none" normalizeH="0" baseline="0" dirty="0">
                <a:ln>
                  <a:noFill/>
                </a:ln>
                <a:effectLst/>
                <a:latin typeface="Arial Unicode MS" panose="020B0604020202020204"/>
              </a:rPr>
              <a:t> Trading LLC </a:t>
            </a:r>
            <a:r>
              <a:rPr kumimoji="0" lang="en-US" altLang="en-US" sz="1000" b="0" i="0" u="none" strike="noStrike" cap="none" normalizeH="0" baseline="0" dirty="0">
                <a:ln>
                  <a:noFill/>
                </a:ln>
                <a:effectLst/>
                <a:latin typeface="Arial Unicode MS" panose="020B0604020202020204"/>
              </a:rPr>
              <a:t>8. </a:t>
            </a:r>
            <a:r>
              <a:rPr kumimoji="0" lang="en-US" altLang="en-US" sz="1000" b="0" i="0" u="sng" strike="noStrike" cap="none" normalizeH="0" baseline="0" dirty="0">
                <a:ln>
                  <a:noFill/>
                </a:ln>
                <a:effectLst/>
                <a:latin typeface="Arial Unicode MS" panose="020B0604020202020204"/>
              </a:rPr>
              <a:t>NFD Trading LLC </a:t>
            </a:r>
            <a:r>
              <a:rPr kumimoji="0" lang="en-US" altLang="en-US" sz="1000" b="0" i="0" u="none" strike="noStrike" cap="none" normalizeH="0" baseline="0" dirty="0">
                <a:ln>
                  <a:noFill/>
                </a:ln>
                <a:effectLst/>
                <a:latin typeface="Arial Unicode MS" panose="020B0604020202020204"/>
              </a:rPr>
              <a:t>9. </a:t>
            </a:r>
            <a:r>
              <a:rPr kumimoji="0" lang="en-US" altLang="en-US" sz="1000" b="0" i="0" u="sng" strike="noStrike" cap="none" normalizeH="0" baseline="0" dirty="0" err="1">
                <a:ln>
                  <a:noFill/>
                </a:ln>
                <a:effectLst/>
                <a:latin typeface="Arial Unicode MS" panose="020B0604020202020204"/>
              </a:rPr>
              <a:t>Kenet</a:t>
            </a:r>
            <a:r>
              <a:rPr kumimoji="0" lang="en-US" altLang="en-US" sz="1000" b="0" i="0" u="sng" strike="noStrike" cap="none" normalizeH="0" baseline="0" dirty="0">
                <a:ln>
                  <a:noFill/>
                </a:ln>
                <a:effectLst/>
                <a:latin typeface="Arial Unicode MS" panose="020B0604020202020204"/>
              </a:rPr>
              <a:t> Solutions LLC </a:t>
            </a:r>
            <a:r>
              <a:rPr kumimoji="0" lang="en-US" altLang="en-US" sz="1000" b="0" i="0" u="none" strike="noStrike" cap="none" normalizeH="0" baseline="0" dirty="0">
                <a:ln>
                  <a:noFill/>
                </a:ln>
                <a:effectLst/>
                <a:latin typeface="Arial Unicode MS" panose="020B0604020202020204"/>
              </a:rPr>
              <a:t>10. </a:t>
            </a:r>
            <a:r>
              <a:rPr kumimoji="0" lang="en-US" altLang="en-US" sz="1000" b="0" i="0" u="sng" strike="noStrike" cap="none" normalizeH="0" baseline="0" dirty="0">
                <a:ln>
                  <a:noFill/>
                </a:ln>
                <a:effectLst/>
                <a:latin typeface="Arial Unicode MS" panose="020B0604020202020204"/>
              </a:rPr>
              <a:t>Team Tech Global LLC </a:t>
            </a:r>
            <a:r>
              <a:rPr kumimoji="0" lang="en-US" altLang="en-US" sz="1000" b="0" i="0" u="none" strike="noStrike" cap="none" normalizeH="0" baseline="0" dirty="0">
                <a:ln>
                  <a:noFill/>
                </a:ln>
                <a:effectLst/>
                <a:latin typeface="Arial Unicode MS" panose="020B0604020202020204"/>
              </a:rPr>
              <a:t>11. </a:t>
            </a:r>
            <a:r>
              <a:rPr kumimoji="0" lang="en-US" altLang="en-US" sz="1000" b="0" i="0" u="sng" strike="noStrike" cap="none" normalizeH="0" baseline="0" dirty="0" err="1">
                <a:ln>
                  <a:noFill/>
                </a:ln>
                <a:effectLst/>
                <a:latin typeface="Arial Unicode MS" panose="020B0604020202020204"/>
              </a:rPr>
              <a:t>Tenek</a:t>
            </a:r>
            <a:r>
              <a:rPr kumimoji="0" lang="en-US" altLang="en-US" sz="1000" b="0" i="0" u="sng" strike="noStrike" cap="none" normalizeH="0" baseline="0" dirty="0">
                <a:ln>
                  <a:noFill/>
                </a:ln>
                <a:effectLst/>
                <a:latin typeface="Arial Unicode MS" panose="020B0604020202020204"/>
              </a:rPr>
              <a:t> Trading LLC </a:t>
            </a:r>
            <a:r>
              <a:rPr kumimoji="0" lang="en-US" altLang="en-US" sz="1000" b="0" i="0" u="none" strike="noStrike" cap="none" normalizeH="0" baseline="0" dirty="0">
                <a:ln>
                  <a:noFill/>
                </a:ln>
                <a:effectLst/>
                <a:latin typeface="Arial Unicode MS" panose="020B0604020202020204"/>
              </a:rPr>
              <a:t>12. </a:t>
            </a:r>
            <a:r>
              <a:rPr kumimoji="0" lang="en-US" altLang="en-US" sz="1000" b="0" i="0" u="sng" strike="noStrike" cap="none" normalizeH="0" baseline="0" dirty="0">
                <a:ln>
                  <a:noFill/>
                </a:ln>
                <a:effectLst/>
                <a:latin typeface="Arial Unicode MS" panose="020B0604020202020204"/>
              </a:rPr>
              <a:t>The Network Gears LLC </a:t>
            </a:r>
            <a:r>
              <a:rPr kumimoji="0" lang="en-US" altLang="en-US" sz="1000" b="0" i="0" u="none" strike="noStrike" cap="none" normalizeH="0" baseline="0" dirty="0">
                <a:ln>
                  <a:noFill/>
                </a:ln>
                <a:effectLst/>
                <a:latin typeface="Arial Unicode MS" panose="020B0604020202020204"/>
              </a:rPr>
              <a:t>13. </a:t>
            </a:r>
            <a:r>
              <a:rPr kumimoji="0" lang="en-US" altLang="en-US" sz="1000" b="0" i="0" u="sng" strike="noStrike" cap="none" normalizeH="0" baseline="0" dirty="0">
                <a:ln>
                  <a:noFill/>
                </a:ln>
                <a:effectLst/>
                <a:latin typeface="Arial Unicode MS" panose="020B0604020202020204"/>
              </a:rPr>
              <a:t>All Networking Solutions LLC </a:t>
            </a:r>
            <a:r>
              <a:rPr kumimoji="0" lang="en-US" altLang="en-US" sz="1000" b="0" i="0" u="none" strike="noStrike" cap="none" normalizeH="0" baseline="0" dirty="0">
                <a:ln>
                  <a:noFill/>
                </a:ln>
                <a:effectLst/>
                <a:latin typeface="Arial Unicode MS" panose="020B0604020202020204"/>
              </a:rPr>
              <a:t>(a/k/a All Network) 14. </a:t>
            </a:r>
            <a:r>
              <a:rPr kumimoji="0" lang="en-US" altLang="en-US" sz="1000" b="0" i="0" u="sng" strike="noStrike" cap="none" normalizeH="0" baseline="0" dirty="0">
                <a:ln>
                  <a:noFill/>
                </a:ln>
                <a:effectLst/>
                <a:latin typeface="Arial Unicode MS" panose="020B0604020202020204"/>
              </a:rPr>
              <a:t>JMS TEK LLC </a:t>
            </a:r>
            <a:r>
              <a:rPr kumimoji="0" lang="en-US" altLang="en-US" sz="1000" b="0" i="0" u="none" strike="noStrike" cap="none" normalizeH="0" baseline="0" dirty="0">
                <a:ln>
                  <a:noFill/>
                </a:ln>
                <a:effectLst/>
                <a:latin typeface="Arial Unicode MS" panose="020B0604020202020204"/>
              </a:rPr>
              <a:t>15. </a:t>
            </a:r>
            <a:r>
              <a:rPr kumimoji="0" lang="en-US" altLang="en-US" sz="1000" b="0" i="0" u="sng" strike="noStrike" cap="none" normalizeH="0" baseline="0" dirty="0">
                <a:ln>
                  <a:noFill/>
                </a:ln>
                <a:effectLst/>
                <a:latin typeface="Arial Unicode MS" panose="020B0604020202020204"/>
              </a:rPr>
              <a:t>SAN Network LLC </a:t>
            </a:r>
            <a:r>
              <a:rPr kumimoji="0" lang="en-US" altLang="en-US" sz="1000" b="0" i="0" u="none" strike="noStrike" cap="none" normalizeH="0" baseline="0" dirty="0">
                <a:ln>
                  <a:noFill/>
                </a:ln>
                <a:effectLst/>
                <a:latin typeface="Arial Unicode MS" panose="020B0604020202020204"/>
              </a:rPr>
              <a:t>16. </a:t>
            </a:r>
            <a:r>
              <a:rPr kumimoji="0" lang="en-US" altLang="en-US" sz="1000" b="0" i="0" u="sng" strike="noStrike" cap="none" normalizeH="0" baseline="0" dirty="0">
                <a:ln>
                  <a:noFill/>
                </a:ln>
                <a:effectLst/>
                <a:latin typeface="Arial Unicode MS" panose="020B0604020202020204"/>
              </a:rPr>
              <a:t>Renewed Equipment LLC </a:t>
            </a:r>
            <a:r>
              <a:rPr kumimoji="0" lang="en-US" altLang="en-US" sz="1000" b="0" i="0" u="none" strike="noStrike" cap="none" normalizeH="0" baseline="0" dirty="0">
                <a:ln>
                  <a:noFill/>
                </a:ln>
                <a:effectLst/>
                <a:latin typeface="Arial Unicode MS" panose="020B0604020202020204"/>
              </a:rPr>
              <a:t>17. </a:t>
            </a:r>
            <a:r>
              <a:rPr kumimoji="0" lang="en-US" altLang="en-US" sz="1000" b="0" i="0" u="sng" strike="noStrike" cap="none" normalizeH="0" baseline="0" dirty="0">
                <a:ln>
                  <a:noFill/>
                </a:ln>
                <a:effectLst/>
                <a:latin typeface="Arial Unicode MS" panose="020B0604020202020204"/>
              </a:rPr>
              <a:t>Pro Ship US LLC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latin typeface="Arial Unicode MS" panose="020B0604020202020204"/>
              </a:rPr>
              <a:t>August 15, 2022</a:t>
            </a:r>
            <a:r>
              <a:rPr kumimoji="0" lang="en-US" altLang="en-US" sz="300" b="0" i="0" u="none" strike="noStrike" cap="none" normalizeH="0" baseline="0" dirty="0">
                <a:ln>
                  <a:noFill/>
                </a:ln>
                <a:effectLst/>
              </a:rPr>
              <a:t> </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2524785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186037"/>
            <a:ext cx="7010400" cy="461665"/>
          </a:xfrm>
        </p:spPr>
        <p:txBody>
          <a:bodyPr/>
          <a:lstStyle/>
          <a:p>
            <a:r>
              <a:rPr lang="en-US" dirty="0"/>
              <a:t>Interface Representative(s) Update</a:t>
            </a:r>
          </a:p>
        </p:txBody>
      </p:sp>
      <p:sp>
        <p:nvSpPr>
          <p:cNvPr id="3" name="Content Placeholder 2"/>
          <p:cNvSpPr>
            <a:spLocks noGrp="1"/>
          </p:cNvSpPr>
          <p:nvPr>
            <p:ph idx="1"/>
          </p:nvPr>
        </p:nvSpPr>
        <p:spPr>
          <a:xfrm>
            <a:off x="838200" y="990600"/>
            <a:ext cx="7620000" cy="4893647"/>
          </a:xfrm>
        </p:spPr>
        <p:txBody>
          <a:bodyPr/>
          <a:lstStyle/>
          <a:p>
            <a:r>
              <a:rPr lang="en-US" sz="1200" dirty="0"/>
              <a:t>Safety Working Group - Engineering Practices Subgroup EPSG (previously EPWOG) – Grant Ryan Hanford Mission Integration Solutions (HMIS); or Julie Minton-Hughes, Vice Chair, Fluor-BWXT Portsmouth; Tobin Oruch, LANL, </a:t>
            </a:r>
            <a:r>
              <a:rPr lang="en-US" sz="1200" dirty="0" err="1"/>
              <a:t>Secr</a:t>
            </a:r>
            <a:r>
              <a:rPr lang="en-US" sz="1200" dirty="0"/>
              <a:t> – Working on best practices for welding for DOE Facilities (whether welders have to be re-qualified when contract ownership changes. </a:t>
            </a:r>
          </a:p>
          <a:p>
            <a:pPr>
              <a:spcBef>
                <a:spcPts val="600"/>
              </a:spcBef>
            </a:pPr>
            <a:r>
              <a:rPr lang="en-US" sz="1200" dirty="0"/>
              <a:t>Supply Chain Management Center – Marilyn Ferguson, Compliance </a:t>
            </a:r>
            <a:r>
              <a:rPr lang="en-US" sz="1200" dirty="0" err="1"/>
              <a:t>Mgr</a:t>
            </a:r>
            <a:r>
              <a:rPr lang="en-US" sz="1200" dirty="0"/>
              <a:t> SCMC</a:t>
            </a:r>
          </a:p>
          <a:p>
            <a:pPr>
              <a:spcBef>
                <a:spcPts val="600"/>
              </a:spcBef>
            </a:pPr>
            <a:r>
              <a:rPr lang="en-US" sz="1200" dirty="0"/>
              <a:t>Packaging Management Council – John (Woody) Woodbury / </a:t>
            </a:r>
            <a:r>
              <a:rPr lang="en-US" sz="1200" dirty="0">
                <a:solidFill>
                  <a:srgbClr val="FF0000"/>
                </a:solidFill>
              </a:rPr>
              <a:t>Stephen McGaughey</a:t>
            </a:r>
          </a:p>
          <a:p>
            <a:pPr>
              <a:spcBef>
                <a:spcPts val="600"/>
              </a:spcBef>
            </a:pPr>
            <a:r>
              <a:rPr lang="en-US" sz="1200" dirty="0"/>
              <a:t>EFCOG Software QA Task Team –  Christy Renner, Teri Vincent / Carol Olijar </a:t>
            </a:r>
          </a:p>
          <a:p>
            <a:pPr>
              <a:spcBef>
                <a:spcPts val="600"/>
              </a:spcBef>
            </a:pPr>
            <a:r>
              <a:rPr lang="en-US" sz="1200" dirty="0"/>
              <a:t>EFCOG Policy &amp; Procedures Task Team – Robin Dillman / Jessica </a:t>
            </a:r>
            <a:r>
              <a:rPr lang="en-US" sz="1200" dirty="0" err="1"/>
              <a:t>Yockers</a:t>
            </a:r>
            <a:r>
              <a:rPr lang="en-US" sz="1200" dirty="0"/>
              <a:t>, / John </a:t>
            </a:r>
            <a:r>
              <a:rPr lang="en-US" sz="1200" dirty="0" err="1"/>
              <a:t>Verderber</a:t>
            </a:r>
            <a:endParaRPr lang="en-US" sz="1200" dirty="0"/>
          </a:p>
          <a:p>
            <a:pPr>
              <a:spcBef>
                <a:spcPts val="600"/>
              </a:spcBef>
            </a:pPr>
            <a:r>
              <a:rPr lang="en-US" sz="1200" dirty="0"/>
              <a:t>EFCOG Procurement Engineering Quality – Spencer Daw / John Hendricks / Sandra Schindler</a:t>
            </a:r>
          </a:p>
          <a:p>
            <a:pPr>
              <a:spcBef>
                <a:spcPts val="600"/>
              </a:spcBef>
            </a:pPr>
            <a:r>
              <a:rPr lang="en-US" sz="1200" dirty="0"/>
              <a:t>NNSA – Jim Winter, Nate Morley, Jeffrey Winter (Defense Programs)</a:t>
            </a:r>
          </a:p>
          <a:p>
            <a:pPr>
              <a:spcBef>
                <a:spcPts val="600"/>
              </a:spcBef>
            </a:pPr>
            <a:r>
              <a:rPr lang="en-US" sz="1200" dirty="0"/>
              <a:t>EM-3.113 EM QA – Joanne </a:t>
            </a:r>
            <a:r>
              <a:rPr lang="en-US" sz="1200" dirty="0" err="1"/>
              <a:t>Lorence</a:t>
            </a:r>
            <a:r>
              <a:rPr lang="en-US" sz="1200" dirty="0"/>
              <a:t>, Director replaced Larry Perkins</a:t>
            </a:r>
          </a:p>
          <a:p>
            <a:pPr>
              <a:spcBef>
                <a:spcPts val="600"/>
              </a:spcBef>
            </a:pPr>
            <a:r>
              <a:rPr lang="en-US" sz="1200" dirty="0"/>
              <a:t>Office of Science – Some one from forum?</a:t>
            </a:r>
          </a:p>
          <a:p>
            <a:pPr>
              <a:spcBef>
                <a:spcPts val="600"/>
              </a:spcBef>
            </a:pPr>
            <a:r>
              <a:rPr lang="en-US" sz="1200" dirty="0"/>
              <a:t>EHS – Garrett Smith - Director EHS &amp; EFCOG DOE Liaison/Rep	</a:t>
            </a:r>
          </a:p>
          <a:p>
            <a:pPr>
              <a:spcBef>
                <a:spcPts val="600"/>
              </a:spcBef>
            </a:pPr>
            <a:r>
              <a:rPr lang="en-US" sz="1200" dirty="0"/>
              <a:t>PSL – Roger Burton</a:t>
            </a:r>
          </a:p>
          <a:p>
            <a:pPr>
              <a:spcBef>
                <a:spcPts val="600"/>
              </a:spcBef>
            </a:pPr>
            <a:r>
              <a:rPr lang="en-US" sz="1200" dirty="0"/>
              <a:t>S/CI – Gabby Holcomb</a:t>
            </a:r>
          </a:p>
          <a:p>
            <a:pPr>
              <a:spcBef>
                <a:spcPts val="600"/>
              </a:spcBef>
            </a:pPr>
            <a:r>
              <a:rPr lang="en-US" sz="1200" dirty="0"/>
              <a:t>Others – ???</a:t>
            </a:r>
          </a:p>
        </p:txBody>
      </p:sp>
      <p:pic>
        <p:nvPicPr>
          <p:cNvPr id="4" name="Picture 3"/>
          <p:cNvPicPr>
            <a:picLocks noChangeAspect="1"/>
          </p:cNvPicPr>
          <p:nvPr/>
        </p:nvPicPr>
        <p:blipFill>
          <a:blip r:embed="rId3"/>
          <a:stretch>
            <a:fillRect/>
          </a:stretch>
        </p:blipFill>
        <p:spPr>
          <a:xfrm>
            <a:off x="7010400" y="4876800"/>
            <a:ext cx="1575724" cy="1181793"/>
          </a:xfrm>
          <a:prstGeom prst="rect">
            <a:avLst/>
          </a:prstGeom>
        </p:spPr>
      </p:pic>
      <p:sp>
        <p:nvSpPr>
          <p:cNvPr id="5" name="Footer Placeholder 4"/>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858000" cy="627888"/>
          </a:xfrm>
        </p:spPr>
        <p:txBody>
          <a:bodyPr>
            <a:no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sz="3200" b="1" kern="1200" dirty="0">
                <a:solidFill>
                  <a:schemeClr val="tx1"/>
                </a:solidFill>
                <a:latin typeface="Arial" pitchFamily="34" charset="0"/>
                <a:ea typeface="+mj-ea"/>
                <a:cs typeface="Arial" pitchFamily="34" charset="0"/>
              </a:rPr>
              <a:t>Overview</a:t>
            </a:r>
            <a:endParaRPr lang="en-US" sz="3200" b="1" dirty="0">
              <a:latin typeface="Arial" pitchFamily="34" charset="0"/>
              <a:cs typeface="Arial" pitchFamily="34" charset="0"/>
            </a:endParaRPr>
          </a:p>
        </p:txBody>
      </p:sp>
      <p:sp>
        <p:nvSpPr>
          <p:cNvPr id="8" name="Content Placeholder 5"/>
          <p:cNvSpPr>
            <a:spLocks noGrp="1"/>
          </p:cNvSpPr>
          <p:nvPr>
            <p:ph idx="1"/>
          </p:nvPr>
        </p:nvSpPr>
        <p:spPr>
          <a:xfrm>
            <a:off x="533400" y="856488"/>
            <a:ext cx="7467600" cy="5181600"/>
          </a:xfrm>
        </p:spPr>
        <p:txBody>
          <a:bodyPr>
            <a:noAutofit/>
          </a:bodyPr>
          <a:lstStyle/>
          <a:p>
            <a:pPr marL="457200" indent="-457200">
              <a:lnSpc>
                <a:spcPct val="150000"/>
              </a:lnSpc>
              <a:spcAft>
                <a:spcPts val="800"/>
              </a:spcAft>
              <a:buFont typeface="+mj-lt"/>
              <a:buAutoNum type="arabicPeriod"/>
            </a:pPr>
            <a:r>
              <a:rPr lang="en-US" sz="2000" b="1" spc="300" dirty="0">
                <a:latin typeface="Arial" pitchFamily="34" charset="0"/>
                <a:cs typeface="Arial" pitchFamily="34" charset="0"/>
              </a:rPr>
              <a:t>MSL Supplier Database access</a:t>
            </a:r>
          </a:p>
          <a:p>
            <a:pPr marL="457200" indent="-457200">
              <a:lnSpc>
                <a:spcPct val="150000"/>
              </a:lnSpc>
              <a:spcAft>
                <a:spcPts val="800"/>
              </a:spcAft>
              <a:buFont typeface="+mj-lt"/>
              <a:buAutoNum type="arabicPeriod"/>
            </a:pPr>
            <a:r>
              <a:rPr lang="en-US" sz="2000" b="1" spc="300" dirty="0">
                <a:latin typeface="Arial" pitchFamily="34" charset="0"/>
                <a:cs typeface="Arial" pitchFamily="34" charset="0"/>
              </a:rPr>
              <a:t>Upcoming Conferences / Workshops</a:t>
            </a:r>
          </a:p>
          <a:p>
            <a:pPr marL="457200" indent="-457200">
              <a:lnSpc>
                <a:spcPct val="150000"/>
              </a:lnSpc>
              <a:spcAft>
                <a:spcPts val="800"/>
              </a:spcAft>
              <a:buFont typeface="+mj-lt"/>
              <a:buAutoNum type="arabicPeriod"/>
            </a:pPr>
            <a:r>
              <a:rPr lang="en-US" sz="2000" b="1" spc="300" dirty="0">
                <a:latin typeface="Arial" pitchFamily="34" charset="0"/>
                <a:cs typeface="Arial" pitchFamily="34" charset="0"/>
              </a:rPr>
              <a:t>Industry / Supplier Issues</a:t>
            </a:r>
          </a:p>
          <a:p>
            <a:pPr marL="457200" lvl="0" indent="-457200">
              <a:lnSpc>
                <a:spcPct val="150000"/>
              </a:lnSpc>
              <a:spcAft>
                <a:spcPts val="800"/>
              </a:spcAft>
              <a:buFont typeface="+mj-lt"/>
              <a:buAutoNum type="arabicPeriod"/>
            </a:pPr>
            <a:r>
              <a:rPr lang="en-US" sz="2000" b="1" spc="300" dirty="0">
                <a:latin typeface="Arial" pitchFamily="34" charset="0"/>
                <a:cs typeface="Arial" pitchFamily="34" charset="0"/>
              </a:rPr>
              <a:t>Interface Representative Updates</a:t>
            </a:r>
          </a:p>
          <a:p>
            <a:pPr marL="457200" lvl="0" indent="-457200">
              <a:lnSpc>
                <a:spcPct val="150000"/>
              </a:lnSpc>
              <a:spcAft>
                <a:spcPts val="800"/>
              </a:spcAft>
              <a:buFont typeface="+mj-lt"/>
              <a:buAutoNum type="arabicPeriod"/>
            </a:pPr>
            <a:r>
              <a:rPr lang="en-US" sz="2000" b="1" spc="300" dirty="0">
                <a:latin typeface="Arial" pitchFamily="34" charset="0"/>
                <a:cs typeface="Arial" pitchFamily="34" charset="0"/>
              </a:rPr>
              <a:t>EFCOG Safety Working Group</a:t>
            </a:r>
          </a:p>
          <a:p>
            <a:pPr marL="457200" indent="-457200">
              <a:lnSpc>
                <a:spcPct val="150000"/>
              </a:lnSpc>
              <a:spcAft>
                <a:spcPts val="800"/>
              </a:spcAft>
              <a:buFont typeface="+mj-lt"/>
              <a:buAutoNum type="arabicPeriod"/>
            </a:pPr>
            <a:r>
              <a:rPr lang="en-US" sz="2000" b="1" spc="300" dirty="0">
                <a:latin typeface="Arial" pitchFamily="34" charset="0"/>
                <a:cs typeface="Arial" pitchFamily="34" charset="0"/>
              </a:rPr>
              <a:t>Supply Chain Project Updates</a:t>
            </a:r>
          </a:p>
          <a:p>
            <a:pPr marL="457200" lvl="0" indent="-457200">
              <a:lnSpc>
                <a:spcPct val="150000"/>
              </a:lnSpc>
              <a:spcAft>
                <a:spcPts val="800"/>
              </a:spcAft>
              <a:buFont typeface="+mj-lt"/>
              <a:buAutoNum type="arabicPeriod"/>
            </a:pPr>
            <a:r>
              <a:rPr lang="en-US" sz="2000" b="1" spc="300" dirty="0">
                <a:latin typeface="Arial" pitchFamily="34" charset="0"/>
                <a:cs typeface="Arial" pitchFamily="34" charset="0"/>
              </a:rPr>
              <a:t>Audit Opportunities Update</a:t>
            </a:r>
          </a:p>
          <a:p>
            <a:pPr marL="457200" lvl="0" indent="-457200">
              <a:lnSpc>
                <a:spcPct val="150000"/>
              </a:lnSpc>
              <a:spcAft>
                <a:spcPts val="800"/>
              </a:spcAft>
              <a:buFont typeface="+mj-lt"/>
              <a:buAutoNum type="arabicPeriod"/>
            </a:pPr>
            <a:r>
              <a:rPr lang="en-US" sz="2000" b="1" spc="300" dirty="0">
                <a:latin typeface="Arial" pitchFamily="34" charset="0"/>
                <a:cs typeface="Arial" pitchFamily="34" charset="0"/>
              </a:rPr>
              <a:t>Old / New Business</a:t>
            </a:r>
          </a:p>
          <a:p>
            <a:pPr marL="457200" lvl="0" indent="-457200">
              <a:lnSpc>
                <a:spcPct val="150000"/>
              </a:lnSpc>
              <a:spcAft>
                <a:spcPts val="800"/>
              </a:spcAft>
              <a:buFont typeface="+mj-lt"/>
              <a:buAutoNum type="arabicPeriod"/>
            </a:pPr>
            <a:r>
              <a:rPr lang="en-US" sz="2000" b="1" spc="300" dirty="0">
                <a:latin typeface="Arial" pitchFamily="34" charset="0"/>
                <a:cs typeface="Arial" pitchFamily="34" charset="0"/>
              </a:rPr>
              <a:t>Discussion &amp; Close Out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267200"/>
            <a:ext cx="1955800" cy="146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68069"/>
            <a:ext cx="7238999" cy="461665"/>
          </a:xfrm>
        </p:spPr>
        <p:txBody>
          <a:bodyPr/>
          <a:lstStyle/>
          <a:p>
            <a:pPr algn="ctr"/>
            <a:r>
              <a:rPr lang="en-US" dirty="0"/>
              <a:t>EFCOG Safety Working Group</a:t>
            </a:r>
          </a:p>
        </p:txBody>
      </p:sp>
      <p:sp>
        <p:nvSpPr>
          <p:cNvPr id="3" name="Content Placeholder 2"/>
          <p:cNvSpPr>
            <a:spLocks noGrp="1"/>
          </p:cNvSpPr>
          <p:nvPr>
            <p:ph idx="1"/>
          </p:nvPr>
        </p:nvSpPr>
        <p:spPr>
          <a:xfrm>
            <a:off x="457200" y="1143000"/>
            <a:ext cx="8229600" cy="4724370"/>
          </a:xfrm>
        </p:spPr>
        <p:txBody>
          <a:bodyPr/>
          <a:lstStyle/>
          <a:p>
            <a:r>
              <a:rPr lang="en-US" dirty="0"/>
              <a:t>EFCOG Safety Working Group Organizational Structure</a:t>
            </a:r>
          </a:p>
          <a:p>
            <a:pPr lvl="1"/>
            <a:r>
              <a:rPr lang="en-US" dirty="0"/>
              <a:t>Jan Preston (Fluor) – Working Group Chair</a:t>
            </a:r>
          </a:p>
          <a:p>
            <a:pPr lvl="1"/>
            <a:r>
              <a:rPr lang="en-US" dirty="0"/>
              <a:t>Bill </a:t>
            </a:r>
            <a:r>
              <a:rPr lang="en-US" dirty="0" err="1"/>
              <a:t>Mairson</a:t>
            </a:r>
            <a:r>
              <a:rPr lang="en-US" dirty="0"/>
              <a:t>, (LANL) – Working Group Vice-Chair</a:t>
            </a:r>
          </a:p>
          <a:p>
            <a:pPr lvl="1"/>
            <a:r>
              <a:rPr lang="en-US" dirty="0"/>
              <a:t>Frances Alston, (BWXT) –  Working Group Secretary</a:t>
            </a:r>
          </a:p>
          <a:p>
            <a:pPr lvl="1"/>
            <a:r>
              <a:rPr lang="en-US" dirty="0"/>
              <a:t>Garrett Smith EFCOG - DOE Liaison</a:t>
            </a:r>
          </a:p>
          <a:p>
            <a:pPr lvl="1"/>
            <a:r>
              <a:rPr lang="en-US" dirty="0"/>
              <a:t>Michael K. </a:t>
            </a:r>
            <a:r>
              <a:rPr lang="en-US" dirty="0" err="1"/>
              <a:t>Lempke</a:t>
            </a:r>
            <a:r>
              <a:rPr lang="en-US" dirty="0"/>
              <a:t>, EFCOG Chair, Huntington Ingalls Industries (HII)</a:t>
            </a:r>
          </a:p>
          <a:p>
            <a:pPr lvl="1"/>
            <a:r>
              <a:rPr lang="en-US" dirty="0"/>
              <a:t>Sandra Fairchild, EFCOG Vice Chair, Savannah River Remediation LLC &amp; WRPS Director Project Services and Support </a:t>
            </a:r>
            <a:r>
              <a:rPr lang="en-US" dirty="0" err="1"/>
              <a:t>Mgr</a:t>
            </a:r>
            <a:endParaRPr lang="en-US" dirty="0"/>
          </a:p>
          <a:p>
            <a:pPr lvl="1" algn="ctr"/>
            <a:r>
              <a:rPr lang="en-US" dirty="0"/>
              <a:t>Kelly </a:t>
            </a:r>
            <a:r>
              <a:rPr lang="en-US" dirty="0" err="1"/>
              <a:t>Beierschmitt</a:t>
            </a:r>
            <a:r>
              <a:rPr lang="en-US" dirty="0"/>
              <a:t>, EFCOG Vice Chair Elect, LANL Deputy Dir of Operations</a:t>
            </a: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48848789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68069"/>
            <a:ext cx="7238999" cy="461665"/>
          </a:xfrm>
        </p:spPr>
        <p:txBody>
          <a:bodyPr/>
          <a:lstStyle/>
          <a:p>
            <a:pPr algn="ctr"/>
            <a:r>
              <a:rPr lang="en-US" dirty="0"/>
              <a:t>EFCOG Safety </a:t>
            </a:r>
            <a:r>
              <a:rPr lang="en-US"/>
              <a:t>Working Group (SWG)</a:t>
            </a:r>
            <a:endParaRPr lang="en-US" dirty="0"/>
          </a:p>
        </p:txBody>
      </p:sp>
      <p:sp>
        <p:nvSpPr>
          <p:cNvPr id="3" name="Content Placeholder 2"/>
          <p:cNvSpPr>
            <a:spLocks noGrp="1"/>
          </p:cNvSpPr>
          <p:nvPr>
            <p:ph idx="1"/>
          </p:nvPr>
        </p:nvSpPr>
        <p:spPr>
          <a:xfrm>
            <a:off x="609600" y="990600"/>
            <a:ext cx="7772400" cy="5632311"/>
          </a:xfrm>
        </p:spPr>
        <p:txBody>
          <a:bodyPr/>
          <a:lstStyle/>
          <a:p>
            <a:r>
              <a:rPr lang="en-US" sz="1200" dirty="0"/>
              <a:t>SWG Technical Subgroup Chairs</a:t>
            </a:r>
          </a:p>
          <a:p>
            <a:pPr lvl="1"/>
            <a:r>
              <a:rPr lang="en-US" sz="900" dirty="0"/>
              <a:t>Nuclear and Facility Safety Subgroup</a:t>
            </a:r>
          </a:p>
          <a:p>
            <a:pPr lvl="2"/>
            <a:r>
              <a:rPr lang="en-US" sz="900" dirty="0"/>
              <a:t>Jeff </a:t>
            </a:r>
            <a:r>
              <a:rPr lang="en-US" sz="900" dirty="0" err="1"/>
              <a:t>Buczek</a:t>
            </a:r>
            <a:r>
              <a:rPr lang="en-US" sz="900" dirty="0"/>
              <a:t>, Chair, </a:t>
            </a:r>
            <a:r>
              <a:rPr lang="en-US" sz="900" dirty="0" err="1"/>
              <a:t>Tihn</a:t>
            </a:r>
            <a:r>
              <a:rPr lang="en-US" sz="900" dirty="0"/>
              <a:t> Tran, Alyssa </a:t>
            </a:r>
            <a:r>
              <a:rPr lang="en-US" sz="900" dirty="0" err="1"/>
              <a:t>Kersting</a:t>
            </a:r>
            <a:endParaRPr lang="en-US" sz="900" dirty="0"/>
          </a:p>
          <a:p>
            <a:pPr lvl="1"/>
            <a:r>
              <a:rPr lang="en-US" sz="900" dirty="0"/>
              <a:t>Regulatory and Enforcement Technical Subgroup</a:t>
            </a:r>
          </a:p>
          <a:p>
            <a:pPr lvl="2"/>
            <a:r>
              <a:rPr lang="en-US" sz="900" dirty="0"/>
              <a:t>Kathy </a:t>
            </a:r>
            <a:r>
              <a:rPr lang="en-US" sz="900" dirty="0" err="1"/>
              <a:t>Brack</a:t>
            </a:r>
            <a:r>
              <a:rPr lang="en-US" sz="900" dirty="0"/>
              <a:t>, Co-Chair - </a:t>
            </a:r>
            <a:r>
              <a:rPr lang="en-US" sz="900" dirty="0">
                <a:hlinkClick r:id="rId3">
                  <a:extLst>
                    <a:ext uri="{A12FA001-AC4F-418D-AE19-62706E023703}">
                      <ahyp:hlinkClr xmlns:ahyp="http://schemas.microsoft.com/office/drawing/2018/hyperlinkcolor" val="tx"/>
                    </a:ext>
                  </a:extLst>
                </a:hlinkClick>
              </a:rPr>
              <a:t>kathy.brack@cns.doe.gov</a:t>
            </a:r>
            <a:r>
              <a:rPr lang="en-US" sz="900" dirty="0"/>
              <a:t>; Barry Thom, Co-Chair; Anthony </a:t>
            </a:r>
            <a:r>
              <a:rPr lang="en-US" sz="900" dirty="0" err="1"/>
              <a:t>Pierpoint</a:t>
            </a:r>
            <a:r>
              <a:rPr lang="en-US" sz="900" dirty="0"/>
              <a:t>, DOE Office of Enforcement, Sponsor.</a:t>
            </a:r>
          </a:p>
          <a:p>
            <a:pPr lvl="1"/>
            <a:r>
              <a:rPr lang="en-US" sz="900" dirty="0"/>
              <a:t>Integrated Safety Management [Contractor Assurance Sys (CAS), Safety Culture, Work Planning &amp; Control, &amp; Human Performance Improvement (HPI)] </a:t>
            </a:r>
          </a:p>
          <a:p>
            <a:pPr lvl="1"/>
            <a:r>
              <a:rPr lang="en-US" sz="900" dirty="0">
                <a:solidFill>
                  <a:srgbClr val="FF0000"/>
                </a:solidFill>
                <a:effectLst/>
                <a:ea typeface="Calibri" panose="020F0502020204030204" pitchFamily="34" charset="0"/>
                <a:cs typeface="Arial" panose="020B0604020202020204" pitchFamily="34" charset="0"/>
              </a:rPr>
              <a:t>6/2022, Tim McEvoy replaced Darlene Murdoch who stepped down as Chair of the ISM Subgroup. Tim McEvoy (CNS) </a:t>
            </a:r>
            <a:r>
              <a:rPr lang="en-US" sz="900" dirty="0">
                <a:solidFill>
                  <a:srgbClr val="FF0000"/>
                </a:solidFill>
                <a:ea typeface="Calibri" panose="020F0502020204030204" pitchFamily="34" charset="0"/>
                <a:cs typeface="Arial" panose="020B0604020202020204" pitchFamily="34" charset="0"/>
              </a:rPr>
              <a:t>-</a:t>
            </a:r>
            <a:r>
              <a:rPr lang="en-US" sz="900" dirty="0">
                <a:solidFill>
                  <a:srgbClr val="FF0000"/>
                </a:solidFill>
                <a:effectLst/>
                <a:ea typeface="Calibri" panose="020F0502020204030204" pitchFamily="34" charset="0"/>
                <a:cs typeface="Arial" panose="020B0604020202020204" pitchFamily="34" charset="0"/>
              </a:rPr>
              <a:t> Chair and Jim Coy (LANL) </a:t>
            </a:r>
            <a:r>
              <a:rPr lang="en-US" sz="900" dirty="0">
                <a:solidFill>
                  <a:srgbClr val="FF0000"/>
                </a:solidFill>
                <a:ea typeface="Calibri" panose="020F0502020204030204" pitchFamily="34" charset="0"/>
                <a:cs typeface="Arial" panose="020B0604020202020204" pitchFamily="34" charset="0"/>
              </a:rPr>
              <a:t>- </a:t>
            </a:r>
            <a:r>
              <a:rPr lang="en-US" sz="900" dirty="0">
                <a:solidFill>
                  <a:srgbClr val="FF0000"/>
                </a:solidFill>
                <a:effectLst/>
                <a:ea typeface="Calibri" panose="020F0502020204030204" pitchFamily="34" charset="0"/>
                <a:cs typeface="Arial" panose="020B0604020202020204" pitchFamily="34" charset="0"/>
              </a:rPr>
              <a:t>Vice Chair of the ISM Subgroup; Sponsor - Kevin </a:t>
            </a:r>
            <a:r>
              <a:rPr lang="en-US" sz="900" dirty="0" err="1">
                <a:solidFill>
                  <a:srgbClr val="FF0000"/>
                </a:solidFill>
                <a:effectLst/>
                <a:ea typeface="Calibri" panose="020F0502020204030204" pitchFamily="34" charset="0"/>
                <a:cs typeface="Arial" panose="020B0604020202020204" pitchFamily="34" charset="0"/>
              </a:rPr>
              <a:t>Dressman</a:t>
            </a:r>
            <a:r>
              <a:rPr lang="en-US" sz="900" dirty="0">
                <a:solidFill>
                  <a:srgbClr val="FF0000"/>
                </a:solidFill>
                <a:effectLst/>
                <a:ea typeface="Calibri" panose="020F0502020204030204" pitchFamily="34" charset="0"/>
                <a:cs typeface="Arial" panose="020B0604020202020204" pitchFamily="34" charset="0"/>
              </a:rPr>
              <a:t>, the Director of the DO Office of Health &amp; Safety (EHSS-10) </a:t>
            </a:r>
          </a:p>
          <a:p>
            <a:pPr lvl="2"/>
            <a:r>
              <a:rPr lang="en-US" sz="900" dirty="0"/>
              <a:t>Human Performance Improvement (HPI) Mike </a:t>
            </a:r>
            <a:r>
              <a:rPr lang="en-US" sz="900" dirty="0" err="1"/>
              <a:t>Petrowski</a:t>
            </a:r>
            <a:r>
              <a:rPr lang="en-US" sz="900" dirty="0"/>
              <a:t> - LANL</a:t>
            </a:r>
          </a:p>
          <a:p>
            <a:pPr lvl="2"/>
            <a:r>
              <a:rPr lang="en-US" sz="900" dirty="0"/>
              <a:t>Safety Culture – </a:t>
            </a:r>
            <a:r>
              <a:rPr lang="en-US" sz="900" dirty="0" err="1">
                <a:solidFill>
                  <a:srgbClr val="FF0000"/>
                </a:solidFill>
              </a:rPr>
              <a:t>Davyda</a:t>
            </a:r>
            <a:r>
              <a:rPr lang="en-US" sz="900" dirty="0">
                <a:solidFill>
                  <a:srgbClr val="FF0000"/>
                </a:solidFill>
              </a:rPr>
              <a:t> Hammond, ORAU</a:t>
            </a:r>
            <a:r>
              <a:rPr lang="en-US" sz="900" dirty="0"/>
              <a:t>; Adriene King - RL</a:t>
            </a:r>
          </a:p>
          <a:p>
            <a:pPr lvl="2"/>
            <a:r>
              <a:rPr lang="en-US" sz="900" dirty="0"/>
              <a:t>Work Planning &amp; Control – Bruce Stuart - Amentum</a:t>
            </a:r>
          </a:p>
          <a:p>
            <a:pPr lvl="2"/>
            <a:r>
              <a:rPr lang="en-US" sz="900" dirty="0"/>
              <a:t>Contractor Assurance System (CAS) </a:t>
            </a:r>
            <a:r>
              <a:rPr lang="en-US" sz="900" dirty="0">
                <a:solidFill>
                  <a:srgbClr val="FF0000"/>
                </a:solidFill>
              </a:rPr>
              <a:t>New Chair Mike Peloquin</a:t>
            </a:r>
            <a:r>
              <a:rPr lang="en-US" sz="900" dirty="0"/>
              <a:t>; Vice-Chair Norm Barker –  </a:t>
            </a:r>
            <a:r>
              <a:rPr lang="en-US" sz="900" dirty="0">
                <a:hlinkClick r:id="rId4">
                  <a:extLst>
                    <a:ext uri="{A12FA001-AC4F-418D-AE19-62706E023703}">
                      <ahyp:hlinkClr xmlns:ahyp="http://schemas.microsoft.com/office/drawing/2018/hyperlinkcolor" val="tx"/>
                    </a:ext>
                  </a:extLst>
                </a:hlinkClick>
              </a:rPr>
              <a:t>norm.barker@atkinsglobalns.com</a:t>
            </a:r>
            <a:r>
              <a:rPr lang="en-US" sz="900" dirty="0"/>
              <a:t>; Kristen </a:t>
            </a:r>
            <a:r>
              <a:rPr lang="en-US" sz="900" dirty="0" err="1"/>
              <a:t>Rubino</a:t>
            </a:r>
            <a:r>
              <a:rPr lang="en-US" sz="900" dirty="0"/>
              <a:t> BNL Vice-Chair &amp; Tyson Olson INL Vice-Chair; TBD Secretary; Mike </a:t>
            </a:r>
            <a:r>
              <a:rPr lang="en-US" sz="900" dirty="0" err="1"/>
              <a:t>Beckenbile</a:t>
            </a:r>
            <a:r>
              <a:rPr lang="en-US" sz="900" dirty="0"/>
              <a:t> (RL, DOE POC)</a:t>
            </a:r>
          </a:p>
          <a:p>
            <a:pPr lvl="1"/>
            <a:r>
              <a:rPr lang="en-US" sz="900" dirty="0"/>
              <a:t>Quality Assurance (P&amp;P, SQA, SCQWG &amp; Procurement </a:t>
            </a:r>
            <a:r>
              <a:rPr lang="en-US" sz="900" dirty="0" err="1"/>
              <a:t>Engrg</a:t>
            </a:r>
            <a:r>
              <a:rPr lang="en-US" sz="900" dirty="0"/>
              <a:t>)</a:t>
            </a:r>
          </a:p>
          <a:p>
            <a:pPr lvl="2"/>
            <a:r>
              <a:rPr lang="en-US" sz="900" dirty="0"/>
              <a:t>Vince Grosso, Chair - </a:t>
            </a:r>
            <a:r>
              <a:rPr lang="en-US" sz="900" dirty="0">
                <a:hlinkClick r:id="rId5"/>
              </a:rPr>
              <a:t>grossovj@nv.doe.gov</a:t>
            </a:r>
            <a:r>
              <a:rPr lang="en-US" sz="900" dirty="0"/>
              <a:t>; Matt Alt, Vice-Chair – </a:t>
            </a:r>
            <a:r>
              <a:rPr lang="en-US" sz="900" dirty="0">
                <a:hlinkClick r:id="rId6"/>
              </a:rPr>
              <a:t>Matthew.alt@cns.doe.gov</a:t>
            </a:r>
            <a:r>
              <a:rPr lang="en-US" sz="900" dirty="0"/>
              <a:t>; Michael Russell Secretary</a:t>
            </a:r>
          </a:p>
          <a:p>
            <a:pPr lvl="2"/>
            <a:r>
              <a:rPr lang="en-US" sz="900" dirty="0"/>
              <a:t>P&amp;P Robin Dillman, Chair – SRS, </a:t>
            </a:r>
            <a:r>
              <a:rPr lang="en-US" sz="900" dirty="0">
                <a:solidFill>
                  <a:srgbClr val="FF0000"/>
                </a:solidFill>
              </a:rPr>
              <a:t>Jessica Yockers, SNL Vice Chair, John </a:t>
            </a:r>
            <a:r>
              <a:rPr lang="en-US" sz="900" dirty="0" err="1">
                <a:solidFill>
                  <a:srgbClr val="FF0000"/>
                </a:solidFill>
              </a:rPr>
              <a:t>Verderber</a:t>
            </a:r>
            <a:endParaRPr lang="en-US" sz="900" dirty="0">
              <a:solidFill>
                <a:srgbClr val="FF0000"/>
              </a:solidFill>
            </a:endParaRPr>
          </a:p>
          <a:p>
            <a:pPr lvl="2"/>
            <a:r>
              <a:rPr lang="en-US" sz="900" dirty="0"/>
              <a:t>SQA – Teri Vincent, Co-Chair, – ANL; </a:t>
            </a:r>
            <a:r>
              <a:rPr lang="en-US" sz="900" dirty="0">
                <a:solidFill>
                  <a:srgbClr val="FF0000"/>
                </a:solidFill>
              </a:rPr>
              <a:t>Cristy Renner, Co-Chair; Carol Olijar Secretary</a:t>
            </a:r>
          </a:p>
          <a:p>
            <a:pPr lvl="2"/>
            <a:r>
              <a:rPr lang="en-US" sz="900" dirty="0"/>
              <a:t>Procurement </a:t>
            </a:r>
            <a:r>
              <a:rPr lang="en-US" sz="900" dirty="0" err="1"/>
              <a:t>Engrg</a:t>
            </a:r>
            <a:r>
              <a:rPr lang="en-US" sz="900" dirty="0"/>
              <a:t> – Spencer Daw, Chair - INL</a:t>
            </a:r>
          </a:p>
          <a:p>
            <a:pPr lvl="1"/>
            <a:r>
              <a:rPr lang="en-US" sz="900" dirty="0"/>
              <a:t>Sustainability and Environment</a:t>
            </a:r>
          </a:p>
          <a:p>
            <a:pPr lvl="2"/>
            <a:r>
              <a:rPr lang="en-US" sz="900" dirty="0"/>
              <a:t>Catherine Hurley, Chair; Suzanne Belmont</a:t>
            </a:r>
          </a:p>
          <a:p>
            <a:pPr lvl="1"/>
            <a:r>
              <a:rPr lang="en-US" sz="900" dirty="0"/>
              <a:t>Engineering Practices</a:t>
            </a:r>
          </a:p>
          <a:p>
            <a:pPr lvl="2"/>
            <a:r>
              <a:rPr lang="en-US" sz="900" dirty="0"/>
              <a:t>Grant Ryan Hanford Mission Integration Solutions (HMIS); Julie Minton-Hughes, Vice Chair, Fluor-BWXT Portsmouth; Tobin Oruch, LANL Secretary</a:t>
            </a:r>
          </a:p>
          <a:p>
            <a:pPr lvl="1"/>
            <a:r>
              <a:rPr lang="en-US" sz="900" dirty="0"/>
              <a:t>Worker Safety &amp; Health (Rad Protection, Electrical Safety, Laser Safety, Industrial Hygiene &amp; Safety, &amp; Occupational Medicine)</a:t>
            </a:r>
          </a:p>
          <a:p>
            <a:pPr lvl="2"/>
            <a:r>
              <a:rPr lang="en-US" sz="900" dirty="0"/>
              <a:t>Mary Flora, Chair ; Dina Siegel, Mark </a:t>
            </a:r>
            <a:r>
              <a:rPr lang="en-US" sz="900" dirty="0" err="1"/>
              <a:t>Brynildson</a:t>
            </a:r>
            <a:endParaRPr lang="en-US" sz="9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2646659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(MSL Cost Avoidance Increases)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943600"/>
            <a:ext cx="509778" cy="6535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8" name="Rectangle 7"/>
          <p:cNvSpPr/>
          <p:nvPr/>
        </p:nvSpPr>
        <p:spPr>
          <a:xfrm>
            <a:off x="4419287" y="4140722"/>
            <a:ext cx="4548691" cy="1572417"/>
          </a:xfrm>
          <a:prstGeom prst="rect">
            <a:avLst/>
          </a:prstGeom>
          <a:solidFill>
            <a:srgbClr val="FFFF00"/>
          </a:solidFill>
        </p:spPr>
        <p:txBody>
          <a:bodyPr wrap="square">
            <a:spAutoFit/>
          </a:bodyPr>
          <a:lstStyle/>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As of 8/1/2022</a:t>
            </a:r>
          </a:p>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2021 Total Number of CA Entered – 20</a:t>
            </a:r>
          </a:p>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2022 Number of CA Entered To Date – 19</a:t>
            </a:r>
          </a:p>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Total Number of CAs All Years - 139</a:t>
            </a:r>
          </a:p>
        </p:txBody>
      </p:sp>
      <p:pic>
        <p:nvPicPr>
          <p:cNvPr id="5" name="Picture 4">
            <a:extLst>
              <a:ext uri="{FF2B5EF4-FFF2-40B4-BE49-F238E27FC236}">
                <a16:creationId xmlns:a16="http://schemas.microsoft.com/office/drawing/2014/main" id="{CC44D632-5D4E-4735-B086-151652249DD1}"/>
              </a:ext>
            </a:extLst>
          </p:cNvPr>
          <p:cNvPicPr>
            <a:picLocks noChangeAspect="1"/>
          </p:cNvPicPr>
          <p:nvPr/>
        </p:nvPicPr>
        <p:blipFill>
          <a:blip r:embed="rId4"/>
          <a:stretch>
            <a:fillRect/>
          </a:stretch>
        </p:blipFill>
        <p:spPr>
          <a:xfrm>
            <a:off x="4419287" y="1296556"/>
            <a:ext cx="4548691" cy="2613706"/>
          </a:xfrm>
          <a:prstGeom prst="rect">
            <a:avLst/>
          </a:prstGeom>
          <a:ln w="25400">
            <a:solidFill>
              <a:schemeClr val="tx1"/>
            </a:solidFill>
          </a:ln>
        </p:spPr>
      </p:pic>
      <p:pic>
        <p:nvPicPr>
          <p:cNvPr id="9" name="Picture 8">
            <a:extLst>
              <a:ext uri="{FF2B5EF4-FFF2-40B4-BE49-F238E27FC236}">
                <a16:creationId xmlns:a16="http://schemas.microsoft.com/office/drawing/2014/main" id="{7BB4FAA8-5876-47B5-B617-CB96B3ADAC1B}"/>
              </a:ext>
            </a:extLst>
          </p:cNvPr>
          <p:cNvPicPr>
            <a:picLocks noChangeAspect="1"/>
          </p:cNvPicPr>
          <p:nvPr/>
        </p:nvPicPr>
        <p:blipFill>
          <a:blip r:embed="rId5"/>
          <a:stretch>
            <a:fillRect/>
          </a:stretch>
        </p:blipFill>
        <p:spPr>
          <a:xfrm>
            <a:off x="228600" y="1296556"/>
            <a:ext cx="3907601" cy="2589643"/>
          </a:xfrm>
          <a:prstGeom prst="rect">
            <a:avLst/>
          </a:prstGeom>
          <a:ln w="25400">
            <a:solidFill>
              <a:schemeClr val="tx1"/>
            </a:solidFill>
          </a:ln>
        </p:spPr>
      </p:pic>
      <p:sp>
        <p:nvSpPr>
          <p:cNvPr id="14" name="Rectangle 13">
            <a:extLst>
              <a:ext uri="{FF2B5EF4-FFF2-40B4-BE49-F238E27FC236}">
                <a16:creationId xmlns:a16="http://schemas.microsoft.com/office/drawing/2014/main" id="{AB34CFE7-B08C-4E1E-BD98-7071E3391960}"/>
              </a:ext>
            </a:extLst>
          </p:cNvPr>
          <p:cNvSpPr/>
          <p:nvPr/>
        </p:nvSpPr>
        <p:spPr>
          <a:xfrm>
            <a:off x="228287" y="4140722"/>
            <a:ext cx="3907601" cy="1572418"/>
          </a:xfrm>
          <a:prstGeom prst="rect">
            <a:avLst/>
          </a:prstGeom>
          <a:solidFill>
            <a:srgbClr val="FFFF00"/>
          </a:solidFill>
        </p:spPr>
        <p:txBody>
          <a:bodyPr wrap="square">
            <a:spAutoFit/>
          </a:bodyPr>
          <a:lstStyle/>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As of 8/1/2022</a:t>
            </a:r>
          </a:p>
          <a:p>
            <a:pPr algn="ctr">
              <a:lnSpc>
                <a:spcPct val="107000"/>
              </a:lnSpc>
              <a:spcAft>
                <a:spcPts val="800"/>
              </a:spcAft>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E61A94C5-6DEF-4CB0-91CE-E44BEC61C316}"/>
              </a:ext>
            </a:extLst>
          </p:cNvPr>
          <p:cNvGraphicFramePr>
            <a:graphicFrameLocks noGrp="1"/>
          </p:cNvGraphicFramePr>
          <p:nvPr>
            <p:extLst>
              <p:ext uri="{D42A27DB-BD31-4B8C-83A1-F6EECF244321}">
                <p14:modId xmlns:p14="http://schemas.microsoft.com/office/powerpoint/2010/main" val="2149466270"/>
              </p:ext>
            </p:extLst>
          </p:nvPr>
        </p:nvGraphicFramePr>
        <p:xfrm>
          <a:off x="1178787" y="4648200"/>
          <a:ext cx="2006600" cy="687621"/>
        </p:xfrm>
        <a:graphic>
          <a:graphicData uri="http://schemas.openxmlformats.org/drawingml/2006/table">
            <a:tbl>
              <a:tblPr>
                <a:tableStyleId>{5C22544A-7EE6-4342-B048-85BDC9FD1C3A}</a:tableStyleId>
              </a:tblPr>
              <a:tblGrid>
                <a:gridCol w="752475">
                  <a:extLst>
                    <a:ext uri="{9D8B030D-6E8A-4147-A177-3AD203B41FA5}">
                      <a16:colId xmlns:a16="http://schemas.microsoft.com/office/drawing/2014/main" val="853289323"/>
                    </a:ext>
                  </a:extLst>
                </a:gridCol>
                <a:gridCol w="1254125">
                  <a:extLst>
                    <a:ext uri="{9D8B030D-6E8A-4147-A177-3AD203B41FA5}">
                      <a16:colId xmlns:a16="http://schemas.microsoft.com/office/drawing/2014/main" val="1310299935"/>
                    </a:ext>
                  </a:extLst>
                </a:gridCol>
              </a:tblGrid>
              <a:tr h="229207">
                <a:tc>
                  <a:txBody>
                    <a:bodyPr/>
                    <a:lstStyle/>
                    <a:p>
                      <a:pPr algn="l" fontAlgn="b"/>
                      <a:r>
                        <a:rPr lang="en-US" sz="1100" u="none" strike="noStrike">
                          <a:effectLst/>
                        </a:rPr>
                        <a:t>CY2020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$434,461.50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0019636"/>
                  </a:ext>
                </a:extLst>
              </a:tr>
              <a:tr h="229207">
                <a:tc>
                  <a:txBody>
                    <a:bodyPr/>
                    <a:lstStyle/>
                    <a:p>
                      <a:pPr algn="l" fontAlgn="b"/>
                      <a:r>
                        <a:rPr lang="en-US" sz="1100" u="none" strike="noStrike">
                          <a:effectLst/>
                        </a:rPr>
                        <a:t>CY2021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$403,931.00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8307820"/>
                  </a:ext>
                </a:extLst>
              </a:tr>
              <a:tr h="229207">
                <a:tc>
                  <a:txBody>
                    <a:bodyPr/>
                    <a:lstStyle/>
                    <a:p>
                      <a:pPr algn="l" fontAlgn="b"/>
                      <a:r>
                        <a:rPr lang="en-US" sz="1100" u="none" strike="noStrike">
                          <a:effectLst/>
                        </a:rPr>
                        <a:t>CY2022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$306,100.00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1002099"/>
                  </a:ext>
                </a:extLst>
              </a:tr>
            </a:tbl>
          </a:graphicData>
        </a:graphic>
      </p:graphicFrame>
    </p:spTree>
    <p:extLst>
      <p:ext uri="{BB962C8B-B14F-4D97-AF65-F5344CB8AC3E}">
        <p14:creationId xmlns:p14="http://schemas.microsoft.com/office/powerpoint/2010/main" val="108400565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(MSL Cost Avoidance Increases)</a:t>
            </a:r>
          </a:p>
        </p:txBody>
      </p:sp>
      <p:sp>
        <p:nvSpPr>
          <p:cNvPr id="3" name="Content Placeholder 2"/>
          <p:cNvSpPr>
            <a:spLocks noGrp="1"/>
          </p:cNvSpPr>
          <p:nvPr>
            <p:ph idx="1"/>
          </p:nvPr>
        </p:nvSpPr>
        <p:spPr>
          <a:xfrm>
            <a:off x="381001" y="1117700"/>
            <a:ext cx="8382000" cy="692497"/>
          </a:xfrm>
        </p:spPr>
        <p:txBody>
          <a:bodyPr/>
          <a:lstStyle/>
          <a:p>
            <a:pPr marL="0" indent="0">
              <a:buNone/>
            </a:pPr>
            <a:endParaRPr lang="en-US" sz="1400" dirty="0"/>
          </a:p>
          <a:p>
            <a:pPr marL="0" indent="0">
              <a:buNone/>
            </a:pP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943600"/>
            <a:ext cx="509778" cy="6535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8" name="Rectangle 7"/>
          <p:cNvSpPr/>
          <p:nvPr/>
        </p:nvSpPr>
        <p:spPr>
          <a:xfrm>
            <a:off x="3619500" y="5088099"/>
            <a:ext cx="1828800" cy="375552"/>
          </a:xfrm>
          <a:prstGeom prst="rect">
            <a:avLst/>
          </a:prstGeom>
          <a:solidFill>
            <a:srgbClr val="FFFF00"/>
          </a:solidFill>
        </p:spPr>
        <p:txBody>
          <a:bodyPr wrap="square">
            <a:spAutoFit/>
          </a:bodyPr>
          <a:lstStyle/>
          <a:p>
            <a:pPr>
              <a:lnSpc>
                <a:spcPct val="107000"/>
              </a:lnSpc>
              <a:spcAft>
                <a:spcPts val="800"/>
              </a:spcAft>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As of 8/1/2022</a:t>
            </a:r>
          </a:p>
        </p:txBody>
      </p:sp>
      <p:graphicFrame>
        <p:nvGraphicFramePr>
          <p:cNvPr id="9" name="Chart 8"/>
          <p:cNvGraphicFramePr>
            <a:graphicFrameLocks/>
          </p:cNvGraphicFramePr>
          <p:nvPr>
            <p:extLst>
              <p:ext uri="{D42A27DB-BD31-4B8C-83A1-F6EECF244321}">
                <p14:modId xmlns:p14="http://schemas.microsoft.com/office/powerpoint/2010/main" val="349126655"/>
              </p:ext>
            </p:extLst>
          </p:nvPr>
        </p:nvGraphicFramePr>
        <p:xfrm>
          <a:off x="990600" y="1293623"/>
          <a:ext cx="7620000" cy="3806329"/>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C2D345CA-141E-4577-AFF1-7B460D3FFF8C}"/>
              </a:ext>
            </a:extLst>
          </p:cNvPr>
          <p:cNvPicPr>
            <a:picLocks noChangeAspect="1"/>
          </p:cNvPicPr>
          <p:nvPr/>
        </p:nvPicPr>
        <p:blipFill>
          <a:blip r:embed="rId5"/>
          <a:stretch>
            <a:fillRect/>
          </a:stretch>
        </p:blipFill>
        <p:spPr>
          <a:xfrm>
            <a:off x="514350" y="1483708"/>
            <a:ext cx="8096250" cy="3105150"/>
          </a:xfrm>
          <a:prstGeom prst="rect">
            <a:avLst/>
          </a:prstGeom>
        </p:spPr>
      </p:pic>
    </p:spTree>
    <p:extLst>
      <p:ext uri="{BB962C8B-B14F-4D97-AF65-F5344CB8AC3E}">
        <p14:creationId xmlns:p14="http://schemas.microsoft.com/office/powerpoint/2010/main" val="33386625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(MSL Data)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5943600"/>
            <a:ext cx="509778" cy="6535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8" name="Rectangle 7"/>
          <p:cNvSpPr/>
          <p:nvPr/>
        </p:nvSpPr>
        <p:spPr>
          <a:xfrm>
            <a:off x="2560081" y="4548423"/>
            <a:ext cx="4191000" cy="1173463"/>
          </a:xfrm>
          <a:prstGeom prst="rect">
            <a:avLst/>
          </a:prstGeom>
          <a:solidFill>
            <a:srgbClr val="FFFF00"/>
          </a:solidFill>
        </p:spPr>
        <p:txBody>
          <a:bodyPr wrap="square">
            <a:spAutoFit/>
          </a:bodyPr>
          <a:lstStyle/>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As of 8/1/2022</a:t>
            </a:r>
          </a:p>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Total Number of Suppliers – 1401</a:t>
            </a:r>
          </a:p>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Total Number of Entries – 2114</a:t>
            </a:r>
          </a:p>
        </p:txBody>
      </p:sp>
      <p:pic>
        <p:nvPicPr>
          <p:cNvPr id="5" name="Picture 4">
            <a:extLst>
              <a:ext uri="{FF2B5EF4-FFF2-40B4-BE49-F238E27FC236}">
                <a16:creationId xmlns:a16="http://schemas.microsoft.com/office/drawing/2014/main" id="{6A9CCC97-CFFF-4DFE-9A15-3D65115A8902}"/>
              </a:ext>
            </a:extLst>
          </p:cNvPr>
          <p:cNvPicPr>
            <a:picLocks noChangeAspect="1"/>
          </p:cNvPicPr>
          <p:nvPr/>
        </p:nvPicPr>
        <p:blipFill rotWithShape="1">
          <a:blip r:embed="rId4"/>
          <a:srcRect t="2788"/>
          <a:stretch/>
        </p:blipFill>
        <p:spPr>
          <a:xfrm>
            <a:off x="389605" y="1295400"/>
            <a:ext cx="3877595" cy="2438399"/>
          </a:xfrm>
          <a:prstGeom prst="rect">
            <a:avLst/>
          </a:prstGeom>
          <a:ln w="25400">
            <a:solidFill>
              <a:schemeClr val="accent1"/>
            </a:solidFill>
          </a:ln>
        </p:spPr>
      </p:pic>
      <p:pic>
        <p:nvPicPr>
          <p:cNvPr id="9" name="Picture 8">
            <a:extLst>
              <a:ext uri="{FF2B5EF4-FFF2-40B4-BE49-F238E27FC236}">
                <a16:creationId xmlns:a16="http://schemas.microsoft.com/office/drawing/2014/main" id="{28D45D9C-73D5-4D5D-AD46-38EAC93421E3}"/>
              </a:ext>
            </a:extLst>
          </p:cNvPr>
          <p:cNvPicPr>
            <a:picLocks noChangeAspect="1"/>
          </p:cNvPicPr>
          <p:nvPr/>
        </p:nvPicPr>
        <p:blipFill rotWithShape="1">
          <a:blip r:embed="rId5"/>
          <a:srcRect t="1295" b="1743"/>
          <a:stretch/>
        </p:blipFill>
        <p:spPr>
          <a:xfrm>
            <a:off x="4381393" y="1295400"/>
            <a:ext cx="4363170" cy="2438399"/>
          </a:xfrm>
          <a:prstGeom prst="rect">
            <a:avLst/>
          </a:prstGeom>
          <a:ln w="22225">
            <a:solidFill>
              <a:schemeClr val="accent1"/>
            </a:solidFill>
          </a:ln>
        </p:spPr>
      </p:pic>
    </p:spTree>
    <p:extLst>
      <p:ext uri="{BB962C8B-B14F-4D97-AF65-F5344CB8AC3E}">
        <p14:creationId xmlns:p14="http://schemas.microsoft.com/office/powerpoint/2010/main" val="3815273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(MSL Cost Avoidance Increases)</a:t>
            </a:r>
          </a:p>
        </p:txBody>
      </p:sp>
      <p:sp>
        <p:nvSpPr>
          <p:cNvPr id="3" name="Content Placeholder 2"/>
          <p:cNvSpPr>
            <a:spLocks noGrp="1"/>
          </p:cNvSpPr>
          <p:nvPr>
            <p:ph idx="1"/>
          </p:nvPr>
        </p:nvSpPr>
        <p:spPr>
          <a:xfrm>
            <a:off x="381001" y="1117700"/>
            <a:ext cx="8382000" cy="6432530"/>
          </a:xfrm>
        </p:spPr>
        <p:txBody>
          <a:bodyPr/>
          <a:lstStyle/>
          <a:p>
            <a:pPr marL="457200" indent="-457200">
              <a:buNone/>
            </a:pPr>
            <a:r>
              <a:rPr lang="en-US" sz="1600" dirty="0"/>
              <a:t>Task: SC-17-03 – DOE EM Single Approved Supplier List</a:t>
            </a:r>
          </a:p>
          <a:p>
            <a:pPr marL="457200" indent="-457200">
              <a:buNone/>
            </a:pPr>
            <a:r>
              <a:rPr lang="en-US" sz="1600" dirty="0"/>
              <a:t>Project Manager: John McDonald</a:t>
            </a:r>
          </a:p>
          <a:p>
            <a:r>
              <a:rPr lang="en-US" sz="1000" dirty="0"/>
              <a:t>This new task was discussed at the EFCOG Spring 2017 and Fall 2017 meeting.  </a:t>
            </a:r>
          </a:p>
          <a:p>
            <a:r>
              <a:rPr lang="en-US" sz="1000" dirty="0"/>
              <a:t>6/7/17 task start date</a:t>
            </a:r>
          </a:p>
          <a:p>
            <a:r>
              <a:rPr lang="en-US" sz="1000" u="sng" dirty="0"/>
              <a:t>Objective: </a:t>
            </a:r>
            <a:r>
              <a:rPr lang="en-US" sz="1000" dirty="0"/>
              <a:t>Provide recommendations to develop and maintain a single list of approved NQA-1 and Commercial Grade suppliers for use at DOE EM facilities.  As a minimum, the list should support EM facilities, but may include all of DOE.</a:t>
            </a:r>
          </a:p>
          <a:p>
            <a:r>
              <a:rPr lang="en-US" sz="1000" u="sng" dirty="0"/>
              <a:t>Deliverable:</a:t>
            </a:r>
            <a:r>
              <a:rPr lang="en-US" sz="1000" dirty="0"/>
              <a:t> The task Team will provide recommendations to DOE and EFCOG on how to proceed with use of a complex wide EM approved supplier list.  The recommendation should address the actions needed to allow contractors to use and maintain the list, contractual considerations, DOE endorsement, procedures, lead auditor certification, and conduct of supplier audits.</a:t>
            </a:r>
          </a:p>
          <a:p>
            <a:r>
              <a:rPr lang="en-US" sz="1000" dirty="0"/>
              <a:t>9/25/17 Final Report Issued.</a:t>
            </a:r>
          </a:p>
          <a:p>
            <a:r>
              <a:rPr lang="en-US" sz="1000" dirty="0"/>
              <a:t>2/13/18 </a:t>
            </a:r>
            <a:r>
              <a:rPr lang="en-US" sz="1000" u="sng" dirty="0"/>
              <a:t>MASL POC list </a:t>
            </a:r>
            <a:r>
              <a:rPr lang="en-US" sz="1000" dirty="0"/>
              <a:t>is being populated to show which sites are participating.  There are 16 EM sites, 8 NNSA, 10 OOS, and 1 NE site.  See the MASL POC list for specifics.  Only NTS, SRS, LANL, LLNL, &amp; MSA are actively entering info into the MASL. Only NTS has it in their procedure to update the MASL as this is their ASL.</a:t>
            </a:r>
          </a:p>
          <a:p>
            <a:r>
              <a:rPr lang="en-US" sz="1000" dirty="0"/>
              <a:t>10/4/19 Summary for the 17 DOE EM sites: 6 are using the MASL [SRNS (includes SRR) &amp; MSA (now HMIS), (includes CHPRC &amp; WRPS) &amp; FRNP] ; 7 are interested in putting suppliers into the MASL [WIPP-NWP; DUF6-MCS; ICP; SST (1 supplier in MASL); FBP; URS/CH2M; and CH2WV]; 3 unsure [N3B; PMA; Savannah River-Parsons/SWPF]</a:t>
            </a:r>
          </a:p>
          <a:p>
            <a:pPr marL="114300" indent="-171450"/>
            <a:r>
              <a:rPr lang="en-US" sz="1000" dirty="0"/>
              <a:t>8/2018, EFCOG Safety Working Group Chair along with the SCQWG Chair have created a draft MOU.  This MOU was discussed at the Fall 2018 Working Group meeting and Spring 2019 Working Group meeting.</a:t>
            </a:r>
          </a:p>
          <a:p>
            <a:pPr marL="114300" indent="-171450"/>
            <a:r>
              <a:rPr lang="en-US" sz="1000" dirty="0"/>
              <a:t>7/31/19 the 8 NNSA sites signed a MOU document to agree to use the MASL.</a:t>
            </a:r>
          </a:p>
          <a:p>
            <a:pPr marL="114300" indent="-171450"/>
            <a:r>
              <a:rPr lang="en-US" sz="1000" dirty="0"/>
              <a:t>3/30/22 Update:</a:t>
            </a:r>
          </a:p>
          <a:p>
            <a:pPr marL="628650" lvl="1" indent="-171450"/>
            <a:r>
              <a:rPr lang="en-US" sz="800" dirty="0"/>
              <a:t>7 of the 17 EM sites are using the MSL (CHPRC now </a:t>
            </a:r>
            <a:r>
              <a:rPr lang="en-US" sz="800" dirty="0" err="1"/>
              <a:t>CPCco</a:t>
            </a:r>
            <a:r>
              <a:rPr lang="en-US" sz="800" dirty="0"/>
              <a:t>), MSA, WRPS, SRNS, SRR, FRNP, &amp; UCOR); </a:t>
            </a:r>
          </a:p>
          <a:p>
            <a:pPr marL="628650" lvl="1" indent="-171450"/>
            <a:r>
              <a:rPr lang="en-US" sz="800" dirty="0"/>
              <a:t>6 of the 17 EM sites are interested in using the MSL (WIPP, DUF6, ICP, FBP, SST, CHBWV)</a:t>
            </a:r>
          </a:p>
          <a:p>
            <a:pPr marL="628650" lvl="1" indent="-171450"/>
            <a:r>
              <a:rPr lang="en-US" sz="800" dirty="0"/>
              <a:t>2 of the 10 OOS sites are using the MSL (BNL &amp; PNNL)</a:t>
            </a:r>
          </a:p>
          <a:p>
            <a:pPr marL="628650" lvl="1" indent="-171450"/>
            <a:r>
              <a:rPr lang="en-US" sz="800" dirty="0"/>
              <a:t>2 other of the 10 OOS sites should be using the MSL. (ORNL, &amp; PPPL are interested.)</a:t>
            </a:r>
          </a:p>
          <a:p>
            <a:pPr marL="628650" lvl="1" indent="-171450"/>
            <a:r>
              <a:rPr lang="en-US" sz="800" dirty="0"/>
              <a:t>1 NE (INL) site is now  using the MSL </a:t>
            </a:r>
          </a:p>
          <a:p>
            <a:pPr marL="114300" indent="-171450"/>
            <a:endParaRPr lang="en-US" sz="1200" dirty="0">
              <a:solidFill>
                <a:srgbClr val="FF0000"/>
              </a:solidFill>
            </a:endParaRPr>
          </a:p>
          <a:p>
            <a:endParaRPr lang="en-US" sz="1400" dirty="0"/>
          </a:p>
          <a:p>
            <a:pPr marL="0" indent="0">
              <a:buNone/>
            </a:pPr>
            <a:endParaRPr lang="en-US" sz="1400" dirty="0"/>
          </a:p>
          <a:p>
            <a:pPr marL="0" indent="0">
              <a:buNone/>
            </a:pP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117700"/>
            <a:ext cx="509778" cy="6535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5816286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(Common Suppliers)</a:t>
            </a:r>
          </a:p>
        </p:txBody>
      </p:sp>
      <p:sp>
        <p:nvSpPr>
          <p:cNvPr id="3" name="Content Placeholder 2"/>
          <p:cNvSpPr>
            <a:spLocks noGrp="1"/>
          </p:cNvSpPr>
          <p:nvPr>
            <p:ph idx="1"/>
          </p:nvPr>
        </p:nvSpPr>
        <p:spPr>
          <a:xfrm>
            <a:off x="381001" y="1117700"/>
            <a:ext cx="8382000" cy="4955203"/>
          </a:xfrm>
        </p:spPr>
        <p:txBody>
          <a:bodyPr/>
          <a:lstStyle/>
          <a:p>
            <a:pPr marL="457200" indent="-457200">
              <a:buNone/>
            </a:pPr>
            <a:r>
              <a:rPr lang="en-US" sz="2000" dirty="0"/>
              <a:t>Task: SC-21-01 – Expand NNSA, DOE EM, &amp; DOE Office Of Science (OOS) Shared Supply Base</a:t>
            </a:r>
          </a:p>
          <a:p>
            <a:pPr marL="457200" indent="-457200">
              <a:buNone/>
            </a:pPr>
            <a:r>
              <a:rPr lang="en-US" sz="1400" dirty="0"/>
              <a:t>Project Manager: Bill Wingfield</a:t>
            </a:r>
          </a:p>
          <a:p>
            <a:r>
              <a:rPr lang="en-US" sz="1400" dirty="0"/>
              <a:t>Action: ????</a:t>
            </a:r>
          </a:p>
          <a:p>
            <a:r>
              <a:rPr lang="en-US" sz="1400" dirty="0"/>
              <a:t>Goal: Increase the number of shared suppliers.</a:t>
            </a:r>
          </a:p>
          <a:p>
            <a:r>
              <a:rPr lang="en-US" sz="1400" dirty="0"/>
              <a:t>POC: TBD</a:t>
            </a:r>
          </a:p>
          <a:p>
            <a:r>
              <a:rPr lang="en-US" sz="1200" dirty="0"/>
              <a:t>10/20/21 EFCOG SCQWG October Web-ex it was decided to change this Task from the Expand the NSE Supply Base to Expand the NNSA, DOE-EM, &amp; DOE OOS supply base.</a:t>
            </a:r>
          </a:p>
          <a:p>
            <a:r>
              <a:rPr lang="en-US" sz="1200" dirty="0"/>
              <a:t>Listed below are groups working (other than us in SCQWG) on improving the Supply Chain:</a:t>
            </a:r>
          </a:p>
          <a:p>
            <a:pPr lvl="1"/>
            <a:r>
              <a:rPr lang="en-US" sz="1000" dirty="0"/>
              <a:t>6/9/21 - The NSE Share Supplier Assessment Working group started by Greg Hilgenkamp, KCNSC &amp; Stefan Komarek, KCNSC; meeting every other Wed(s) 2:00pm EST.</a:t>
            </a:r>
          </a:p>
          <a:p>
            <a:pPr lvl="1"/>
            <a:r>
              <a:rPr lang="en-US" sz="1000" dirty="0"/>
              <a:t>Dennis Emmert, Office of Strategic Planning and Analysis (NA-183), Defense Programs, NNSA, Industrial Based Efforts to improve the Supply Chain met with the NSE Shared Supplier group on 8/25/21.</a:t>
            </a:r>
          </a:p>
          <a:p>
            <a:pPr lvl="1"/>
            <a:r>
              <a:rPr lang="en-US" sz="1000" dirty="0"/>
              <a:t>Amy </a:t>
            </a:r>
            <a:r>
              <a:rPr lang="en-US" sz="1000" dirty="0" err="1"/>
              <a:t>Lientz</a:t>
            </a:r>
            <a:r>
              <a:rPr lang="en-US" sz="1000" dirty="0"/>
              <a:t>, INL, &amp; Jason Eaton, CNS-Y12 &amp; </a:t>
            </a:r>
            <a:r>
              <a:rPr lang="en-US" sz="1000" dirty="0" err="1"/>
              <a:t>Pantex</a:t>
            </a:r>
            <a:r>
              <a:rPr lang="en-US" sz="1000" dirty="0"/>
              <a:t> started a Supply Chain Task with an EFCOG SCRM Subgroup to address Presidential Executive Orders (#13817, 12/27 and #14017, 2/21). This is part of a new EFCOG Supply Chain Working Group lead by John Robinson.</a:t>
            </a:r>
          </a:p>
          <a:p>
            <a:pPr lvl="1"/>
            <a:r>
              <a:rPr lang="en-US" sz="1000" dirty="0"/>
              <a:t>EFCOG Glove Box Acquisition Improvement – John </a:t>
            </a:r>
            <a:r>
              <a:rPr lang="en-US" sz="1000" dirty="0" err="1"/>
              <a:t>Longenecker</a:t>
            </a:r>
            <a:r>
              <a:rPr lang="en-US" sz="1000" dirty="0"/>
              <a:t>, Mark </a:t>
            </a:r>
            <a:r>
              <a:rPr lang="en-US" sz="1000" dirty="0" err="1"/>
              <a:t>Edelson</a:t>
            </a:r>
            <a:r>
              <a:rPr lang="en-US" sz="1000" dirty="0"/>
              <a:t>, Bill Stephens, &amp; Dave Olson’s request, LANL &amp; SRS are meeting to share information on glovebox suppliers. Last meeting was 10/05. Roland </a:t>
            </a:r>
            <a:r>
              <a:rPr lang="en-US" sz="1000" dirty="0" err="1"/>
              <a:t>Chreiten</a:t>
            </a:r>
            <a:r>
              <a:rPr lang="en-US" sz="1000" dirty="0"/>
              <a:t> (SRNS Capital Projects QA Manager) and Dana De Santos (LANL-Institutional Quality (Acting) Group Leader) are steering the QA changes.</a:t>
            </a:r>
          </a:p>
          <a:p>
            <a:endParaRPr lang="en-US" sz="1200" dirty="0"/>
          </a:p>
          <a:p>
            <a:pPr marL="0" indent="0">
              <a:buNone/>
            </a:pPr>
            <a:endParaRPr lang="en-US" sz="1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905000"/>
            <a:ext cx="509778" cy="6535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a:t>Unclassified </a:t>
            </a:r>
          </a:p>
        </p:txBody>
      </p:sp>
    </p:spTree>
    <p:extLst>
      <p:ext uri="{BB962C8B-B14F-4D97-AF65-F5344CB8AC3E}">
        <p14:creationId xmlns:p14="http://schemas.microsoft.com/office/powerpoint/2010/main" val="14270635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(NIAC Checklist Rev)</a:t>
            </a:r>
          </a:p>
        </p:txBody>
      </p:sp>
      <p:sp>
        <p:nvSpPr>
          <p:cNvPr id="3" name="Content Placeholder 2"/>
          <p:cNvSpPr>
            <a:spLocks noGrp="1"/>
          </p:cNvSpPr>
          <p:nvPr>
            <p:ph idx="1"/>
          </p:nvPr>
        </p:nvSpPr>
        <p:spPr>
          <a:xfrm>
            <a:off x="381001" y="1117700"/>
            <a:ext cx="8382000" cy="5570756"/>
          </a:xfrm>
        </p:spPr>
        <p:txBody>
          <a:bodyPr/>
          <a:lstStyle/>
          <a:p>
            <a:pPr marL="457200" indent="-457200">
              <a:buNone/>
            </a:pPr>
            <a:r>
              <a:rPr lang="en-US" sz="2000" dirty="0"/>
              <a:t>Task: Potential Task SC-21-04 – NIAC Checklist Rev</a:t>
            </a:r>
          </a:p>
          <a:p>
            <a:pPr marL="457200" indent="-457200">
              <a:buNone/>
            </a:pPr>
            <a:r>
              <a:rPr lang="en-US" sz="2000" dirty="0"/>
              <a:t>Project Manager: Brent </a:t>
            </a:r>
            <a:r>
              <a:rPr lang="en-US" sz="2000" dirty="0" err="1"/>
              <a:t>Shealy</a:t>
            </a:r>
            <a:r>
              <a:rPr lang="en-US" sz="2000" dirty="0"/>
              <a:t>, Jim White, &amp; Mark Ryan</a:t>
            </a:r>
          </a:p>
          <a:p>
            <a:pPr marL="457200" indent="-457200">
              <a:buNone/>
            </a:pPr>
            <a:r>
              <a:rPr lang="en-US" sz="2000" dirty="0"/>
              <a:t>DOE Liaison: Garrett Smith</a:t>
            </a:r>
          </a:p>
          <a:p>
            <a:pPr marL="0" indent="0">
              <a:buNone/>
            </a:pPr>
            <a:r>
              <a:rPr lang="en-US" sz="1800" dirty="0"/>
              <a:t>Goal: Draft Rev 4 of NIAC Standard Checklist and send it to Katrina Anderson NIAC Procedures / Checklist Chair </a:t>
            </a:r>
            <a:r>
              <a:rPr lang="en-US" sz="1800" dirty="0">
                <a:hlinkClick r:id="rId3"/>
              </a:rPr>
              <a:t>katrina.Anderson@aecom.com</a:t>
            </a:r>
            <a:r>
              <a:rPr lang="en-US" sz="1800" dirty="0"/>
              <a:t> </a:t>
            </a:r>
          </a:p>
          <a:p>
            <a:endParaRPr lang="en-US" sz="1200" dirty="0"/>
          </a:p>
          <a:p>
            <a:r>
              <a:rPr lang="en-US" sz="1000" dirty="0"/>
              <a:t>Action: the revision will have to be approved by the NIAC membership and we will not be repeating requirements or just restating the NQA-1 requirement.</a:t>
            </a:r>
          </a:p>
          <a:p>
            <a:r>
              <a:rPr lang="en-US" sz="1000" dirty="0"/>
              <a:t>3/2021, per Mike </a:t>
            </a:r>
            <a:r>
              <a:rPr lang="en-US" sz="1000" dirty="0" err="1"/>
              <a:t>Dunkelberger</a:t>
            </a:r>
            <a:r>
              <a:rPr lang="en-US" sz="1000" dirty="0"/>
              <a:t> NIAC Chairman, many of the requirements listed in the EFCOG Supplemental checklist are already addressed in the NIAC Standard Checklist.  For example, when I look at the Section for NQA-1 Requirement 15, I see more words, but the requirements are already addressed in NIAC Checklist Section 1.B.1 and 1.B.2.  Almost everything stated for NQA-1 Requirement 12 is already addressed in NIAC Checklist Section 8.  The requirements listed for NQA-1 Requirement 4 are already addressed in NIAC Checklist Section 3.2.  We don’t want the checklist to be repetitive, and I don’t think a majority of NIAC members are willing to accept a checklist that simply copies and pastes the requirements from NQA-1.</a:t>
            </a:r>
          </a:p>
          <a:p>
            <a:r>
              <a:rPr lang="en-US" sz="1000" dirty="0"/>
              <a:t>Also, the requirements for configuration management of an operating facility, only apply to an operating facility.  We could include those requirements in the NIAC Checklist.  However, I think they would be N/A for almost any Supplier audit performed by a NIAC member.</a:t>
            </a:r>
          </a:p>
          <a:p>
            <a:r>
              <a:rPr lang="en-US" sz="1000" dirty="0"/>
              <a:t>7/22/2021 Bill provided a word version of Rev 4 of the NIAC STD Checklist to Jim White, along with the gap analysis performed by Turk.</a:t>
            </a:r>
          </a:p>
          <a:p>
            <a:r>
              <a:rPr lang="en-US" sz="1000" dirty="0"/>
              <a:t>10/19/2021 Aaron Kramer provided comments to Jim White’s proposed revision. </a:t>
            </a:r>
          </a:p>
          <a:p>
            <a:r>
              <a:rPr lang="en-US" sz="1000" dirty="0"/>
              <a:t>12/13/21 Comments were due to Jim White</a:t>
            </a:r>
          </a:p>
          <a:p>
            <a:r>
              <a:rPr lang="en-US" sz="1000" dirty="0">
                <a:solidFill>
                  <a:srgbClr val="FF0000"/>
                </a:solidFill>
              </a:rPr>
              <a:t>1/15/2022 NIAC Checklist (proposed Rev 5) with NQA-1 requirements submitted to NIAC committee for consideration.</a:t>
            </a:r>
          </a:p>
          <a:p>
            <a:endParaRPr lang="en-US" sz="1400" dirty="0">
              <a:solidFill>
                <a:srgbClr val="FF0000"/>
              </a:solidFill>
            </a:endParaRPr>
          </a:p>
          <a:p>
            <a:pPr marL="0" indent="0">
              <a:buNone/>
            </a:pPr>
            <a:endParaRPr lang="en-US" sz="1200" dirty="0"/>
          </a:p>
          <a:p>
            <a:pPr marL="0" indent="0">
              <a:buNone/>
            </a:pPr>
            <a:endParaRPr lang="en-US" sz="1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3223" y="5883518"/>
            <a:ext cx="509778" cy="6535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a:t>Unclassified </a:t>
            </a:r>
          </a:p>
        </p:txBody>
      </p:sp>
    </p:spTree>
    <p:extLst>
      <p:ext uri="{BB962C8B-B14F-4D97-AF65-F5344CB8AC3E}">
        <p14:creationId xmlns:p14="http://schemas.microsoft.com/office/powerpoint/2010/main" val="11226579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(NIAC Checklist Rev)</a:t>
            </a:r>
          </a:p>
        </p:txBody>
      </p:sp>
      <p:sp>
        <p:nvSpPr>
          <p:cNvPr id="3" name="Content Placeholder 2"/>
          <p:cNvSpPr>
            <a:spLocks noGrp="1"/>
          </p:cNvSpPr>
          <p:nvPr>
            <p:ph idx="1"/>
          </p:nvPr>
        </p:nvSpPr>
        <p:spPr>
          <a:xfrm>
            <a:off x="381001" y="1117700"/>
            <a:ext cx="8382000" cy="5724644"/>
          </a:xfrm>
        </p:spPr>
        <p:txBody>
          <a:bodyPr/>
          <a:lstStyle/>
          <a:p>
            <a:pPr marL="457200" indent="-457200">
              <a:buNone/>
            </a:pPr>
            <a:r>
              <a:rPr lang="en-US" sz="2000" dirty="0"/>
              <a:t>Task: Potential Task SC-21-04 – NIAC Checklist Rev</a:t>
            </a:r>
          </a:p>
          <a:p>
            <a:pPr marL="457200" indent="-457200">
              <a:buNone/>
            </a:pPr>
            <a:r>
              <a:rPr lang="en-US" sz="2000" dirty="0"/>
              <a:t>Project Manager: Brent </a:t>
            </a:r>
            <a:r>
              <a:rPr lang="en-US" sz="2000" dirty="0" err="1"/>
              <a:t>Shealy</a:t>
            </a:r>
            <a:r>
              <a:rPr lang="en-US" sz="2000" dirty="0"/>
              <a:t>, Jim White, &amp; Mark Ryan </a:t>
            </a:r>
          </a:p>
          <a:p>
            <a:pPr marL="457200" indent="-457200">
              <a:buNone/>
            </a:pPr>
            <a:r>
              <a:rPr lang="en-US" sz="2000" dirty="0"/>
              <a:t>DOE Liaison: Garrett Smith</a:t>
            </a:r>
          </a:p>
          <a:p>
            <a:pPr marL="0" indent="0">
              <a:buNone/>
            </a:pPr>
            <a:r>
              <a:rPr lang="en-US" sz="1800" dirty="0"/>
              <a:t>Goal: Draft </a:t>
            </a:r>
            <a:r>
              <a:rPr lang="en-US" sz="1800" dirty="0">
                <a:solidFill>
                  <a:srgbClr val="FF0000"/>
                </a:solidFill>
              </a:rPr>
              <a:t>Proposed Rev 5 </a:t>
            </a:r>
            <a:r>
              <a:rPr lang="en-US" sz="1800" dirty="0"/>
              <a:t>of NIAC Standard Checklist and send it to Katrina Anderson NIAC Procedures / Checklist Chair </a:t>
            </a:r>
            <a:r>
              <a:rPr lang="en-US" sz="1800" dirty="0">
                <a:hlinkClick r:id="rId3"/>
              </a:rPr>
              <a:t>katrina.Anderson@aecom.com</a:t>
            </a:r>
            <a:r>
              <a:rPr lang="en-US" sz="1800" dirty="0"/>
              <a:t> </a:t>
            </a:r>
          </a:p>
          <a:p>
            <a:endParaRPr lang="en-US" sz="1200" dirty="0"/>
          </a:p>
          <a:p>
            <a:pPr marL="0" indent="0">
              <a:buNone/>
            </a:pPr>
            <a:r>
              <a:rPr lang="en-US" sz="1200" dirty="0"/>
              <a:t>The DOE sites that are NIAC members are:</a:t>
            </a:r>
          </a:p>
          <a:p>
            <a:r>
              <a:rPr lang="en-US" sz="1200" dirty="0"/>
              <a:t>NWP Veronica Ballew &amp; Jason </a:t>
            </a:r>
            <a:r>
              <a:rPr lang="en-US" sz="1200" dirty="0" err="1"/>
              <a:t>Mayse</a:t>
            </a:r>
            <a:endParaRPr lang="en-US" sz="1200" dirty="0"/>
          </a:p>
          <a:p>
            <a:r>
              <a:rPr lang="en-US" sz="1200" dirty="0"/>
              <a:t>UCOR Kevin Collins &amp; Carl </a:t>
            </a:r>
            <a:r>
              <a:rPr lang="en-US" sz="1200" dirty="0" err="1"/>
              <a:t>Wilkey</a:t>
            </a:r>
            <a:endParaRPr lang="en-US" sz="1200" dirty="0"/>
          </a:p>
          <a:p>
            <a:r>
              <a:rPr lang="en-US" sz="1200" dirty="0"/>
              <a:t>CNS-PTX Scott Weaver &amp; Steve Solis</a:t>
            </a:r>
          </a:p>
          <a:p>
            <a:r>
              <a:rPr lang="en-US" sz="1200" dirty="0"/>
              <a:t>CNS-Y-12 Stephen Sands Jr &amp; Jack Payton</a:t>
            </a:r>
          </a:p>
          <a:p>
            <a:r>
              <a:rPr lang="en-US" sz="1200" dirty="0"/>
              <a:t>LANL Kim Duran &amp; </a:t>
            </a:r>
            <a:r>
              <a:rPr lang="en-US" sz="1200" dirty="0" err="1"/>
              <a:t>Tione</a:t>
            </a:r>
            <a:r>
              <a:rPr lang="en-US" sz="1200" dirty="0"/>
              <a:t> </a:t>
            </a:r>
            <a:r>
              <a:rPr lang="en-US" sz="1200" dirty="0" err="1"/>
              <a:t>Erdrich</a:t>
            </a:r>
            <a:r>
              <a:rPr lang="en-US" sz="1200" dirty="0"/>
              <a:t> </a:t>
            </a:r>
          </a:p>
          <a:p>
            <a:r>
              <a:rPr lang="en-US" sz="1200" dirty="0"/>
              <a:t>NNSS Vince Grosso &amp; Aaron Kramer</a:t>
            </a:r>
          </a:p>
          <a:p>
            <a:r>
              <a:rPr lang="en-US" sz="1200" dirty="0"/>
              <a:t>SRS Jim White &amp; Mark Ryan </a:t>
            </a:r>
          </a:p>
          <a:p>
            <a:r>
              <a:rPr lang="en-US" sz="1200" dirty="0"/>
              <a:t>ORNL Dave Shuter &amp; Michael Houston</a:t>
            </a:r>
          </a:p>
          <a:p>
            <a:r>
              <a:rPr lang="en-US" sz="1200" dirty="0"/>
              <a:t>INL – Brian </a:t>
            </a:r>
            <a:r>
              <a:rPr lang="en-US" sz="1200" dirty="0" err="1"/>
              <a:t>Chesnovar</a:t>
            </a:r>
            <a:r>
              <a:rPr lang="en-US" sz="1200" dirty="0"/>
              <a:t> &amp; Christian </a:t>
            </a:r>
            <a:r>
              <a:rPr lang="en-US" sz="1200" dirty="0" err="1"/>
              <a:t>Grebstad</a:t>
            </a:r>
            <a:endParaRPr lang="en-US" sz="1200" dirty="0"/>
          </a:p>
          <a:p>
            <a:endParaRPr lang="en-US" sz="1200" dirty="0">
              <a:solidFill>
                <a:srgbClr val="FF0000"/>
              </a:solidFill>
            </a:endParaRPr>
          </a:p>
          <a:p>
            <a:pPr marL="0" indent="0">
              <a:buNone/>
            </a:pPr>
            <a:endParaRPr lang="en-US" sz="1200" dirty="0"/>
          </a:p>
          <a:p>
            <a:pPr marL="0" indent="0">
              <a:buNone/>
            </a:pPr>
            <a:endParaRPr lang="en-US" sz="1200" dirty="0"/>
          </a:p>
          <a:p>
            <a:pPr marL="0" indent="0">
              <a:buNone/>
            </a:pPr>
            <a:endParaRPr lang="en-US" sz="1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4419600"/>
            <a:ext cx="509778" cy="6535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a:t>Unclassified </a:t>
            </a:r>
          </a:p>
        </p:txBody>
      </p:sp>
    </p:spTree>
    <p:extLst>
      <p:ext uri="{BB962C8B-B14F-4D97-AF65-F5344CB8AC3E}">
        <p14:creationId xmlns:p14="http://schemas.microsoft.com/office/powerpoint/2010/main" val="9040486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C680-DB09-4B0A-A137-09E16E36B2AE}"/>
              </a:ext>
            </a:extLst>
          </p:cNvPr>
          <p:cNvSpPr>
            <a:spLocks noGrp="1"/>
          </p:cNvSpPr>
          <p:nvPr>
            <p:ph type="title"/>
          </p:nvPr>
        </p:nvSpPr>
        <p:spPr/>
        <p:txBody>
          <a:bodyPr/>
          <a:lstStyle/>
          <a:p>
            <a:r>
              <a:rPr lang="en-US" dirty="0"/>
              <a:t>New Project SCQWG webpage with FAQ</a:t>
            </a:r>
          </a:p>
        </p:txBody>
      </p:sp>
      <p:sp>
        <p:nvSpPr>
          <p:cNvPr id="3" name="Content Placeholder 2">
            <a:extLst>
              <a:ext uri="{FF2B5EF4-FFF2-40B4-BE49-F238E27FC236}">
                <a16:creationId xmlns:a16="http://schemas.microsoft.com/office/drawing/2014/main" id="{0010BC8B-CB38-44B5-B840-D617F7EE73A3}"/>
              </a:ext>
            </a:extLst>
          </p:cNvPr>
          <p:cNvSpPr>
            <a:spLocks noGrp="1"/>
          </p:cNvSpPr>
          <p:nvPr>
            <p:ph idx="1"/>
          </p:nvPr>
        </p:nvSpPr>
        <p:spPr>
          <a:xfrm>
            <a:off x="381000" y="1143000"/>
            <a:ext cx="8458200" cy="4985980"/>
          </a:xfrm>
        </p:spPr>
        <p:txBody>
          <a:bodyPr/>
          <a:lstStyle/>
          <a:p>
            <a:pPr marL="457200" indent="-457200">
              <a:buNone/>
            </a:pPr>
            <a:r>
              <a:rPr lang="en-US" sz="2800" dirty="0"/>
              <a:t>Task: New Task SC-22-01 – SCQWG &amp; FAQ Web-page managed</a:t>
            </a:r>
          </a:p>
          <a:p>
            <a:pPr marL="457200" indent="-457200">
              <a:buNone/>
            </a:pPr>
            <a:r>
              <a:rPr lang="en-US" sz="1800" dirty="0"/>
              <a:t>Project Manager(s): Jason Mayse &amp; Kristi </a:t>
            </a:r>
            <a:r>
              <a:rPr lang="en-US" sz="1800" dirty="0" err="1"/>
              <a:t>Haataja</a:t>
            </a:r>
            <a:r>
              <a:rPr lang="en-US" sz="1800" dirty="0"/>
              <a:t> (Co-managers)</a:t>
            </a:r>
          </a:p>
          <a:p>
            <a:pPr marL="457200" indent="-457200">
              <a:buNone/>
            </a:pPr>
            <a:r>
              <a:rPr lang="en-US" sz="1800" dirty="0"/>
              <a:t>DOE Liaison: Garrett Smith</a:t>
            </a:r>
          </a:p>
          <a:p>
            <a:pPr marL="0" indent="0">
              <a:buNone/>
            </a:pPr>
            <a:r>
              <a:rPr lang="en-US" sz="1800" dirty="0"/>
              <a:t>Goal: </a:t>
            </a:r>
          </a:p>
          <a:p>
            <a:pPr marL="0" indent="0">
              <a:buNone/>
            </a:pPr>
            <a:r>
              <a:rPr lang="en-US" sz="1800" dirty="0"/>
              <a:t>1) Update the SCQWG web page at: </a:t>
            </a:r>
            <a:r>
              <a:rPr lang="en-US" sz="1800" dirty="0">
                <a:hlinkClick r:id="rId2"/>
              </a:rPr>
              <a:t>https://efcog.org/safety/quality-assurance-subgroup/supply-chain-quality-task-group/</a:t>
            </a:r>
            <a:r>
              <a:rPr lang="en-US" sz="1800" dirty="0"/>
              <a:t> </a:t>
            </a:r>
          </a:p>
          <a:p>
            <a:pPr marL="0" indent="0">
              <a:buNone/>
            </a:pPr>
            <a:r>
              <a:rPr lang="en-US" sz="1800" dirty="0"/>
              <a:t>2) Add Frequently Asked Questions.  (See the EFCOG QA Procurement Engineering and SQA web-pages for examples)</a:t>
            </a:r>
          </a:p>
          <a:p>
            <a:pPr marL="0" indent="0">
              <a:buNone/>
            </a:pPr>
            <a:endParaRPr lang="en-US" sz="1800" dirty="0"/>
          </a:p>
          <a:p>
            <a:r>
              <a:rPr lang="en-US" sz="1800" dirty="0"/>
              <a:t>5/18/2022 Brainstorming Meeting – Discussed possible ways to open communication between all sites. A couple actions items will be discussed next EFCOG meeting after follow-ups complete.</a:t>
            </a:r>
            <a:endParaRPr lang="en-US" sz="1600" dirty="0"/>
          </a:p>
          <a:p>
            <a:endParaRPr lang="en-US" dirty="0"/>
          </a:p>
        </p:txBody>
      </p:sp>
      <p:sp>
        <p:nvSpPr>
          <p:cNvPr id="4" name="Footer Placeholder 3">
            <a:extLst>
              <a:ext uri="{FF2B5EF4-FFF2-40B4-BE49-F238E27FC236}">
                <a16:creationId xmlns:a16="http://schemas.microsoft.com/office/drawing/2014/main" id="{C62C6E4D-7EFE-4E41-8A09-6726D3ADCB83}"/>
              </a:ext>
            </a:extLst>
          </p:cNvPr>
          <p:cNvSpPr>
            <a:spLocks noGrp="1"/>
          </p:cNvSpPr>
          <p:nvPr>
            <p:ph type="ftr" sz="quarter" idx="3"/>
          </p:nvPr>
        </p:nvSpPr>
        <p:spPr/>
        <p:txBody>
          <a:bodyPr/>
          <a:lstStyle/>
          <a:p>
            <a:pPr fontAlgn="base">
              <a:spcBef>
                <a:spcPct val="0"/>
              </a:spcBef>
              <a:spcAft>
                <a:spcPct val="0"/>
              </a:spcAft>
              <a:defRPr/>
            </a:pPr>
            <a:r>
              <a:rPr lang="en-US" altLang="en-US"/>
              <a:t>Official Use Only (OUO)</a:t>
            </a:r>
            <a:endParaRPr lang="en-US" altLang="en-US" dirty="0"/>
          </a:p>
        </p:txBody>
      </p:sp>
    </p:spTree>
    <p:extLst>
      <p:ext uri="{BB962C8B-B14F-4D97-AF65-F5344CB8AC3E}">
        <p14:creationId xmlns:p14="http://schemas.microsoft.com/office/powerpoint/2010/main" val="10605465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5258"/>
            <a:ext cx="7010400" cy="523220"/>
          </a:xfrm>
        </p:spPr>
        <p:txBody>
          <a:bodyPr/>
          <a:lstStyle/>
          <a:p>
            <a:r>
              <a:rPr lang="en-US" sz="2800" dirty="0"/>
              <a:t>PLEASE MUTE YOUR PHONES</a:t>
            </a:r>
          </a:p>
        </p:txBody>
      </p:sp>
      <p:sp>
        <p:nvSpPr>
          <p:cNvPr id="3" name="Content Placeholder 2"/>
          <p:cNvSpPr>
            <a:spLocks noGrp="1"/>
          </p:cNvSpPr>
          <p:nvPr>
            <p:ph idx="1"/>
          </p:nvPr>
        </p:nvSpPr>
        <p:spPr>
          <a:xfrm>
            <a:off x="381000" y="1143000"/>
            <a:ext cx="8458200" cy="5278368"/>
          </a:xfrm>
        </p:spPr>
        <p:txBody>
          <a:bodyPr/>
          <a:lstStyle/>
          <a:p>
            <a:r>
              <a:rPr lang="en-US" sz="2800" dirty="0"/>
              <a:t>I suggest you call in on your phones vs using the computer mics.</a:t>
            </a:r>
          </a:p>
          <a:p>
            <a:endParaRPr lang="en-US" sz="2800" dirty="0"/>
          </a:p>
          <a:p>
            <a:r>
              <a:rPr lang="en-US" sz="2800" dirty="0"/>
              <a:t>Please mute your phones</a:t>
            </a:r>
          </a:p>
          <a:p>
            <a:endParaRPr lang="en-US" sz="2800" dirty="0"/>
          </a:p>
          <a:p>
            <a:r>
              <a:rPr lang="en-US" sz="2800" dirty="0"/>
              <a:t>Please mute the microphones on your computer</a:t>
            </a:r>
          </a:p>
          <a:p>
            <a:pPr lvl="1"/>
            <a:r>
              <a:rPr lang="en-US" sz="2600" dirty="0"/>
              <a:t>You may have to unmute your computer.</a:t>
            </a:r>
          </a:p>
          <a:p>
            <a:pPr lvl="1"/>
            <a:r>
              <a:rPr lang="en-US" sz="2600" dirty="0"/>
              <a:t>Press *6 to unmute your phones.</a:t>
            </a:r>
          </a:p>
          <a:p>
            <a:endParaRPr lang="en-US" dirty="0"/>
          </a:p>
          <a:p>
            <a:endParaRPr lang="en-US" dirty="0"/>
          </a:p>
          <a:p>
            <a:endParaRPr lang="en-US"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0494880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C680-DB09-4B0A-A137-09E16E36B2AE}"/>
              </a:ext>
            </a:extLst>
          </p:cNvPr>
          <p:cNvSpPr>
            <a:spLocks noGrp="1"/>
          </p:cNvSpPr>
          <p:nvPr>
            <p:ph type="title"/>
          </p:nvPr>
        </p:nvSpPr>
        <p:spPr/>
        <p:txBody>
          <a:bodyPr/>
          <a:lstStyle/>
          <a:p>
            <a:r>
              <a:rPr lang="en-US" dirty="0"/>
              <a:t>New Project MSL SQA Plan</a:t>
            </a:r>
          </a:p>
        </p:txBody>
      </p:sp>
      <p:sp>
        <p:nvSpPr>
          <p:cNvPr id="3" name="Content Placeholder 2">
            <a:extLst>
              <a:ext uri="{FF2B5EF4-FFF2-40B4-BE49-F238E27FC236}">
                <a16:creationId xmlns:a16="http://schemas.microsoft.com/office/drawing/2014/main" id="{0010BC8B-CB38-44B5-B840-D617F7EE73A3}"/>
              </a:ext>
            </a:extLst>
          </p:cNvPr>
          <p:cNvSpPr>
            <a:spLocks noGrp="1"/>
          </p:cNvSpPr>
          <p:nvPr>
            <p:ph idx="1"/>
          </p:nvPr>
        </p:nvSpPr>
        <p:spPr>
          <a:xfrm>
            <a:off x="381000" y="1143000"/>
            <a:ext cx="8458200" cy="5493812"/>
          </a:xfrm>
        </p:spPr>
        <p:txBody>
          <a:bodyPr/>
          <a:lstStyle/>
          <a:p>
            <a:pPr marL="457200" indent="-457200">
              <a:buNone/>
            </a:pPr>
            <a:r>
              <a:rPr lang="en-US" dirty="0"/>
              <a:t>Task: New Task SC-22-03 – Supplier Performance Metrics</a:t>
            </a:r>
          </a:p>
          <a:p>
            <a:pPr marL="457200" indent="-457200">
              <a:buNone/>
            </a:pPr>
            <a:r>
              <a:rPr lang="en-US" sz="2000" dirty="0"/>
              <a:t>Project Manager(s): Steve Behrends (ANL)</a:t>
            </a:r>
          </a:p>
          <a:p>
            <a:pPr marL="457200" indent="-457200">
              <a:buNone/>
            </a:pPr>
            <a:r>
              <a:rPr lang="en-US" sz="1600" dirty="0">
                <a:latin typeface="+mj-lt"/>
              </a:rPr>
              <a:t>DOE Liaison: TBD (possibly Christopher Beaman)</a:t>
            </a:r>
          </a:p>
          <a:p>
            <a:pPr marL="457200" indent="-457200">
              <a:buNone/>
            </a:pPr>
            <a:r>
              <a:rPr lang="en-US" sz="1600" dirty="0">
                <a:latin typeface="+mj-lt"/>
              </a:rPr>
              <a:t>Members: TBD</a:t>
            </a:r>
          </a:p>
          <a:p>
            <a:pPr marL="0" indent="0">
              <a:buNone/>
            </a:pPr>
            <a:endParaRPr lang="en-US" sz="1600" dirty="0">
              <a:latin typeface="+mj-lt"/>
            </a:endParaRPr>
          </a:p>
          <a:p>
            <a:pPr marL="0" indent="0">
              <a:buNone/>
            </a:pPr>
            <a:r>
              <a:rPr lang="en-US" sz="1600" dirty="0">
                <a:latin typeface="+mj-lt"/>
              </a:rPr>
              <a:t>Goal: Identify sites with supplier performance metrics that could be turned into a white paper.</a:t>
            </a:r>
          </a:p>
          <a:p>
            <a:pPr marL="0" indent="0">
              <a:buNone/>
            </a:pPr>
            <a:endParaRPr lang="en-US" sz="1800" dirty="0">
              <a:effectLst/>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Discussion: Per Steve I am suspicious that we are not capturing many of the nonconformances I believe are occurring as our numbers are just too low and year to year, fewer reported. Hopefully there will be a few locations that have metrics on this topic. </a:t>
            </a:r>
          </a:p>
          <a:p>
            <a:pPr marL="0" indent="0">
              <a:buNone/>
            </a:pPr>
            <a:endParaRPr lang="en-US" sz="1800" dirty="0">
              <a:solidFill>
                <a:srgbClr val="FF0000"/>
              </a:solidFill>
              <a:effectLst/>
              <a:latin typeface="Calibri" panose="020F0502020204030204" pitchFamily="34" charset="0"/>
              <a:ea typeface="Calibri" panose="020F0502020204030204" pitchFamily="34" charset="0"/>
            </a:endParaRPr>
          </a:p>
          <a:p>
            <a:pPr marL="0" indent="0">
              <a:buNone/>
            </a:pPr>
            <a:endParaRPr lang="en-US" sz="2400" dirty="0"/>
          </a:p>
          <a:p>
            <a:endParaRPr lang="en-US" sz="1600" dirty="0"/>
          </a:p>
          <a:p>
            <a:endParaRPr lang="en-US" dirty="0"/>
          </a:p>
        </p:txBody>
      </p:sp>
      <p:sp>
        <p:nvSpPr>
          <p:cNvPr id="4" name="Footer Placeholder 3">
            <a:extLst>
              <a:ext uri="{FF2B5EF4-FFF2-40B4-BE49-F238E27FC236}">
                <a16:creationId xmlns:a16="http://schemas.microsoft.com/office/drawing/2014/main" id="{C62C6E4D-7EFE-4E41-8A09-6726D3ADCB83}"/>
              </a:ext>
            </a:extLst>
          </p:cNvPr>
          <p:cNvSpPr>
            <a:spLocks noGrp="1"/>
          </p:cNvSpPr>
          <p:nvPr>
            <p:ph type="ftr" sz="quarter" idx="3"/>
          </p:nvPr>
        </p:nvSpPr>
        <p:spPr/>
        <p:txBody>
          <a:bodyPr/>
          <a:lstStyle/>
          <a:p>
            <a:pPr fontAlgn="base">
              <a:spcBef>
                <a:spcPct val="0"/>
              </a:spcBef>
              <a:spcAft>
                <a:spcPct val="0"/>
              </a:spcAft>
              <a:defRPr/>
            </a:pPr>
            <a:r>
              <a:rPr lang="en-US" altLang="en-US"/>
              <a:t>Official Use Only (OUO)</a:t>
            </a:r>
            <a:endParaRPr lang="en-US" altLang="en-US" dirty="0"/>
          </a:p>
        </p:txBody>
      </p:sp>
    </p:spTree>
    <p:extLst>
      <p:ext uri="{BB962C8B-B14F-4D97-AF65-F5344CB8AC3E}">
        <p14:creationId xmlns:p14="http://schemas.microsoft.com/office/powerpoint/2010/main" val="11115060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Audit Opportunities Update</a:t>
            </a:r>
          </a:p>
        </p:txBody>
      </p:sp>
      <p:pic>
        <p:nvPicPr>
          <p:cNvPr id="98306" name="Picture 2" descr="http://ts1.mm.bing.net/images/thumbnail.aspx?q=1253220884260&amp;id=a17b4f0c24b3a920d012e964f3891f9d&amp;url=http%3a%2f%2fwww.csuci.edu%2fstudentleadership%2fcalendar-clip-art.jpg"/>
          <p:cNvPicPr>
            <a:picLocks noGrp="1" noChangeAspect="1" noChangeArrowheads="1"/>
          </p:cNvPicPr>
          <p:nvPr>
            <p:ph idx="1"/>
          </p:nvPr>
        </p:nvPicPr>
        <p:blipFill>
          <a:blip r:embed="rId3" cstate="print"/>
          <a:srcRect/>
          <a:stretch>
            <a:fillRect/>
          </a:stretch>
        </p:blipFill>
        <p:spPr bwMode="auto">
          <a:xfrm>
            <a:off x="6761500" y="4114800"/>
            <a:ext cx="2153899" cy="2514600"/>
          </a:xfrm>
          <a:prstGeom prst="rect">
            <a:avLst/>
          </a:prstGeom>
          <a:noFill/>
        </p:spPr>
      </p:pic>
      <p:sp>
        <p:nvSpPr>
          <p:cNvPr id="3" name="TextBox 2"/>
          <p:cNvSpPr txBox="1"/>
          <p:nvPr/>
        </p:nvSpPr>
        <p:spPr>
          <a:xfrm>
            <a:off x="744828" y="1144810"/>
            <a:ext cx="4724400" cy="523220"/>
          </a:xfrm>
          <a:prstGeom prst="rect">
            <a:avLst/>
          </a:prstGeom>
          <a:noFill/>
        </p:spPr>
        <p:txBody>
          <a:bodyPr wrap="square" rtlCol="0">
            <a:spAutoFit/>
          </a:bodyPr>
          <a:lstStyle/>
          <a:p>
            <a:r>
              <a:rPr lang="en-US" sz="2800" dirty="0"/>
              <a:t>(As of Sep 2022)</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64" y="4381500"/>
            <a:ext cx="2095500" cy="2095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10" name="Title 2">
            <a:extLst>
              <a:ext uri="{FF2B5EF4-FFF2-40B4-BE49-F238E27FC236}">
                <a16:creationId xmlns:a16="http://schemas.microsoft.com/office/drawing/2014/main" id="{C92872E6-5075-43CC-B8DE-63C925610276}"/>
              </a:ext>
            </a:extLst>
          </p:cNvPr>
          <p:cNvSpPr txBox="1">
            <a:spLocks/>
          </p:cNvSpPr>
          <p:nvPr/>
        </p:nvSpPr>
        <p:spPr>
          <a:xfrm>
            <a:off x="833462" y="1828800"/>
            <a:ext cx="7929538" cy="1905000"/>
          </a:xfrm>
          <a:prstGeom prst="rect">
            <a:avLst/>
          </a:prstGeom>
          <a:noFill/>
        </p:spPr>
        <p:txBody>
          <a:bodyPr vert="horz" lIns="91440" tIns="45720" rIns="91440" bIns="45720" rtlCol="0" anchor="ctr">
            <a:noAutofit/>
            <a:scene3d>
              <a:camera prst="orthographicFront"/>
              <a:lightRig rig="threePt" dir="t"/>
            </a:scene3d>
            <a:sp3d extrusionH="57150">
              <a:bevelT w="38100" h="38100"/>
              <a:bevelB w="38100" h="38100"/>
            </a:sp3d>
          </a:bodyPr>
          <a:lstStyle>
            <a:lvl1pPr algn="ctr" rtl="0" eaLnBrk="1" fontAlgn="base" hangingPunct="1">
              <a:spcBef>
                <a:spcPct val="0"/>
              </a:spcBef>
              <a:spcAft>
                <a:spcPct val="0"/>
              </a:spcAft>
              <a:defRPr sz="3200" b="1" i="0" baseline="0">
                <a:solidFill>
                  <a:srgbClr val="0070C0"/>
                </a:solidFill>
                <a:effectLst>
                  <a:outerShdw blurRad="127000" dist="200660" dir="2700000" algn="ctr" rotWithShape="0">
                    <a:srgbClr val="000000">
                      <a:alpha val="30000"/>
                    </a:srgbClr>
                  </a:outerShdw>
                </a:effectLst>
                <a:latin typeface="+mn-lt"/>
                <a:ea typeface="+mj-ea"/>
                <a:cs typeface="Arial" panose="020B0604020202020204" pitchFamily="34" charset="0"/>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l"/>
            <a:r>
              <a:rPr lang="en-US" sz="1400" u="sng" kern="0" dirty="0">
                <a:effectLst/>
                <a:latin typeface="Calibri" panose="020F0502020204030204" pitchFamily="34" charset="0"/>
                <a:cs typeface="Calibri" panose="020F0502020204030204" pitchFamily="34" charset="0"/>
              </a:rPr>
              <a:t>Purpose:</a:t>
            </a:r>
          </a:p>
          <a:p>
            <a:pPr algn="l"/>
            <a:endParaRPr lang="en-US" sz="1400" u="sng" kern="0" dirty="0">
              <a:effectLst/>
              <a:latin typeface="Calibri" panose="020F0502020204030204" pitchFamily="34" charset="0"/>
              <a:cs typeface="Calibri" panose="020F0502020204030204" pitchFamily="34" charset="0"/>
            </a:endParaRPr>
          </a:p>
          <a:p>
            <a:pPr marL="342900" indent="-342900" algn="l">
              <a:buFont typeface="+mj-lt"/>
              <a:buAutoNum type="arabicPeriod"/>
            </a:pPr>
            <a:r>
              <a:rPr lang="en-US" sz="1400" kern="0" dirty="0">
                <a:effectLst/>
                <a:latin typeface="Calibri" panose="020F0502020204030204" pitchFamily="34" charset="0"/>
                <a:cs typeface="Calibri" panose="020F0502020204030204" pitchFamily="34" charset="0"/>
              </a:rPr>
              <a:t>Reduce burden on audited facilities </a:t>
            </a:r>
            <a:r>
              <a:rPr lang="en-US" sz="1400" b="0" kern="0" dirty="0">
                <a:effectLst/>
                <a:latin typeface="Calibri" panose="020F0502020204030204" pitchFamily="34" charset="0"/>
                <a:cs typeface="Calibri" panose="020F0502020204030204" pitchFamily="34" charset="0"/>
              </a:rPr>
              <a:t>(if you plan to audit or have audited the facility, speak up!)</a:t>
            </a:r>
          </a:p>
          <a:p>
            <a:pPr marL="342900" indent="-342900" algn="l">
              <a:buFont typeface="+mj-lt"/>
              <a:buAutoNum type="arabicPeriod"/>
            </a:pPr>
            <a:endParaRPr lang="en-US" sz="1400" b="0" kern="0" dirty="0">
              <a:effectLst/>
              <a:latin typeface="Calibri" panose="020F0502020204030204" pitchFamily="34" charset="0"/>
              <a:cs typeface="Calibri" panose="020F0502020204030204" pitchFamily="34" charset="0"/>
            </a:endParaRPr>
          </a:p>
          <a:p>
            <a:pPr marL="342900" indent="-342900" algn="l">
              <a:buFont typeface="+mj-lt"/>
              <a:buAutoNum type="arabicPeriod"/>
            </a:pPr>
            <a:r>
              <a:rPr lang="en-US" sz="1400" kern="0" dirty="0">
                <a:effectLst/>
                <a:latin typeface="Calibri" panose="020F0502020204030204" pitchFamily="34" charset="0"/>
                <a:cs typeface="Calibri" panose="020F0502020204030204" pitchFamily="34" charset="0"/>
              </a:rPr>
              <a:t>Reduce burden on DOE sites </a:t>
            </a:r>
            <a:r>
              <a:rPr lang="en-US" sz="1400" b="0" kern="0" dirty="0">
                <a:effectLst/>
                <a:latin typeface="Calibri" panose="020F0502020204030204" pitchFamily="34" charset="0"/>
                <a:cs typeface="Calibri" panose="020F0502020204030204" pitchFamily="34" charset="0"/>
              </a:rPr>
              <a:t>(if interested in a supplier and can provide audit support, speak up!)</a:t>
            </a:r>
          </a:p>
          <a:p>
            <a:pPr marL="342900" indent="-342900" algn="l">
              <a:buFont typeface="+mj-lt"/>
              <a:buAutoNum type="arabicPeriod"/>
            </a:pPr>
            <a:endParaRPr lang="en-US" sz="1400" b="0" kern="0" dirty="0">
              <a:effectLst/>
              <a:latin typeface="Calibri" panose="020F0502020204030204" pitchFamily="34" charset="0"/>
              <a:cs typeface="Calibri" panose="020F0502020204030204" pitchFamily="34" charset="0"/>
            </a:endParaRPr>
          </a:p>
          <a:p>
            <a:pPr marL="342900" indent="-342900" algn="l">
              <a:buFont typeface="+mj-lt"/>
              <a:buAutoNum type="arabicPeriod"/>
            </a:pPr>
            <a:r>
              <a:rPr lang="en-US" sz="1400" kern="0" dirty="0">
                <a:effectLst/>
                <a:latin typeface="Calibri" panose="020F0502020204030204" pitchFamily="34" charset="0"/>
                <a:cs typeface="Calibri" panose="020F0502020204030204" pitchFamily="34" charset="0"/>
              </a:rPr>
              <a:t>Communicate focus areas (if applicable) </a:t>
            </a:r>
            <a:r>
              <a:rPr lang="en-US" sz="1400" b="0" kern="0" dirty="0">
                <a:effectLst/>
                <a:latin typeface="Calibri" panose="020F0502020204030204" pitchFamily="34" charset="0"/>
                <a:cs typeface="Calibri" panose="020F0502020204030204" pitchFamily="34" charset="0"/>
              </a:rPr>
              <a:t>(if you had an experience with the supplier or other supplier with a similar commodity that warrants focused attention during an audit, speak up!)</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Sep – Oct 2022</a:t>
            </a:r>
          </a:p>
        </p:txBody>
      </p:sp>
      <p:graphicFrame>
        <p:nvGraphicFramePr>
          <p:cNvPr id="4" name="Table 3"/>
          <p:cNvGraphicFramePr>
            <a:graphicFrameLocks noGrp="1"/>
          </p:cNvGraphicFramePr>
          <p:nvPr>
            <p:extLst>
              <p:ext uri="{D42A27DB-BD31-4B8C-83A1-F6EECF244321}">
                <p14:modId xmlns:p14="http://schemas.microsoft.com/office/powerpoint/2010/main" val="3572951676"/>
              </p:ext>
            </p:extLst>
          </p:nvPr>
        </p:nvGraphicFramePr>
        <p:xfrm>
          <a:off x="190500" y="990600"/>
          <a:ext cx="8763000" cy="2440305"/>
        </p:xfrm>
        <a:graphic>
          <a:graphicData uri="http://schemas.openxmlformats.org/drawingml/2006/table">
            <a:tbl>
              <a:tblPr firstRow="1" bandRow="1">
                <a:tableStyleId>{7DF18680-E054-41AD-8BC1-D1AEF772440D}</a:tableStyleId>
              </a:tblPr>
              <a:tblGrid>
                <a:gridCol w="3733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121920">
                <a:tc>
                  <a:txBody>
                    <a:bodyPr/>
                    <a:lstStyle/>
                    <a:p>
                      <a:pPr algn="ctr"/>
                      <a:r>
                        <a:rPr lang="en-US" sz="1200" b="0" i="0" u="none" strike="noStrike" kern="1200" dirty="0">
                          <a:solidFill>
                            <a:schemeClr val="tx1"/>
                          </a:solidFill>
                          <a:effectLst/>
                          <a:latin typeface="Calibri" panose="020F0502020204030204" pitchFamily="34" charset="0"/>
                          <a:ea typeface="+mn-ea"/>
                          <a:cs typeface="+mn-cs"/>
                        </a:rPr>
                        <a:t>Diversified Scientific Services, Inc., TN</a:t>
                      </a:r>
                    </a:p>
                    <a:p>
                      <a:pPr algn="ctr"/>
                      <a:r>
                        <a:rPr lang="en-US" sz="1200" b="0" i="0" u="none" strike="noStrike" kern="1200" dirty="0">
                          <a:solidFill>
                            <a:schemeClr val="tx1"/>
                          </a:solidFill>
                          <a:effectLst/>
                          <a:latin typeface="Calibri" panose="020F0502020204030204" pitchFamily="34" charset="0"/>
                          <a:ea typeface="+mn-ea"/>
                          <a:cs typeface="+mn-cs"/>
                        </a:rPr>
                        <a:t>(9/20-21/2022 &amp; </a:t>
                      </a:r>
                      <a:r>
                        <a:rPr lang="en-US" sz="1200" b="0" i="0" u="none" strike="noStrike" kern="1200" dirty="0" err="1">
                          <a:solidFill>
                            <a:schemeClr val="tx1"/>
                          </a:solidFill>
                          <a:effectLst/>
                          <a:latin typeface="Calibri" panose="020F0502020204030204" pitchFamily="34" charset="0"/>
                          <a:ea typeface="+mn-ea"/>
                          <a:cs typeface="+mn-cs"/>
                        </a:rPr>
                        <a:t>wk</a:t>
                      </a:r>
                      <a:r>
                        <a:rPr lang="en-US" sz="1200" b="0" i="0" u="none" strike="noStrike" kern="1200" baseline="0" dirty="0">
                          <a:solidFill>
                            <a:schemeClr val="tx1"/>
                          </a:solidFill>
                          <a:effectLst/>
                          <a:latin typeface="Calibri" panose="020F0502020204030204" pitchFamily="34" charset="0"/>
                          <a:ea typeface="+mn-ea"/>
                          <a:cs typeface="+mn-cs"/>
                        </a:rPr>
                        <a:t> of 9/26/22 on-site</a:t>
                      </a:r>
                      <a:r>
                        <a:rPr lang="en-US" sz="1200" b="0" i="0" u="none" strike="noStrike" kern="1200" dirty="0">
                          <a:solidFill>
                            <a:schemeClr val="tx1"/>
                          </a:solidFill>
                          <a:effectLst/>
                          <a:latin typeface="Calibri" panose="020F0502020204030204" pitchFamily="34" charset="0"/>
                          <a:ea typeface="+mn-ea"/>
                          <a:cs typeface="+mn-cs"/>
                        </a:rPr>
                        <a:t>)</a:t>
                      </a:r>
                    </a:p>
                    <a:p>
                      <a:pPr algn="ct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DOECAP-Remote &amp; Onsite</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DOECAP-Pete </a:t>
                      </a:r>
                      <a:r>
                        <a:rPr lang="en-US" sz="1200" b="0" i="0" u="none" strike="noStrike" kern="1200" dirty="0" err="1">
                          <a:solidFill>
                            <a:schemeClr val="tx1"/>
                          </a:solidFill>
                          <a:effectLst/>
                          <a:latin typeface="Calibri" panose="020F0502020204030204" pitchFamily="34" charset="0"/>
                          <a:ea typeface="+mn-ea"/>
                          <a:cs typeface="+mn-cs"/>
                        </a:rPr>
                        <a:t>Yerace</a:t>
                      </a: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315753769"/>
                  </a:ext>
                </a:extLst>
              </a:tr>
              <a:tr h="57150">
                <a:tc>
                  <a:txBody>
                    <a:bodyPr/>
                    <a:lstStyle/>
                    <a:p>
                      <a:pPr algn="ctr"/>
                      <a:r>
                        <a:rPr lang="en-US" sz="1200" b="0" i="0" u="none" strike="noStrike" kern="1200" baseline="0" dirty="0">
                          <a:solidFill>
                            <a:schemeClr val="tx1"/>
                          </a:solidFill>
                          <a:effectLst/>
                          <a:latin typeface="Calibri" panose="020F0502020204030204" pitchFamily="34" charset="0"/>
                          <a:ea typeface="+mn-ea"/>
                          <a:cs typeface="+mn-cs"/>
                        </a:rPr>
                        <a:t>Labware, Wilmington, DE</a:t>
                      </a:r>
                    </a:p>
                    <a:p>
                      <a:pPr algn="ctr"/>
                      <a:r>
                        <a:rPr lang="en-US" sz="1200" b="0" i="0" u="none" strike="noStrike" kern="1200" baseline="0" dirty="0">
                          <a:solidFill>
                            <a:schemeClr val="tx1"/>
                          </a:solidFill>
                          <a:effectLst/>
                          <a:latin typeface="Calibri" panose="020F0502020204030204" pitchFamily="34" charset="0"/>
                          <a:ea typeface="+mn-ea"/>
                          <a:cs typeface="+mn-cs"/>
                        </a:rPr>
                        <a:t>(9/27-29/2022)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NQA-1-2008 / 1a-2009 &amp;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Alonzo</a:t>
                      </a:r>
                      <a:r>
                        <a:rPr lang="en-US" sz="1200" b="0" i="0" u="none" strike="noStrike" kern="1200" baseline="0" dirty="0">
                          <a:solidFill>
                            <a:schemeClr val="tx1"/>
                          </a:solidFill>
                          <a:effectLst/>
                          <a:latin typeface="Calibri" panose="020F0502020204030204" pitchFamily="34" charset="0"/>
                          <a:ea typeface="+mn-ea"/>
                          <a:cs typeface="+mn-cs"/>
                        </a:rPr>
                        <a:t> Simon</a:t>
                      </a: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15982600"/>
                  </a:ext>
                </a:extLst>
              </a:tr>
              <a:tr h="62865">
                <a:tc>
                  <a:txBody>
                    <a:bodyPr/>
                    <a:lstStyle/>
                    <a:p>
                      <a:pPr algn="ctr"/>
                      <a:r>
                        <a:rPr lang="en-US" sz="1200" b="0" i="0" u="none" strike="noStrike" kern="1200" baseline="0" dirty="0" err="1">
                          <a:solidFill>
                            <a:schemeClr val="tx1"/>
                          </a:solidFill>
                          <a:effectLst/>
                          <a:latin typeface="Calibri" panose="020F0502020204030204" pitchFamily="34" charset="0"/>
                          <a:ea typeface="+mn-ea"/>
                          <a:cs typeface="+mn-cs"/>
                        </a:rPr>
                        <a:t>Mersen</a:t>
                      </a:r>
                      <a:r>
                        <a:rPr lang="en-US" sz="1200" b="0" i="0" u="none" strike="noStrike" kern="1200" baseline="0" dirty="0">
                          <a:solidFill>
                            <a:schemeClr val="tx1"/>
                          </a:solidFill>
                          <a:effectLst/>
                          <a:latin typeface="Calibri" panose="020F0502020204030204" pitchFamily="34" charset="0"/>
                          <a:ea typeface="+mn-ea"/>
                          <a:cs typeface="+mn-cs"/>
                        </a:rPr>
                        <a:t> USA, St. </a:t>
                      </a:r>
                      <a:r>
                        <a:rPr lang="en-US" sz="1200" b="0" i="0" u="none" strike="noStrike" kern="1200" baseline="0" dirty="0" err="1">
                          <a:solidFill>
                            <a:schemeClr val="tx1"/>
                          </a:solidFill>
                          <a:effectLst/>
                          <a:latin typeface="Calibri" panose="020F0502020204030204" pitchFamily="34" charset="0"/>
                          <a:ea typeface="+mn-ea"/>
                          <a:cs typeface="+mn-cs"/>
                        </a:rPr>
                        <a:t>Marys</a:t>
                      </a:r>
                      <a:r>
                        <a:rPr lang="en-US" sz="1200" b="0" i="0" u="none" strike="noStrike" kern="1200" baseline="0" dirty="0">
                          <a:solidFill>
                            <a:schemeClr val="tx1"/>
                          </a:solidFill>
                          <a:effectLst/>
                          <a:latin typeface="Calibri" panose="020F0502020204030204" pitchFamily="34" charset="0"/>
                          <a:ea typeface="+mn-ea"/>
                          <a:cs typeface="+mn-cs"/>
                        </a:rPr>
                        <a:t>, PA</a:t>
                      </a:r>
                    </a:p>
                    <a:p>
                      <a:pPr algn="ctr"/>
                      <a:r>
                        <a:rPr lang="en-US" sz="1200" b="0" i="0" u="none" strike="noStrike" kern="1200" baseline="0" dirty="0">
                          <a:solidFill>
                            <a:schemeClr val="tx1"/>
                          </a:solidFill>
                          <a:effectLst/>
                          <a:latin typeface="Calibri" panose="020F0502020204030204" pitchFamily="34" charset="0"/>
                          <a:ea typeface="+mn-ea"/>
                          <a:cs typeface="+mn-cs"/>
                        </a:rPr>
                        <a:t>(10/2022)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a:t>
                      </a:r>
                      <a:r>
                        <a:rPr lang="en-US" sz="1200" b="0" i="0" u="none" strike="noStrike" kern="1200" baseline="0" dirty="0">
                          <a:solidFill>
                            <a:schemeClr val="tx1"/>
                          </a:solidFill>
                          <a:effectLst/>
                          <a:latin typeface="Calibri" panose="020F0502020204030204" pitchFamily="34" charset="0"/>
                          <a:ea typeface="+mn-ea"/>
                          <a:cs typeface="+mn-cs"/>
                        </a:rPr>
                        <a:t>Alonzo Simon; Pawel Grzeszykowski LA In-Training</a:t>
                      </a: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023535866"/>
                  </a:ext>
                </a:extLst>
              </a:tr>
              <a:tr h="62865">
                <a:tc>
                  <a:txBody>
                    <a:bodyPr/>
                    <a:lstStyle/>
                    <a:p>
                      <a:pPr algn="ctr"/>
                      <a:r>
                        <a:rPr lang="en-US" sz="1200" b="0" i="0" u="none" strike="noStrike" kern="1200" baseline="0" dirty="0">
                          <a:solidFill>
                            <a:schemeClr val="tx1"/>
                          </a:solidFill>
                          <a:effectLst/>
                          <a:latin typeface="Calibri" panose="020F0502020204030204" pitchFamily="34" charset="0"/>
                          <a:ea typeface="+mn-ea"/>
                          <a:cs typeface="+mn-cs"/>
                        </a:rPr>
                        <a:t>NAC International, Norcross, GA</a:t>
                      </a:r>
                    </a:p>
                    <a:p>
                      <a:pPr algn="ctr"/>
                      <a:r>
                        <a:rPr lang="en-US" sz="1200" b="0" i="0" u="none" strike="noStrike" kern="1200" baseline="0" dirty="0">
                          <a:solidFill>
                            <a:schemeClr val="tx1"/>
                          </a:solidFill>
                          <a:effectLst/>
                          <a:latin typeface="Calibri" panose="020F0502020204030204" pitchFamily="34" charset="0"/>
                          <a:ea typeface="+mn-ea"/>
                          <a:cs typeface="+mn-cs"/>
                        </a:rPr>
                        <a:t>(10-24-27/22)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NQA-1-2008 / 1a-2009 &amp; Subpart 2.2, 2.7, 2.14, &amp; 2.15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HMIS-Bud Twigg for </a:t>
                      </a:r>
                      <a:r>
                        <a:rPr lang="en-US" sz="1200" b="0" i="0" u="none" strike="noStrike" kern="1200" dirty="0" err="1">
                          <a:solidFill>
                            <a:schemeClr val="tx1"/>
                          </a:solidFill>
                          <a:effectLst/>
                          <a:latin typeface="Calibri" panose="020F0502020204030204" pitchFamily="34" charset="0"/>
                          <a:ea typeface="+mn-ea"/>
                          <a:cs typeface="+mn-cs"/>
                        </a:rPr>
                        <a:t>CPCCo</a:t>
                      </a: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619004306"/>
                  </a:ext>
                </a:extLst>
              </a:tr>
              <a:tr h="62865">
                <a:tc>
                  <a:txBody>
                    <a:bodyPr/>
                    <a:lstStyle/>
                    <a:p>
                      <a:pPr algn="ctr"/>
                      <a:r>
                        <a:rPr lang="en-US" sz="1200" b="0" i="0" u="none" strike="noStrike" kern="1200" baseline="0" dirty="0">
                          <a:solidFill>
                            <a:schemeClr val="tx1"/>
                          </a:solidFill>
                          <a:effectLst/>
                          <a:latin typeface="Calibri" panose="020F0502020204030204" pitchFamily="34" charset="0"/>
                          <a:ea typeface="+mn-ea"/>
                          <a:cs typeface="+mn-cs"/>
                        </a:rPr>
                        <a:t>PCB </a:t>
                      </a:r>
                      <a:r>
                        <a:rPr lang="en-US" sz="1200" b="0" i="0" u="none" strike="noStrike" kern="1200" baseline="0" dirty="0" err="1">
                          <a:solidFill>
                            <a:schemeClr val="tx1"/>
                          </a:solidFill>
                          <a:effectLst/>
                          <a:latin typeface="Calibri" panose="020F0502020204030204" pitchFamily="34" charset="0"/>
                          <a:ea typeface="+mn-ea"/>
                          <a:cs typeface="+mn-cs"/>
                        </a:rPr>
                        <a:t>Piezotronics</a:t>
                      </a:r>
                      <a:r>
                        <a:rPr lang="en-US" sz="1200" b="0" i="0" u="none" strike="noStrike" kern="1200" baseline="0" dirty="0">
                          <a:solidFill>
                            <a:schemeClr val="tx1"/>
                          </a:solidFill>
                          <a:effectLst/>
                          <a:latin typeface="Calibri" panose="020F0502020204030204" pitchFamily="34" charset="0"/>
                          <a:ea typeface="+mn-ea"/>
                          <a:cs typeface="+mn-cs"/>
                        </a:rPr>
                        <a:t>, Inc., Depew, NY</a:t>
                      </a:r>
                    </a:p>
                    <a:p>
                      <a:pPr algn="ctr"/>
                      <a:r>
                        <a:rPr lang="en-US" sz="1200" b="0" i="0" u="none" strike="noStrike" kern="1200" baseline="0" dirty="0">
                          <a:solidFill>
                            <a:schemeClr val="tx1"/>
                          </a:solidFill>
                          <a:effectLst/>
                          <a:latin typeface="Calibri" panose="020F0502020204030204" pitchFamily="34" charset="0"/>
                          <a:ea typeface="+mn-ea"/>
                          <a:cs typeface="+mn-cs"/>
                        </a:rPr>
                        <a:t>(10/18-20/22)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NQA-1-2015</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NNSS-Andrew</a:t>
                      </a:r>
                      <a:r>
                        <a:rPr lang="en-US" sz="1200" b="0" i="0" u="none" strike="noStrike" kern="1200" baseline="0" dirty="0">
                          <a:solidFill>
                            <a:schemeClr val="tx1"/>
                          </a:solidFill>
                          <a:effectLst/>
                          <a:latin typeface="Calibri" panose="020F0502020204030204" pitchFamily="34" charset="0"/>
                          <a:ea typeface="+mn-ea"/>
                          <a:cs typeface="+mn-cs"/>
                        </a:rPr>
                        <a:t> </a:t>
                      </a:r>
                      <a:r>
                        <a:rPr lang="en-US" sz="1200" b="0" i="0" u="none" strike="noStrike" kern="1200" baseline="0" dirty="0" err="1">
                          <a:solidFill>
                            <a:schemeClr val="tx1"/>
                          </a:solidFill>
                          <a:effectLst/>
                          <a:latin typeface="Calibri" panose="020F0502020204030204" pitchFamily="34" charset="0"/>
                          <a:ea typeface="+mn-ea"/>
                          <a:cs typeface="+mn-cs"/>
                        </a:rPr>
                        <a:t>Burningham</a:t>
                      </a: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865870306"/>
                  </a:ext>
                </a:extLst>
              </a:tr>
            </a:tbl>
          </a:graphicData>
        </a:graphic>
      </p:graphicFrame>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pic>
        <p:nvPicPr>
          <p:cNvPr id="7" name="Picture 6">
            <a:extLst>
              <a:ext uri="{FF2B5EF4-FFF2-40B4-BE49-F238E27FC236}">
                <a16:creationId xmlns:a16="http://schemas.microsoft.com/office/drawing/2014/main" id="{422F13F7-DFED-4E44-BFEC-43173D890683}"/>
              </a:ext>
            </a:extLst>
          </p:cNvPr>
          <p:cNvPicPr>
            <a:picLocks noChangeAspect="1"/>
          </p:cNvPicPr>
          <p:nvPr/>
        </p:nvPicPr>
        <p:blipFill>
          <a:blip r:embed="rId3"/>
          <a:stretch>
            <a:fillRect/>
          </a:stretch>
        </p:blipFill>
        <p:spPr>
          <a:xfrm>
            <a:off x="8077200" y="5981700"/>
            <a:ext cx="800100" cy="533400"/>
          </a:xfrm>
          <a:prstGeom prst="rect">
            <a:avLst/>
          </a:prstGeom>
        </p:spPr>
      </p:pic>
    </p:spTree>
    <p:extLst>
      <p:ext uri="{BB962C8B-B14F-4D97-AF65-F5344CB8AC3E}">
        <p14:creationId xmlns:p14="http://schemas.microsoft.com/office/powerpoint/2010/main" val="80618583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Nov – Dec 2022</a:t>
            </a:r>
          </a:p>
        </p:txBody>
      </p:sp>
      <p:graphicFrame>
        <p:nvGraphicFramePr>
          <p:cNvPr id="4" name="Table 3"/>
          <p:cNvGraphicFramePr>
            <a:graphicFrameLocks noGrp="1"/>
          </p:cNvGraphicFramePr>
          <p:nvPr>
            <p:extLst>
              <p:ext uri="{D42A27DB-BD31-4B8C-83A1-F6EECF244321}">
                <p14:modId xmlns:p14="http://schemas.microsoft.com/office/powerpoint/2010/main" val="3614412981"/>
              </p:ext>
            </p:extLst>
          </p:nvPr>
        </p:nvGraphicFramePr>
        <p:xfrm>
          <a:off x="190500" y="990600"/>
          <a:ext cx="8763000" cy="1882140"/>
        </p:xfrm>
        <a:graphic>
          <a:graphicData uri="http://schemas.openxmlformats.org/drawingml/2006/table">
            <a:tbl>
              <a:tblPr firstRow="1" bandRow="1">
                <a:tableStyleId>{7DF18680-E054-41AD-8BC1-D1AEF772440D}</a:tableStyleId>
              </a:tblPr>
              <a:tblGrid>
                <a:gridCol w="3733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121920">
                <a:tc>
                  <a:txBody>
                    <a:bodyPr/>
                    <a:lstStyle/>
                    <a:p>
                      <a:pPr algn="ctr"/>
                      <a:r>
                        <a:rPr lang="en-US" sz="1200" b="0" i="0" u="none" strike="noStrike" kern="1200" dirty="0">
                          <a:solidFill>
                            <a:schemeClr val="tx1"/>
                          </a:solidFill>
                          <a:effectLst/>
                          <a:latin typeface="Calibri" panose="020F0502020204030204" pitchFamily="34" charset="0"/>
                          <a:ea typeface="+mn-ea"/>
                          <a:cs typeface="+mn-cs"/>
                        </a:rPr>
                        <a:t>Channel Comp, LLC, St Petersburg, FL</a:t>
                      </a:r>
                    </a:p>
                    <a:p>
                      <a:pPr algn="ctr"/>
                      <a:r>
                        <a:rPr lang="en-US" sz="1200" b="0" i="0" u="none" strike="noStrike" kern="1200" dirty="0">
                          <a:solidFill>
                            <a:srgbClr val="FF0000"/>
                          </a:solidFill>
                          <a:effectLst/>
                          <a:latin typeface="Calibri" panose="020F0502020204030204" pitchFamily="34" charset="0"/>
                          <a:ea typeface="+mn-ea"/>
                          <a:cs typeface="+mn-cs"/>
                        </a:rPr>
                        <a:t>(11/8-10/2022)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Bill Wingfield</a:t>
                      </a:r>
                    </a:p>
                  </a:txBody>
                  <a:tcPr marL="9525" marR="9525" marT="9525" marB="0" anchor="ctr"/>
                </a:tc>
                <a:extLst>
                  <a:ext uri="{0D108BD9-81ED-4DB2-BD59-A6C34878D82A}">
                    <a16:rowId xmlns:a16="http://schemas.microsoft.com/office/drawing/2014/main" val="736931258"/>
                  </a:ext>
                </a:extLst>
              </a:tr>
              <a:tr h="121920">
                <a:tc>
                  <a:txBody>
                    <a:bodyPr/>
                    <a:lstStyle/>
                    <a:p>
                      <a:pPr algn="ctr"/>
                      <a:r>
                        <a:rPr lang="en-US" sz="1200" b="0" i="0" u="none" strike="noStrike" kern="1200" dirty="0">
                          <a:solidFill>
                            <a:schemeClr val="tx1"/>
                          </a:solidFill>
                          <a:effectLst/>
                          <a:latin typeface="Calibri" panose="020F0502020204030204" pitchFamily="34" charset="0"/>
                          <a:ea typeface="+mn-ea"/>
                          <a:cs typeface="+mn-cs"/>
                        </a:rPr>
                        <a:t>Frontier Tech Corp, Xenia, OH</a:t>
                      </a:r>
                    </a:p>
                    <a:p>
                      <a:pPr algn="ctr"/>
                      <a:r>
                        <a:rPr lang="en-US" sz="1200" b="0" i="0" u="none" strike="noStrike" kern="1200" dirty="0">
                          <a:solidFill>
                            <a:schemeClr val="tx1"/>
                          </a:solidFill>
                          <a:effectLst/>
                          <a:latin typeface="Calibri" panose="020F0502020204030204" pitchFamily="34" charset="0"/>
                          <a:ea typeface="+mn-ea"/>
                          <a:cs typeface="+mn-cs"/>
                        </a:rPr>
                        <a:t>(Dec 2022)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Alonzo Simon</a:t>
                      </a:r>
                    </a:p>
                  </a:txBody>
                  <a:tcPr marL="9525" marR="9525" marT="9525" marB="0" anchor="ctr"/>
                </a:tc>
                <a:extLst>
                  <a:ext uri="{0D108BD9-81ED-4DB2-BD59-A6C34878D82A}">
                    <a16:rowId xmlns:a16="http://schemas.microsoft.com/office/drawing/2014/main" val="982905572"/>
                  </a:ext>
                </a:extLst>
              </a:tr>
              <a:tr h="121920">
                <a:tc>
                  <a:txBody>
                    <a:bodyPr/>
                    <a:lstStyle/>
                    <a:p>
                      <a:pPr algn="ctr"/>
                      <a:r>
                        <a:rPr lang="en-US" sz="1200" b="0" i="0" u="none" strike="noStrike" kern="1200" dirty="0">
                          <a:solidFill>
                            <a:schemeClr val="tx1"/>
                          </a:solidFill>
                          <a:effectLst/>
                          <a:latin typeface="Calibri" panose="020F0502020204030204" pitchFamily="34" charset="0"/>
                          <a:ea typeface="+mn-ea"/>
                          <a:cs typeface="+mn-cs"/>
                        </a:rPr>
                        <a:t>Hot Cell Services, Richland, WA</a:t>
                      </a:r>
                    </a:p>
                    <a:p>
                      <a:pPr algn="ctr"/>
                      <a:r>
                        <a:rPr lang="en-US" sz="1200" b="0" i="0" u="none" strike="noStrike" kern="1200" dirty="0">
                          <a:solidFill>
                            <a:schemeClr val="tx1"/>
                          </a:solidFill>
                          <a:effectLst/>
                          <a:latin typeface="Calibri" panose="020F0502020204030204" pitchFamily="34" charset="0"/>
                          <a:ea typeface="+mn-ea"/>
                          <a:cs typeface="+mn-cs"/>
                        </a:rPr>
                        <a:t>(11/15-18/2022)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NQA-1:2008 / 1a-2009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PNNL – Quincy Stowe</a:t>
                      </a:r>
                    </a:p>
                  </a:txBody>
                  <a:tcPr marL="9525" marR="9525" marT="9525" marB="0" anchor="ctr"/>
                </a:tc>
                <a:extLst>
                  <a:ext uri="{0D108BD9-81ED-4DB2-BD59-A6C34878D82A}">
                    <a16:rowId xmlns:a16="http://schemas.microsoft.com/office/drawing/2014/main" val="2701707833"/>
                  </a:ext>
                </a:extLst>
              </a:tr>
              <a:tr h="121920">
                <a:tc>
                  <a:txBody>
                    <a:bodyPr/>
                    <a:lstStyle/>
                    <a:p>
                      <a:pPr algn="ctr"/>
                      <a:r>
                        <a:rPr lang="en-US" sz="1200" b="0" i="0" u="none" strike="noStrike" kern="1200" dirty="0" err="1">
                          <a:solidFill>
                            <a:schemeClr val="tx1"/>
                          </a:solidFill>
                          <a:effectLst/>
                          <a:latin typeface="Calibri" panose="020F0502020204030204" pitchFamily="34" charset="0"/>
                          <a:ea typeface="+mn-ea"/>
                          <a:cs typeface="+mn-cs"/>
                        </a:rPr>
                        <a:t>Jona</a:t>
                      </a:r>
                      <a:r>
                        <a:rPr lang="en-US" sz="1200" b="0" i="0" u="none" strike="noStrike" kern="1200" dirty="0">
                          <a:solidFill>
                            <a:schemeClr val="tx1"/>
                          </a:solidFill>
                          <a:effectLst/>
                          <a:latin typeface="Calibri" panose="020F0502020204030204" pitchFamily="34" charset="0"/>
                          <a:ea typeface="+mn-ea"/>
                          <a:cs typeface="+mn-cs"/>
                        </a:rPr>
                        <a:t> Machining, Los Alamos, NM</a:t>
                      </a:r>
                    </a:p>
                    <a:p>
                      <a:pPr algn="ctr"/>
                      <a:r>
                        <a:rPr lang="en-US" sz="1200" b="0" i="0" u="none" strike="noStrike" kern="1200" dirty="0">
                          <a:solidFill>
                            <a:srgbClr val="FF0000"/>
                          </a:solidFill>
                          <a:effectLst/>
                          <a:latin typeface="Calibri" panose="020F0502020204030204" pitchFamily="34" charset="0"/>
                          <a:ea typeface="+mn-ea"/>
                          <a:cs typeface="+mn-cs"/>
                        </a:rPr>
                        <a:t>(12/2022)</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NQA-1-2008 / 1a-2009 &amp;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Bill Wingfield</a:t>
                      </a:r>
                    </a:p>
                  </a:txBody>
                  <a:tcPr marL="9525" marR="9525" marT="9525" marB="0" anchor="ctr"/>
                </a:tc>
                <a:extLst>
                  <a:ext uri="{0D108BD9-81ED-4DB2-BD59-A6C34878D82A}">
                    <a16:rowId xmlns:a16="http://schemas.microsoft.com/office/drawing/2014/main" val="2380237628"/>
                  </a:ext>
                </a:extLst>
              </a:tr>
            </a:tbl>
          </a:graphicData>
        </a:graphic>
      </p:graphicFrame>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pic>
        <p:nvPicPr>
          <p:cNvPr id="7" name="Picture 6">
            <a:extLst>
              <a:ext uri="{FF2B5EF4-FFF2-40B4-BE49-F238E27FC236}">
                <a16:creationId xmlns:a16="http://schemas.microsoft.com/office/drawing/2014/main" id="{422F13F7-DFED-4E44-BFEC-43173D890683}"/>
              </a:ext>
            </a:extLst>
          </p:cNvPr>
          <p:cNvPicPr>
            <a:picLocks noChangeAspect="1"/>
          </p:cNvPicPr>
          <p:nvPr/>
        </p:nvPicPr>
        <p:blipFill>
          <a:blip r:embed="rId3"/>
          <a:stretch>
            <a:fillRect/>
          </a:stretch>
        </p:blipFill>
        <p:spPr>
          <a:xfrm>
            <a:off x="8077200" y="5981700"/>
            <a:ext cx="800100" cy="533400"/>
          </a:xfrm>
          <a:prstGeom prst="rect">
            <a:avLst/>
          </a:prstGeom>
        </p:spPr>
      </p:pic>
    </p:spTree>
    <p:extLst>
      <p:ext uri="{BB962C8B-B14F-4D97-AF65-F5344CB8AC3E}">
        <p14:creationId xmlns:p14="http://schemas.microsoft.com/office/powerpoint/2010/main" val="10509471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162800" cy="461665"/>
          </a:xfrm>
        </p:spPr>
        <p:txBody>
          <a:bodyPr/>
          <a:lstStyle/>
          <a:p>
            <a:pPr algn="ctr"/>
            <a:r>
              <a:rPr lang="en-US" dirty="0"/>
              <a:t>Audit Scheduling – Jan – Jun 2023</a:t>
            </a:r>
          </a:p>
        </p:txBody>
      </p:sp>
      <p:graphicFrame>
        <p:nvGraphicFramePr>
          <p:cNvPr id="4" name="Table 3"/>
          <p:cNvGraphicFramePr>
            <a:graphicFrameLocks noGrp="1"/>
          </p:cNvGraphicFramePr>
          <p:nvPr>
            <p:extLst>
              <p:ext uri="{D42A27DB-BD31-4B8C-83A1-F6EECF244321}">
                <p14:modId xmlns:p14="http://schemas.microsoft.com/office/powerpoint/2010/main" val="257291925"/>
              </p:ext>
            </p:extLst>
          </p:nvPr>
        </p:nvGraphicFramePr>
        <p:xfrm>
          <a:off x="190500" y="990600"/>
          <a:ext cx="8763000" cy="3768090"/>
        </p:xfrm>
        <a:graphic>
          <a:graphicData uri="http://schemas.openxmlformats.org/drawingml/2006/table">
            <a:tbl>
              <a:tblPr firstRow="1" bandRow="1">
                <a:tableStyleId>{7DF18680-E054-41AD-8BC1-D1AEF772440D}</a:tableStyleId>
              </a:tblPr>
              <a:tblGrid>
                <a:gridCol w="3733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81000">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Supplier</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Audit Basis</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tc>
                  <a:txBody>
                    <a:bodyPr/>
                    <a:lstStyle/>
                    <a:p>
                      <a:pPr marL="0" marR="0" algn="ctr">
                        <a:spcBef>
                          <a:spcPts val="0"/>
                        </a:spcBef>
                        <a:spcAft>
                          <a:spcPts val="0"/>
                        </a:spcAft>
                      </a:pPr>
                      <a:r>
                        <a:rPr lang="en-US" sz="1600" b="1" kern="50" dirty="0">
                          <a:solidFill>
                            <a:srgbClr val="000000"/>
                          </a:solidFill>
                          <a:effectLst/>
                          <a:latin typeface="+mn-lt"/>
                          <a:ea typeface="Lucida Sans Unicode"/>
                          <a:cs typeface="Times New Roman"/>
                        </a:rPr>
                        <a:t>Lead</a:t>
                      </a:r>
                      <a:endParaRPr lang="en-US" sz="1600" kern="50" dirty="0">
                        <a:effectLst/>
                        <a:latin typeface="+mn-lt"/>
                        <a:ea typeface="Lucida Sans Unicode"/>
                        <a:cs typeface="Times New Roman"/>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121920">
                <a:tc>
                  <a:txBody>
                    <a:bodyPr/>
                    <a:lstStyle/>
                    <a:p>
                      <a:pPr algn="ctr"/>
                      <a:r>
                        <a:rPr lang="en-US" sz="1200" b="0" i="0" u="none" strike="noStrike" kern="1200" baseline="0" dirty="0">
                          <a:solidFill>
                            <a:schemeClr val="tx1"/>
                          </a:solidFill>
                          <a:effectLst/>
                          <a:latin typeface="Calibri" panose="020F0502020204030204" pitchFamily="34" charset="0"/>
                          <a:ea typeface="+mn-ea"/>
                          <a:cs typeface="+mn-cs"/>
                        </a:rPr>
                        <a:t>Accurate Machine, Los Lunas, NM</a:t>
                      </a:r>
                      <a:br>
                        <a:rPr lang="en-US" sz="1200" b="0" i="0" u="none" strike="noStrike" kern="1200" baseline="0" dirty="0">
                          <a:solidFill>
                            <a:schemeClr val="tx1"/>
                          </a:solidFill>
                          <a:effectLst/>
                          <a:latin typeface="Calibri" panose="020F0502020204030204" pitchFamily="34" charset="0"/>
                          <a:ea typeface="+mn-ea"/>
                          <a:cs typeface="+mn-cs"/>
                        </a:rPr>
                      </a:br>
                      <a:r>
                        <a:rPr lang="en-US" sz="1200" b="0" i="0" u="none" strike="noStrike" kern="1200" baseline="0" dirty="0">
                          <a:solidFill>
                            <a:schemeClr val="tx1"/>
                          </a:solidFill>
                          <a:effectLst/>
                          <a:latin typeface="Calibri" panose="020F0502020204030204" pitchFamily="34" charset="0"/>
                          <a:ea typeface="+mn-ea"/>
                          <a:cs typeface="+mn-cs"/>
                        </a:rPr>
                        <a:t>(4/2023)</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Bill Wingfield</a:t>
                      </a:r>
                    </a:p>
                  </a:txBody>
                  <a:tcPr marL="9525" marR="9525" marT="9525" marB="0" anchor="ctr"/>
                </a:tc>
                <a:extLst>
                  <a:ext uri="{0D108BD9-81ED-4DB2-BD59-A6C34878D82A}">
                    <a16:rowId xmlns:a16="http://schemas.microsoft.com/office/drawing/2014/main" val="2326349852"/>
                  </a:ext>
                </a:extLst>
              </a:tr>
              <a:tr h="121920">
                <a:tc>
                  <a:txBody>
                    <a:bodyPr/>
                    <a:lstStyle/>
                    <a:p>
                      <a:pPr algn="ctr"/>
                      <a:r>
                        <a:rPr lang="en-US" sz="1200" b="0" i="0" u="none" strike="noStrike" kern="1200" baseline="0" dirty="0">
                          <a:solidFill>
                            <a:schemeClr val="tx1"/>
                          </a:solidFill>
                          <a:effectLst/>
                          <a:latin typeface="Calibri" panose="020F0502020204030204" pitchFamily="34" charset="0"/>
                          <a:ea typeface="+mn-ea"/>
                          <a:cs typeface="+mn-cs"/>
                        </a:rPr>
                        <a:t>APCT, Inc. Santa Clara, CA</a:t>
                      </a:r>
                    </a:p>
                    <a:p>
                      <a:pPr algn="ctr"/>
                      <a:r>
                        <a:rPr lang="en-US" sz="1200" b="0" i="0" u="none" strike="noStrike" kern="1200" baseline="0" dirty="0">
                          <a:solidFill>
                            <a:schemeClr val="tx1"/>
                          </a:solidFill>
                          <a:effectLst/>
                          <a:latin typeface="Calibri" panose="020F0502020204030204" pitchFamily="34" charset="0"/>
                          <a:ea typeface="+mn-ea"/>
                          <a:cs typeface="+mn-cs"/>
                        </a:rPr>
                        <a:t>(3/2023)</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Alonzo Simon</a:t>
                      </a:r>
                    </a:p>
                  </a:txBody>
                  <a:tcPr marL="9525" marR="9525" marT="9525" marB="0" anchor="ctr"/>
                </a:tc>
                <a:extLst>
                  <a:ext uri="{0D108BD9-81ED-4DB2-BD59-A6C34878D82A}">
                    <a16:rowId xmlns:a16="http://schemas.microsoft.com/office/drawing/2014/main" val="105968485"/>
                  </a:ext>
                </a:extLst>
              </a:tr>
              <a:tr h="121920">
                <a:tc>
                  <a:txBody>
                    <a:bodyPr/>
                    <a:lstStyle/>
                    <a:p>
                      <a:pPr algn="ctr"/>
                      <a:r>
                        <a:rPr lang="en-US" sz="1200" b="0" i="0" u="none" strike="noStrike" kern="1200" baseline="0" dirty="0">
                          <a:solidFill>
                            <a:schemeClr val="tx1"/>
                          </a:solidFill>
                          <a:effectLst/>
                          <a:latin typeface="Calibri" panose="020F0502020204030204" pitchFamily="34" charset="0"/>
                          <a:ea typeface="+mn-ea"/>
                          <a:cs typeface="+mn-cs"/>
                        </a:rPr>
                        <a:t>Benchmark Elect, Tempe, AZ</a:t>
                      </a:r>
                    </a:p>
                    <a:p>
                      <a:pPr algn="ctr"/>
                      <a:r>
                        <a:rPr lang="en-US" sz="1200" b="0" i="0" u="none" strike="noStrike" kern="1200" baseline="0" dirty="0">
                          <a:solidFill>
                            <a:schemeClr val="tx1"/>
                          </a:solidFill>
                          <a:effectLst/>
                          <a:latin typeface="Calibri" panose="020F0502020204030204" pitchFamily="34" charset="0"/>
                          <a:ea typeface="+mn-ea"/>
                          <a:cs typeface="+mn-cs"/>
                        </a:rPr>
                        <a:t>(5/2023)</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Alonzo</a:t>
                      </a:r>
                      <a:r>
                        <a:rPr lang="en-US" sz="1200" b="0" i="0" u="none" strike="noStrike" kern="1200" baseline="0" dirty="0">
                          <a:solidFill>
                            <a:schemeClr val="tx1"/>
                          </a:solidFill>
                          <a:effectLst/>
                          <a:latin typeface="Calibri" panose="020F0502020204030204" pitchFamily="34" charset="0"/>
                          <a:ea typeface="+mn-ea"/>
                          <a:cs typeface="+mn-cs"/>
                        </a:rPr>
                        <a:t> Simon</a:t>
                      </a: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368484360"/>
                  </a:ext>
                </a:extLst>
              </a:tr>
              <a:tr h="121920">
                <a:tc>
                  <a:txBody>
                    <a:bodyPr/>
                    <a:lstStyle/>
                    <a:p>
                      <a:pPr algn="ctr"/>
                      <a:r>
                        <a:rPr lang="en-US" sz="1200" b="0" i="0" u="none" strike="noStrike" kern="1200" dirty="0">
                          <a:solidFill>
                            <a:schemeClr val="tx1"/>
                          </a:solidFill>
                          <a:effectLst/>
                          <a:latin typeface="Calibri" panose="020F0502020204030204" pitchFamily="34" charset="0"/>
                          <a:ea typeface="+mn-ea"/>
                          <a:cs typeface="+mn-cs"/>
                        </a:rPr>
                        <a:t>Columbia Energy and Environmental Services (CEES), Richland, WA</a:t>
                      </a:r>
                    </a:p>
                    <a:p>
                      <a:pPr algn="ctr"/>
                      <a:r>
                        <a:rPr lang="en-US" sz="1200" b="0" i="0" u="none" strike="noStrike" kern="1200" dirty="0">
                          <a:solidFill>
                            <a:schemeClr val="tx1"/>
                          </a:solidFill>
                          <a:effectLst/>
                          <a:latin typeface="Calibri" panose="020F0502020204030204" pitchFamily="34" charset="0"/>
                          <a:ea typeface="+mn-ea"/>
                          <a:cs typeface="+mn-cs"/>
                        </a:rPr>
                        <a:t>(1/31-2/2/2023)</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NQA-1:2008 / 1a-2009</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PNNL – Quincy Stowe</a:t>
                      </a:r>
                    </a:p>
                  </a:txBody>
                  <a:tcPr marL="9525" marR="9525" marT="9525" marB="0" anchor="ctr"/>
                </a:tc>
                <a:extLst>
                  <a:ext uri="{0D108BD9-81ED-4DB2-BD59-A6C34878D82A}">
                    <a16:rowId xmlns:a16="http://schemas.microsoft.com/office/drawing/2014/main" val="3286820432"/>
                  </a:ext>
                </a:extLst>
              </a:tr>
              <a:tr h="121920">
                <a:tc>
                  <a:txBody>
                    <a:bodyPr/>
                    <a:lstStyle/>
                    <a:p>
                      <a:pPr algn="ctr"/>
                      <a:r>
                        <a:rPr lang="en-US" sz="1200" b="0" i="0" u="none" strike="noStrike" kern="1200" baseline="0" dirty="0" err="1">
                          <a:solidFill>
                            <a:schemeClr val="tx1"/>
                          </a:solidFill>
                          <a:effectLst/>
                          <a:latin typeface="Calibri" panose="020F0502020204030204" pitchFamily="34" charset="0"/>
                          <a:ea typeface="+mn-ea"/>
                          <a:cs typeface="+mn-cs"/>
                        </a:rPr>
                        <a:t>Excelitas</a:t>
                      </a:r>
                      <a:r>
                        <a:rPr lang="en-US" sz="1200" b="0" i="0" u="none" strike="noStrike" kern="1200" baseline="0" dirty="0">
                          <a:solidFill>
                            <a:schemeClr val="tx1"/>
                          </a:solidFill>
                          <a:effectLst/>
                          <a:latin typeface="Calibri" panose="020F0502020204030204" pitchFamily="34" charset="0"/>
                          <a:ea typeface="+mn-ea"/>
                          <a:cs typeface="+mn-cs"/>
                        </a:rPr>
                        <a:t>, Miamisburg, OH</a:t>
                      </a:r>
                    </a:p>
                    <a:p>
                      <a:pPr algn="ctr"/>
                      <a:r>
                        <a:rPr lang="en-US" sz="1200" b="0" i="0" u="none" strike="noStrike" kern="1200" baseline="0" dirty="0">
                          <a:solidFill>
                            <a:schemeClr val="tx1"/>
                          </a:solidFill>
                          <a:effectLst/>
                          <a:latin typeface="Calibri" panose="020F0502020204030204" pitchFamily="34" charset="0"/>
                          <a:ea typeface="+mn-ea"/>
                          <a:cs typeface="+mn-cs"/>
                        </a:rPr>
                        <a:t>(2/2023)</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Bill Wingfield</a:t>
                      </a:r>
                    </a:p>
                  </a:txBody>
                  <a:tcPr marL="9525" marR="9525" marT="9525" marB="0" anchor="ctr"/>
                </a:tc>
                <a:extLst>
                  <a:ext uri="{0D108BD9-81ED-4DB2-BD59-A6C34878D82A}">
                    <a16:rowId xmlns:a16="http://schemas.microsoft.com/office/drawing/2014/main" val="4230412935"/>
                  </a:ext>
                </a:extLst>
              </a:tr>
              <a:tr h="121920">
                <a:tc>
                  <a:txBody>
                    <a:bodyPr/>
                    <a:lstStyle/>
                    <a:p>
                      <a:pPr algn="ctr"/>
                      <a:r>
                        <a:rPr lang="en-US" sz="1200" b="0" i="0" u="none" strike="noStrike" kern="1200" baseline="0" dirty="0">
                          <a:solidFill>
                            <a:schemeClr val="tx1"/>
                          </a:solidFill>
                          <a:effectLst/>
                          <a:latin typeface="Calibri" panose="020F0502020204030204" pitchFamily="34" charset="0"/>
                          <a:ea typeface="+mn-ea"/>
                          <a:cs typeface="+mn-cs"/>
                        </a:rPr>
                        <a:t>Benchmark Elect, Tempe, AZ</a:t>
                      </a:r>
                    </a:p>
                    <a:p>
                      <a:pPr algn="ctr"/>
                      <a:r>
                        <a:rPr lang="en-US" sz="1200" b="0" i="0" u="none" strike="noStrike" kern="1200" baseline="0" dirty="0">
                          <a:solidFill>
                            <a:schemeClr val="tx1"/>
                          </a:solidFill>
                          <a:effectLst/>
                          <a:latin typeface="Calibri" panose="020F0502020204030204" pitchFamily="34" charset="0"/>
                          <a:ea typeface="+mn-ea"/>
                          <a:cs typeface="+mn-cs"/>
                        </a:rPr>
                        <a:t>(6/2023)</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Pawel Grzeszykowski</a:t>
                      </a:r>
                    </a:p>
                  </a:txBody>
                  <a:tcPr marL="9525" marR="9525" marT="9525" marB="0" anchor="ctr"/>
                </a:tc>
                <a:extLst>
                  <a:ext uri="{0D108BD9-81ED-4DB2-BD59-A6C34878D82A}">
                    <a16:rowId xmlns:a16="http://schemas.microsoft.com/office/drawing/2014/main" val="2022649382"/>
                  </a:ext>
                </a:extLst>
              </a:tr>
              <a:tr h="121920">
                <a:tc>
                  <a:txBody>
                    <a:bodyPr/>
                    <a:lstStyle/>
                    <a:p>
                      <a:pPr algn="ctr"/>
                      <a:r>
                        <a:rPr lang="en-US" sz="1200" b="0" i="0" u="none" strike="noStrike" kern="1200" baseline="0" dirty="0">
                          <a:solidFill>
                            <a:schemeClr val="tx1"/>
                          </a:solidFill>
                          <a:effectLst/>
                          <a:latin typeface="Calibri" panose="020F0502020204030204" pitchFamily="34" charset="0"/>
                          <a:ea typeface="+mn-ea"/>
                          <a:cs typeface="+mn-cs"/>
                        </a:rPr>
                        <a:t>Military </a:t>
                      </a:r>
                      <a:r>
                        <a:rPr lang="en-US" sz="1200" b="0" i="0" u="none" strike="noStrike" kern="1200" baseline="0" dirty="0" err="1">
                          <a:solidFill>
                            <a:schemeClr val="tx1"/>
                          </a:solidFill>
                          <a:effectLst/>
                          <a:latin typeface="Calibri" panose="020F0502020204030204" pitchFamily="34" charset="0"/>
                          <a:ea typeface="+mn-ea"/>
                          <a:cs typeface="+mn-cs"/>
                        </a:rPr>
                        <a:t>Fastners</a:t>
                      </a:r>
                      <a:r>
                        <a:rPr lang="en-US" sz="1200" b="0" i="0" u="none" strike="noStrike" kern="1200" baseline="0" dirty="0">
                          <a:solidFill>
                            <a:schemeClr val="tx1"/>
                          </a:solidFill>
                          <a:effectLst/>
                          <a:latin typeface="Calibri" panose="020F0502020204030204" pitchFamily="34" charset="0"/>
                          <a:ea typeface="+mn-ea"/>
                          <a:cs typeface="+mn-cs"/>
                        </a:rPr>
                        <a:t>, Melbourne, FL</a:t>
                      </a:r>
                    </a:p>
                    <a:p>
                      <a:pPr algn="ctr"/>
                      <a:r>
                        <a:rPr lang="en-US" sz="1200" b="0" i="0" u="none" strike="noStrike" kern="1200" baseline="0" dirty="0">
                          <a:solidFill>
                            <a:schemeClr val="tx1"/>
                          </a:solidFill>
                          <a:effectLst/>
                          <a:latin typeface="Calibri" panose="020F0502020204030204" pitchFamily="34" charset="0"/>
                          <a:ea typeface="+mn-ea"/>
                          <a:cs typeface="+mn-cs"/>
                        </a:rPr>
                        <a:t>(1/20230</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Calibri" panose="020F0502020204030204" pitchFamily="34" charset="0"/>
                          <a:ea typeface="+mn-ea"/>
                          <a:cs typeface="+mn-cs"/>
                        </a:rPr>
                        <a:t>NON-nqa-1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Calibri" panose="020F0502020204030204" pitchFamily="34" charset="0"/>
                          <a:ea typeface="+mn-ea"/>
                          <a:cs typeface="+mn-cs"/>
                        </a:rPr>
                        <a:t>LANL – Dave </a:t>
                      </a:r>
                      <a:r>
                        <a:rPr lang="en-US" sz="1200" b="0" i="0" u="none" strike="noStrike" kern="1200" dirty="0" err="1">
                          <a:solidFill>
                            <a:schemeClr val="tx1"/>
                          </a:solidFill>
                          <a:effectLst/>
                          <a:latin typeface="Calibri" panose="020F0502020204030204" pitchFamily="34" charset="0"/>
                          <a:ea typeface="+mn-ea"/>
                          <a:cs typeface="+mn-cs"/>
                        </a:rPr>
                        <a:t>Destromp</a:t>
                      </a: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3173622403"/>
                  </a:ext>
                </a:extLst>
              </a:tr>
              <a:tr h="121920">
                <a:tc>
                  <a:txBody>
                    <a:bodyPr/>
                    <a:lstStyle/>
                    <a:p>
                      <a:pPr algn="ct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736931258"/>
                  </a:ext>
                </a:extLst>
              </a:tr>
              <a:tr h="121920">
                <a:tc>
                  <a:txBody>
                    <a:bodyPr/>
                    <a:lstStyle/>
                    <a:p>
                      <a:pPr algn="ct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982905572"/>
                  </a:ext>
                </a:extLst>
              </a:tr>
              <a:tr h="121920">
                <a:tc>
                  <a:txBody>
                    <a:bodyPr/>
                    <a:lstStyle/>
                    <a:p>
                      <a:pPr algn="ct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701707833"/>
                  </a:ext>
                </a:extLst>
              </a:tr>
            </a:tbl>
          </a:graphicData>
        </a:graphic>
      </p:graphicFrame>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pic>
        <p:nvPicPr>
          <p:cNvPr id="7" name="Picture 6">
            <a:extLst>
              <a:ext uri="{FF2B5EF4-FFF2-40B4-BE49-F238E27FC236}">
                <a16:creationId xmlns:a16="http://schemas.microsoft.com/office/drawing/2014/main" id="{422F13F7-DFED-4E44-BFEC-43173D890683}"/>
              </a:ext>
            </a:extLst>
          </p:cNvPr>
          <p:cNvPicPr>
            <a:picLocks noChangeAspect="1"/>
          </p:cNvPicPr>
          <p:nvPr/>
        </p:nvPicPr>
        <p:blipFill>
          <a:blip r:embed="rId3"/>
          <a:stretch>
            <a:fillRect/>
          </a:stretch>
        </p:blipFill>
        <p:spPr>
          <a:xfrm>
            <a:off x="8077200" y="5981700"/>
            <a:ext cx="800100" cy="533400"/>
          </a:xfrm>
          <a:prstGeom prst="rect">
            <a:avLst/>
          </a:prstGeom>
        </p:spPr>
      </p:pic>
    </p:spTree>
    <p:extLst>
      <p:ext uri="{BB962C8B-B14F-4D97-AF65-F5344CB8AC3E}">
        <p14:creationId xmlns:p14="http://schemas.microsoft.com/office/powerpoint/2010/main" val="428002291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186037"/>
            <a:ext cx="7010400" cy="461665"/>
          </a:xfrm>
        </p:spPr>
        <p:txBody>
          <a:bodyPr/>
          <a:lstStyle/>
          <a:p>
            <a:r>
              <a:rPr lang="en-US" dirty="0"/>
              <a:t>Supply Chain Quality </a:t>
            </a:r>
            <a:r>
              <a:rPr lang="en-US" dirty="0" err="1"/>
              <a:t>Webex</a:t>
            </a:r>
            <a:r>
              <a:rPr lang="en-US" dirty="0"/>
              <a:t> Calls</a:t>
            </a:r>
          </a:p>
        </p:txBody>
      </p:sp>
      <p:graphicFrame>
        <p:nvGraphicFramePr>
          <p:cNvPr id="5" name="Table 4"/>
          <p:cNvGraphicFramePr>
            <a:graphicFrameLocks noGrp="1"/>
          </p:cNvGraphicFramePr>
          <p:nvPr>
            <p:extLst>
              <p:ext uri="{D42A27DB-BD31-4B8C-83A1-F6EECF244321}">
                <p14:modId xmlns:p14="http://schemas.microsoft.com/office/powerpoint/2010/main" val="3972439257"/>
              </p:ext>
            </p:extLst>
          </p:nvPr>
        </p:nvGraphicFramePr>
        <p:xfrm>
          <a:off x="228604" y="1136702"/>
          <a:ext cx="8686803" cy="3423382"/>
        </p:xfrm>
        <a:graphic>
          <a:graphicData uri="http://schemas.openxmlformats.org/drawingml/2006/table">
            <a:tbl>
              <a:tblPr>
                <a:tableStyleId>{5C22544A-7EE6-4342-B048-85BDC9FD1C3A}</a:tableStyleId>
              </a:tblPr>
              <a:tblGrid>
                <a:gridCol w="2590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447801">
                  <a:extLst>
                    <a:ext uri="{9D8B030D-6E8A-4147-A177-3AD203B41FA5}">
                      <a16:colId xmlns:a16="http://schemas.microsoft.com/office/drawing/2014/main" val="20002"/>
                    </a:ext>
                  </a:extLst>
                </a:gridCol>
                <a:gridCol w="1649507">
                  <a:extLst>
                    <a:ext uri="{9D8B030D-6E8A-4147-A177-3AD203B41FA5}">
                      <a16:colId xmlns:a16="http://schemas.microsoft.com/office/drawing/2014/main" val="20003"/>
                    </a:ext>
                  </a:extLst>
                </a:gridCol>
                <a:gridCol w="1703295">
                  <a:extLst>
                    <a:ext uri="{9D8B030D-6E8A-4147-A177-3AD203B41FA5}">
                      <a16:colId xmlns:a16="http://schemas.microsoft.com/office/drawing/2014/main" val="20004"/>
                    </a:ext>
                  </a:extLst>
                </a:gridCol>
              </a:tblGrid>
              <a:tr h="621192">
                <a:tc gridSpan="5">
                  <a:txBody>
                    <a:bodyPr/>
                    <a:lstStyle/>
                    <a:p>
                      <a:pPr algn="ctr" fontAlgn="ctr"/>
                      <a:r>
                        <a:rPr lang="en-US" sz="2000" b="1" u="none" strike="noStrike" dirty="0">
                          <a:effectLst/>
                          <a:latin typeface="Arial" pitchFamily="34" charset="0"/>
                          <a:cs typeface="Arial" pitchFamily="34" charset="0"/>
                        </a:rPr>
                        <a:t>2022/2023 Supply Chain Quality Webex / Conference Call Schedule</a:t>
                      </a:r>
                      <a:endParaRPr lang="en-US" sz="2000" b="1" i="0" u="none" strike="noStrike" dirty="0">
                        <a:solidFill>
                          <a:srgbClr val="000000"/>
                        </a:solidFill>
                        <a:effectLst/>
                        <a:latin typeface="Arial" pitchFamily="34" charset="0"/>
                        <a:cs typeface="Arial" pitchFamily="34" charset="0"/>
                      </a:endParaRPr>
                    </a:p>
                  </a:txBody>
                  <a:tcPr marL="3972" marR="3972" marT="397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2014">
                <a:tc>
                  <a:txBody>
                    <a:bodyPr/>
                    <a:lstStyle/>
                    <a:p>
                      <a:pPr algn="ctr" fontAlgn="ctr"/>
                      <a:r>
                        <a:rPr lang="en-US" sz="2000" b="1" u="none" strike="noStrike" dirty="0">
                          <a:effectLst/>
                          <a:latin typeface="Arial" pitchFamily="34" charset="0"/>
                          <a:cs typeface="Arial" pitchFamily="34" charset="0"/>
                        </a:rPr>
                        <a:t>Date</a:t>
                      </a:r>
                      <a:endParaRPr lang="en-US" sz="2000" b="1" i="0" u="none" strike="noStrike" dirty="0">
                        <a:solidFill>
                          <a:srgbClr val="00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effectLst/>
                          <a:latin typeface="Arial" pitchFamily="34" charset="0"/>
                          <a:cs typeface="Arial" pitchFamily="34" charset="0"/>
                        </a:rPr>
                        <a:t>EST</a:t>
                      </a:r>
                      <a:endParaRPr lang="en-US" sz="2000" b="1" i="0" u="none" strike="noStrike" dirty="0">
                        <a:solidFill>
                          <a:srgbClr val="00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a:effectLst/>
                          <a:latin typeface="Arial" pitchFamily="34" charset="0"/>
                          <a:cs typeface="Arial" pitchFamily="34" charset="0"/>
                        </a:rPr>
                        <a:t>CST</a:t>
                      </a:r>
                      <a:endParaRPr lang="en-US" sz="2000" b="1" i="0" u="none" strike="noStrike">
                        <a:solidFill>
                          <a:srgbClr val="00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a:effectLst/>
                          <a:latin typeface="Arial" pitchFamily="34" charset="0"/>
                          <a:cs typeface="Arial" pitchFamily="34" charset="0"/>
                        </a:rPr>
                        <a:t>MST</a:t>
                      </a:r>
                      <a:endParaRPr lang="en-US" sz="2000" b="1" i="0" u="none" strike="noStrike">
                        <a:solidFill>
                          <a:srgbClr val="00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effectLst/>
                          <a:latin typeface="Arial" pitchFamily="34" charset="0"/>
                          <a:cs typeface="Arial" pitchFamily="34" charset="0"/>
                        </a:rPr>
                        <a:t>PST</a:t>
                      </a:r>
                      <a:endParaRPr lang="en-US" sz="2000" b="1" i="0" u="none" strike="noStrike" dirty="0">
                        <a:solidFill>
                          <a:srgbClr val="00000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10001"/>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2935536224"/>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a:solidFill>
                            <a:srgbClr val="00B0F0"/>
                          </a:solidFill>
                          <a:effectLst/>
                          <a:latin typeface="Arial" pitchFamily="34" charset="0"/>
                          <a:cs typeface="Arial" pitchFamily="34" charset="0"/>
                        </a:rPr>
                        <a:t>Oct 19, 2022</a:t>
                      </a: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2481475911"/>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a:solidFill>
                            <a:srgbClr val="00B0F0"/>
                          </a:solidFill>
                          <a:effectLst/>
                          <a:latin typeface="Arial" pitchFamily="34" charset="0"/>
                          <a:cs typeface="Arial" pitchFamily="34" charset="0"/>
                        </a:rPr>
                        <a:t>Nov 16, 2022</a:t>
                      </a: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1348075447"/>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a:solidFill>
                            <a:srgbClr val="00B0F0"/>
                          </a:solidFill>
                          <a:effectLst/>
                          <a:latin typeface="Arial" pitchFamily="34" charset="0"/>
                          <a:cs typeface="Arial" pitchFamily="34" charset="0"/>
                        </a:rPr>
                        <a:t>Dec 21, 2022</a:t>
                      </a: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11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10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9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00B0F0"/>
                          </a:solidFill>
                          <a:effectLst/>
                          <a:latin typeface="Arial" pitchFamily="34" charset="0"/>
                          <a:cs typeface="Arial" pitchFamily="34" charset="0"/>
                        </a:rPr>
                        <a:t>8 AM</a:t>
                      </a:r>
                      <a:endParaRPr lang="en-US" sz="2000" b="1" i="0" u="none" strike="noStrike" dirty="0">
                        <a:solidFill>
                          <a:srgbClr val="00B0F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2242183652"/>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a:solidFill>
                            <a:srgbClr val="FF0000"/>
                          </a:solidFill>
                          <a:effectLst/>
                          <a:latin typeface="Arial" pitchFamily="34" charset="0"/>
                          <a:cs typeface="Arial" pitchFamily="34" charset="0"/>
                        </a:rPr>
                        <a:t>Jan 18, 2023</a:t>
                      </a: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11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10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9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8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2921576885"/>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a:solidFill>
                            <a:srgbClr val="FF0000"/>
                          </a:solidFill>
                          <a:effectLst/>
                          <a:latin typeface="Arial" pitchFamily="34" charset="0"/>
                          <a:cs typeface="Arial" pitchFamily="34" charset="0"/>
                        </a:rPr>
                        <a:t>Feb 15, 2023</a:t>
                      </a: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11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10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9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8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4027560234"/>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a:solidFill>
                            <a:srgbClr val="FF0000"/>
                          </a:solidFill>
                          <a:effectLst/>
                          <a:latin typeface="Arial" pitchFamily="34" charset="0"/>
                          <a:cs typeface="Arial" pitchFamily="34" charset="0"/>
                        </a:rPr>
                        <a:t>Mar 15, 2023</a:t>
                      </a: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11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10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9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8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1439175302"/>
                  </a:ext>
                </a:extLst>
              </a:tr>
              <a:tr h="2985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b="1" i="0" u="none" strike="noStrike" dirty="0">
                          <a:solidFill>
                            <a:srgbClr val="FF0000"/>
                          </a:solidFill>
                          <a:effectLst/>
                          <a:latin typeface="Arial" pitchFamily="34" charset="0"/>
                          <a:cs typeface="Arial" pitchFamily="34" charset="0"/>
                        </a:rPr>
                        <a:t> Apr 19, 2023</a:t>
                      </a: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11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10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9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tc>
                  <a:txBody>
                    <a:bodyPr/>
                    <a:lstStyle/>
                    <a:p>
                      <a:pPr algn="ctr" fontAlgn="ctr"/>
                      <a:r>
                        <a:rPr lang="en-US" sz="2000" b="1" u="none" strike="noStrike" dirty="0">
                          <a:solidFill>
                            <a:srgbClr val="FF0000"/>
                          </a:solidFill>
                          <a:effectLst/>
                          <a:latin typeface="Arial" pitchFamily="34" charset="0"/>
                          <a:cs typeface="Arial" pitchFamily="34" charset="0"/>
                        </a:rPr>
                        <a:t>8 AM</a:t>
                      </a:r>
                      <a:endParaRPr lang="en-US" sz="2000" b="1" i="0" u="none" strike="noStrike" dirty="0">
                        <a:solidFill>
                          <a:srgbClr val="FF0000"/>
                        </a:solidFill>
                        <a:effectLst/>
                        <a:latin typeface="Arial" pitchFamily="34" charset="0"/>
                        <a:cs typeface="Arial" pitchFamily="34" charset="0"/>
                      </a:endParaRPr>
                    </a:p>
                  </a:txBody>
                  <a:tcPr marL="3972" marR="3972" marT="3972" marB="0" anchor="ctr"/>
                </a:tc>
                <a:extLst>
                  <a:ext uri="{0D108BD9-81ED-4DB2-BD59-A6C34878D82A}">
                    <a16:rowId xmlns:a16="http://schemas.microsoft.com/office/drawing/2014/main" val="1403452859"/>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5105400"/>
            <a:ext cx="990600" cy="1238250"/>
          </a:xfrm>
          <a:prstGeom prst="rect">
            <a:avLst/>
          </a:prstGeom>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9909305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Old Business</a:t>
            </a:r>
          </a:p>
        </p:txBody>
      </p:sp>
      <p:sp>
        <p:nvSpPr>
          <p:cNvPr id="3" name="Content Placeholder 2"/>
          <p:cNvSpPr>
            <a:spLocks noGrp="1"/>
          </p:cNvSpPr>
          <p:nvPr>
            <p:ph idx="1"/>
          </p:nvPr>
        </p:nvSpPr>
        <p:spPr>
          <a:xfrm>
            <a:off x="1066800" y="1219201"/>
            <a:ext cx="6705600" cy="685800"/>
          </a:xfrm>
        </p:spPr>
        <p:txBody>
          <a:bodyPr/>
          <a:lstStyle/>
          <a:p>
            <a:r>
              <a:rPr lang="en-US" dirty="0"/>
              <a:t>Any Other Old or New Business to Discuss?</a:t>
            </a:r>
          </a:p>
        </p:txBody>
      </p:sp>
      <p:pic>
        <p:nvPicPr>
          <p:cNvPr id="4" name="Picture 3"/>
          <p:cNvPicPr>
            <a:picLocks noChangeAspect="1"/>
          </p:cNvPicPr>
          <p:nvPr/>
        </p:nvPicPr>
        <p:blipFill>
          <a:blip r:embed="rId3"/>
          <a:stretch>
            <a:fillRect/>
          </a:stretch>
        </p:blipFill>
        <p:spPr>
          <a:xfrm>
            <a:off x="3962400" y="1676400"/>
            <a:ext cx="4800600" cy="4800600"/>
          </a:xfrm>
          <a:prstGeom prst="rect">
            <a:avLst/>
          </a:prstGeom>
        </p:spPr>
      </p:pic>
      <p:pic>
        <p:nvPicPr>
          <p:cNvPr id="6" name="Picture 5"/>
          <p:cNvPicPr>
            <a:picLocks noChangeAspect="1"/>
          </p:cNvPicPr>
          <p:nvPr/>
        </p:nvPicPr>
        <p:blipFill>
          <a:blip r:embed="rId4"/>
          <a:stretch>
            <a:fillRect/>
          </a:stretch>
        </p:blipFill>
        <p:spPr>
          <a:xfrm>
            <a:off x="685800" y="2477911"/>
            <a:ext cx="2286000" cy="2398889"/>
          </a:xfrm>
          <a:prstGeom prst="rect">
            <a:avLst/>
          </a:prstGeom>
        </p:spPr>
      </p:pic>
      <p:sp>
        <p:nvSpPr>
          <p:cNvPr id="5" name="Footer Placeholder 4"/>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298849"/>
            <a:ext cx="7162799" cy="400110"/>
          </a:xfrm>
        </p:spPr>
        <p:txBody>
          <a:bodyPr/>
          <a:lstStyle/>
          <a:p>
            <a:r>
              <a:rPr lang="en-US" sz="2000" dirty="0"/>
              <a:t>Project Update (Common Suppliers)</a:t>
            </a:r>
          </a:p>
        </p:txBody>
      </p:sp>
      <p:sp>
        <p:nvSpPr>
          <p:cNvPr id="3" name="Content Placeholder 2"/>
          <p:cNvSpPr>
            <a:spLocks noGrp="1"/>
          </p:cNvSpPr>
          <p:nvPr>
            <p:ph idx="1"/>
          </p:nvPr>
        </p:nvSpPr>
        <p:spPr>
          <a:xfrm>
            <a:off x="381001" y="1117700"/>
            <a:ext cx="8382000" cy="338554"/>
          </a:xfrm>
        </p:spPr>
        <p:txBody>
          <a:bodyPr/>
          <a:lstStyle/>
          <a:p>
            <a:pPr marL="0" indent="0">
              <a:buNone/>
            </a:pPr>
            <a:r>
              <a:rPr lang="en-US" sz="1600" dirty="0"/>
              <a:t>Organizational Excellence Web-site: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234128"/>
            <a:ext cx="509778" cy="6535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a:xfrm>
            <a:off x="3124200" y="6368560"/>
            <a:ext cx="2819400" cy="337039"/>
          </a:xfrm>
        </p:spPr>
        <p:txBody>
          <a:bodyPr/>
          <a:lstStyle/>
          <a:p>
            <a:pPr fontAlgn="base">
              <a:spcBef>
                <a:spcPct val="0"/>
              </a:spcBef>
              <a:spcAft>
                <a:spcPct val="0"/>
              </a:spcAft>
              <a:defRPr/>
            </a:pPr>
            <a:r>
              <a:rPr lang="en-US" altLang="en-US" dirty="0"/>
              <a:t>Unclassified </a:t>
            </a:r>
          </a:p>
        </p:txBody>
      </p:sp>
      <p:sp>
        <p:nvSpPr>
          <p:cNvPr id="5" name="Rectangle 4"/>
          <p:cNvSpPr/>
          <p:nvPr/>
        </p:nvSpPr>
        <p:spPr>
          <a:xfrm>
            <a:off x="685800" y="1770116"/>
            <a:ext cx="5317481" cy="2646878"/>
          </a:xfrm>
          <a:prstGeom prst="rect">
            <a:avLst/>
          </a:prstGeom>
        </p:spPr>
        <p:txBody>
          <a:bodyPr wrap="none">
            <a:spAutoFit/>
          </a:bodyPr>
          <a:lstStyle/>
          <a:p>
            <a:pPr marL="457200" indent="-457200">
              <a:buNone/>
            </a:pPr>
            <a:r>
              <a:rPr lang="en-US" dirty="0">
                <a:hlinkClick r:id="rId4"/>
              </a:rPr>
              <a:t>https://orgex.energy.gov/</a:t>
            </a:r>
            <a:endParaRPr lang="en-US" dirty="0"/>
          </a:p>
          <a:p>
            <a:pPr marL="457200" indent="-457200">
              <a:buNone/>
            </a:pPr>
            <a:endParaRPr lang="en-US" sz="1100" dirty="0"/>
          </a:p>
          <a:p>
            <a:pPr marL="457200" indent="-457200">
              <a:buNone/>
            </a:pPr>
            <a:r>
              <a:rPr lang="en-US" sz="1100" dirty="0"/>
              <a:t>You register, you should be able to access the QA Community of Practice page at:</a:t>
            </a:r>
          </a:p>
          <a:p>
            <a:pPr marL="457200" indent="-457200">
              <a:buNone/>
            </a:pPr>
            <a:endParaRPr lang="en-US" sz="1100" dirty="0"/>
          </a:p>
          <a:p>
            <a:pPr marL="457200" indent="-457200">
              <a:buNone/>
            </a:pPr>
            <a:r>
              <a:rPr lang="en-US" sz="1100" dirty="0"/>
              <a:t>https://orgex.energy.gov/forums/qa-community-practice </a:t>
            </a:r>
          </a:p>
          <a:p>
            <a:pPr marL="457200" indent="-457200">
              <a:buNone/>
            </a:pPr>
            <a:endParaRPr lang="en-US" sz="1100" dirty="0"/>
          </a:p>
          <a:p>
            <a:pPr marL="457200" indent="-457200">
              <a:buNone/>
            </a:pPr>
            <a:r>
              <a:rPr lang="en-US" sz="1100" dirty="0"/>
              <a:t>Here is the FTF page: </a:t>
            </a:r>
            <a:r>
              <a:rPr lang="en-US" sz="1100" dirty="0">
                <a:hlinkClick r:id="rId5"/>
              </a:rPr>
              <a:t>https://orgex.energy.gov/forums/hepa-filter-poc</a:t>
            </a:r>
            <a:endParaRPr lang="en-US" sz="1100" dirty="0"/>
          </a:p>
          <a:p>
            <a:pPr marL="457200" indent="-457200">
              <a:buNone/>
            </a:pPr>
            <a:endParaRPr lang="en-US" sz="1100" dirty="0"/>
          </a:p>
          <a:p>
            <a:pPr marL="457200" indent="-457200">
              <a:buNone/>
            </a:pPr>
            <a:endParaRPr lang="en-US" sz="1100" dirty="0"/>
          </a:p>
          <a:p>
            <a:pPr marL="457200" indent="-457200">
              <a:buNone/>
            </a:pPr>
            <a:r>
              <a:rPr lang="en-US" sz="1600" dirty="0" err="1"/>
              <a:t>Powerpedia</a:t>
            </a:r>
            <a:r>
              <a:rPr lang="en-US" sz="1600" dirty="0"/>
              <a:t> Web-site: </a:t>
            </a:r>
          </a:p>
          <a:p>
            <a:pPr marL="457200" indent="-457200">
              <a:buNone/>
            </a:pPr>
            <a:endParaRPr lang="en-US" sz="1100" dirty="0"/>
          </a:p>
          <a:p>
            <a:pPr marL="457200" indent="-457200">
              <a:buNone/>
            </a:pPr>
            <a:r>
              <a:rPr lang="en-US" sz="1100" dirty="0"/>
              <a:t>To find DOE documents and items such as ORGEX and S/CI:</a:t>
            </a:r>
          </a:p>
          <a:p>
            <a:pPr marL="457200" indent="-457200">
              <a:buNone/>
            </a:pPr>
            <a:endParaRPr lang="en-US" sz="1100" dirty="0"/>
          </a:p>
          <a:p>
            <a:pPr marL="457200" indent="-457200">
              <a:buNone/>
            </a:pPr>
            <a:r>
              <a:rPr lang="en-US" sz="1100" dirty="0"/>
              <a:t>https://powerpedia.energy.gov</a:t>
            </a:r>
          </a:p>
        </p:txBody>
      </p:sp>
    </p:spTree>
    <p:extLst>
      <p:ext uri="{BB962C8B-B14F-4D97-AF65-F5344CB8AC3E}">
        <p14:creationId xmlns:p14="http://schemas.microsoft.com/office/powerpoint/2010/main" val="53141340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Reference Information</a:t>
            </a:r>
          </a:p>
        </p:txBody>
      </p:sp>
      <p:sp>
        <p:nvSpPr>
          <p:cNvPr id="3" name="Content Placeholder 2"/>
          <p:cNvSpPr>
            <a:spLocks noGrp="1"/>
          </p:cNvSpPr>
          <p:nvPr>
            <p:ph idx="1"/>
          </p:nvPr>
        </p:nvSpPr>
        <p:spPr>
          <a:xfrm>
            <a:off x="381000" y="1143000"/>
            <a:ext cx="8458200" cy="4816703"/>
          </a:xfrm>
        </p:spPr>
        <p:txBody>
          <a:bodyPr/>
          <a:lstStyle/>
          <a:p>
            <a:pPr marL="0" indent="0">
              <a:buNone/>
            </a:pPr>
            <a:endParaRPr lang="en-US" sz="1800" dirty="0"/>
          </a:p>
          <a:p>
            <a:r>
              <a:rPr lang="en-US" sz="1800" dirty="0"/>
              <a:t>EFCOG Site</a:t>
            </a:r>
          </a:p>
          <a:p>
            <a:pPr marL="0" indent="0">
              <a:buNone/>
            </a:pPr>
            <a:r>
              <a:rPr lang="en-US" sz="1800" dirty="0"/>
              <a:t>        </a:t>
            </a:r>
            <a:r>
              <a:rPr lang="en-US" sz="1200" dirty="0"/>
              <a:t>The EFCOG Web site is located at: </a:t>
            </a:r>
            <a:r>
              <a:rPr lang="en-US" sz="1200" dirty="0">
                <a:solidFill>
                  <a:srgbClr val="0070C0"/>
                </a:solidFill>
                <a:hlinkClick r:id="rId3">
                  <a:extLst>
                    <a:ext uri="{A12FA001-AC4F-418D-AE19-62706E023703}">
                      <ahyp:hlinkClr xmlns:ahyp="http://schemas.microsoft.com/office/drawing/2018/hyperlinkcolor" val="tx"/>
                    </a:ext>
                  </a:extLst>
                </a:hlinkClick>
              </a:rPr>
              <a:t>http://efcog.org/</a:t>
            </a:r>
            <a:endParaRPr lang="en-US" sz="1200" dirty="0">
              <a:solidFill>
                <a:srgbClr val="0070C0"/>
              </a:solidFill>
            </a:endParaRPr>
          </a:p>
          <a:p>
            <a:pPr marL="514350" lvl="1" indent="0">
              <a:buNone/>
            </a:pPr>
            <a:r>
              <a:rPr lang="en-US" sz="1200" dirty="0"/>
              <a:t>Contact Changes and Document Postings should be sent to:</a:t>
            </a:r>
          </a:p>
          <a:p>
            <a:pPr marL="514350" lvl="1" indent="0">
              <a:buNone/>
            </a:pPr>
            <a:r>
              <a:rPr lang="en-US" sz="1200" dirty="0"/>
              <a:t>Christine Frei, Longenecker &amp; Associates, Inc., 804-263-4591, </a:t>
            </a:r>
            <a:r>
              <a:rPr lang="en-US" sz="1200" u="sng" dirty="0">
                <a:solidFill>
                  <a:srgbClr val="0070C0"/>
                </a:solidFill>
                <a:hlinkClick r:id="rId4">
                  <a:extLst>
                    <a:ext uri="{A12FA001-AC4F-418D-AE19-62706E023703}">
                      <ahyp:hlinkClr xmlns:ahyp="http://schemas.microsoft.com/office/drawing/2018/hyperlinkcolor" val="tx"/>
                    </a:ext>
                  </a:extLst>
                </a:hlinkClick>
              </a:rPr>
              <a:t>cfrei@la-inc.com</a:t>
            </a:r>
            <a:endParaRPr lang="en-US" sz="1200" u="sng" dirty="0">
              <a:solidFill>
                <a:srgbClr val="0070C0"/>
              </a:solidFill>
            </a:endParaRPr>
          </a:p>
          <a:p>
            <a:pPr marL="457200" lvl="1" indent="0">
              <a:buNone/>
            </a:pPr>
            <a:r>
              <a:rPr lang="en-US" sz="1200" dirty="0"/>
              <a:t> The EFCOG Supply Chain Quality Working Group or Task Team is located at:</a:t>
            </a:r>
          </a:p>
          <a:p>
            <a:pPr lvl="1"/>
            <a:r>
              <a:rPr lang="en-US" sz="1200" dirty="0">
                <a:solidFill>
                  <a:srgbClr val="0070C0"/>
                </a:solidFill>
                <a:hlinkClick r:id="rId5">
                  <a:extLst>
                    <a:ext uri="{A12FA001-AC4F-418D-AE19-62706E023703}">
                      <ahyp:hlinkClr xmlns:ahyp="http://schemas.microsoft.com/office/drawing/2018/hyperlinkcolor" val="tx"/>
                    </a:ext>
                  </a:extLst>
                </a:hlinkClick>
              </a:rPr>
              <a:t>https://efcog.org/safety/quality-assurance-subgroup/supply-chain-quality-task-group/</a:t>
            </a:r>
            <a:r>
              <a:rPr lang="en-US" sz="1200" dirty="0">
                <a:solidFill>
                  <a:srgbClr val="0070C0"/>
                </a:solidFill>
              </a:rPr>
              <a:t> </a:t>
            </a:r>
          </a:p>
          <a:p>
            <a:pPr lvl="1"/>
            <a:r>
              <a:rPr lang="en-US" sz="1200" dirty="0">
                <a:solidFill>
                  <a:srgbClr val="FF0000"/>
                </a:solidFill>
              </a:rPr>
              <a:t>Jason Mayse WIPP and Kristi </a:t>
            </a:r>
            <a:r>
              <a:rPr lang="en-US" sz="1200" dirty="0" err="1">
                <a:solidFill>
                  <a:srgbClr val="FF0000"/>
                </a:solidFill>
              </a:rPr>
              <a:t>Haataja</a:t>
            </a:r>
            <a:r>
              <a:rPr lang="en-US" sz="1200" dirty="0">
                <a:solidFill>
                  <a:srgbClr val="FF0000"/>
                </a:solidFill>
              </a:rPr>
              <a:t> LLNL to chair updates to site layout</a:t>
            </a:r>
          </a:p>
          <a:p>
            <a:pPr lvl="1"/>
            <a:endParaRPr lang="en-US" sz="1200" dirty="0">
              <a:solidFill>
                <a:srgbClr val="FF0000"/>
              </a:solidFill>
            </a:endParaRPr>
          </a:p>
          <a:p>
            <a:r>
              <a:rPr lang="en-US" sz="1800" dirty="0"/>
              <a:t>Supply Chain POC List </a:t>
            </a:r>
            <a:r>
              <a:rPr lang="en-US" sz="1800" dirty="0">
                <a:solidFill>
                  <a:srgbClr val="FF0000"/>
                </a:solidFill>
              </a:rPr>
              <a:t>(7/2022 looking at adding ISM personnel)</a:t>
            </a:r>
          </a:p>
          <a:p>
            <a:pPr marL="514350" lvl="1" indent="0">
              <a:buFontTx/>
              <a:buNone/>
            </a:pPr>
            <a:r>
              <a:rPr lang="en-US" sz="1200" kern="0" dirty="0"/>
              <a:t>Contact Changes and Document Postings should be sent to:</a:t>
            </a:r>
          </a:p>
          <a:p>
            <a:pPr marL="514350" lvl="1" indent="0">
              <a:buNone/>
            </a:pPr>
            <a:r>
              <a:rPr lang="en-US" sz="1200" dirty="0">
                <a:solidFill>
                  <a:srgbClr val="FF0000"/>
                </a:solidFill>
              </a:rPr>
              <a:t>Veronica Ballew</a:t>
            </a:r>
            <a:r>
              <a:rPr lang="en-US" sz="1200" kern="0" dirty="0"/>
              <a:t>, </a:t>
            </a:r>
            <a:r>
              <a:rPr lang="en-US" sz="1200" dirty="0">
                <a:solidFill>
                  <a:srgbClr val="0070C0"/>
                </a:solidFill>
                <a:hlinkClick r:id="rId6">
                  <a:extLst>
                    <a:ext uri="{A12FA001-AC4F-418D-AE19-62706E023703}">
                      <ahyp:hlinkClr xmlns:ahyp="http://schemas.microsoft.com/office/drawing/2018/hyperlinkcolor" val="tx"/>
                    </a:ext>
                  </a:extLst>
                </a:hlinkClick>
              </a:rPr>
              <a:t>veronica.ballew@wipp.ws</a:t>
            </a:r>
            <a:endParaRPr lang="en-US" sz="1200" dirty="0">
              <a:solidFill>
                <a:srgbClr val="0070C0"/>
              </a:solidFill>
            </a:endParaRPr>
          </a:p>
          <a:p>
            <a:pPr marL="514350" lvl="1" indent="0">
              <a:buNone/>
            </a:pPr>
            <a:r>
              <a:rPr lang="en-US" sz="1200" dirty="0"/>
              <a:t>The latest and greatest POC List is posted on the EFCOG </a:t>
            </a:r>
            <a:r>
              <a:rPr lang="en-US" sz="1200" dirty="0">
                <a:solidFill>
                  <a:srgbClr val="0070C0"/>
                </a:solidFill>
                <a:hlinkClick r:id="rId7">
                  <a:extLst>
                    <a:ext uri="{A12FA001-AC4F-418D-AE19-62706E023703}">
                      <ahyp:hlinkClr xmlns:ahyp="http://schemas.microsoft.com/office/drawing/2018/hyperlinkcolor" val="tx"/>
                    </a:ext>
                  </a:extLst>
                </a:hlinkClick>
              </a:rPr>
              <a:t>Supply Chain Quality Task Team Website</a:t>
            </a:r>
            <a:r>
              <a:rPr lang="en-US" sz="1200" dirty="0">
                <a:solidFill>
                  <a:srgbClr val="0070C0"/>
                </a:solidFill>
              </a:rPr>
              <a:t> </a:t>
            </a:r>
            <a:r>
              <a:rPr lang="en-US" sz="1200" dirty="0"/>
              <a:t>– or – URL: </a:t>
            </a:r>
          </a:p>
          <a:p>
            <a:pPr marL="514350" lvl="1" indent="0">
              <a:buNone/>
            </a:pPr>
            <a:r>
              <a:rPr lang="en-US" sz="1200" kern="0" dirty="0">
                <a:solidFill>
                  <a:srgbClr val="0070C0"/>
                </a:solidFill>
                <a:hlinkClick r:id="rId8">
                  <a:extLst>
                    <a:ext uri="{A12FA001-AC4F-418D-AE19-62706E023703}">
                      <ahyp:hlinkClr xmlns:ahyp="http://schemas.microsoft.com/office/drawing/2018/hyperlinkcolor" val="tx"/>
                    </a:ext>
                  </a:extLst>
                </a:hlinkClick>
              </a:rPr>
              <a:t>https://efcog.org/safety/quality-assurance-subgroup/supply-chain-quality-taskgroup/?drawer=Supply%20Chain%20Quality*Documents</a:t>
            </a:r>
            <a:endParaRPr lang="en-US" sz="1200" kern="0" dirty="0">
              <a:solidFill>
                <a:srgbClr val="0070C0"/>
              </a:solidFill>
            </a:endParaRPr>
          </a:p>
          <a:p>
            <a:pPr marL="514350" lvl="1" indent="0">
              <a:buNone/>
            </a:pPr>
            <a:r>
              <a:rPr lang="en-US" sz="1200" dirty="0">
                <a:solidFill>
                  <a:srgbClr val="FF0000"/>
                </a:solidFill>
              </a:rPr>
              <a:t>7/2022 looking at adding ISM personnel (CAS, SC, HPI, WP&amp;C)</a:t>
            </a:r>
            <a:endParaRPr lang="en-US" sz="1200" dirty="0"/>
          </a:p>
          <a:p>
            <a:pPr lvl="1"/>
            <a:endParaRPr lang="en-US" sz="1600" dirty="0">
              <a:solidFill>
                <a:srgbClr val="FF0000"/>
              </a:solidFill>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59110366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New Business</a:t>
            </a:r>
          </a:p>
        </p:txBody>
      </p:sp>
      <p:sp>
        <p:nvSpPr>
          <p:cNvPr id="3" name="Content Placeholder 2"/>
          <p:cNvSpPr>
            <a:spLocks noGrp="1"/>
          </p:cNvSpPr>
          <p:nvPr>
            <p:ph idx="1"/>
          </p:nvPr>
        </p:nvSpPr>
        <p:spPr>
          <a:xfrm>
            <a:off x="381000" y="1143000"/>
            <a:ext cx="8458200" cy="4447371"/>
          </a:xfrm>
        </p:spPr>
        <p:txBody>
          <a:bodyPr/>
          <a:lstStyle/>
          <a:p>
            <a:pPr lvl="1"/>
            <a:endParaRPr lang="en-US" sz="1600" dirty="0">
              <a:solidFill>
                <a:srgbClr val="FF0000"/>
              </a:solidFill>
            </a:endParaRPr>
          </a:p>
          <a:p>
            <a:pPr>
              <a:buFont typeface="Wingdings" panose="05000000000000000000" pitchFamily="2" charset="2"/>
              <a:buChar char="§"/>
            </a:pPr>
            <a:r>
              <a:rPr lang="en-US" sz="1800" dirty="0"/>
              <a:t>Proposed additions to NAP-24B (401.1A)</a:t>
            </a:r>
          </a:p>
          <a:p>
            <a:pPr lvl="2"/>
            <a:r>
              <a:rPr lang="en-US" sz="1400" dirty="0"/>
              <a:t>Attachment 5 M&amp;TE requirements (will be R028 NNSA Metrology Program)</a:t>
            </a:r>
          </a:p>
          <a:p>
            <a:pPr lvl="2"/>
            <a:r>
              <a:rPr lang="en-US" sz="1400" dirty="0"/>
              <a:t>Attachment 6 Supplier Quality Requirements (will be added to R013 Control Supply Chain)</a:t>
            </a:r>
          </a:p>
          <a:p>
            <a:pPr lvl="2"/>
            <a:r>
              <a:rPr lang="en-US" sz="1400" dirty="0"/>
              <a:t>NAP-24A was changed to NAP-401.1 on 10/1/19.  Content was the same, only the number was changed.</a:t>
            </a:r>
          </a:p>
          <a:p>
            <a:pPr lvl="2"/>
            <a:r>
              <a:rPr lang="en-US" sz="1400" dirty="0"/>
              <a:t>The Weapon Quality Division, NA-121.3 revised NAP-401.1; NAP-401.1A was published on 6/23/2021. 7/20/21 an Administrative Change was issued.</a:t>
            </a:r>
          </a:p>
          <a:p>
            <a:pPr lvl="1"/>
            <a:endParaRPr lang="en-US" sz="1600" dirty="0">
              <a:solidFill>
                <a:srgbClr val="FF0000"/>
              </a:solidFill>
            </a:endParaRPr>
          </a:p>
          <a:p>
            <a:pPr lvl="1"/>
            <a:r>
              <a:rPr lang="en-US" sz="1600" dirty="0">
                <a:solidFill>
                  <a:srgbClr val="FF0000"/>
                </a:solidFill>
              </a:rPr>
              <a:t>R-013 Face to Face Kick off meeting was held 6/30/2022 at KCNSC</a:t>
            </a:r>
          </a:p>
          <a:p>
            <a:pPr lvl="2"/>
            <a:r>
              <a:rPr lang="en-US" sz="1400" dirty="0">
                <a:solidFill>
                  <a:srgbClr val="FF0000"/>
                </a:solidFill>
              </a:rPr>
              <a:t>SNL (Phil New &amp; Melissa Flurry) &amp; KCNSC (Verne Howard &amp; Ben Harper) are drafting PQRs for R-013.</a:t>
            </a:r>
          </a:p>
          <a:p>
            <a:pPr lvl="1"/>
            <a:r>
              <a:rPr lang="en-US" sz="1600" dirty="0">
                <a:solidFill>
                  <a:srgbClr val="FF0000"/>
                </a:solidFill>
              </a:rPr>
              <a:t>R-028 NNSA Metrology Program is in </a:t>
            </a:r>
            <a:r>
              <a:rPr lang="en-US" sz="1600" dirty="0" err="1">
                <a:solidFill>
                  <a:srgbClr val="FF0000"/>
                </a:solidFill>
              </a:rPr>
              <a:t>RevCom</a:t>
            </a:r>
            <a:endParaRPr lang="en-US" sz="1600" dirty="0">
              <a:solidFill>
                <a:srgbClr val="FF0000"/>
              </a:solidFill>
            </a:endParaRPr>
          </a:p>
          <a:p>
            <a:endParaRPr lang="en-US" sz="1800" dirty="0"/>
          </a:p>
          <a:p>
            <a:pPr lvl="1"/>
            <a:endParaRPr lang="en-US" sz="16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5678480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a:t>
            </a:r>
          </a:p>
        </p:txBody>
      </p:sp>
      <p:pic>
        <p:nvPicPr>
          <p:cNvPr id="3" name="Picture 2"/>
          <p:cNvPicPr>
            <a:picLocks noChangeAspect="1"/>
          </p:cNvPicPr>
          <p:nvPr/>
        </p:nvPicPr>
        <p:blipFill>
          <a:blip r:embed="rId3"/>
          <a:stretch>
            <a:fillRect/>
          </a:stretch>
        </p:blipFill>
        <p:spPr>
          <a:xfrm>
            <a:off x="852733" y="5219257"/>
            <a:ext cx="971550" cy="971550"/>
          </a:xfrm>
          <a:prstGeom prst="rect">
            <a:avLst/>
          </a:prstGeom>
        </p:spPr>
      </p:pic>
      <p:sp>
        <p:nvSpPr>
          <p:cNvPr id="8" name="Rectangle 8"/>
          <p:cNvSpPr>
            <a:spLocks noChangeArrowheads="1"/>
          </p:cNvSpPr>
          <p:nvPr/>
        </p:nvSpPr>
        <p:spPr bwMode="auto">
          <a:xfrm>
            <a:off x="152400" y="990600"/>
            <a:ext cx="8991600" cy="4493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ko-KR" sz="1400" u="sng" dirty="0">
                <a:latin typeface="Calibri" panose="020F0502020204030204" pitchFamily="34" charset="0"/>
                <a:ea typeface="Gulim"/>
                <a:cs typeface="Calibri" panose="020F0502020204030204" pitchFamily="34" charset="0"/>
              </a:rPr>
              <a:t>History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ko-KR" sz="1400" dirty="0">
                <a:latin typeface="Calibri" panose="020F0502020204030204" pitchFamily="34" charset="0"/>
                <a:ea typeface="Gulim"/>
                <a:cs typeface="Calibri" panose="020F0502020204030204" pitchFamily="34" charset="0"/>
              </a:rPr>
              <a:t>Effective Sun 3/22/20 the MASL went dark (i.e.  It is no longer active.)</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ko-KR" sz="1400" dirty="0">
                <a:latin typeface="Calibri" panose="020F0502020204030204" pitchFamily="34" charset="0"/>
                <a:ea typeface="Gulim"/>
                <a:cs typeface="Calibri" panose="020F0502020204030204" pitchFamily="34" charset="0"/>
              </a:rPr>
              <a:t>Wed 3/25/20, the MSL is now active.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4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endParaRPr>
          </a:p>
          <a:p>
            <a:pPr algn="l"/>
            <a:r>
              <a:rPr lang="en-US" sz="1400" b="1" i="0" u="none" strike="noStrike" baseline="0" dirty="0">
                <a:solidFill>
                  <a:srgbClr val="00B0F0"/>
                </a:solidFill>
                <a:latin typeface="CIDFont+F1"/>
              </a:rPr>
              <a:t>Registration (Step 1 - Must be completed first):</a:t>
            </a:r>
          </a:p>
          <a:p>
            <a:pPr algn="l"/>
            <a:r>
              <a:rPr lang="en-US" sz="1400" b="1" i="0" u="none" strike="noStrike" baseline="0" dirty="0">
                <a:solidFill>
                  <a:srgbClr val="00B0F0"/>
                </a:solidFill>
                <a:latin typeface="CIDFont+F2"/>
              </a:rPr>
              <a:t>Required Credentials</a:t>
            </a:r>
            <a:r>
              <a:rPr lang="en-US" sz="1400" b="1" i="0" u="none" strike="noStrike" baseline="0" dirty="0">
                <a:solidFill>
                  <a:srgbClr val="00B0F0"/>
                </a:solidFill>
                <a:latin typeface="CIDFont+F1"/>
              </a:rPr>
              <a:t>: </a:t>
            </a:r>
            <a:r>
              <a:rPr lang="en-US" sz="1400" b="0" i="0" u="none" strike="noStrike" baseline="0" dirty="0">
                <a:solidFill>
                  <a:srgbClr val="000000"/>
                </a:solidFill>
                <a:latin typeface="CIDFont+F1"/>
              </a:rPr>
              <a:t>You must possess one of two types of credential (PIV or OneID). PIV is the preferred</a:t>
            </a:r>
          </a:p>
          <a:p>
            <a:pPr algn="l"/>
            <a:r>
              <a:rPr lang="en-US" sz="1400" b="0" i="0" u="none" strike="noStrike" baseline="0" dirty="0">
                <a:solidFill>
                  <a:srgbClr val="000000"/>
                </a:solidFill>
                <a:latin typeface="CIDFont+F1"/>
              </a:rPr>
              <a:t>method, OneID is available for those sites that have adopted. Your local Help Desk will be able to assist you in</a:t>
            </a:r>
          </a:p>
          <a:p>
            <a:pPr algn="l"/>
            <a:r>
              <a:rPr lang="en-US" sz="1400" b="0" i="0" u="none" strike="noStrike" baseline="0" dirty="0">
                <a:solidFill>
                  <a:srgbClr val="000000"/>
                </a:solidFill>
                <a:latin typeface="CIDFont+F1"/>
              </a:rPr>
              <a:t>identifying what options are available and obtain the appropriate credential only They do not support MSL. </a:t>
            </a:r>
          </a:p>
          <a:p>
            <a:pPr algn="l"/>
            <a:endParaRPr lang="en-US" sz="1400" b="0" i="0" u="none" strike="noStrike" baseline="0" dirty="0">
              <a:solidFill>
                <a:srgbClr val="000000"/>
              </a:solidFill>
              <a:latin typeface="CIDFont+F1"/>
            </a:endParaRPr>
          </a:p>
          <a:p>
            <a:pPr algn="l"/>
            <a:r>
              <a:rPr lang="en-US" sz="1400" b="0" i="0" u="none" strike="noStrike" baseline="0" dirty="0">
                <a:solidFill>
                  <a:srgbClr val="000000"/>
                </a:solidFill>
                <a:latin typeface="CIDFont+F1"/>
              </a:rPr>
              <a:t>- After attaining a credential, you are ready to register it with the Portal site. PIV (with activated credential and</a:t>
            </a:r>
          </a:p>
          <a:p>
            <a:pPr algn="l"/>
            <a:r>
              <a:rPr lang="en-US" sz="1400" b="0" i="0" u="none" strike="noStrike" baseline="0" dirty="0">
                <a:solidFill>
                  <a:srgbClr val="000000"/>
                </a:solidFill>
                <a:latin typeface="CIDFont+F1"/>
              </a:rPr>
              <a:t>PIN for virtual authentication) and OneID will be the only accepted ways to access the Portal</a:t>
            </a:r>
          </a:p>
          <a:p>
            <a:pPr algn="l"/>
            <a:endParaRPr lang="en-US" sz="1400" dirty="0">
              <a:solidFill>
                <a:srgbClr val="000000"/>
              </a:solidFill>
              <a:latin typeface="CIDFont+F1"/>
            </a:endParaRPr>
          </a:p>
          <a:p>
            <a:pPr algn="l"/>
            <a:r>
              <a:rPr lang="en-US" sz="1400" b="1" i="0" u="none" strike="noStrike" baseline="0" dirty="0">
                <a:solidFill>
                  <a:srgbClr val="00B0F0"/>
                </a:solidFill>
                <a:latin typeface="CIDFont+F2"/>
              </a:rPr>
              <a:t>Registration Process:</a:t>
            </a:r>
          </a:p>
          <a:p>
            <a:pPr algn="l"/>
            <a:r>
              <a:rPr lang="en-US" sz="1400" b="0" i="0" u="none" strike="noStrike" baseline="0" dirty="0">
                <a:solidFill>
                  <a:srgbClr val="000000"/>
                </a:solidFill>
                <a:latin typeface="CIDFont+F1"/>
              </a:rPr>
              <a:t>a. Open a browser and go to </a:t>
            </a:r>
            <a:r>
              <a:rPr lang="en-US" sz="1400" b="1" i="0" u="none" strike="noStrike" baseline="0" dirty="0">
                <a:solidFill>
                  <a:srgbClr val="0070C0"/>
                </a:solidFill>
                <a:latin typeface="CIDFont+F1"/>
              </a:rPr>
              <a:t>SKY Portal (https://thesource.energy.gov)</a:t>
            </a:r>
          </a:p>
          <a:p>
            <a:pPr algn="l"/>
            <a:r>
              <a:rPr lang="en-US" sz="1400" b="0" i="0" u="none" strike="noStrike" baseline="0" dirty="0">
                <a:solidFill>
                  <a:srgbClr val="000000"/>
                </a:solidFill>
                <a:latin typeface="CIDFont+F1"/>
              </a:rPr>
              <a:t>b. Click on "Sign In", located at the top, right-hand corner of the page.</a:t>
            </a:r>
          </a:p>
          <a:p>
            <a:pPr algn="l"/>
            <a:r>
              <a:rPr lang="en-US" sz="1400" b="0" i="0" u="none" strike="noStrike" baseline="0" dirty="0">
                <a:solidFill>
                  <a:srgbClr val="000000"/>
                </a:solidFill>
                <a:latin typeface="CIDFont+F1"/>
              </a:rPr>
              <a:t>c. You will be prompted through a few screens to register your credential</a:t>
            </a:r>
          </a:p>
          <a:p>
            <a:pPr algn="l"/>
            <a:endParaRPr lang="en-US" sz="1400" b="0" i="0" u="none" strike="noStrike" baseline="0" dirty="0">
              <a:solidFill>
                <a:srgbClr val="000000"/>
              </a:solidFill>
              <a:latin typeface="CIDFont+F1"/>
            </a:endParaRPr>
          </a:p>
          <a:p>
            <a:pPr algn="l"/>
            <a:r>
              <a:rPr kumimoji="0" lang="en-US" altLang="ko-KR" sz="14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For question or user guides, email :  </a:t>
            </a:r>
            <a:r>
              <a:rPr lang="en-US" sz="1400" b="1" u="sng" dirty="0">
                <a:solidFill>
                  <a:srgbClr val="0070C0"/>
                </a:solidFill>
                <a:hlinkClick r:id="rId4">
                  <a:extLst>
                    <a:ext uri="{A12FA001-AC4F-418D-AE19-62706E023703}">
                      <ahyp:hlinkClr xmlns:ahyp="http://schemas.microsoft.com/office/drawing/2018/hyperlinkcolor" val="tx"/>
                    </a:ext>
                  </a:extLst>
                </a:hlinkClick>
              </a:rPr>
              <a:t>mslsupport@sandia.gov</a:t>
            </a:r>
            <a:endParaRPr lang="en-US" sz="1400" b="1" dirty="0">
              <a:solidFill>
                <a:srgbClr val="0070C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212651" y="5831401"/>
            <a:ext cx="344966"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pic>
        <p:nvPicPr>
          <p:cNvPr id="10" name="Picture 9">
            <a:extLst>
              <a:ext uri="{FF2B5EF4-FFF2-40B4-BE49-F238E27FC236}">
                <a16:creationId xmlns:a16="http://schemas.microsoft.com/office/drawing/2014/main" id="{113C0351-0750-40B0-BD71-D07D9D39D0CC}"/>
              </a:ext>
            </a:extLst>
          </p:cNvPr>
          <p:cNvPicPr>
            <a:picLocks noChangeAspect="1"/>
          </p:cNvPicPr>
          <p:nvPr/>
        </p:nvPicPr>
        <p:blipFill rotWithShape="1">
          <a:blip r:embed="rId5"/>
          <a:srcRect l="34616" r="31306" b="56479"/>
          <a:stretch/>
        </p:blipFill>
        <p:spPr>
          <a:xfrm>
            <a:off x="5715000" y="3709913"/>
            <a:ext cx="1350332" cy="1774225"/>
          </a:xfrm>
          <a:prstGeom prst="rect">
            <a:avLst/>
          </a:prstGeom>
        </p:spPr>
      </p:pic>
      <p:pic>
        <p:nvPicPr>
          <p:cNvPr id="7" name="Picture 6">
            <a:extLst>
              <a:ext uri="{FF2B5EF4-FFF2-40B4-BE49-F238E27FC236}">
                <a16:creationId xmlns:a16="http://schemas.microsoft.com/office/drawing/2014/main" id="{D61C8386-EFDA-47C2-AD15-448CA7D45512}"/>
              </a:ext>
            </a:extLst>
          </p:cNvPr>
          <p:cNvPicPr>
            <a:picLocks noChangeAspect="1"/>
          </p:cNvPicPr>
          <p:nvPr/>
        </p:nvPicPr>
        <p:blipFill rotWithShape="1">
          <a:blip r:embed="rId5"/>
          <a:srcRect l="31570" t="52806" r="24401" b="1"/>
          <a:stretch/>
        </p:blipFill>
        <p:spPr>
          <a:xfrm>
            <a:off x="7328454" y="4419600"/>
            <a:ext cx="1744586" cy="1923970"/>
          </a:xfrm>
          <a:prstGeom prst="rect">
            <a:avLst/>
          </a:prstGeom>
        </p:spPr>
      </p:pic>
    </p:spTree>
    <p:extLst>
      <p:ext uri="{BB962C8B-B14F-4D97-AF65-F5344CB8AC3E}">
        <p14:creationId xmlns:p14="http://schemas.microsoft.com/office/powerpoint/2010/main" val="42165388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New Business</a:t>
            </a:r>
          </a:p>
        </p:txBody>
      </p:sp>
      <p:sp>
        <p:nvSpPr>
          <p:cNvPr id="3" name="Content Placeholder 2"/>
          <p:cNvSpPr>
            <a:spLocks noGrp="1"/>
          </p:cNvSpPr>
          <p:nvPr>
            <p:ph idx="1"/>
          </p:nvPr>
        </p:nvSpPr>
        <p:spPr>
          <a:xfrm>
            <a:off x="381000" y="1143000"/>
            <a:ext cx="8458200" cy="5463034"/>
          </a:xfrm>
        </p:spPr>
        <p:txBody>
          <a:bodyPr/>
          <a:lstStyle/>
          <a:p>
            <a:r>
              <a:rPr lang="en-US" sz="1600" dirty="0"/>
              <a:t>Does your site include Suspect/Counterfeit Item (S/CI) Prevention Lines of Inquiry (LOIs) in your checklists?</a:t>
            </a:r>
          </a:p>
          <a:p>
            <a:pPr lvl="1"/>
            <a:r>
              <a:rPr lang="en-US" sz="1600" dirty="0"/>
              <a:t>If not you should add S/CI LOIs to your checklists.  </a:t>
            </a:r>
          </a:p>
          <a:p>
            <a:pPr lvl="1"/>
            <a:r>
              <a:rPr lang="en-US" sz="1600" dirty="0"/>
              <a:t>The main thing we should be asking our suppliers, is if they find a suspect/counterfeit item do they hold it for investigation (by the IG) or return it to the supplier?</a:t>
            </a:r>
          </a:p>
          <a:p>
            <a:pPr lvl="1"/>
            <a:r>
              <a:rPr lang="en-US" sz="1600" dirty="0"/>
              <a:t>DOE O 414.1D “Quality Assurance” is trying make sure S/CI items do NOT get back into the supply chain and offenders are prosecuted.</a:t>
            </a:r>
          </a:p>
          <a:p>
            <a:pPr lvl="1"/>
            <a:endParaRPr lang="en-US" sz="1600" dirty="0"/>
          </a:p>
          <a:p>
            <a:r>
              <a:rPr lang="en-US" sz="1600" dirty="0"/>
              <a:t>See DOE Handbook Suspect/Counterfeit Items Resource Handbook DOE-HDBK-1221-2016 August 2016, Change 1, effective Jan 2017).</a:t>
            </a:r>
          </a:p>
          <a:p>
            <a:r>
              <a:rPr lang="en-US" sz="1600" dirty="0"/>
              <a:t>Gabby’s email address has changed. Please note: </a:t>
            </a:r>
            <a:r>
              <a:rPr lang="en-US" sz="1800" u="sng"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gabrielle.holcomb@hq.doe.gov</a:t>
            </a:r>
            <a:endParaRPr lang="en-US" sz="1600" dirty="0">
              <a:solidFill>
                <a:srgbClr val="0070C0"/>
              </a:solidFill>
            </a:endParaRPr>
          </a:p>
          <a:p>
            <a:r>
              <a:rPr lang="en-US" sz="1800" dirty="0"/>
              <a:t>Gabby Holcomb of Sandia has shared with us an on-line S/CI training:</a:t>
            </a:r>
          </a:p>
          <a:p>
            <a:r>
              <a:rPr lang="en-US" sz="1800" u="sng" dirty="0">
                <a:hlinkClick r:id="rId4">
                  <a:extLst>
                    <a:ext uri="{A12FA001-AC4F-418D-AE19-62706E023703}">
                      <ahyp:hlinkClr xmlns:ahyp="http://schemas.microsoft.com/office/drawing/2018/hyperlinkcolor" val="tx"/>
                    </a:ext>
                  </a:extLst>
                </a:hlinkClick>
              </a:rPr>
              <a:t>https://prod-ng.sandia.gov/wbt/SCA050/course_holder.html</a:t>
            </a:r>
            <a:endParaRPr lang="en-US" sz="1800" u="sng" dirty="0"/>
          </a:p>
          <a:p>
            <a:r>
              <a:rPr lang="en-US" sz="1800" u="sng" dirty="0"/>
              <a:t>2/7/20 the latest DOE S/CI site is:</a:t>
            </a:r>
          </a:p>
          <a:p>
            <a:pPr lvl="1"/>
            <a:r>
              <a:rPr lang="en-US" sz="1600" dirty="0"/>
              <a:t>https://www.energy.gov/ehss/policy-guidance-reports/databases/suspectcounterfeit-and-defective-items</a:t>
            </a:r>
          </a:p>
          <a:p>
            <a:pPr lvl="1"/>
            <a:endParaRPr lang="en-US" sz="16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4609818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2201"/>
            <a:ext cx="7010400" cy="369332"/>
          </a:xfrm>
        </p:spPr>
        <p:txBody>
          <a:bodyPr/>
          <a:lstStyle/>
          <a:p>
            <a:r>
              <a:rPr lang="en-US" sz="1800" dirty="0"/>
              <a:t>Supplier ISO Certification Validation/Verifications</a:t>
            </a:r>
          </a:p>
        </p:txBody>
      </p:sp>
      <p:sp>
        <p:nvSpPr>
          <p:cNvPr id="5" name="Rectangle 4"/>
          <p:cNvSpPr/>
          <p:nvPr/>
        </p:nvSpPr>
        <p:spPr bwMode="auto">
          <a:xfrm>
            <a:off x="152400" y="1295400"/>
            <a:ext cx="7315200" cy="323761"/>
          </a:xfrm>
          <a:prstGeom prst="rect">
            <a:avLst/>
          </a:prstGeom>
          <a:solidFill>
            <a:srgbClr val="FFFF00"/>
          </a:solidFill>
          <a:ln w="9525" cap="flat" cmpd="sng" algn="ctr">
            <a:noFill/>
            <a:prstDash val="solid"/>
            <a:round/>
            <a:headEnd type="none" w="med" len="med"/>
            <a:tailEnd type="none" w="med" len="med"/>
          </a:ln>
          <a:effectLst>
            <a:prstShdw prst="shdw18" dist="17961" dir="135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Content Placeholder 2"/>
          <p:cNvSpPr>
            <a:spLocks noGrp="1"/>
          </p:cNvSpPr>
          <p:nvPr>
            <p:ph idx="1"/>
          </p:nvPr>
        </p:nvSpPr>
        <p:spPr>
          <a:xfrm>
            <a:off x="152400" y="1295400"/>
            <a:ext cx="8458200" cy="5293757"/>
          </a:xfrm>
          <a:noFill/>
        </p:spPr>
        <p:txBody>
          <a:bodyPr/>
          <a:lstStyle/>
          <a:p>
            <a:r>
              <a:rPr lang="en-US" sz="1600" dirty="0"/>
              <a:t>Supplier ISO Certification Validation/Verification Links</a:t>
            </a:r>
          </a:p>
          <a:p>
            <a:pPr lvl="1"/>
            <a:endParaRPr lang="en-US" sz="1400" u="sng" dirty="0">
              <a:hlinkClick r:id="rId3"/>
            </a:endParaRPr>
          </a:p>
          <a:p>
            <a:pPr lvl="1"/>
            <a:r>
              <a:rPr lang="en-US" sz="1400" u="sng" dirty="0">
                <a:hlinkClick r:id="rId3"/>
              </a:rPr>
              <a:t>A2LA: https://portal.a2la.org/search/</a:t>
            </a:r>
            <a:r>
              <a:rPr lang="en-US" sz="1400" u="sng" dirty="0"/>
              <a:t> </a:t>
            </a:r>
          </a:p>
          <a:p>
            <a:pPr lvl="1"/>
            <a:r>
              <a:rPr lang="en-US" sz="1400" dirty="0">
                <a:solidFill>
                  <a:srgbClr val="FF0000"/>
                </a:solidFill>
                <a:hlinkClick r:id="rId4"/>
              </a:rPr>
              <a:t>ABS Quality Evaluations: https://www.eagle.org/qenetcert/ECert.Abs_ccd1</a:t>
            </a:r>
          </a:p>
          <a:p>
            <a:pPr lvl="1"/>
            <a:r>
              <a:rPr lang="en-US" sz="1400" dirty="0">
                <a:solidFill>
                  <a:srgbClr val="FF0000"/>
                </a:solidFill>
                <a:hlinkClick r:id="rId4"/>
              </a:rPr>
              <a:t>ACM: </a:t>
            </a:r>
            <a:r>
              <a:rPr lang="en-US" sz="1400" dirty="0">
                <a:hlinkClick r:id="rId5"/>
              </a:rPr>
              <a:t>https://www.acmcert.com/certificate-checker/</a:t>
            </a:r>
            <a:endParaRPr lang="en-US" sz="1400" dirty="0"/>
          </a:p>
          <a:p>
            <a:pPr lvl="1"/>
            <a:r>
              <a:rPr lang="en-US" sz="1400" dirty="0" err="1">
                <a:solidFill>
                  <a:srgbClr val="FF0000"/>
                </a:solidFill>
                <a:hlinkClick r:id="rId4"/>
              </a:rPr>
              <a:t>Afnor</a:t>
            </a:r>
            <a:r>
              <a:rPr lang="en-US" sz="1400" dirty="0">
                <a:solidFill>
                  <a:srgbClr val="FF0000"/>
                </a:solidFill>
                <a:hlinkClick r:id="rId4"/>
              </a:rPr>
              <a:t>: </a:t>
            </a:r>
            <a:r>
              <a:rPr lang="en-US" sz="1400" dirty="0"/>
              <a:t>https://certificats-attestations.afnor.org/</a:t>
            </a:r>
            <a:endParaRPr lang="en-US" sz="1400" dirty="0">
              <a:solidFill>
                <a:srgbClr val="FF0000"/>
              </a:solidFill>
              <a:hlinkClick r:id="rId4"/>
            </a:endParaRPr>
          </a:p>
          <a:p>
            <a:pPr lvl="1"/>
            <a:r>
              <a:rPr lang="en-US" sz="1400" dirty="0">
                <a:solidFill>
                  <a:srgbClr val="FF0000"/>
                </a:solidFill>
                <a:hlinkClick r:id="rId4"/>
              </a:rPr>
              <a:t>ANAB: https://www.anab.org/ or </a:t>
            </a:r>
            <a:r>
              <a:rPr lang="en-US" sz="1400" u="sng" dirty="0">
                <a:hlinkClick r:id="rId6"/>
              </a:rPr>
              <a:t>https://search.anab.org/</a:t>
            </a:r>
            <a:endParaRPr lang="en-US" sz="1400" u="sng" dirty="0"/>
          </a:p>
          <a:p>
            <a:pPr marL="457200" lvl="1" indent="0">
              <a:buNone/>
            </a:pPr>
            <a:r>
              <a:rPr lang="en-US" sz="1400" dirty="0">
                <a:solidFill>
                  <a:srgbClr val="FF0000"/>
                </a:solidFill>
                <a:hlinkClick r:id="rId4"/>
              </a:rPr>
              <a:t>Or https://anabdirectory.remoteauditor.com/</a:t>
            </a:r>
            <a:r>
              <a:rPr lang="en-US" sz="1400" dirty="0">
                <a:solidFill>
                  <a:srgbClr val="FF0000"/>
                </a:solidFill>
              </a:rPr>
              <a:t> (this is a good tool to get the name, phone, and email of persons to contact from the Certification Company).</a:t>
            </a:r>
          </a:p>
          <a:p>
            <a:pPr lvl="1"/>
            <a:r>
              <a:rPr lang="en-US" sz="1400" u="sng" dirty="0">
                <a:hlinkClick r:id="rId7"/>
              </a:rPr>
              <a:t>ASME: </a:t>
            </a:r>
            <a:r>
              <a:rPr lang="en-US" sz="1400" dirty="0">
                <a:hlinkClick r:id="rId8"/>
              </a:rPr>
              <a:t>https://caconnect.asme.org/directory/</a:t>
            </a:r>
            <a:endParaRPr lang="en-US" sz="1400" dirty="0"/>
          </a:p>
          <a:p>
            <a:pPr lvl="1"/>
            <a:r>
              <a:rPr lang="en-US" sz="1400" u="sng" dirty="0">
                <a:hlinkClick r:id="rId7"/>
              </a:rPr>
              <a:t>Aston-Global: </a:t>
            </a:r>
            <a:r>
              <a:rPr lang="en-US" sz="1400" dirty="0">
                <a:hlinkClick r:id="rId9"/>
              </a:rPr>
              <a:t>http://www.aston-global.com/</a:t>
            </a:r>
            <a:r>
              <a:rPr lang="en-US" sz="1400" dirty="0"/>
              <a:t> </a:t>
            </a:r>
            <a:r>
              <a:rPr lang="en-US" sz="1400" dirty="0">
                <a:solidFill>
                  <a:srgbClr val="FF0000"/>
                </a:solidFill>
              </a:rPr>
              <a:t>(</a:t>
            </a:r>
            <a:r>
              <a:rPr lang="en-US" sz="1400" i="1" u="sng" dirty="0">
                <a:solidFill>
                  <a:srgbClr val="FF0000"/>
                </a:solidFill>
              </a:rPr>
              <a:t>CAUTION</a:t>
            </a:r>
            <a:r>
              <a:rPr lang="en-US" sz="1400" dirty="0">
                <a:solidFill>
                  <a:srgbClr val="FF0000"/>
                </a:solidFill>
              </a:rPr>
              <a:t>: Aston-Global may not to be an accredited organization.)</a:t>
            </a:r>
          </a:p>
          <a:p>
            <a:pPr lvl="1"/>
            <a:r>
              <a:rPr lang="en-US" sz="1400" u="sng" dirty="0">
                <a:hlinkClick r:id="rId7"/>
              </a:rPr>
              <a:t>BSI America: </a:t>
            </a:r>
            <a:r>
              <a:rPr lang="en-US" sz="1400" dirty="0"/>
              <a:t>https://www.bsigroup.com/en-US/our-services/Management-system-certification/Certificate-and-Client-Directory-Search/</a:t>
            </a:r>
            <a:endParaRPr lang="en-US" sz="1400" u="sng" dirty="0">
              <a:hlinkClick r:id="rId7"/>
            </a:endParaRPr>
          </a:p>
          <a:p>
            <a:pPr lvl="1"/>
            <a:r>
              <a:rPr lang="en-US" sz="1400" dirty="0">
                <a:solidFill>
                  <a:srgbClr val="FF0000"/>
                </a:solidFill>
              </a:rPr>
              <a:t>China National Accreditation Service for Conformity Assessment (CNAS): http://wwwcnas.org.cn/English/findanaccreditedbody/index.shtml</a:t>
            </a:r>
          </a:p>
          <a:p>
            <a:pPr lvl="1"/>
            <a:r>
              <a:rPr lang="en-US" sz="1400" dirty="0"/>
              <a:t>DNV-GL: </a:t>
            </a:r>
            <a:r>
              <a:rPr lang="en-US" sz="1400" dirty="0">
                <a:hlinkClick r:id="rId10"/>
              </a:rPr>
              <a:t>https://certificatechecker.dnvgl.com/</a:t>
            </a:r>
            <a:endParaRPr lang="en-US" sz="1400" dirty="0"/>
          </a:p>
          <a:p>
            <a:pPr lvl="1"/>
            <a:r>
              <a:rPr lang="en-US" sz="1400" dirty="0"/>
              <a:t>DQS: </a:t>
            </a:r>
            <a:r>
              <a:rPr lang="en-US" sz="1400" dirty="0">
                <a:hlinkClick r:id="rId11"/>
              </a:rPr>
              <a:t>https://www.mydqs.com/en/customers/customer-database.html</a:t>
            </a:r>
            <a:endParaRPr lang="en-US" sz="1400" dirty="0"/>
          </a:p>
          <a:p>
            <a:pPr lvl="1"/>
            <a:r>
              <a:rPr lang="en-US" sz="1400" dirty="0">
                <a:solidFill>
                  <a:srgbClr val="FF0000"/>
                </a:solidFill>
              </a:rPr>
              <a:t>(Continued)</a:t>
            </a:r>
            <a:endParaRPr lang="en-US" sz="1400" dirty="0"/>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42912956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7590"/>
            <a:ext cx="7772400" cy="338554"/>
          </a:xfrm>
        </p:spPr>
        <p:txBody>
          <a:bodyPr/>
          <a:lstStyle/>
          <a:p>
            <a:r>
              <a:rPr lang="en-US" sz="1600" dirty="0"/>
              <a:t>Supplier ISO Certification Validation/Verifications (Cont.)</a:t>
            </a:r>
          </a:p>
        </p:txBody>
      </p:sp>
      <p:sp>
        <p:nvSpPr>
          <p:cNvPr id="3" name="Content Placeholder 2"/>
          <p:cNvSpPr>
            <a:spLocks noGrp="1"/>
          </p:cNvSpPr>
          <p:nvPr>
            <p:ph idx="1"/>
          </p:nvPr>
        </p:nvSpPr>
        <p:spPr>
          <a:xfrm>
            <a:off x="304800" y="1143000"/>
            <a:ext cx="8458200" cy="6370975"/>
          </a:xfrm>
          <a:noFill/>
        </p:spPr>
        <p:txBody>
          <a:bodyPr/>
          <a:lstStyle/>
          <a:p>
            <a:pPr lvl="1"/>
            <a:r>
              <a:rPr lang="en-US" sz="1400" dirty="0">
                <a:solidFill>
                  <a:srgbClr val="FF0000"/>
                </a:solidFill>
              </a:rPr>
              <a:t>(Continued)</a:t>
            </a:r>
            <a:endParaRPr lang="en-US" sz="1400" dirty="0"/>
          </a:p>
          <a:p>
            <a:pPr lvl="1"/>
            <a:r>
              <a:rPr lang="en-US" sz="1400" u="sng" dirty="0">
                <a:hlinkClick r:id="rId3"/>
              </a:rPr>
              <a:t>IAQG: https://www.iaqg.org/oasis/login</a:t>
            </a:r>
            <a:r>
              <a:rPr lang="en-US" sz="1400" u="sng" dirty="0"/>
              <a:t> </a:t>
            </a:r>
          </a:p>
          <a:p>
            <a:pPr lvl="2"/>
            <a:r>
              <a:rPr lang="en-US" sz="1200" dirty="0"/>
              <a:t>Online Aerospace Supplier Information System (IAQG-OASIS). </a:t>
            </a:r>
          </a:p>
          <a:p>
            <a:pPr lvl="2"/>
            <a:r>
              <a:rPr lang="en-US" sz="1200" dirty="0"/>
              <a:t>This online resource contains a list of suppliers who are certified / registered under the IAQG rules to be in compliance with the aerospace quality management system requirements (9100 series).</a:t>
            </a:r>
            <a:endParaRPr lang="en-US" sz="1400" dirty="0">
              <a:solidFill>
                <a:srgbClr val="FF0000"/>
              </a:solidFill>
              <a:hlinkClick r:id="rId4"/>
            </a:endParaRPr>
          </a:p>
          <a:p>
            <a:pPr lvl="1"/>
            <a:r>
              <a:rPr lang="en-US" sz="1400" dirty="0">
                <a:solidFill>
                  <a:srgbClr val="FF0000"/>
                </a:solidFill>
                <a:hlinkClick r:id="rId4"/>
              </a:rPr>
              <a:t>IAS: </a:t>
            </a:r>
            <a:r>
              <a:rPr lang="en-US" sz="1400" dirty="0"/>
              <a:t>https://www.iasonline.org/search-accredited-organizations-2/</a:t>
            </a:r>
            <a:endParaRPr lang="en-US" sz="1400" dirty="0">
              <a:solidFill>
                <a:srgbClr val="FF0000"/>
              </a:solidFill>
              <a:hlinkClick r:id="rId4"/>
            </a:endParaRPr>
          </a:p>
          <a:p>
            <a:pPr lvl="1"/>
            <a:r>
              <a:rPr lang="en-US" sz="1400" dirty="0">
                <a:solidFill>
                  <a:srgbClr val="FF0000"/>
                </a:solidFill>
                <a:hlinkClick r:id="rId4"/>
              </a:rPr>
              <a:t>ILAC: https://ilac.org/signatory-search/</a:t>
            </a:r>
            <a:r>
              <a:rPr lang="en-US" sz="1400" dirty="0">
                <a:solidFill>
                  <a:srgbClr val="FF0000"/>
                </a:solidFill>
              </a:rPr>
              <a:t> (For Calibration, testing, </a:t>
            </a:r>
            <a:r>
              <a:rPr lang="en-US" sz="1400" dirty="0" err="1">
                <a:solidFill>
                  <a:srgbClr val="FF0000"/>
                </a:solidFill>
              </a:rPr>
              <a:t>etc</a:t>
            </a:r>
            <a:r>
              <a:rPr lang="en-US" sz="1400" dirty="0">
                <a:solidFill>
                  <a:srgbClr val="FF0000"/>
                </a:solidFill>
              </a:rPr>
              <a:t>)</a:t>
            </a:r>
          </a:p>
          <a:p>
            <a:pPr lvl="1"/>
            <a:r>
              <a:rPr lang="en-US" sz="1400" u="sng" dirty="0">
                <a:hlinkClick r:id="rId5"/>
              </a:rPr>
              <a:t>Intertek: </a:t>
            </a:r>
            <a:r>
              <a:rPr lang="en-US" sz="1400" dirty="0"/>
              <a:t>http://www.intertek.com/business-assurance/certificate-validation/</a:t>
            </a:r>
            <a:endParaRPr lang="en-US" sz="1400" u="sng" dirty="0">
              <a:hlinkClick r:id="rId5"/>
            </a:endParaRPr>
          </a:p>
          <a:p>
            <a:pPr lvl="1"/>
            <a:r>
              <a:rPr lang="en-US" sz="1400" u="sng" dirty="0">
                <a:hlinkClick r:id="rId5"/>
              </a:rPr>
              <a:t>JQA: </a:t>
            </a:r>
            <a:r>
              <a:rPr lang="en-US" sz="1400" dirty="0"/>
              <a:t>https://www.jqa.jp/cgi-bin/06manage/14_touroku/search_e.html</a:t>
            </a:r>
            <a:endParaRPr lang="en-US" sz="1400" u="sng" dirty="0">
              <a:hlinkClick r:id="rId5"/>
            </a:endParaRPr>
          </a:p>
          <a:p>
            <a:pPr lvl="1"/>
            <a:r>
              <a:rPr lang="en-US" sz="1400" dirty="0"/>
              <a:t>NADCAP – A list of National Aerospace and Defense Contractors Accreditation Program (NADCAP) approved Suppliers can be viewed by means of the </a:t>
            </a:r>
            <a:r>
              <a:rPr lang="en-US" sz="1400" i="1" u="sng" dirty="0"/>
              <a:t>Aerospace QML</a:t>
            </a:r>
            <a:r>
              <a:rPr lang="en-US" sz="1400" dirty="0"/>
              <a:t> application in Performance Review Institute’s (PRI) </a:t>
            </a:r>
            <a:r>
              <a:rPr lang="en-US" sz="1400" dirty="0" err="1"/>
              <a:t>eAuditNet</a:t>
            </a:r>
            <a:r>
              <a:rPr lang="en-US" sz="1400" dirty="0"/>
              <a:t>.  </a:t>
            </a:r>
          </a:p>
          <a:p>
            <a:pPr lvl="2"/>
            <a:r>
              <a:rPr lang="en-US" sz="1200" dirty="0"/>
              <a:t>The Aerospace QML can be accessed via logging into the system, then go to Resources (located in the top left corner of the screen after login), then select Aerospace QML.  From here you can select the area, commodity, and any other search criteria to find the specific information you need.  You also have the ability to conduct a more detailed search via using the “Refine Search Based on Scope (click to expand/collapse)” feature.  Once you select the Search button, you can select a Supplier’s company name to get more information about the accreditation or select on the Print Details button on the results page for a print friendly version of the information showing company name, address, commodities and scopes accredited to and their expiration date.  </a:t>
            </a:r>
          </a:p>
          <a:p>
            <a:r>
              <a:rPr lang="en-US" sz="1600" dirty="0">
                <a:solidFill>
                  <a:srgbClr val="FF0000"/>
                </a:solidFill>
              </a:rPr>
              <a:t>(Continued)</a:t>
            </a:r>
            <a:endParaRPr lang="en-US" sz="1400" dirty="0">
              <a:solidFill>
                <a:srgbClr val="FF0000"/>
              </a:solidFill>
            </a:endParaRPr>
          </a:p>
          <a:p>
            <a:endParaRPr lang="en-US" sz="1600" dirty="0">
              <a:solidFill>
                <a:srgbClr val="FF0000"/>
              </a:solidFill>
            </a:endParaRPr>
          </a:p>
          <a:p>
            <a:endParaRPr lang="en-US" sz="1600" u="sng" dirty="0">
              <a:hlinkClick r:id="rId6"/>
            </a:endParaRPr>
          </a:p>
          <a:p>
            <a:endParaRPr lang="en-US" sz="1600" dirty="0">
              <a:solidFill>
                <a:srgbClr val="FF0000"/>
              </a:solidFill>
            </a:endParaRPr>
          </a:p>
          <a:p>
            <a:endParaRPr lang="en-US" sz="1600" dirty="0">
              <a:solidFill>
                <a:srgbClr val="FF0000"/>
              </a:solidFill>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34248386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7590"/>
            <a:ext cx="7772400" cy="338554"/>
          </a:xfrm>
        </p:spPr>
        <p:txBody>
          <a:bodyPr/>
          <a:lstStyle/>
          <a:p>
            <a:r>
              <a:rPr lang="en-US" sz="1600" dirty="0"/>
              <a:t>Supplier ISO Certification Validation/Verifications (Cont.)</a:t>
            </a:r>
          </a:p>
        </p:txBody>
      </p:sp>
      <p:sp>
        <p:nvSpPr>
          <p:cNvPr id="3" name="Content Placeholder 2"/>
          <p:cNvSpPr>
            <a:spLocks noGrp="1"/>
          </p:cNvSpPr>
          <p:nvPr>
            <p:ph idx="1"/>
          </p:nvPr>
        </p:nvSpPr>
        <p:spPr>
          <a:xfrm>
            <a:off x="304800" y="1143000"/>
            <a:ext cx="8458200" cy="6078587"/>
          </a:xfrm>
          <a:noFill/>
        </p:spPr>
        <p:txBody>
          <a:bodyPr/>
          <a:lstStyle/>
          <a:p>
            <a:pPr lvl="1"/>
            <a:r>
              <a:rPr lang="en-US" sz="1200" dirty="0">
                <a:solidFill>
                  <a:srgbClr val="FF0000"/>
                </a:solidFill>
              </a:rPr>
              <a:t>(Continued)</a:t>
            </a:r>
            <a:endParaRPr lang="en-US" sz="1200" dirty="0"/>
          </a:p>
          <a:p>
            <a:pPr lvl="1"/>
            <a:r>
              <a:rPr lang="en-US" sz="1200" u="sng" dirty="0">
                <a:hlinkClick r:id="rId3"/>
              </a:rPr>
              <a:t>OASIS – Online Aerospace Supplier Info System – to </a:t>
            </a:r>
            <a:r>
              <a:rPr lang="en-US" sz="1200" u="sng" dirty="0" err="1">
                <a:hlinkClick r:id="rId3"/>
              </a:rPr>
              <a:t>idenfiy</a:t>
            </a:r>
            <a:r>
              <a:rPr lang="en-US" sz="1200" u="sng" dirty="0">
                <a:hlinkClick r:id="rId3"/>
              </a:rPr>
              <a:t> AS-9100 qualified suppliers</a:t>
            </a:r>
          </a:p>
          <a:p>
            <a:pPr lvl="1"/>
            <a:r>
              <a:rPr lang="en-US" sz="1200" u="sng" dirty="0">
                <a:hlinkClick r:id="rId3"/>
              </a:rPr>
              <a:t>Perry Johnson: http://www.pjlabs.com/search-accredited-labs</a:t>
            </a:r>
            <a:r>
              <a:rPr lang="en-US" sz="1200" u="sng" dirty="0"/>
              <a:t> </a:t>
            </a:r>
            <a:r>
              <a:rPr lang="en-US" sz="1200" u="sng" dirty="0">
                <a:solidFill>
                  <a:srgbClr val="FF0000"/>
                </a:solidFill>
                <a:highlight>
                  <a:srgbClr val="FFFF00"/>
                </a:highlight>
              </a:rPr>
              <a:t>(to search go to PJR.com click on About PJR, then click on PJR Clients and put in the supplier’s name)</a:t>
            </a:r>
          </a:p>
          <a:p>
            <a:pPr lvl="1"/>
            <a:r>
              <a:rPr lang="en-US" sz="1200" u="sng" dirty="0"/>
              <a:t>QAS International: </a:t>
            </a:r>
            <a:r>
              <a:rPr lang="en-US" sz="1200" dirty="0">
                <a:hlinkClick r:id="rId4"/>
              </a:rPr>
              <a:t>https://www.qas-international.com/contact/</a:t>
            </a:r>
            <a:endParaRPr lang="en-US" sz="1200" dirty="0"/>
          </a:p>
          <a:p>
            <a:pPr lvl="1"/>
            <a:r>
              <a:rPr lang="en-US" sz="1200" dirty="0">
                <a:solidFill>
                  <a:srgbClr val="FF0000"/>
                </a:solidFill>
                <a:hlinkClick r:id="rId5"/>
              </a:rPr>
              <a:t>SAI Global: http://qmi-saiglobal.com/qmi_companies/</a:t>
            </a:r>
            <a:r>
              <a:rPr lang="en-US" sz="1200" dirty="0">
                <a:solidFill>
                  <a:srgbClr val="FF0000"/>
                </a:solidFill>
              </a:rPr>
              <a:t> or </a:t>
            </a:r>
            <a:r>
              <a:rPr lang="en-US" sz="1200" dirty="0">
                <a:hlinkClick r:id="rId6"/>
              </a:rPr>
              <a:t>https://register.saiglobal.com/Default.aspx?stype=simple</a:t>
            </a:r>
            <a:endParaRPr lang="en-US" sz="1200" dirty="0"/>
          </a:p>
          <a:p>
            <a:pPr lvl="1"/>
            <a:r>
              <a:rPr lang="en-US" sz="1200" dirty="0"/>
              <a:t>SAI Global QMI: </a:t>
            </a:r>
            <a:r>
              <a:rPr lang="en-US" sz="1200" dirty="0">
                <a:hlinkClick r:id="rId7"/>
              </a:rPr>
              <a:t>https://www.saiglobal.com/en-us/assurance/auditing_and_certification/certification_registry/</a:t>
            </a:r>
            <a:endParaRPr lang="en-US" sz="1200" dirty="0"/>
          </a:p>
          <a:p>
            <a:pPr lvl="1"/>
            <a:r>
              <a:rPr lang="en-US" sz="1200" dirty="0"/>
              <a:t>SAI Global: </a:t>
            </a:r>
            <a:r>
              <a:rPr lang="en-US" sz="1200" dirty="0">
                <a:hlinkClick r:id="rId8"/>
              </a:rPr>
              <a:t>https://www.saiglobal.com/en-us/assurance/auditing</a:t>
            </a:r>
            <a:r>
              <a:rPr lang="en-US" sz="1200" dirty="0"/>
              <a:t>_and_certification/certification_registry/</a:t>
            </a:r>
          </a:p>
          <a:p>
            <a:pPr lvl="1"/>
            <a:r>
              <a:rPr lang="en-US" sz="1200" u="sng" dirty="0">
                <a:hlinkClick r:id="rId9"/>
              </a:rPr>
              <a:t>NIST: https://www-s.nist.gov/niws/index.cfm?event=directory.search#no-back</a:t>
            </a:r>
            <a:endParaRPr lang="en-US" sz="1200" u="sng" dirty="0"/>
          </a:p>
          <a:p>
            <a:pPr lvl="1"/>
            <a:r>
              <a:rPr lang="en-US" sz="1200" u="sng" dirty="0">
                <a:hlinkClick r:id="rId10"/>
              </a:rPr>
              <a:t>NSF: https://nsf-isr.org</a:t>
            </a:r>
            <a:r>
              <a:rPr lang="en-US" sz="1200" u="sng" dirty="0"/>
              <a:t>, or </a:t>
            </a:r>
            <a:r>
              <a:rPr lang="en-US" sz="1200" dirty="0"/>
              <a:t>http://info.nsf.org/Certified/isr/index.asp</a:t>
            </a:r>
            <a:endParaRPr lang="en-US" sz="1200" u="sng" dirty="0"/>
          </a:p>
          <a:p>
            <a:pPr lvl="1"/>
            <a:r>
              <a:rPr lang="en-US" sz="1200" dirty="0">
                <a:solidFill>
                  <a:srgbClr val="FF0000"/>
                </a:solidFill>
              </a:rPr>
              <a:t>NSAI - For National Standards Authority of Ireland (NSAI), </a:t>
            </a:r>
            <a:r>
              <a:rPr lang="en-US" sz="1200" dirty="0">
                <a:hlinkClick r:id="rId11"/>
              </a:rPr>
              <a:t>https://www.nsai.ie/certification/search-for-a-certified-company/</a:t>
            </a:r>
            <a:r>
              <a:rPr lang="en-US" sz="1200" dirty="0"/>
              <a:t> or for </a:t>
            </a:r>
            <a:r>
              <a:rPr lang="en-US" sz="1200" dirty="0">
                <a:solidFill>
                  <a:srgbClr val="FF0000"/>
                </a:solidFill>
              </a:rPr>
              <a:t>Certs contact Jodi Espinal, Certification &amp; Quality Cord. @ 603.689.9102 or cell 603.930.7076 email @: </a:t>
            </a:r>
            <a:r>
              <a:rPr lang="en-US" sz="1200" dirty="0">
                <a:solidFill>
                  <a:srgbClr val="FF0000"/>
                </a:solidFill>
                <a:hlinkClick r:id="rId12"/>
              </a:rPr>
              <a:t>Jodi.Espinal@NSAIinc.com</a:t>
            </a:r>
            <a:r>
              <a:rPr lang="en-US" sz="1200" dirty="0">
                <a:solidFill>
                  <a:srgbClr val="FF0000"/>
                </a:solidFill>
              </a:rPr>
              <a:t> or Lisa Greenleaf Operations Manager, US </a:t>
            </a:r>
            <a:r>
              <a:rPr lang="en-US" sz="1200" dirty="0">
                <a:solidFill>
                  <a:srgbClr val="FF0000"/>
                </a:solidFill>
                <a:hlinkClick r:id="rId13"/>
              </a:rPr>
              <a:t>Lisa.Greenleaf@NSAIinc.com</a:t>
            </a:r>
            <a:r>
              <a:rPr lang="en-US" sz="1200" dirty="0">
                <a:solidFill>
                  <a:srgbClr val="FF0000"/>
                </a:solidFill>
              </a:rPr>
              <a:t>, 603.689.9145 </a:t>
            </a:r>
          </a:p>
          <a:p>
            <a:pPr lvl="1"/>
            <a:r>
              <a:rPr lang="en-US" sz="1200" u="sng" dirty="0">
                <a:hlinkClick r:id="rId3"/>
              </a:rPr>
              <a:t>NQA Global: </a:t>
            </a:r>
            <a:r>
              <a:rPr lang="en-US" sz="1200" dirty="0">
                <a:hlinkClick r:id="rId14"/>
              </a:rPr>
              <a:t>https://www.nqa.com/en-us/contact-us 800-649-5289</a:t>
            </a:r>
            <a:r>
              <a:rPr lang="en-US" sz="1200" dirty="0"/>
              <a:t> or Arlen Chapman 978-635-9256 </a:t>
            </a:r>
            <a:r>
              <a:rPr lang="en-US" sz="1200" dirty="0">
                <a:solidFill>
                  <a:srgbClr val="FF0000"/>
                </a:solidFill>
              </a:rPr>
              <a:t>(this is not NQA-1)</a:t>
            </a:r>
          </a:p>
          <a:p>
            <a:pPr lvl="1"/>
            <a:r>
              <a:rPr lang="en-US" sz="1200" u="sng" dirty="0">
                <a:hlinkClick r:id="rId3"/>
              </a:rPr>
              <a:t>NVLAP: </a:t>
            </a:r>
            <a:r>
              <a:rPr lang="en-US" sz="1200" dirty="0"/>
              <a:t>https://www-s.nist.gov/niws/index.cfm?event=directory.search#no-back</a:t>
            </a:r>
          </a:p>
          <a:p>
            <a:pPr lvl="1"/>
            <a:endParaRPr lang="en-US" sz="1200" dirty="0">
              <a:solidFill>
                <a:srgbClr val="FF0000"/>
              </a:solidFill>
            </a:endParaRPr>
          </a:p>
          <a:p>
            <a:r>
              <a:rPr lang="en-US" sz="1200" dirty="0">
                <a:solidFill>
                  <a:srgbClr val="FF0000"/>
                </a:solidFill>
              </a:rPr>
              <a:t>(Continued)</a:t>
            </a:r>
          </a:p>
          <a:p>
            <a:endParaRPr lang="en-US" sz="1600" dirty="0">
              <a:solidFill>
                <a:srgbClr val="FF0000"/>
              </a:solidFill>
            </a:endParaRPr>
          </a:p>
          <a:p>
            <a:endParaRPr lang="en-US" sz="1600" u="sng" dirty="0">
              <a:hlinkClick r:id="rId3"/>
            </a:endParaRPr>
          </a:p>
          <a:p>
            <a:endParaRPr lang="en-US" sz="1600" dirty="0">
              <a:solidFill>
                <a:srgbClr val="FF0000"/>
              </a:solidFill>
            </a:endParaRPr>
          </a:p>
          <a:p>
            <a:endParaRPr lang="en-US" sz="1600" dirty="0">
              <a:solidFill>
                <a:srgbClr val="FF0000"/>
              </a:solidFill>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309595574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7590"/>
            <a:ext cx="7010400" cy="338554"/>
          </a:xfrm>
        </p:spPr>
        <p:txBody>
          <a:bodyPr/>
          <a:lstStyle/>
          <a:p>
            <a:r>
              <a:rPr lang="en-US" sz="1600" dirty="0"/>
              <a:t>Supplier ISO Certification Validation/Verifications (Cont.)</a:t>
            </a:r>
          </a:p>
        </p:txBody>
      </p:sp>
      <p:sp>
        <p:nvSpPr>
          <p:cNvPr id="3" name="Content Placeholder 2"/>
          <p:cNvSpPr>
            <a:spLocks noGrp="1"/>
          </p:cNvSpPr>
          <p:nvPr>
            <p:ph idx="1"/>
          </p:nvPr>
        </p:nvSpPr>
        <p:spPr>
          <a:xfrm>
            <a:off x="342900" y="1143000"/>
            <a:ext cx="8458200" cy="4832092"/>
          </a:xfrm>
          <a:noFill/>
        </p:spPr>
        <p:txBody>
          <a:bodyPr/>
          <a:lstStyle/>
          <a:p>
            <a:pPr lvl="1"/>
            <a:r>
              <a:rPr lang="en-US" sz="1400" dirty="0">
                <a:solidFill>
                  <a:srgbClr val="FF0000"/>
                </a:solidFill>
              </a:rPr>
              <a:t>(Continued)</a:t>
            </a:r>
            <a:endParaRPr lang="en-US" sz="1400" dirty="0"/>
          </a:p>
          <a:p>
            <a:pPr lvl="1"/>
            <a:r>
              <a:rPr lang="en-US" sz="1400" dirty="0"/>
              <a:t>PRI Performance Review Institute email: </a:t>
            </a:r>
            <a:r>
              <a:rPr lang="en-US" sz="1400" dirty="0">
                <a:hlinkClick r:id="rId3"/>
              </a:rPr>
              <a:t>PRIAmericas@p-r-i.org</a:t>
            </a:r>
            <a:endParaRPr lang="en-US" sz="1400" dirty="0"/>
          </a:p>
          <a:p>
            <a:pPr lvl="1"/>
            <a:r>
              <a:rPr lang="en-US" sz="1400" dirty="0"/>
              <a:t>SGS: </a:t>
            </a:r>
            <a:r>
              <a:rPr lang="en-US" sz="1400" dirty="0">
                <a:hlinkClick r:id="rId4"/>
              </a:rPr>
              <a:t>https://www.sgs.com/en/certified-clients-and-products/certified-client-directory</a:t>
            </a:r>
            <a:endParaRPr lang="en-US" sz="1400" dirty="0"/>
          </a:p>
          <a:p>
            <a:pPr lvl="1"/>
            <a:r>
              <a:rPr lang="en-US" sz="1400" dirty="0"/>
              <a:t>Smithers Quality Assessments: </a:t>
            </a:r>
            <a:r>
              <a:rPr lang="en-US" sz="1400" dirty="0">
                <a:hlinkClick r:id="rId5"/>
              </a:rPr>
              <a:t>https://smithersregistrar.com/resources/certifiedcompanies</a:t>
            </a:r>
            <a:endParaRPr lang="en-US" sz="1400" dirty="0"/>
          </a:p>
          <a:p>
            <a:pPr lvl="1"/>
            <a:r>
              <a:rPr lang="en-US" sz="1400" dirty="0"/>
              <a:t>SQS Switzerland: </a:t>
            </a:r>
            <a:r>
              <a:rPr lang="en-US" sz="1400" dirty="0">
                <a:hlinkClick r:id="rId6"/>
              </a:rPr>
              <a:t>https://www.sqs.ch/en/certified-organisations</a:t>
            </a:r>
            <a:endParaRPr lang="en-US" sz="1400" dirty="0"/>
          </a:p>
          <a:p>
            <a:pPr lvl="1"/>
            <a:r>
              <a:rPr lang="en-US" sz="1400" dirty="0"/>
              <a:t>SRI: </a:t>
            </a:r>
            <a:r>
              <a:rPr lang="en-US" sz="1400" dirty="0">
                <a:hlinkClick r:id="rId7"/>
              </a:rPr>
              <a:t>https://www.sriregistrar.com/resources/sri-certificate-validation/</a:t>
            </a:r>
            <a:endParaRPr lang="en-US" sz="1400" dirty="0"/>
          </a:p>
          <a:p>
            <a:pPr lvl="1"/>
            <a:r>
              <a:rPr lang="en-US" sz="1400" dirty="0"/>
              <a:t>TUV Nord: </a:t>
            </a:r>
            <a:r>
              <a:rPr lang="en-US" sz="1400" dirty="0">
                <a:hlinkClick r:id="rId8"/>
              </a:rPr>
              <a:t>https://www.tuev-nord.de/en/company/certification/certificate-database/</a:t>
            </a:r>
            <a:endParaRPr lang="en-US" sz="1400" dirty="0"/>
          </a:p>
          <a:p>
            <a:pPr lvl="1"/>
            <a:r>
              <a:rPr lang="en-US" sz="1400" dirty="0"/>
              <a:t>TUV Rhineland: </a:t>
            </a:r>
            <a:r>
              <a:rPr lang="en-US" sz="1400" dirty="0">
                <a:hlinkClick r:id="rId9"/>
              </a:rPr>
              <a:t>https://www.certipedia.com/</a:t>
            </a:r>
            <a:endParaRPr lang="en-US" sz="1400" dirty="0"/>
          </a:p>
          <a:p>
            <a:pPr lvl="1"/>
            <a:r>
              <a:rPr lang="en-US" sz="1400" dirty="0"/>
              <a:t>TUV </a:t>
            </a:r>
            <a:r>
              <a:rPr lang="en-US" sz="1400" dirty="0" err="1"/>
              <a:t>Sud</a:t>
            </a:r>
            <a:r>
              <a:rPr lang="en-US" sz="1400" dirty="0"/>
              <a:t> – America: </a:t>
            </a:r>
            <a:r>
              <a:rPr lang="en-US" sz="1400" dirty="0">
                <a:hlinkClick r:id="rId10"/>
              </a:rPr>
              <a:t>https://www.tuvsud.com/en-us/resource-centre/certificate-finder</a:t>
            </a:r>
            <a:endParaRPr lang="en-US" sz="1400" dirty="0"/>
          </a:p>
          <a:p>
            <a:pPr lvl="1"/>
            <a:r>
              <a:rPr lang="en-US" sz="1400" dirty="0"/>
              <a:t>TUV </a:t>
            </a:r>
            <a:r>
              <a:rPr lang="en-US" sz="1400" dirty="0" err="1"/>
              <a:t>Sud</a:t>
            </a:r>
            <a:r>
              <a:rPr lang="en-US" sz="1400" dirty="0"/>
              <a:t> Group: </a:t>
            </a:r>
            <a:r>
              <a:rPr lang="en-US" sz="1400" dirty="0">
                <a:hlinkClick r:id="rId11"/>
              </a:rPr>
              <a:t>https://www.tuev-sued.de/management-systems/our-company/reference-list</a:t>
            </a:r>
            <a:endParaRPr lang="en-US" sz="1400" dirty="0"/>
          </a:p>
          <a:p>
            <a:pPr lvl="1"/>
            <a:r>
              <a:rPr lang="en-US" sz="1400" dirty="0"/>
              <a:t>Others???</a:t>
            </a:r>
          </a:p>
          <a:p>
            <a:pPr lvl="1"/>
            <a:r>
              <a:rPr lang="en-US" sz="1400">
                <a:solidFill>
                  <a:srgbClr val="FF0000"/>
                </a:solidFill>
              </a:rPr>
              <a:t>Newly added:</a:t>
            </a:r>
            <a:endParaRPr lang="en-US" sz="1400" dirty="0">
              <a:solidFill>
                <a:srgbClr val="FF0000"/>
              </a:solidFill>
            </a:endParaRPr>
          </a:p>
          <a:p>
            <a:pPr lvl="1"/>
            <a:r>
              <a:rPr lang="en-US" sz="1400" dirty="0">
                <a:solidFill>
                  <a:srgbClr val="FF0000"/>
                </a:solidFill>
                <a:hlinkClick r:id="rId12"/>
              </a:rPr>
              <a:t>Institute of Printed Circuits: www.ipc.org/cert-search.aspx</a:t>
            </a:r>
            <a:r>
              <a:rPr lang="en-US" sz="1400" dirty="0">
                <a:solidFill>
                  <a:srgbClr val="FF0000"/>
                </a:solidFill>
              </a:rPr>
              <a:t> If you go to ipc.org/files-history/</a:t>
            </a:r>
            <a:r>
              <a:rPr lang="en-US" sz="1400" dirty="0" err="1">
                <a:solidFill>
                  <a:srgbClr val="FF0000"/>
                </a:solidFill>
              </a:rPr>
              <a:t>HistoryBook</a:t>
            </a:r>
            <a:r>
              <a:rPr lang="en-US" sz="1400" dirty="0">
                <a:solidFill>
                  <a:srgbClr val="FF0000"/>
                </a:solidFill>
              </a:rPr>
              <a:t> you can download a pdf From Vacuum Tubes to Nanotubes, 50 years,1957-2007.</a:t>
            </a:r>
          </a:p>
          <a:p>
            <a:pPr lvl="1"/>
            <a:endParaRPr lang="en-US" sz="1400" u="sng" dirty="0"/>
          </a:p>
          <a:p>
            <a:pPr lvl="1"/>
            <a:endParaRPr lang="en-US" sz="1400" dirty="0">
              <a:solidFill>
                <a:srgbClr val="FF0000"/>
              </a:solidFill>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291439263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7590"/>
            <a:ext cx="7010400" cy="338554"/>
          </a:xfrm>
        </p:spPr>
        <p:txBody>
          <a:bodyPr/>
          <a:lstStyle/>
          <a:p>
            <a:r>
              <a:rPr lang="en-US" sz="1600" dirty="0"/>
              <a:t>Supplier ISO Certification Validation/Verifications (Cont.)</a:t>
            </a:r>
          </a:p>
        </p:txBody>
      </p:sp>
      <p:sp>
        <p:nvSpPr>
          <p:cNvPr id="3" name="Content Placeholder 2"/>
          <p:cNvSpPr>
            <a:spLocks noGrp="1"/>
          </p:cNvSpPr>
          <p:nvPr>
            <p:ph idx="1"/>
          </p:nvPr>
        </p:nvSpPr>
        <p:spPr>
          <a:xfrm>
            <a:off x="342900" y="1143000"/>
            <a:ext cx="8458200" cy="4739759"/>
          </a:xfrm>
          <a:noFill/>
        </p:spPr>
        <p:txBody>
          <a:bodyPr/>
          <a:lstStyle/>
          <a:p>
            <a:pPr marL="457200" lvl="1" indent="0">
              <a:buNone/>
            </a:pPr>
            <a:r>
              <a:rPr lang="en-US" dirty="0"/>
              <a:t>Who is Eligible to Grant ISO 9001 Certification?</a:t>
            </a:r>
            <a:endParaRPr lang="en-US" sz="2800" b="1" dirty="0"/>
          </a:p>
          <a:p>
            <a:r>
              <a:rPr lang="en-US" sz="1200" dirty="0"/>
              <a:t>So who is eligible to grant ISO 9001 certification? Many people assume that ISO grants certification, but in fact, this is not true, instead, a registrar or certification body (CB) will be the one to grant certification (Read: </a:t>
            </a:r>
            <a:r>
              <a:rPr lang="en-US" sz="1200" u="sng" dirty="0">
                <a:hlinkClick r:id="rId3"/>
              </a:rPr>
              <a:t>Who is ISO?</a:t>
            </a:r>
            <a:r>
              <a:rPr lang="en-US" sz="1200" dirty="0"/>
              <a:t>). When choosing a registrar a supplier should make sure that they are accredited. They should be a member of the International Accreditation Forum (IAF), and additionally need to be ISO/IEC 17021:2015 certified.</a:t>
            </a:r>
          </a:p>
          <a:p>
            <a:r>
              <a:rPr lang="en-US" sz="1200" dirty="0"/>
              <a:t>One of these standards is </a:t>
            </a:r>
            <a:r>
              <a:rPr lang="en-US" sz="1200" u="sng" dirty="0">
                <a:hlinkClick r:id="rId4"/>
              </a:rPr>
              <a:t>ISO/IEC 17021:2015 Conformity assessment</a:t>
            </a:r>
            <a:br>
              <a:rPr lang="en-US" sz="1200" dirty="0"/>
            </a:br>
            <a:r>
              <a:rPr lang="en-US" sz="1200" b="1" dirty="0"/>
              <a:t>“Requirements for bodies providing audit and certification of management systems</a:t>
            </a:r>
            <a:r>
              <a:rPr lang="en-US" sz="1200" dirty="0"/>
              <a:t>“, which in effect stipulates the requirements for Registrars who certify organizations to ISO management standards like ISO 9001, ISO 14001, etc.</a:t>
            </a:r>
          </a:p>
          <a:p>
            <a:r>
              <a:rPr lang="en-US" sz="1200" dirty="0"/>
              <a:t>People often say “</a:t>
            </a:r>
            <a:r>
              <a:rPr lang="en-US" sz="1200" u="sng" dirty="0">
                <a:hlinkClick r:id="rId5"/>
              </a:rPr>
              <a:t>ISO Certified</a:t>
            </a:r>
            <a:r>
              <a:rPr lang="en-US" sz="1200" dirty="0"/>
              <a:t>” but ISO does not issue certificates or certify individual companies to any standard. So who can Grant ISO 9001 Certification? They are issued by certification/registration bodies (also called Registrars or CB’s), which are independent of ISO. CB’s need to be accredited by an IAF member to be internationally recognized.</a:t>
            </a:r>
          </a:p>
          <a:p>
            <a:r>
              <a:rPr lang="en-US" sz="1200" u="sng" dirty="0">
                <a:hlinkClick r:id="rId6"/>
              </a:rPr>
              <a:t>ISO/IEC 17021</a:t>
            </a:r>
            <a:r>
              <a:rPr lang="en-US" sz="1200" dirty="0"/>
              <a:t> ensures international acceptance of the CB’s certifications (i.e. your ISO 9001:2008 certificate) by requiring that all Accreditation bodies (</a:t>
            </a:r>
            <a:r>
              <a:rPr lang="en-US" sz="1200" u="sng" dirty="0">
                <a:hlinkClick r:id="rId7"/>
              </a:rPr>
              <a:t>ANAB</a:t>
            </a:r>
            <a:r>
              <a:rPr lang="en-US" sz="1200" dirty="0"/>
              <a:t>, etc.) belong to an internationally accredited organization, like the </a:t>
            </a:r>
            <a:r>
              <a:rPr lang="en-US" sz="1200" u="sng" dirty="0">
                <a:hlinkClick r:id="rId8"/>
              </a:rPr>
              <a:t>IAF</a:t>
            </a:r>
            <a:r>
              <a:rPr lang="en-US" sz="1200" dirty="0"/>
              <a:t>. Likewise, the IAF ensures that CB’s comply with ISO/IEC 17021.</a:t>
            </a:r>
          </a:p>
          <a:p>
            <a:r>
              <a:rPr lang="en-US" sz="1200" dirty="0"/>
              <a:t>Some Quality System Registrars are not accredited by IAF, and thus are not meeting </a:t>
            </a:r>
            <a:r>
              <a:rPr lang="en-US" sz="1200" u="sng" dirty="0">
                <a:hlinkClick r:id="rId9"/>
              </a:rPr>
              <a:t>ISO 17021</a:t>
            </a:r>
            <a:r>
              <a:rPr lang="en-US" sz="1200" dirty="0"/>
              <a:t> — and </a:t>
            </a:r>
            <a:r>
              <a:rPr lang="en-US" sz="1200" b="1" dirty="0"/>
              <a:t>will not be internationally recognized.</a:t>
            </a:r>
            <a:r>
              <a:rPr lang="en-US" sz="1200" dirty="0"/>
              <a:t> Make sure that you </a:t>
            </a:r>
            <a:r>
              <a:rPr lang="en-US" sz="1200" u="sng" dirty="0">
                <a:hlinkClick r:id="rId10"/>
              </a:rPr>
              <a:t>choose a Registrar</a:t>
            </a:r>
            <a:r>
              <a:rPr lang="en-US" sz="1200" dirty="0"/>
              <a:t> who is accredited by an </a:t>
            </a:r>
            <a:r>
              <a:rPr lang="en-US" sz="1200" u="sng" dirty="0">
                <a:hlinkClick r:id="rId11"/>
              </a:rPr>
              <a:t>IAF member</a:t>
            </a:r>
            <a:r>
              <a:rPr lang="en-US" sz="1200" dirty="0"/>
              <a:t> (ANAB or the equivalent of ANAB in your country or region).</a:t>
            </a:r>
          </a:p>
          <a:p>
            <a:r>
              <a:rPr lang="en-US" sz="1200" dirty="0"/>
              <a:t>When you receive your registration certificate, it should display the ANAB and the IAF logos and unfortunately, without them, you are not officially ISO 9001 certified.</a:t>
            </a:r>
          </a:p>
          <a:p>
            <a:pPr lvl="1"/>
            <a:endParaRPr lang="en-US" sz="1200" u="sng" dirty="0"/>
          </a:p>
          <a:p>
            <a:pPr lvl="1"/>
            <a:endParaRPr lang="en-US" sz="1200" dirty="0">
              <a:solidFill>
                <a:srgbClr val="FF0000"/>
              </a:solidFill>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18119190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86035"/>
            <a:ext cx="7315200" cy="461665"/>
          </a:xfrm>
        </p:spPr>
        <p:txBody>
          <a:bodyPr/>
          <a:lstStyle/>
          <a:p>
            <a:r>
              <a:rPr lang="en-US" dirty="0"/>
              <a:t>Recent Complex Organizational Moves</a:t>
            </a:r>
          </a:p>
        </p:txBody>
      </p:sp>
      <p:sp>
        <p:nvSpPr>
          <p:cNvPr id="6" name="Content Placeholder 2"/>
          <p:cNvSpPr>
            <a:spLocks noGrp="1"/>
          </p:cNvSpPr>
          <p:nvPr>
            <p:ph idx="1"/>
          </p:nvPr>
        </p:nvSpPr>
        <p:spPr>
          <a:xfrm>
            <a:off x="228600" y="1052211"/>
            <a:ext cx="8686800" cy="3600986"/>
          </a:xfrm>
        </p:spPr>
        <p:txBody>
          <a:bodyPr/>
          <a:lstStyle/>
          <a:p>
            <a:pPr marL="457200" indent="-457200">
              <a:buNone/>
            </a:pPr>
            <a:r>
              <a:rPr lang="en-US" dirty="0"/>
              <a:t>Recent Complex Organizational Moves!!</a:t>
            </a:r>
          </a:p>
          <a:p>
            <a:r>
              <a:rPr lang="en-US" sz="1200" dirty="0"/>
              <a:t>UCOR</a:t>
            </a:r>
          </a:p>
          <a:p>
            <a:pPr lvl="1"/>
            <a:r>
              <a:rPr lang="en-US" sz="1000" dirty="0"/>
              <a:t>The Department of Energy’s Office of Environmental Management (EM) has awarded a 10-year, $8.3 billion contract to United Cleanup Oak Ridge (UCOR), of Germantown, Md., for the cleanup of the Oak Ridge Reservation in Tennessee, including the Y-12 National Security Complex, Oak Ridge National Laboratory (ORNL), and the East Tennessee Technology Park (ETTP).</a:t>
            </a:r>
          </a:p>
          <a:p>
            <a:pPr lvl="1"/>
            <a:r>
              <a:rPr lang="en-US" sz="1000" dirty="0"/>
              <a:t>UCOR is a newly formed limited liability company made up of AECOM Energy and Construction, Jacobs Technology, and Honeywell International. UCOR’s teaming subcontractors include RSI </a:t>
            </a:r>
            <a:r>
              <a:rPr lang="en-US" sz="1000" dirty="0" err="1"/>
              <a:t>EnTech</a:t>
            </a:r>
            <a:r>
              <a:rPr lang="en-US" sz="1000" dirty="0"/>
              <a:t>, Strata-G, </a:t>
            </a:r>
            <a:r>
              <a:rPr lang="en-US" sz="1000" dirty="0" err="1"/>
              <a:t>Longenecker</a:t>
            </a:r>
            <a:r>
              <a:rPr lang="en-US" sz="1000" dirty="0"/>
              <a:t> and Associates, and Environmental Alternatives.</a:t>
            </a:r>
          </a:p>
          <a:p>
            <a:pPr lvl="1"/>
            <a:r>
              <a:rPr lang="en-US" sz="1000" b="1" dirty="0"/>
              <a:t>The timeline</a:t>
            </a:r>
            <a:r>
              <a:rPr lang="en-US" sz="1000" dirty="0"/>
              <a:t>: The Oak Ridge Reservation Cleanup Contract will replace the ETTP cleanup contract held by URS/CH2M Oak Ridge that expires on January 31, 2022. The current contract, however, includes one additional six-month option period that, if exercised, could extend it through July 31, 2022.</a:t>
            </a:r>
          </a:p>
          <a:p>
            <a:pPr lvl="1"/>
            <a:r>
              <a:rPr lang="en-US" sz="800" b="1" dirty="0"/>
              <a:t>The tasks</a:t>
            </a:r>
            <a:r>
              <a:rPr lang="en-US" sz="800" dirty="0"/>
              <a:t>: As the cleanup contractor, UCOR is to lead cleanup and remedial actions at ETTP; cleanup of excess facilities at ORNL and Y-12; design, construction, and operation of the new on-site disposal facility, the Environmental Management Disposal Facility; operational activities and surveillance and maintenance for multiple EM operational and nonoperational facilities; and core functions for central and project services.</a:t>
            </a:r>
          </a:p>
          <a:p>
            <a:pPr lvl="1"/>
            <a:r>
              <a:rPr lang="en-US" sz="800" dirty="0"/>
              <a:t>According to EM, the goal of this end-state contract award is to achieve measurable results toward the completion of the DOE-EM mission at the Oak Ridge Reservation by accomplishing the maximum amount of environmental cleanup within the 10-year ordering period at the best value to taxpayers.</a:t>
            </a:r>
          </a:p>
          <a:p>
            <a:pPr lvl="1"/>
            <a:endParaRPr lang="en-US" sz="1000" dirty="0"/>
          </a:p>
          <a:p>
            <a:pPr marL="457200" indent="-457200">
              <a:buNone/>
            </a:pPr>
            <a:r>
              <a:rPr lang="en-US" sz="1200" dirty="0">
                <a:solidFill>
                  <a:srgbClr val="FF0000"/>
                </a:solidFill>
              </a:rPr>
              <a:t>.</a:t>
            </a:r>
          </a:p>
        </p:txBody>
      </p:sp>
      <p:pic>
        <p:nvPicPr>
          <p:cNvPr id="4" name="Picture 3"/>
          <p:cNvPicPr>
            <a:picLocks noChangeAspect="1"/>
          </p:cNvPicPr>
          <p:nvPr/>
        </p:nvPicPr>
        <p:blipFill>
          <a:blip r:embed="rId3"/>
          <a:stretch>
            <a:fillRect/>
          </a:stretch>
        </p:blipFill>
        <p:spPr>
          <a:xfrm>
            <a:off x="7239000" y="1020266"/>
            <a:ext cx="1257300" cy="754380"/>
          </a:xfrm>
          <a:prstGeom prst="rect">
            <a:avLst/>
          </a:prstGeom>
        </p:spPr>
      </p:pic>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45174388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69"/>
            <a:ext cx="7315200" cy="830997"/>
          </a:xfrm>
        </p:spPr>
        <p:txBody>
          <a:bodyPr/>
          <a:lstStyle/>
          <a:p>
            <a:r>
              <a:rPr lang="en-US" dirty="0"/>
              <a:t>Future EFCOG ISM &amp; QA Working Group Meetings</a:t>
            </a:r>
          </a:p>
        </p:txBody>
      </p:sp>
      <p:sp>
        <p:nvSpPr>
          <p:cNvPr id="6" name="Content Placeholder 2"/>
          <p:cNvSpPr>
            <a:spLocks noGrp="1"/>
          </p:cNvSpPr>
          <p:nvPr>
            <p:ph idx="1"/>
          </p:nvPr>
        </p:nvSpPr>
        <p:spPr>
          <a:xfrm>
            <a:off x="152400" y="1066800"/>
            <a:ext cx="8686800" cy="2739211"/>
          </a:xfrm>
        </p:spPr>
        <p:txBody>
          <a:bodyPr/>
          <a:lstStyle/>
          <a:p>
            <a:pPr marL="0" indent="0">
              <a:buNone/>
            </a:pPr>
            <a:endParaRPr lang="en-US" sz="1600" b="1" dirty="0">
              <a:solidFill>
                <a:srgbClr val="FF0000"/>
              </a:solidFill>
            </a:endParaRPr>
          </a:p>
          <a:p>
            <a:r>
              <a:rPr lang="en-US" sz="1800" b="1" dirty="0"/>
              <a:t>EFCOG ISM &amp; QA Spring 2021 meeting hosted virtually by PNNL, dates 4/19-22/21</a:t>
            </a:r>
            <a:endParaRPr lang="en-US" sz="1800" b="1" dirty="0">
              <a:solidFill>
                <a:srgbClr val="FF0000"/>
              </a:solidFill>
            </a:endParaRPr>
          </a:p>
          <a:p>
            <a:r>
              <a:rPr lang="en-US" sz="1800" b="1" dirty="0"/>
              <a:t>EFCOG ISM &amp; QA Fall 2021 meeting was held remotely </a:t>
            </a:r>
            <a:r>
              <a:rPr lang="en-US" sz="1800" dirty="0"/>
              <a:t>11/1-4/21</a:t>
            </a:r>
          </a:p>
          <a:p>
            <a:r>
              <a:rPr lang="en-US" sz="1800" dirty="0"/>
              <a:t>EFCOG ISM &amp; QA Spring 2022 meeting was held remotely 4/25-28/2022.</a:t>
            </a:r>
          </a:p>
          <a:p>
            <a:r>
              <a:rPr lang="en-US" sz="1800" dirty="0">
                <a:solidFill>
                  <a:srgbClr val="FF0000"/>
                </a:solidFill>
              </a:rPr>
              <a:t>EFCOG ISM &amp; QA Fall 2022 meeting is scheduled for week of 11/14/2022</a:t>
            </a:r>
          </a:p>
          <a:p>
            <a:endParaRPr lang="en-US" sz="1800" b="1" dirty="0">
              <a:solidFill>
                <a:srgbClr val="FF0000"/>
              </a:solidFill>
            </a:endParaRPr>
          </a:p>
          <a:p>
            <a:endParaRPr lang="en-US" sz="1800" b="1" dirty="0">
              <a:solidFill>
                <a:srgbClr val="FF0000"/>
              </a:solidFill>
            </a:endParaRPr>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74136680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69"/>
            <a:ext cx="7315200" cy="830997"/>
          </a:xfrm>
        </p:spPr>
        <p:txBody>
          <a:bodyPr/>
          <a:lstStyle/>
          <a:p>
            <a:r>
              <a:rPr lang="en-US" dirty="0"/>
              <a:t>Fall 2022 EFCOG Meeting @ Your Desk Agenda</a:t>
            </a:r>
          </a:p>
        </p:txBody>
      </p:sp>
      <p:sp>
        <p:nvSpPr>
          <p:cNvPr id="6" name="Content Placeholder 2"/>
          <p:cNvSpPr>
            <a:spLocks noGrp="1"/>
          </p:cNvSpPr>
          <p:nvPr>
            <p:ph idx="1"/>
          </p:nvPr>
        </p:nvSpPr>
        <p:spPr>
          <a:xfrm>
            <a:off x="228600" y="1066800"/>
            <a:ext cx="8686800" cy="5186035"/>
          </a:xfrm>
        </p:spPr>
        <p:txBody>
          <a:bodyPr/>
          <a:lstStyle/>
          <a:p>
            <a:r>
              <a:rPr lang="en-US" sz="1400" b="1" dirty="0">
                <a:solidFill>
                  <a:srgbClr val="FF0000"/>
                </a:solidFill>
              </a:rPr>
              <a:t>Fall 2022 </a:t>
            </a:r>
            <a:r>
              <a:rPr lang="en-US" sz="1400" dirty="0"/>
              <a:t>EFCOG QA Meeting – </a:t>
            </a:r>
            <a:r>
              <a:rPr lang="en-US" sz="1400" b="1" dirty="0">
                <a:solidFill>
                  <a:srgbClr val="FF0000"/>
                </a:solidFill>
              </a:rPr>
              <a:t>Scheduled the week of 11/14/22 </a:t>
            </a:r>
            <a:r>
              <a:rPr lang="en-US" sz="1400" dirty="0"/>
              <a:t>at </a:t>
            </a:r>
            <a:r>
              <a:rPr lang="en-US" sz="1400" b="1" dirty="0"/>
              <a:t>Your Desk </a:t>
            </a:r>
          </a:p>
          <a:p>
            <a:r>
              <a:rPr lang="en-US" sz="1400" b="1" dirty="0"/>
              <a:t>Registration is available @: </a:t>
            </a:r>
            <a:r>
              <a:rPr lang="en-US" sz="1400" b="1" dirty="0">
                <a:solidFill>
                  <a:srgbClr val="FF0000"/>
                </a:solidFill>
              </a:rPr>
              <a:t>TBD</a:t>
            </a:r>
          </a:p>
          <a:p>
            <a:pPr lvl="2"/>
            <a:r>
              <a:rPr lang="en-US" sz="1400" b="1" dirty="0"/>
              <a:t>Monday </a:t>
            </a:r>
            <a:r>
              <a:rPr lang="en-US" sz="1400" b="1" dirty="0">
                <a:solidFill>
                  <a:srgbClr val="FF0000"/>
                </a:solidFill>
              </a:rPr>
              <a:t>11/14/22, 415-655-0002, Meeting ID 2464 256 4331# </a:t>
            </a:r>
            <a:endParaRPr lang="en-US" sz="1400" dirty="0">
              <a:solidFill>
                <a:srgbClr val="FF0000"/>
              </a:solidFill>
            </a:endParaRPr>
          </a:p>
          <a:p>
            <a:pPr lvl="3"/>
            <a:r>
              <a:rPr lang="en-US" sz="1400" b="1" dirty="0"/>
              <a:t>EFCOG Joint QA/ISM Session </a:t>
            </a:r>
            <a:r>
              <a:rPr lang="en-US" sz="1400" b="1" dirty="0">
                <a:solidFill>
                  <a:srgbClr val="FF0000"/>
                </a:solidFill>
              </a:rPr>
              <a:t>10:30 am – 5:00 </a:t>
            </a:r>
            <a:r>
              <a:rPr lang="en-US" sz="1400" b="1" dirty="0"/>
              <a:t>pm EST @ your desk</a:t>
            </a:r>
          </a:p>
          <a:p>
            <a:pPr lvl="2"/>
            <a:r>
              <a:rPr lang="en-US" sz="1400" b="1" dirty="0"/>
              <a:t>Tuesday </a:t>
            </a:r>
            <a:r>
              <a:rPr lang="en-US" sz="1400" b="1" dirty="0">
                <a:solidFill>
                  <a:srgbClr val="FF0000"/>
                </a:solidFill>
              </a:rPr>
              <a:t>11/15/22, 415-655-0002, Meeting ID 2454 968 6208# </a:t>
            </a:r>
            <a:endParaRPr lang="en-US" sz="1400" dirty="0">
              <a:solidFill>
                <a:srgbClr val="FF0000"/>
              </a:solidFill>
            </a:endParaRPr>
          </a:p>
          <a:p>
            <a:pPr lvl="3"/>
            <a:r>
              <a:rPr lang="en-US" sz="1400" b="1" dirty="0">
                <a:solidFill>
                  <a:srgbClr val="FF0000"/>
                </a:solidFill>
              </a:rPr>
              <a:t>EFCOG QA groups meeting together (P&amp;P, SCQWG, SQA, &amp; Procurement </a:t>
            </a:r>
            <a:r>
              <a:rPr lang="en-US" sz="1400" b="1" dirty="0" err="1">
                <a:solidFill>
                  <a:srgbClr val="FF0000"/>
                </a:solidFill>
              </a:rPr>
              <a:t>Engrg</a:t>
            </a:r>
            <a:r>
              <a:rPr lang="en-US" sz="1400" b="1" dirty="0">
                <a:solidFill>
                  <a:srgbClr val="FF0000"/>
                </a:solidFill>
              </a:rPr>
              <a:t>)</a:t>
            </a:r>
          </a:p>
          <a:p>
            <a:pPr lvl="3"/>
            <a:r>
              <a:rPr lang="en-US" sz="1000" b="1" dirty="0">
                <a:solidFill>
                  <a:srgbClr val="FF0000"/>
                </a:solidFill>
              </a:rPr>
              <a:t>These were presented at the Spring 2022 Meeting:</a:t>
            </a:r>
          </a:p>
          <a:p>
            <a:pPr lvl="3"/>
            <a:r>
              <a:rPr lang="en-US" sz="1000" b="1" dirty="0"/>
              <a:t>NQA-1 updates by Taunia Sandquist &amp; Jim McIntyre</a:t>
            </a:r>
          </a:p>
          <a:p>
            <a:pPr lvl="3"/>
            <a:r>
              <a:rPr lang="en-US" sz="1000" b="1" dirty="0"/>
              <a:t>DOECAP assessments by Steve Clark DOE-HQ</a:t>
            </a:r>
          </a:p>
          <a:p>
            <a:pPr lvl="3"/>
            <a:r>
              <a:rPr lang="en-US" sz="1000" b="1" dirty="0"/>
              <a:t>S/CI by Gabby Holcomb – DOE-HQ</a:t>
            </a:r>
          </a:p>
          <a:p>
            <a:pPr lvl="3"/>
            <a:r>
              <a:rPr lang="en-US" sz="1000" b="1" dirty="0"/>
              <a:t>GIDEP – Pete </a:t>
            </a:r>
            <a:r>
              <a:rPr lang="en-US" sz="1000" b="1" dirty="0" err="1"/>
              <a:t>Panaguiton</a:t>
            </a:r>
            <a:r>
              <a:rPr lang="en-US" sz="1000" b="1" dirty="0"/>
              <a:t> – GIDEP Ops </a:t>
            </a:r>
            <a:r>
              <a:rPr lang="en-US" sz="1000" b="1" dirty="0" err="1"/>
              <a:t>Cntr</a:t>
            </a:r>
            <a:r>
              <a:rPr lang="en-US" sz="1000" b="1" dirty="0"/>
              <a:t> Dir</a:t>
            </a:r>
          </a:p>
          <a:p>
            <a:pPr lvl="3"/>
            <a:r>
              <a:rPr lang="en-US" sz="1000" b="1" dirty="0"/>
              <a:t>DOE QA topics – Chris Beaman DOE HQ</a:t>
            </a:r>
          </a:p>
          <a:p>
            <a:pPr lvl="3"/>
            <a:r>
              <a:rPr lang="en-US" sz="1000" b="1" dirty="0"/>
              <a:t>Weapons Program – Andrea Rainer DOE/NNSA NA-121.3</a:t>
            </a:r>
          </a:p>
          <a:p>
            <a:pPr lvl="3"/>
            <a:r>
              <a:rPr lang="en-US" sz="1000" b="1" dirty="0"/>
              <a:t>CGD – Embedded digital devices – John Hendricks, Curtis-Wright</a:t>
            </a:r>
          </a:p>
          <a:p>
            <a:pPr lvl="3"/>
            <a:r>
              <a:rPr lang="en-US" sz="1000" b="1" dirty="0"/>
              <a:t>Dedication of Software How to qualify otherwise acquired software – Pat </a:t>
            </a:r>
            <a:r>
              <a:rPr lang="en-US" sz="1000" b="1" dirty="0" err="1"/>
              <a:t>Aurer</a:t>
            </a:r>
            <a:r>
              <a:rPr lang="en-US" sz="1000" b="1" dirty="0"/>
              <a:t>, LLNL</a:t>
            </a:r>
          </a:p>
          <a:p>
            <a:pPr marL="914400"/>
            <a:r>
              <a:rPr lang="en-US" sz="1400" b="1" dirty="0"/>
              <a:t>Wed </a:t>
            </a:r>
            <a:r>
              <a:rPr lang="en-US" sz="1400" b="1" dirty="0">
                <a:solidFill>
                  <a:srgbClr val="FF0000"/>
                </a:solidFill>
              </a:rPr>
              <a:t>11/16/22</a:t>
            </a:r>
            <a:r>
              <a:rPr lang="en-US" sz="1400" b="1" dirty="0"/>
              <a:t>, 10:30 – 4:30 EST breakout sessions @ your desk Phone SCQWG # 415-655-0002 Meeting ID </a:t>
            </a:r>
            <a:r>
              <a:rPr lang="en-US" sz="1400" b="1" dirty="0">
                <a:solidFill>
                  <a:srgbClr val="FF0000"/>
                </a:solidFill>
              </a:rPr>
              <a:t>2461 820 3537</a:t>
            </a:r>
            <a:r>
              <a:rPr lang="en-US" sz="1400" b="1" dirty="0"/>
              <a:t># </a:t>
            </a:r>
          </a:p>
          <a:p>
            <a:pPr marL="914400"/>
            <a:r>
              <a:rPr lang="en-US" sz="1400" b="1" dirty="0"/>
              <a:t>Thurs </a:t>
            </a:r>
            <a:r>
              <a:rPr lang="en-US" sz="1400" b="1" dirty="0">
                <a:solidFill>
                  <a:srgbClr val="FF0000"/>
                </a:solidFill>
              </a:rPr>
              <a:t>11/17/22</a:t>
            </a:r>
            <a:r>
              <a:rPr lang="en-US" sz="1400" b="1" dirty="0"/>
              <a:t>, 10:30 – 1:30 EST breakout sessions @ your desk Phone SCQWG # 415-655-0002 Meeting ID </a:t>
            </a:r>
            <a:r>
              <a:rPr lang="en-US" sz="1400" b="1" dirty="0">
                <a:solidFill>
                  <a:srgbClr val="FF0000"/>
                </a:solidFill>
              </a:rPr>
              <a:t>2461 820 3537</a:t>
            </a:r>
            <a:r>
              <a:rPr lang="en-US" sz="1400" b="1" dirty="0"/>
              <a:t># </a:t>
            </a:r>
          </a:p>
          <a:p>
            <a:pPr marL="685800" indent="0">
              <a:buNone/>
            </a:pPr>
            <a:endParaRPr lang="en-US" sz="1600" b="1" dirty="0">
              <a:solidFill>
                <a:srgbClr val="FF0000"/>
              </a:solidFill>
            </a:endParaRPr>
          </a:p>
        </p:txBody>
      </p:sp>
      <p:sp>
        <p:nvSpPr>
          <p:cNvPr id="3" name="Footer Placeholder 2"/>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extLst>
      <p:ext uri="{BB962C8B-B14F-4D97-AF65-F5344CB8AC3E}">
        <p14:creationId xmlns:p14="http://schemas.microsoft.com/office/powerpoint/2010/main" val="15029522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Joint Supplier Audit Pre-planning</a:t>
            </a:r>
          </a:p>
        </p:txBody>
      </p:sp>
      <p:sp>
        <p:nvSpPr>
          <p:cNvPr id="3" name="Content Placeholder 2"/>
          <p:cNvSpPr>
            <a:spLocks noGrp="1"/>
          </p:cNvSpPr>
          <p:nvPr>
            <p:ph idx="1"/>
          </p:nvPr>
        </p:nvSpPr>
        <p:spPr>
          <a:xfrm>
            <a:off x="228600" y="1235008"/>
            <a:ext cx="8458200" cy="4760662"/>
          </a:xfrm>
        </p:spPr>
        <p:txBody>
          <a:bodyPr/>
          <a:lstStyle/>
          <a:p>
            <a:pPr marL="0" marR="0" indent="0" algn="ctr">
              <a:lnSpc>
                <a:spcPct val="107000"/>
              </a:lnSpc>
              <a:spcBef>
                <a:spcPts val="0"/>
              </a:spcBef>
              <a:spcAft>
                <a:spcPts val="0"/>
              </a:spcAft>
              <a:buNone/>
            </a:pPr>
            <a:r>
              <a:rPr lang="en-US" sz="1800" dirty="0">
                <a:effectLst/>
                <a:latin typeface="CIDFont+F5"/>
                <a:ea typeface="Calibri" panose="020F0502020204030204" pitchFamily="34" charset="0"/>
                <a:cs typeface="CIDFont+F5"/>
              </a:rPr>
              <a:t>Possible new Task for Joint Audits?</a:t>
            </a:r>
          </a:p>
          <a:p>
            <a:pPr marL="0" marR="0" indent="0" algn="ctr">
              <a:lnSpc>
                <a:spcPct val="107000"/>
              </a:lnSpc>
              <a:spcBef>
                <a:spcPts val="0"/>
              </a:spcBef>
              <a:spcAft>
                <a:spcPts val="0"/>
              </a:spcAft>
              <a:buNone/>
            </a:pPr>
            <a:endParaRPr lang="en-US" sz="1800" dirty="0">
              <a:latin typeface="CIDFont+F5"/>
              <a:ea typeface="Calibri" panose="020F0502020204030204" pitchFamily="34" charset="0"/>
              <a:cs typeface="CIDFont+F5"/>
            </a:endParaRPr>
          </a:p>
          <a:p>
            <a:pPr marL="0" marR="0" indent="0" algn="ctr">
              <a:lnSpc>
                <a:spcPct val="107000"/>
              </a:lnSpc>
              <a:spcBef>
                <a:spcPts val="0"/>
              </a:spcBef>
              <a:spcAft>
                <a:spcPts val="0"/>
              </a:spcAft>
              <a:buNone/>
            </a:pPr>
            <a:r>
              <a:rPr lang="en-US" sz="1800" dirty="0">
                <a:effectLst/>
                <a:latin typeface="CIDFont+F5"/>
                <a:ea typeface="Calibri" panose="020F0502020204030204" pitchFamily="34" charset="0"/>
                <a:cs typeface="CIDFont+F5"/>
              </a:rPr>
              <a:t>Does any site have a good method of sharing supplier documents (i.e. procedures) with team members?</a:t>
            </a:r>
          </a:p>
          <a:p>
            <a:pPr marL="0" marR="0" indent="0" algn="ctr">
              <a:lnSpc>
                <a:spcPct val="107000"/>
              </a:lnSpc>
              <a:spcBef>
                <a:spcPts val="0"/>
              </a:spcBef>
              <a:spcAft>
                <a:spcPts val="0"/>
              </a:spcAft>
              <a:buNone/>
            </a:pPr>
            <a:endParaRPr lang="en-US" sz="1800" dirty="0">
              <a:latin typeface="CIDFont+F5"/>
              <a:ea typeface="Calibri" panose="020F0502020204030204" pitchFamily="34" charset="0"/>
              <a:cs typeface="CIDFont+F5"/>
            </a:endParaRPr>
          </a:p>
          <a:p>
            <a:pPr marL="0" marR="0" indent="0" algn="ctr">
              <a:lnSpc>
                <a:spcPct val="107000"/>
              </a:lnSpc>
              <a:spcBef>
                <a:spcPts val="0"/>
              </a:spcBef>
              <a:spcAft>
                <a:spcPts val="0"/>
              </a:spcAft>
              <a:buNone/>
            </a:pPr>
            <a:r>
              <a:rPr lang="en-US" sz="1800" dirty="0">
                <a:effectLst/>
                <a:latin typeface="CIDFont+F5"/>
                <a:ea typeface="Calibri" panose="020F0502020204030204" pitchFamily="34" charset="0"/>
                <a:cs typeface="CIDFont+F5"/>
              </a:rPr>
              <a:t>LANL can use Teams and we have shared folders for our suppliers.</a:t>
            </a:r>
          </a:p>
          <a:p>
            <a:pPr marL="0" marR="0" indent="0" algn="ctr">
              <a:lnSpc>
                <a:spcPct val="107000"/>
              </a:lnSpc>
              <a:spcBef>
                <a:spcPts val="0"/>
              </a:spcBef>
              <a:spcAft>
                <a:spcPts val="0"/>
              </a:spcAft>
              <a:buNone/>
            </a:pPr>
            <a:endParaRPr lang="en-US" sz="1800" dirty="0">
              <a:latin typeface="CIDFont+F5"/>
              <a:ea typeface="Calibri" panose="020F0502020204030204" pitchFamily="34" charset="0"/>
              <a:cs typeface="CIDFont+F5"/>
            </a:endParaRPr>
          </a:p>
          <a:p>
            <a:pPr marL="0" marR="0" indent="0" algn="ctr">
              <a:lnSpc>
                <a:spcPct val="107000"/>
              </a:lnSpc>
              <a:spcBef>
                <a:spcPts val="0"/>
              </a:spcBef>
              <a:spcAft>
                <a:spcPts val="0"/>
              </a:spcAft>
              <a:buNone/>
            </a:pPr>
            <a:r>
              <a:rPr lang="en-US" sz="1800" dirty="0">
                <a:latin typeface="CIDFont+F5"/>
                <a:ea typeface="Calibri" panose="020F0502020204030204" pitchFamily="34" charset="0"/>
                <a:cs typeface="CIDFont+F5"/>
              </a:rPr>
              <a:t>A LANL supplier uses </a:t>
            </a:r>
            <a:r>
              <a:rPr lang="en-US" sz="1800" dirty="0" err="1">
                <a:latin typeface="CIDFont+F5"/>
                <a:ea typeface="Calibri" panose="020F0502020204030204" pitchFamily="34" charset="0"/>
                <a:cs typeface="CIDFont+F5"/>
              </a:rPr>
              <a:t>IMSXpress</a:t>
            </a:r>
            <a:r>
              <a:rPr lang="en-US" sz="1800" dirty="0">
                <a:latin typeface="CIDFont+F5"/>
                <a:ea typeface="Calibri" panose="020F0502020204030204" pitchFamily="34" charset="0"/>
                <a:cs typeface="CIDFont+F5"/>
              </a:rPr>
              <a:t> or </a:t>
            </a:r>
            <a:r>
              <a:rPr lang="en-US" sz="1800" dirty="0" err="1">
                <a:latin typeface="CIDFont+F5"/>
                <a:ea typeface="Calibri" panose="020F0502020204030204" pitchFamily="34" charset="0"/>
                <a:cs typeface="CIDFont+F5"/>
              </a:rPr>
              <a:t>ISOXpress</a:t>
            </a:r>
            <a:r>
              <a:rPr lang="en-US" sz="1800" dirty="0">
                <a:latin typeface="CIDFont+F5"/>
                <a:ea typeface="Calibri" panose="020F0502020204030204" pitchFamily="34" charset="0"/>
                <a:cs typeface="CIDFont+F5"/>
              </a:rPr>
              <a:t> to post their Quality Manual and Procedures</a:t>
            </a:r>
            <a:endParaRPr lang="en-US" sz="1800" dirty="0">
              <a:effectLst/>
              <a:latin typeface="CIDFont+F5"/>
              <a:ea typeface="Calibri" panose="020F0502020204030204" pitchFamily="34" charset="0"/>
              <a:cs typeface="CIDFont+F5"/>
            </a:endParaRPr>
          </a:p>
          <a:p>
            <a:pPr marL="0" marR="0" indent="0" algn="ctr">
              <a:lnSpc>
                <a:spcPct val="107000"/>
              </a:lnSpc>
              <a:spcBef>
                <a:spcPts val="0"/>
              </a:spcBef>
              <a:spcAft>
                <a:spcPts val="0"/>
              </a:spcAft>
              <a:buNone/>
            </a:pPr>
            <a:endParaRPr lang="en-US" sz="1800" dirty="0">
              <a:latin typeface="CIDFont+F5"/>
              <a:ea typeface="Calibri" panose="020F0502020204030204" pitchFamily="34" charset="0"/>
              <a:cs typeface="CIDFont+F5"/>
            </a:endParaRPr>
          </a:p>
          <a:p>
            <a:pPr marL="0" marR="0" indent="0" algn="ctr">
              <a:lnSpc>
                <a:spcPct val="107000"/>
              </a:lnSpc>
              <a:spcBef>
                <a:spcPts val="0"/>
              </a:spcBef>
              <a:spcAft>
                <a:spcPts val="0"/>
              </a:spcAft>
              <a:buNone/>
            </a:pPr>
            <a:r>
              <a:rPr lang="en-US" sz="1800" dirty="0">
                <a:latin typeface="CIDFont+F5"/>
                <a:ea typeface="Calibri" panose="020F0502020204030204" pitchFamily="34" charset="0"/>
                <a:cs typeface="CIDFont+F5"/>
              </a:rPr>
              <a:t>Any others?</a:t>
            </a:r>
          </a:p>
          <a:p>
            <a:pPr marL="0" marR="0" indent="0">
              <a:lnSpc>
                <a:spcPct val="107000"/>
              </a:lnSpc>
              <a:spcBef>
                <a:spcPts val="0"/>
              </a:spcBef>
              <a:spcAft>
                <a:spcPts val="0"/>
              </a:spcAft>
              <a:buNone/>
            </a:pPr>
            <a:endParaRPr lang="en-US" sz="1800" dirty="0">
              <a:latin typeface="CIDFont+F5"/>
              <a:ea typeface="Calibri" panose="020F0502020204030204" pitchFamily="34" charset="0"/>
              <a:cs typeface="CIDFont+F5"/>
            </a:endParaRPr>
          </a:p>
          <a:p>
            <a:pPr marL="0" marR="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dirty="0"/>
              <a:t>Thanks ! </a:t>
            </a:r>
          </a:p>
          <a:p>
            <a:pPr marL="0" indent="0" algn="ctr">
              <a:buNone/>
            </a:pPr>
            <a:r>
              <a:rPr lang="en-US" dirty="0"/>
              <a:t>Bill</a:t>
            </a: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a:t>Official Use Only (OUO)</a:t>
            </a:r>
            <a:endParaRPr lang="en-US" altLang="en-US" dirty="0"/>
          </a:p>
        </p:txBody>
      </p:sp>
    </p:spTree>
    <p:extLst>
      <p:ext uri="{BB962C8B-B14F-4D97-AF65-F5344CB8AC3E}">
        <p14:creationId xmlns:p14="http://schemas.microsoft.com/office/powerpoint/2010/main" val="24643082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pic>
        <p:nvPicPr>
          <p:cNvPr id="3" name="Picture 2"/>
          <p:cNvPicPr>
            <a:picLocks noChangeAspect="1"/>
          </p:cNvPicPr>
          <p:nvPr/>
        </p:nvPicPr>
        <p:blipFill>
          <a:blip r:embed="rId3"/>
          <a:stretch>
            <a:fillRect/>
          </a:stretch>
        </p:blipFill>
        <p:spPr>
          <a:xfrm>
            <a:off x="6487271" y="4473564"/>
            <a:ext cx="971550" cy="971550"/>
          </a:xfrm>
          <a:prstGeom prst="rect">
            <a:avLst/>
          </a:prstGeom>
        </p:spPr>
      </p:pic>
      <p:pic>
        <p:nvPicPr>
          <p:cNvPr id="2055" name="Picture 7" descr="cid:image001.png@01D33DAC.75AFC88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4554" y="3444240"/>
            <a:ext cx="1815518" cy="25146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cid:image002.png@01D33DAC.75AFC88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982069" y="3770501"/>
            <a:ext cx="2019967" cy="237920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8"/>
          <p:cNvSpPr>
            <a:spLocks noChangeArrowheads="1"/>
          </p:cNvSpPr>
          <p:nvPr/>
        </p:nvSpPr>
        <p:spPr bwMode="auto">
          <a:xfrm>
            <a:off x="457200" y="97795"/>
            <a:ext cx="86868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189614" y="997817"/>
            <a:ext cx="8610599"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dirty="0">
                <a:ln>
                  <a:noFill/>
                </a:ln>
                <a:solidFill>
                  <a:srgbClr val="00B0F0"/>
                </a:solidFill>
                <a:effectLst/>
                <a:latin typeface="Calibri" panose="020F0502020204030204" pitchFamily="34" charset="0"/>
                <a:ea typeface="Gulim"/>
                <a:cs typeface="Calibri" panose="020F0502020204030204" pitchFamily="34" charset="0"/>
              </a:rPr>
              <a:t>Self-enrollment</a:t>
            </a:r>
            <a:r>
              <a:rPr kumimoji="0" lang="en-US" altLang="ko-KR" sz="1200" b="1" i="0" u="none" strike="noStrike" cap="none" normalizeH="0" baseline="0" dirty="0">
                <a:ln>
                  <a:noFill/>
                </a:ln>
                <a:solidFill>
                  <a:srgbClr val="0070C0"/>
                </a:solidFill>
                <a:effectLst/>
                <a:latin typeface="Calibri" panose="020F0502020204030204" pitchFamily="34" charset="0"/>
                <a:ea typeface="Gulim"/>
                <a:cs typeface="Calibri" panose="020F0502020204030204" pitchFamily="34" charset="0"/>
              </a:rPr>
              <a:t>:</a:t>
            </a:r>
            <a:r>
              <a:rPr lang="en-US" sz="1200" b="1" i="0" u="none" strike="noStrike" baseline="0" dirty="0">
                <a:solidFill>
                  <a:srgbClr val="00B0F0"/>
                </a:solidFill>
                <a:latin typeface="CIDFont+F1"/>
              </a:rPr>
              <a:t> (Step 2 –Step 1 </a:t>
            </a:r>
            <a:r>
              <a:rPr lang="en-US" sz="1200" b="1" i="1" u="sng" strike="noStrike" baseline="0" dirty="0">
                <a:solidFill>
                  <a:srgbClr val="00B0F0"/>
                </a:solidFill>
                <a:latin typeface="CIDFont+F1"/>
              </a:rPr>
              <a:t>MUST</a:t>
            </a:r>
            <a:r>
              <a:rPr lang="en-US" sz="1200" b="1" i="0" u="none" strike="noStrike" baseline="0" dirty="0">
                <a:solidFill>
                  <a:srgbClr val="00B0F0"/>
                </a:solidFill>
                <a:latin typeface="CIDFont+F1"/>
              </a:rPr>
              <a:t> be completed first):</a:t>
            </a:r>
            <a:endParaRPr kumimoji="0" lang="en-US" altLang="ko-KR" sz="1200" b="1"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Now that your credential is registered you will need to enroll into the appropriate site on the Portal.</a:t>
            </a:r>
            <a:endParaRPr kumimoji="0" lang="en-US" altLang="ko-K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Return to the SKY Portal (URL above), </a:t>
            </a:r>
            <a:r>
              <a:rPr kumimoji="0" lang="en-US" altLang="ko-KR" sz="1200" b="1" i="0" u="none" strike="noStrike" cap="none" normalizeH="0" baseline="0" dirty="0">
                <a:ln>
                  <a:noFill/>
                </a:ln>
                <a:solidFill>
                  <a:srgbClr val="FF0000"/>
                </a:solidFill>
                <a:effectLst/>
                <a:latin typeface="Calibri" panose="020F0502020204030204" pitchFamily="34" charset="0"/>
                <a:ea typeface="Gulim"/>
                <a:cs typeface="Calibri" panose="020F0502020204030204" pitchFamily="34" charset="0"/>
              </a:rPr>
              <a:t>Sign-In</a:t>
            </a: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and locate the following portlet new the top right corner of the screen - Figure 1:</a:t>
            </a:r>
            <a:endParaRPr kumimoji="0" lang="en-US" altLang="ko-K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ko-KR" sz="1200" dirty="0">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 On the resulting screen, locate the following portlet (left-hand side of screen) – Figure 2:</a:t>
            </a:r>
            <a:endParaRPr kumimoji="0" lang="en-US" altLang="ko-K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200" b="0" i="0" u="none" strike="noStrike" cap="none" normalizeH="0" baseline="0" dirty="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89614" y="2033289"/>
            <a:ext cx="8993372"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Click the button: “Begin Self Enrollment” </a:t>
            </a:r>
            <a:r>
              <a:rPr kumimoji="0" lang="en-US" altLang="ko-KR" sz="1200" b="0" i="0" u="none" strike="noStrike" cap="none" normalizeH="0" baseline="0" dirty="0">
                <a:ln>
                  <a:noFill/>
                </a:ln>
                <a:solidFill>
                  <a:srgbClr val="FF0000"/>
                </a:solidFill>
                <a:effectLst/>
                <a:latin typeface="Calibri" panose="020F0502020204030204" pitchFamily="34" charset="0"/>
                <a:ea typeface="Gulim"/>
                <a:cs typeface="Calibri" panose="020F0502020204030204" pitchFamily="34" charset="0"/>
              </a:rPr>
              <a:t>(i</a:t>
            </a:r>
            <a:r>
              <a:rPr lang="en-US" altLang="ko-KR" sz="1200" dirty="0">
                <a:solidFill>
                  <a:srgbClr val="FF0000"/>
                </a:solidFill>
                <a:latin typeface="Calibri" panose="020F0502020204030204" pitchFamily="34" charset="0"/>
                <a:ea typeface="Gulim"/>
                <a:cs typeface="Calibri" panose="020F0502020204030204" pitchFamily="34" charset="0"/>
              </a:rPr>
              <a:t>f need to, click on the link “How-to Guide”). </a:t>
            </a: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When prompted for "which portal you are requesting access to...," select the desired portal site from the currently available: (EM, NNSA or MSL). You will want to select MSL. </a:t>
            </a:r>
          </a:p>
          <a:p>
            <a:pPr marL="171450" indent="-171450" eaLnBrk="0" fontAlgn="base" hangingPunct="0">
              <a:spcBef>
                <a:spcPct val="0"/>
              </a:spcBef>
              <a:spcAft>
                <a:spcPct val="0"/>
              </a:spcAft>
              <a:buFontTx/>
              <a:buChar char="-"/>
            </a:pPr>
            <a:r>
              <a:rPr lang="en-US" altLang="ko-KR" sz="1200" dirty="0">
                <a:latin typeface="Calibri" panose="020F0502020204030204" pitchFamily="34" charset="0"/>
                <a:ea typeface="Gulim"/>
                <a:cs typeface="Calibri" panose="020F0502020204030204" pitchFamily="34" charset="0"/>
              </a:rPr>
              <a:t>You will need to select the appropriate EM Contractor, NSE Contractor, Office Of Science Contractor, Other.  NSE Contractors are the NNSA Contractors.</a:t>
            </a:r>
            <a:endPar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Tx/>
              <a:buChar char="-"/>
              <a:tabLst/>
            </a:pPr>
            <a:r>
              <a:rPr kumimoji="0" lang="en-US" altLang="ko-KR" sz="1200" b="0" i="0" u="none" strike="noStrike" cap="none" normalizeH="0" baseline="0" dirty="0">
                <a:ln>
                  <a:noFill/>
                </a:ln>
                <a:solidFill>
                  <a:srgbClr val="FF0000"/>
                </a:solidFill>
                <a:effectLst/>
                <a:latin typeface="Calibri" panose="020F0502020204030204" pitchFamily="34" charset="0"/>
                <a:ea typeface="Gulim"/>
                <a:cs typeface="Calibri" panose="020F0502020204030204" pitchFamily="34" charset="0"/>
              </a:rPr>
              <a:t>You will want to select Edit Content </a:t>
            </a: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if</a:t>
            </a:r>
            <a:r>
              <a:rPr kumimoji="0" lang="en-US" altLang="ko-KR" sz="1200" b="0" i="0" u="none" strike="noStrike" cap="none" normalizeH="0" dirty="0">
                <a:ln>
                  <a:noFill/>
                </a:ln>
                <a:solidFill>
                  <a:schemeClr val="tx1"/>
                </a:solidFill>
                <a:effectLst/>
                <a:latin typeface="Calibri" panose="020F0502020204030204" pitchFamily="34" charset="0"/>
                <a:ea typeface="Gulim"/>
                <a:cs typeface="Calibri" panose="020F0502020204030204" pitchFamily="34" charset="0"/>
              </a:rPr>
              <a:t> you are going to be putting suppliers into the MSL or want to view what suppliers are in the MSL.</a:t>
            </a:r>
            <a:endParaRPr kumimoji="0" lang="en-US" altLang="ko-KR"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Approval by selected site ICR (Information Content Representative - Bill Wingfield, or Vince Grosso</a:t>
            </a:r>
            <a:r>
              <a:rPr kumimoji="0" lang="en-US" altLang="ko-KR" sz="1200" b="0" i="0" u="none" strike="noStrike" cap="none" normalizeH="0" dirty="0">
                <a:ln>
                  <a:noFill/>
                </a:ln>
                <a:solidFill>
                  <a:schemeClr val="tx1"/>
                </a:solidFill>
                <a:effectLst/>
                <a:latin typeface="Calibri" panose="020F0502020204030204" pitchFamily="34" charset="0"/>
                <a:ea typeface="Gulim"/>
                <a:cs typeface="Calibri" panose="020F0502020204030204" pitchFamily="34" charset="0"/>
              </a:rPr>
              <a:t> for the MSL</a:t>
            </a:r>
            <a:r>
              <a:rPr kumimoji="0" lang="en-US" altLang="ko-KR" sz="12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will take place and you will be notified by email. </a:t>
            </a:r>
            <a:endParaRPr kumimoji="0" lang="en-US" altLang="ko-KR" sz="12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5" name="TextBox 4">
            <a:extLst>
              <a:ext uri="{FF2B5EF4-FFF2-40B4-BE49-F238E27FC236}">
                <a16:creationId xmlns:a16="http://schemas.microsoft.com/office/drawing/2014/main" id="{6C7E6910-90E2-43A3-9F51-BA944E629904}"/>
              </a:ext>
            </a:extLst>
          </p:cNvPr>
          <p:cNvSpPr txBox="1"/>
          <p:nvPr/>
        </p:nvSpPr>
        <p:spPr>
          <a:xfrm>
            <a:off x="696071" y="5943387"/>
            <a:ext cx="936475" cy="338554"/>
          </a:xfrm>
          <a:prstGeom prst="rect">
            <a:avLst/>
          </a:prstGeom>
          <a:noFill/>
        </p:spPr>
        <p:txBody>
          <a:bodyPr wrap="none" rtlCol="0">
            <a:spAutoFit/>
          </a:bodyPr>
          <a:lstStyle/>
          <a:p>
            <a:r>
              <a:rPr lang="en-US" sz="1600" dirty="0"/>
              <a:t>Figure 1</a:t>
            </a:r>
          </a:p>
        </p:txBody>
      </p:sp>
      <p:sp>
        <p:nvSpPr>
          <p:cNvPr id="11" name="TextBox 10">
            <a:extLst>
              <a:ext uri="{FF2B5EF4-FFF2-40B4-BE49-F238E27FC236}">
                <a16:creationId xmlns:a16="http://schemas.microsoft.com/office/drawing/2014/main" id="{395F34CF-724D-46FE-814D-18D98C95E3D3}"/>
              </a:ext>
            </a:extLst>
          </p:cNvPr>
          <p:cNvSpPr txBox="1"/>
          <p:nvPr/>
        </p:nvSpPr>
        <p:spPr>
          <a:xfrm>
            <a:off x="3476528" y="5988845"/>
            <a:ext cx="936475" cy="338554"/>
          </a:xfrm>
          <a:prstGeom prst="rect">
            <a:avLst/>
          </a:prstGeom>
          <a:noFill/>
        </p:spPr>
        <p:txBody>
          <a:bodyPr wrap="none" rtlCol="0">
            <a:spAutoFit/>
          </a:bodyPr>
          <a:lstStyle/>
          <a:p>
            <a:r>
              <a:rPr lang="en-US" sz="1600" dirty="0"/>
              <a:t>Figure 2</a:t>
            </a:r>
          </a:p>
        </p:txBody>
      </p:sp>
    </p:spTree>
    <p:extLst>
      <p:ext uri="{BB962C8B-B14F-4D97-AF65-F5344CB8AC3E}">
        <p14:creationId xmlns:p14="http://schemas.microsoft.com/office/powerpoint/2010/main" val="379806306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EFCOG Meeting Improvements</a:t>
            </a:r>
          </a:p>
        </p:txBody>
      </p:sp>
      <p:sp>
        <p:nvSpPr>
          <p:cNvPr id="3" name="Content Placeholder 2"/>
          <p:cNvSpPr>
            <a:spLocks noGrp="1"/>
          </p:cNvSpPr>
          <p:nvPr>
            <p:ph idx="1"/>
          </p:nvPr>
        </p:nvSpPr>
        <p:spPr>
          <a:xfrm>
            <a:off x="228600" y="1235008"/>
            <a:ext cx="8458200" cy="4760662"/>
          </a:xfrm>
        </p:spPr>
        <p:txBody>
          <a:bodyPr/>
          <a:lstStyle/>
          <a:p>
            <a:pPr marL="0" marR="0" indent="0" algn="ctr">
              <a:lnSpc>
                <a:spcPct val="107000"/>
              </a:lnSpc>
              <a:spcBef>
                <a:spcPts val="0"/>
              </a:spcBef>
              <a:spcAft>
                <a:spcPts val="0"/>
              </a:spcAft>
              <a:buNone/>
            </a:pPr>
            <a:r>
              <a:rPr lang="en-US" sz="1800" dirty="0">
                <a:effectLst/>
                <a:latin typeface="CIDFont+F5"/>
                <a:ea typeface="Calibri" panose="020F0502020204030204" pitchFamily="34" charset="0"/>
                <a:cs typeface="CIDFont+F5"/>
              </a:rPr>
              <a:t>We are looking to make this meeting as useful and meaningful to the audience as possible</a:t>
            </a:r>
            <a:r>
              <a:rPr lang="en-US" sz="1800" dirty="0">
                <a:latin typeface="CIDFont+F5"/>
                <a:ea typeface="Calibri" panose="020F0502020204030204" pitchFamily="34" charset="0"/>
                <a:cs typeface="CIDFont+F5"/>
              </a:rPr>
              <a:t> and would like to hear from the ‘customer’ on how we can make it more valuable</a:t>
            </a:r>
            <a:endParaRPr lang="en-US" sz="1800" dirty="0">
              <a:effectLst/>
              <a:latin typeface="CIDFont+F5"/>
              <a:ea typeface="Calibri" panose="020F0502020204030204" pitchFamily="34" charset="0"/>
              <a:cs typeface="CIDFont+F5"/>
            </a:endParaRPr>
          </a:p>
          <a:p>
            <a:pPr marL="0" marR="0" indent="0" algn="ctr">
              <a:lnSpc>
                <a:spcPct val="107000"/>
              </a:lnSpc>
              <a:spcBef>
                <a:spcPts val="0"/>
              </a:spcBef>
              <a:spcAft>
                <a:spcPts val="0"/>
              </a:spcAft>
              <a:buNone/>
            </a:pPr>
            <a:endParaRPr lang="en-US" sz="1800" dirty="0">
              <a:latin typeface="CIDFont+F5"/>
              <a:ea typeface="Calibri" panose="020F0502020204030204" pitchFamily="34" charset="0"/>
              <a:cs typeface="CIDFont+F5"/>
            </a:endParaRPr>
          </a:p>
          <a:p>
            <a:pPr marL="0" marR="0" indent="0" algn="ctr">
              <a:lnSpc>
                <a:spcPct val="107000"/>
              </a:lnSpc>
              <a:spcBef>
                <a:spcPts val="0"/>
              </a:spcBef>
              <a:spcAft>
                <a:spcPts val="0"/>
              </a:spcAft>
              <a:buNone/>
            </a:pPr>
            <a:endParaRPr lang="en-US" sz="1800" dirty="0">
              <a:effectLst/>
              <a:latin typeface="CIDFont+F5"/>
              <a:ea typeface="Calibri" panose="020F0502020204030204" pitchFamily="34" charset="0"/>
              <a:cs typeface="CIDFont+F5"/>
            </a:endParaRPr>
          </a:p>
          <a:p>
            <a:pPr marL="0" marR="0" indent="0" algn="ctr">
              <a:lnSpc>
                <a:spcPct val="107000"/>
              </a:lnSpc>
              <a:spcBef>
                <a:spcPts val="0"/>
              </a:spcBef>
              <a:spcAft>
                <a:spcPts val="0"/>
              </a:spcAft>
              <a:buNone/>
            </a:pPr>
            <a:r>
              <a:rPr lang="en-US" sz="1800" dirty="0">
                <a:effectLst/>
                <a:latin typeface="CIDFont+F5"/>
                <a:ea typeface="Calibri" panose="020F0502020204030204" pitchFamily="34" charset="0"/>
                <a:cs typeface="CIDFont+F5"/>
              </a:rPr>
              <a:t>If you have any suggestions for this meeting (anything specific or general you want to add to meeting, anything you don’t want to see, etc</a:t>
            </a:r>
            <a:r>
              <a:rPr lang="en-US" sz="1800" dirty="0">
                <a:latin typeface="CIDFont+F5"/>
                <a:ea typeface="Calibri" panose="020F0502020204030204" pitchFamily="34" charset="0"/>
                <a:cs typeface="CIDFont+F5"/>
              </a:rPr>
              <a:t>.)</a:t>
            </a:r>
            <a:r>
              <a:rPr lang="en-US" sz="1800" dirty="0">
                <a:effectLst/>
                <a:latin typeface="CIDFont+F5"/>
                <a:ea typeface="Calibri" panose="020F0502020204030204" pitchFamily="34" charset="0"/>
                <a:cs typeface="CIDFont+F5"/>
              </a:rPr>
              <a:t>, please send to </a:t>
            </a:r>
            <a:r>
              <a:rPr lang="en-US" sz="1800" dirty="0">
                <a:effectLst/>
                <a:latin typeface="CIDFont+F5"/>
                <a:ea typeface="Calibri" panose="020F0502020204030204" pitchFamily="34" charset="0"/>
                <a:cs typeface="CIDFont+F5"/>
                <a:hlinkClick r:id="rId2">
                  <a:extLst>
                    <a:ext uri="{A12FA001-AC4F-418D-AE19-62706E023703}">
                      <ahyp:hlinkClr xmlns:ahyp="http://schemas.microsoft.com/office/drawing/2018/hyperlinkcolor" val="tx"/>
                    </a:ext>
                  </a:extLst>
                </a:hlinkClick>
              </a:rPr>
              <a:t>mslsupport</a:t>
            </a:r>
            <a:r>
              <a:rPr lang="en-US" sz="1800" dirty="0">
                <a:latin typeface="CIDFont+F5"/>
                <a:ea typeface="Calibri" panose="020F0502020204030204" pitchFamily="34" charset="0"/>
                <a:cs typeface="CIDFont+F5"/>
                <a:hlinkClick r:id="rId2">
                  <a:extLst>
                    <a:ext uri="{A12FA001-AC4F-418D-AE19-62706E023703}">
                      <ahyp:hlinkClr xmlns:ahyp="http://schemas.microsoft.com/office/drawing/2018/hyperlinkcolor" val="tx"/>
                    </a:ext>
                  </a:extLst>
                </a:hlinkClick>
              </a:rPr>
              <a:t>@sandia.gov</a:t>
            </a:r>
            <a:endParaRPr lang="en-US" sz="1800" dirty="0">
              <a:latin typeface="CIDFont+F5"/>
              <a:ea typeface="Calibri" panose="020F0502020204030204" pitchFamily="34" charset="0"/>
              <a:cs typeface="CIDFont+F5"/>
            </a:endParaRPr>
          </a:p>
          <a:p>
            <a:pPr marL="0" marR="0" indent="0">
              <a:lnSpc>
                <a:spcPct val="107000"/>
              </a:lnSpc>
              <a:spcBef>
                <a:spcPts val="0"/>
              </a:spcBef>
              <a:spcAft>
                <a:spcPts val="0"/>
              </a:spcAft>
              <a:buNone/>
            </a:pPr>
            <a:endParaRPr lang="en-US" sz="1800" dirty="0">
              <a:latin typeface="CIDFont+F5"/>
              <a:ea typeface="Calibri" panose="020F0502020204030204" pitchFamily="34" charset="0"/>
              <a:cs typeface="CIDFont+F5"/>
            </a:endParaRPr>
          </a:p>
          <a:p>
            <a:pPr marL="0" marR="0" indent="0" algn="ctr">
              <a:lnSpc>
                <a:spcPct val="107000"/>
              </a:lnSpc>
              <a:spcBef>
                <a:spcPts val="0"/>
              </a:spcBef>
              <a:spcAft>
                <a:spcPts val="0"/>
              </a:spcAft>
              <a:buNone/>
            </a:pPr>
            <a:r>
              <a:rPr lang="en-US" sz="1800" dirty="0">
                <a:latin typeface="CIDFont+F5"/>
                <a:ea typeface="Calibri" panose="020F0502020204030204" pitchFamily="34" charset="0"/>
                <a:cs typeface="CIDFont+F5"/>
              </a:rPr>
              <a:t>Your suggestion will be kept anonymous. Only looking for feedback to make this meeting as useful and meaningful to the audience as possible. </a:t>
            </a:r>
          </a:p>
          <a:p>
            <a:pPr marL="0" marR="0" indent="0">
              <a:lnSpc>
                <a:spcPct val="107000"/>
              </a:lnSpc>
              <a:spcBef>
                <a:spcPts val="0"/>
              </a:spcBef>
              <a:spcAft>
                <a:spcPts val="0"/>
              </a:spcAft>
              <a:buNone/>
            </a:pPr>
            <a:endParaRPr lang="en-US" sz="1800" dirty="0">
              <a:latin typeface="CIDFont+F5"/>
              <a:ea typeface="Calibri" panose="020F0502020204030204" pitchFamily="34" charset="0"/>
              <a:cs typeface="CIDFont+F5"/>
            </a:endParaRPr>
          </a:p>
          <a:p>
            <a:pPr marL="0" marR="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dirty="0"/>
              <a:t>Thanks ! </a:t>
            </a:r>
          </a:p>
          <a:p>
            <a:pPr marL="0" indent="0" algn="ctr">
              <a:buNone/>
            </a:pPr>
            <a:r>
              <a:rPr lang="en-US" dirty="0"/>
              <a:t>Kristin Bell</a:t>
            </a: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a:t>Official Use Only (OUO)</a:t>
            </a:r>
            <a:endParaRPr lang="en-US" altLang="en-US" dirty="0"/>
          </a:p>
        </p:txBody>
      </p:sp>
    </p:spTree>
    <p:extLst>
      <p:ext uri="{BB962C8B-B14F-4D97-AF65-F5344CB8AC3E}">
        <p14:creationId xmlns:p14="http://schemas.microsoft.com/office/powerpoint/2010/main" val="271755684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MSL Requests/Information</a:t>
            </a:r>
          </a:p>
        </p:txBody>
      </p:sp>
      <p:sp>
        <p:nvSpPr>
          <p:cNvPr id="3" name="Content Placeholder 2"/>
          <p:cNvSpPr>
            <a:spLocks noGrp="1"/>
          </p:cNvSpPr>
          <p:nvPr>
            <p:ph idx="1"/>
          </p:nvPr>
        </p:nvSpPr>
        <p:spPr>
          <a:xfrm>
            <a:off x="342900" y="1981200"/>
            <a:ext cx="8458200" cy="3139321"/>
          </a:xfrm>
        </p:spPr>
        <p:txBody>
          <a:bodyPr/>
          <a:lstStyle/>
          <a:p>
            <a:pPr marL="0" marR="0">
              <a:spcBef>
                <a:spcPts val="0"/>
              </a:spcBef>
              <a:spcAft>
                <a:spcPts val="0"/>
              </a:spcAft>
            </a:pPr>
            <a:r>
              <a:rPr lang="en-US" sz="1800" dirty="0">
                <a:solidFill>
                  <a:srgbClr val="FF0000"/>
                </a:solidFill>
                <a:latin typeface="Calibri" panose="020F0502020204030204" pitchFamily="34" charset="0"/>
                <a:ea typeface="Calibri" panose="020F0502020204030204" pitchFamily="34" charset="0"/>
              </a:rPr>
              <a:t>We are working on some new upgrades. Details will be discussed in the EFCOG Fall Meeting during the MSL session. </a:t>
            </a:r>
          </a:p>
          <a:p>
            <a:pPr marL="0" marR="0">
              <a:spcBef>
                <a:spcPts val="0"/>
              </a:spcBef>
              <a:spcAft>
                <a:spcPts val="0"/>
              </a:spcAft>
            </a:pPr>
            <a:endParaRPr lang="en-US" sz="1800" dirty="0">
              <a:solidFill>
                <a:srgbClr val="FF0000"/>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FF0000"/>
                </a:solidFill>
                <a:latin typeface="Calibri" panose="020F0502020204030204" pitchFamily="34" charset="0"/>
                <a:ea typeface="Calibri" panose="020F0502020204030204" pitchFamily="34" charset="0"/>
              </a:rPr>
              <a:t>One feature is the merged multi-site audit schedule. In order to build the prototype all site need to submit their schedules to Kristin Bell as soon as possible to </a:t>
            </a:r>
            <a:r>
              <a:rPr lang="en-US" sz="1800" dirty="0">
                <a:solidFill>
                  <a:srgbClr val="FF0000"/>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mslsupport@sandia.gov</a:t>
            </a:r>
            <a:r>
              <a:rPr lang="en-US" sz="1800" dirty="0">
                <a:solidFill>
                  <a:srgbClr val="FF0000"/>
                </a:solidFill>
                <a:latin typeface="Calibri" panose="020F0502020204030204" pitchFamily="34" charset="0"/>
                <a:ea typeface="Calibri" panose="020F0502020204030204" pitchFamily="34" charset="0"/>
              </a:rPr>
              <a:t> NLT September 30th. Once in place, the schedule in these slides will go away.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Official Use Only (OUO)</a:t>
            </a:r>
          </a:p>
        </p:txBody>
      </p:sp>
    </p:spTree>
    <p:extLst>
      <p:ext uri="{BB962C8B-B14F-4D97-AF65-F5344CB8AC3E}">
        <p14:creationId xmlns:p14="http://schemas.microsoft.com/office/powerpoint/2010/main" val="142172616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MSL Police </a:t>
            </a:r>
            <a:r>
              <a:rPr lang="en-US" dirty="0">
                <a:sym typeface="Wingdings" panose="05000000000000000000" pitchFamily="2" charset="2"/>
              </a:rPr>
              <a:t></a:t>
            </a:r>
            <a:endParaRPr lang="en-US" dirty="0"/>
          </a:p>
        </p:txBody>
      </p:sp>
      <p:sp>
        <p:nvSpPr>
          <p:cNvPr id="3" name="Content Placeholder 2"/>
          <p:cNvSpPr>
            <a:spLocks noGrp="1"/>
          </p:cNvSpPr>
          <p:nvPr>
            <p:ph idx="1"/>
          </p:nvPr>
        </p:nvSpPr>
        <p:spPr>
          <a:xfrm>
            <a:off x="228600" y="990600"/>
            <a:ext cx="8458200" cy="4678204"/>
          </a:xfrm>
        </p:spPr>
        <p:txBody>
          <a:bodyPr/>
          <a:lstStyle/>
          <a:p>
            <a:pPr marL="0" marR="0">
              <a:spcBef>
                <a:spcPts val="0"/>
              </a:spcBef>
              <a:spcAft>
                <a:spcPts val="0"/>
              </a:spcAft>
            </a:pPr>
            <a:r>
              <a:rPr lang="en-US" sz="1800" dirty="0">
                <a:latin typeface="Calibri" panose="020F0502020204030204" pitchFamily="34" charset="0"/>
                <a:ea typeface="Calibri" panose="020F0502020204030204" pitchFamily="34" charset="0"/>
              </a:rPr>
              <a:t>We will be checking the </a:t>
            </a:r>
            <a:r>
              <a:rPr lang="en-US" sz="1800" dirty="0">
                <a:effectLst/>
                <a:latin typeface="Calibri" panose="020F0502020204030204" pitchFamily="34" charset="0"/>
                <a:ea typeface="Calibri" panose="020F0502020204030204" pitchFamily="34" charset="0"/>
              </a:rPr>
              <a:t>MSL for ‘violations’ and contacting people individually!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latin typeface="Calibri" panose="020F0502020204030204" pitchFamily="34" charset="0"/>
                <a:ea typeface="Calibri" panose="020F0502020204030204" pitchFamily="34" charset="0"/>
              </a:rPr>
              <a:t>Kinds of errors found:</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514350" lvl="1">
              <a:spcAft>
                <a:spcPts val="0"/>
              </a:spcAft>
            </a:pPr>
            <a:r>
              <a:rPr lang="en-US" sz="1600" dirty="0">
                <a:effectLst/>
                <a:latin typeface="Calibri" panose="020F0502020204030204" pitchFamily="34" charset="0"/>
                <a:ea typeface="Calibri" panose="020F0502020204030204" pitchFamily="34" charset="0"/>
              </a:rPr>
              <a:t>No auditor name (There </a:t>
            </a:r>
            <a:r>
              <a:rPr lang="en-US" sz="1600" dirty="0">
                <a:latin typeface="Calibri" panose="020F0502020204030204" pitchFamily="34" charset="0"/>
                <a:ea typeface="Calibri" panose="020F0502020204030204" pitchFamily="34" charset="0"/>
              </a:rPr>
              <a:t>should be</a:t>
            </a:r>
            <a:r>
              <a:rPr lang="en-US" sz="1600" dirty="0">
                <a:effectLst/>
                <a:latin typeface="Calibri" panose="020F0502020204030204" pitchFamily="34" charset="0"/>
                <a:ea typeface="Calibri" panose="020F0502020204030204" pitchFamily="34" charset="0"/>
              </a:rPr>
              <a:t> an Owner name and at least the Lead Auditor name)</a:t>
            </a:r>
          </a:p>
          <a:p>
            <a:pPr marL="514350" lvl="1">
              <a:spcAft>
                <a:spcPts val="0"/>
              </a:spcAft>
            </a:pPr>
            <a:r>
              <a:rPr lang="en-US" sz="1600" dirty="0">
                <a:effectLst/>
                <a:latin typeface="Calibri" panose="020F0502020204030204" pitchFamily="34" charset="0"/>
                <a:ea typeface="Calibri" panose="020F0502020204030204" pitchFamily="34" charset="0"/>
              </a:rPr>
              <a:t>No start date (if you did an assessment, there is a start date or a scheduled start date)</a:t>
            </a:r>
          </a:p>
          <a:p>
            <a:pPr marL="514350" lvl="1">
              <a:spcAft>
                <a:spcPts val="0"/>
              </a:spcAft>
            </a:pPr>
            <a:r>
              <a:rPr lang="en-US" sz="1600" dirty="0">
                <a:effectLst/>
                <a:latin typeface="Calibri" panose="020F0502020204030204" pitchFamily="34" charset="0"/>
                <a:ea typeface="Calibri" panose="020F0502020204030204" pitchFamily="34" charset="0"/>
              </a:rPr>
              <a:t>Incorrect site identified (the site should always be the site who did the assessment even if you do it for another site)</a:t>
            </a:r>
          </a:p>
          <a:p>
            <a:pPr marL="514350" lvl="1">
              <a:spcAft>
                <a:spcPts val="0"/>
              </a:spcAft>
            </a:pPr>
            <a:r>
              <a:rPr lang="en-US" sz="1600" dirty="0">
                <a:effectLst/>
                <a:latin typeface="Calibri" panose="020F0502020204030204" pitchFamily="34" charset="0"/>
                <a:ea typeface="Calibri" panose="020F0502020204030204" pitchFamily="34" charset="0"/>
              </a:rPr>
              <a:t>No assessment method (if you did an assessment, there was a way you did it)</a:t>
            </a:r>
          </a:p>
          <a:p>
            <a:pPr marL="514350" lvl="1">
              <a:spcAft>
                <a:spcPts val="0"/>
              </a:spcAft>
            </a:pPr>
            <a:r>
              <a:rPr lang="en-US" sz="1600" dirty="0">
                <a:effectLst/>
                <a:latin typeface="Calibri" panose="020F0502020204030204" pitchFamily="34" charset="0"/>
                <a:ea typeface="Calibri" panose="020F0502020204030204" pitchFamily="34" charset="0"/>
              </a:rPr>
              <a:t>Not checking to see if supplier already exists and adding same one in a different naming format</a:t>
            </a:r>
          </a:p>
          <a:p>
            <a:pPr marL="514350" lvl="1">
              <a:spcAft>
                <a:spcPts val="0"/>
              </a:spcAft>
            </a:pPr>
            <a:r>
              <a:rPr lang="en-US" sz="1600" dirty="0">
                <a:effectLst/>
                <a:latin typeface="Calibri" panose="020F0502020204030204" pitchFamily="34" charset="0"/>
                <a:ea typeface="Calibri" panose="020F0502020204030204" pitchFamily="34" charset="0"/>
              </a:rPr>
              <a:t>Prefer and strongly recommend (but not required) a comment indicating pending CARs</a:t>
            </a:r>
          </a:p>
          <a:p>
            <a:pPr marL="514350" lvl="1">
              <a:spcAft>
                <a:spcPts val="0"/>
              </a:spcAft>
            </a:pPr>
            <a:r>
              <a:rPr lang="en-US" sz="1600" dirty="0">
                <a:effectLst/>
                <a:latin typeface="Calibri" panose="020F0502020204030204" pitchFamily="34" charset="0"/>
                <a:ea typeface="Calibri" panose="020F0502020204030204" pitchFamily="34" charset="0"/>
              </a:rPr>
              <a:t>Prefer and strongly recommend (but not required) updating record once CARs are closed and uploading</a:t>
            </a:r>
          </a:p>
          <a:p>
            <a:pPr marL="0" marR="0">
              <a:spcBef>
                <a:spcPts val="0"/>
              </a:spcBef>
              <a:spcAft>
                <a:spcPts val="0"/>
              </a:spcAft>
            </a:pPr>
            <a:endParaRPr lang="en-US" sz="1800" dirty="0">
              <a:latin typeface="Calibri" panose="020F0502020204030204" pitchFamily="34" charset="0"/>
              <a:ea typeface="Calibri" panose="020F0502020204030204" pitchFamily="34" charset="0"/>
            </a:endParaRPr>
          </a:p>
          <a:p>
            <a:pPr marL="0" marR="0">
              <a:spcBef>
                <a:spcPts val="0"/>
              </a:spcBef>
              <a:spcAft>
                <a:spcPts val="0"/>
              </a:spcAft>
            </a:pPr>
            <a:r>
              <a:rPr lang="en-US" sz="1600" b="1" dirty="0">
                <a:latin typeface="Calibri" panose="020F0502020204030204" pitchFamily="34" charset="0"/>
                <a:ea typeface="Calibri" panose="020F0502020204030204" pitchFamily="34" charset="0"/>
              </a:rPr>
              <a:t> Kristin </a:t>
            </a:r>
            <a:r>
              <a:rPr lang="en-US" sz="1600" b="1" dirty="0">
                <a:effectLst/>
                <a:latin typeface="Calibri" panose="020F0502020204030204" pitchFamily="34" charset="0"/>
                <a:ea typeface="Calibri" panose="020F0502020204030204" pitchFamily="34" charset="0"/>
              </a:rPr>
              <a:t>will be releasing new user guides to cover some of these things.</a:t>
            </a:r>
          </a:p>
          <a:p>
            <a:pPr>
              <a:spcAft>
                <a:spcPts val="0"/>
              </a:spcAft>
            </a:pPr>
            <a:r>
              <a:rPr lang="en-US" sz="1600" b="1" dirty="0">
                <a:effectLst/>
                <a:latin typeface="Calibri" panose="020F0502020204030204" pitchFamily="34" charset="0"/>
                <a:ea typeface="Calibri" panose="020F0502020204030204" pitchFamily="34" charset="0"/>
              </a:rPr>
              <a:t> There will be emails going out to the people who entered these, to try to fix future entries. </a:t>
            </a:r>
          </a:p>
          <a:p>
            <a:pPr marL="0" marR="0">
              <a:spcBef>
                <a:spcPts val="0"/>
              </a:spcBef>
              <a:spcAft>
                <a:spcPts val="0"/>
              </a:spcAft>
            </a:pPr>
            <a:r>
              <a:rPr lang="en-US" sz="1600" b="1" dirty="0">
                <a:latin typeface="Calibri" panose="020F0502020204030204" pitchFamily="34" charset="0"/>
                <a:ea typeface="Calibri" panose="020F0502020204030204" pitchFamily="34" charset="0"/>
              </a:rPr>
              <a:t> Our goal is to have the best quality of information in MSL! </a:t>
            </a:r>
            <a:endParaRPr lang="en-US" sz="1600" b="1" dirty="0">
              <a:effectLst/>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Official Use Only (OUO)</a:t>
            </a:r>
          </a:p>
        </p:txBody>
      </p:sp>
    </p:spTree>
    <p:extLst>
      <p:ext uri="{BB962C8B-B14F-4D97-AF65-F5344CB8AC3E}">
        <p14:creationId xmlns:p14="http://schemas.microsoft.com/office/powerpoint/2010/main" val="381308415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461665"/>
          </a:xfrm>
        </p:spPr>
        <p:txBody>
          <a:bodyPr/>
          <a:lstStyle/>
          <a:p>
            <a:r>
              <a:rPr lang="en-US" dirty="0"/>
              <a:t>Next Webinar/Call &amp; Close Out</a:t>
            </a:r>
          </a:p>
        </p:txBody>
      </p:sp>
      <p:sp>
        <p:nvSpPr>
          <p:cNvPr id="3" name="Content Placeholder 2"/>
          <p:cNvSpPr>
            <a:spLocks noGrp="1"/>
          </p:cNvSpPr>
          <p:nvPr>
            <p:ph idx="1"/>
          </p:nvPr>
        </p:nvSpPr>
        <p:spPr>
          <a:xfrm>
            <a:off x="457200" y="1143000"/>
            <a:ext cx="8382000" cy="3554819"/>
          </a:xfrm>
        </p:spPr>
        <p:txBody>
          <a:bodyPr/>
          <a:lstStyle/>
          <a:p>
            <a:r>
              <a:rPr lang="en-US" dirty="0"/>
              <a:t>Next Webinar/Call: (</a:t>
            </a:r>
            <a:r>
              <a:rPr lang="en-US" dirty="0">
                <a:solidFill>
                  <a:srgbClr val="FF0000"/>
                </a:solidFill>
              </a:rPr>
              <a:t>Usually the </a:t>
            </a:r>
            <a:r>
              <a:rPr lang="en-US" dirty="0"/>
              <a:t>Third </a:t>
            </a:r>
            <a:r>
              <a:rPr lang="en-US" dirty="0">
                <a:solidFill>
                  <a:srgbClr val="FF0000"/>
                </a:solidFill>
              </a:rPr>
              <a:t>Wednesday</a:t>
            </a:r>
            <a:r>
              <a:rPr lang="en-US" dirty="0"/>
              <a:t> of each month)</a:t>
            </a:r>
          </a:p>
          <a:p>
            <a:pPr lvl="1"/>
            <a:r>
              <a:rPr lang="en-US" dirty="0">
                <a:solidFill>
                  <a:srgbClr val="FF0000"/>
                </a:solidFill>
              </a:rPr>
              <a:t>10/19/22</a:t>
            </a:r>
          </a:p>
          <a:p>
            <a:pPr lvl="2"/>
            <a:r>
              <a:rPr lang="en-US" dirty="0"/>
              <a:t>11:00 AM EDT</a:t>
            </a:r>
          </a:p>
          <a:p>
            <a:pPr lvl="2"/>
            <a:r>
              <a:rPr lang="en-US" dirty="0"/>
              <a:t>10:00 AM CDT</a:t>
            </a:r>
          </a:p>
          <a:p>
            <a:pPr lvl="2"/>
            <a:r>
              <a:rPr lang="en-US" dirty="0"/>
              <a:t>09:00 AM MDT</a:t>
            </a:r>
          </a:p>
          <a:p>
            <a:pPr lvl="2"/>
            <a:r>
              <a:rPr lang="en-US" dirty="0"/>
              <a:t>08:00 AM PDT</a:t>
            </a:r>
          </a:p>
          <a:p>
            <a:pPr lvl="2"/>
            <a:endParaRPr lang="en-US" dirty="0"/>
          </a:p>
          <a:p>
            <a:pPr lvl="2"/>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594664"/>
            <a:ext cx="2857500" cy="2857500"/>
          </a:xfrm>
          <a:prstGeom prst="rect">
            <a:avLst/>
          </a:prstGeom>
        </p:spPr>
      </p:pic>
      <p:sp>
        <p:nvSpPr>
          <p:cNvPr id="5" name="Footer Placeholder 4"/>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Open Discussion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803400"/>
            <a:ext cx="5410200" cy="3606800"/>
          </a:xfrm>
          <a:prstGeom prst="rect">
            <a:avLst/>
          </a:prstGeom>
        </p:spPr>
      </p:pic>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Supplier Database Access (Cont.)</a:t>
            </a:r>
            <a:endParaRPr lang="en-US" dirty="0"/>
          </a:p>
        </p:txBody>
      </p:sp>
      <p:sp>
        <p:nvSpPr>
          <p:cNvPr id="11" name="Content Placeholder 10"/>
          <p:cNvSpPr>
            <a:spLocks noGrp="1"/>
          </p:cNvSpPr>
          <p:nvPr>
            <p:ph idx="1"/>
          </p:nvPr>
        </p:nvSpPr>
        <p:spPr>
          <a:xfrm>
            <a:off x="439189" y="1001508"/>
            <a:ext cx="8458200" cy="338554"/>
          </a:xfrm>
        </p:spPr>
        <p:txBody>
          <a:bodyPr/>
          <a:lstStyle/>
          <a:p>
            <a:pPr marL="0" indent="0" algn="ctr">
              <a:buNone/>
            </a:pPr>
            <a:r>
              <a:rPr lang="en-US" sz="1600" dirty="0"/>
              <a:t>Use the site </a:t>
            </a:r>
            <a:r>
              <a:rPr lang="en-US" sz="1600" dirty="0">
                <a:hlinkClick r:id="rId3"/>
              </a:rPr>
              <a:t>https://msl.kcnsc.doe.gov</a:t>
            </a:r>
            <a:r>
              <a:rPr lang="en-US" sz="1600" dirty="0"/>
              <a:t> after registered or access through SKY Portal </a:t>
            </a:r>
          </a:p>
        </p:txBody>
      </p:sp>
      <p:sp>
        <p:nvSpPr>
          <p:cNvPr id="4" name="Footer Placeholder 3"/>
          <p:cNvSpPr>
            <a:spLocks noGrp="1"/>
          </p:cNvSpPr>
          <p:nvPr>
            <p:ph type="ftr" sz="quarter" idx="3"/>
          </p:nvPr>
        </p:nvSpPr>
        <p:spPr/>
        <p:txBody>
          <a:bodyPr/>
          <a:lstStyle/>
          <a:p>
            <a:r>
              <a:rPr lang="en-US" altLang="en-US"/>
              <a:t>Unclassified</a:t>
            </a:r>
            <a:endParaRPr lang="en-US" altLang="en-US" dirty="0"/>
          </a:p>
        </p:txBody>
      </p:sp>
      <p:pic>
        <p:nvPicPr>
          <p:cNvPr id="3" name="Picture 2"/>
          <p:cNvPicPr>
            <a:picLocks noChangeAspect="1"/>
          </p:cNvPicPr>
          <p:nvPr/>
        </p:nvPicPr>
        <p:blipFill>
          <a:blip r:embed="rId4"/>
          <a:stretch>
            <a:fillRect/>
          </a:stretch>
        </p:blipFill>
        <p:spPr>
          <a:xfrm>
            <a:off x="7867650" y="5479992"/>
            <a:ext cx="971550" cy="971550"/>
          </a:xfrm>
          <a:prstGeom prst="rect">
            <a:avLst/>
          </a:prstGeom>
        </p:spPr>
      </p:pic>
      <p:sp>
        <p:nvSpPr>
          <p:cNvPr id="8" name="Rectangle 8"/>
          <p:cNvSpPr>
            <a:spLocks noChangeArrowheads="1"/>
          </p:cNvSpPr>
          <p:nvPr/>
        </p:nvSpPr>
        <p:spPr bwMode="auto">
          <a:xfrm>
            <a:off x="457200" y="97795"/>
            <a:ext cx="86868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234708"/>
            <a:ext cx="184731"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ko-KR"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rotWithShape="1">
          <a:blip r:embed="rId5"/>
          <a:srcRect l="3479" b="2843"/>
          <a:stretch/>
        </p:blipFill>
        <p:spPr>
          <a:xfrm>
            <a:off x="1638300" y="1340062"/>
            <a:ext cx="5943600" cy="4886171"/>
          </a:xfrm>
          <a:prstGeom prst="rect">
            <a:avLst/>
          </a:prstGeom>
        </p:spPr>
      </p:pic>
    </p:spTree>
    <p:extLst>
      <p:ext uri="{BB962C8B-B14F-4D97-AF65-F5344CB8AC3E}">
        <p14:creationId xmlns:p14="http://schemas.microsoft.com/office/powerpoint/2010/main" val="5668691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pic>
        <p:nvPicPr>
          <p:cNvPr id="3" name="Picture 2"/>
          <p:cNvPicPr>
            <a:picLocks noChangeAspect="1"/>
          </p:cNvPicPr>
          <p:nvPr/>
        </p:nvPicPr>
        <p:blipFill>
          <a:blip r:embed="rId3"/>
          <a:stretch>
            <a:fillRect/>
          </a:stretch>
        </p:blipFill>
        <p:spPr>
          <a:xfrm>
            <a:off x="3908021" y="5181600"/>
            <a:ext cx="971550" cy="971550"/>
          </a:xfrm>
          <a:prstGeom prst="rect">
            <a:avLst/>
          </a:prstGeom>
        </p:spPr>
      </p:pic>
      <p:sp>
        <p:nvSpPr>
          <p:cNvPr id="8" name="Rectangle 8"/>
          <p:cNvSpPr>
            <a:spLocks noChangeArrowheads="1"/>
          </p:cNvSpPr>
          <p:nvPr/>
        </p:nvSpPr>
        <p:spPr bwMode="auto">
          <a:xfrm>
            <a:off x="457200" y="97795"/>
            <a:ext cx="86868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357819"/>
            <a:ext cx="1847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ko-KR"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pic>
        <p:nvPicPr>
          <p:cNvPr id="6" name="Picture 5">
            <a:extLst>
              <a:ext uri="{FF2B5EF4-FFF2-40B4-BE49-F238E27FC236}">
                <a16:creationId xmlns:a16="http://schemas.microsoft.com/office/drawing/2014/main" id="{23E31E15-022B-496F-92B6-9BF18D1CD794}"/>
              </a:ext>
            </a:extLst>
          </p:cNvPr>
          <p:cNvPicPr>
            <a:picLocks noChangeAspect="1"/>
          </p:cNvPicPr>
          <p:nvPr/>
        </p:nvPicPr>
        <p:blipFill>
          <a:blip r:embed="rId4"/>
          <a:stretch>
            <a:fillRect/>
          </a:stretch>
        </p:blipFill>
        <p:spPr>
          <a:xfrm>
            <a:off x="184731" y="2513673"/>
            <a:ext cx="8686800" cy="1205561"/>
          </a:xfrm>
          <a:prstGeom prst="rect">
            <a:avLst/>
          </a:prstGeom>
        </p:spPr>
      </p:pic>
      <p:sp>
        <p:nvSpPr>
          <p:cNvPr id="7" name="TextBox 6">
            <a:extLst>
              <a:ext uri="{FF2B5EF4-FFF2-40B4-BE49-F238E27FC236}">
                <a16:creationId xmlns:a16="http://schemas.microsoft.com/office/drawing/2014/main" id="{9D974330-B688-4A0D-9D75-7A6EE735D369}"/>
              </a:ext>
            </a:extLst>
          </p:cNvPr>
          <p:cNvSpPr txBox="1"/>
          <p:nvPr/>
        </p:nvSpPr>
        <p:spPr>
          <a:xfrm>
            <a:off x="706583" y="1306213"/>
            <a:ext cx="8305799" cy="646331"/>
          </a:xfrm>
          <a:prstGeom prst="rect">
            <a:avLst/>
          </a:prstGeom>
          <a:noFill/>
        </p:spPr>
        <p:txBody>
          <a:bodyPr wrap="square" rtlCol="0">
            <a:spAutoFit/>
          </a:bodyPr>
          <a:lstStyle/>
          <a:p>
            <a:r>
              <a:rPr lang="en-US" dirty="0"/>
              <a:t>You have now logged into the MSL application and the following Home dashboard will come up. You are ready to start using the MSL database! </a:t>
            </a:r>
          </a:p>
        </p:txBody>
      </p:sp>
    </p:spTree>
    <p:extLst>
      <p:ext uri="{BB962C8B-B14F-4D97-AF65-F5344CB8AC3E}">
        <p14:creationId xmlns:p14="http://schemas.microsoft.com/office/powerpoint/2010/main" val="30028495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pic>
        <p:nvPicPr>
          <p:cNvPr id="3" name="Picture 2"/>
          <p:cNvPicPr>
            <a:picLocks noChangeAspect="1"/>
          </p:cNvPicPr>
          <p:nvPr/>
        </p:nvPicPr>
        <p:blipFill>
          <a:blip r:embed="rId3"/>
          <a:stretch>
            <a:fillRect/>
          </a:stretch>
        </p:blipFill>
        <p:spPr>
          <a:xfrm>
            <a:off x="8001000" y="5381625"/>
            <a:ext cx="971550" cy="971550"/>
          </a:xfrm>
          <a:prstGeom prst="rect">
            <a:avLst/>
          </a:prstGeom>
        </p:spPr>
      </p:pic>
      <p:sp>
        <p:nvSpPr>
          <p:cNvPr id="8" name="Rectangle 8"/>
          <p:cNvSpPr>
            <a:spLocks noChangeArrowheads="1"/>
          </p:cNvSpPr>
          <p:nvPr/>
        </p:nvSpPr>
        <p:spPr bwMode="auto">
          <a:xfrm>
            <a:off x="457200" y="97795"/>
            <a:ext cx="86868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357819"/>
            <a:ext cx="1847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ko-KR"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pic>
        <p:nvPicPr>
          <p:cNvPr id="10" name="Picture 9"/>
          <p:cNvPicPr>
            <a:picLocks noChangeAspect="1"/>
          </p:cNvPicPr>
          <p:nvPr/>
        </p:nvPicPr>
        <p:blipFill>
          <a:blip r:embed="rId4"/>
          <a:stretch>
            <a:fillRect/>
          </a:stretch>
        </p:blipFill>
        <p:spPr>
          <a:xfrm>
            <a:off x="1143000" y="990600"/>
            <a:ext cx="6858000" cy="5316876"/>
          </a:xfrm>
          <a:prstGeom prst="rect">
            <a:avLst/>
          </a:prstGeom>
        </p:spPr>
      </p:pic>
    </p:spTree>
    <p:extLst>
      <p:ext uri="{BB962C8B-B14F-4D97-AF65-F5344CB8AC3E}">
        <p14:creationId xmlns:p14="http://schemas.microsoft.com/office/powerpoint/2010/main" val="39700017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6035"/>
            <a:ext cx="7010400" cy="461665"/>
          </a:xfrm>
        </p:spPr>
        <p:txBody>
          <a:bodyPr/>
          <a:lstStyle/>
          <a:p>
            <a:r>
              <a:rPr lang="en-US" dirty="0"/>
              <a:t>Supplier Database Access (Cont.)</a:t>
            </a:r>
          </a:p>
        </p:txBody>
      </p:sp>
      <p:pic>
        <p:nvPicPr>
          <p:cNvPr id="3" name="Picture 2"/>
          <p:cNvPicPr>
            <a:picLocks noChangeAspect="1"/>
          </p:cNvPicPr>
          <p:nvPr/>
        </p:nvPicPr>
        <p:blipFill>
          <a:blip r:embed="rId3"/>
          <a:stretch>
            <a:fillRect/>
          </a:stretch>
        </p:blipFill>
        <p:spPr>
          <a:xfrm>
            <a:off x="7149426" y="3429000"/>
            <a:ext cx="971550" cy="971550"/>
          </a:xfrm>
          <a:prstGeom prst="rect">
            <a:avLst/>
          </a:prstGeom>
        </p:spPr>
      </p:pic>
      <p:sp>
        <p:nvSpPr>
          <p:cNvPr id="8" name="Rectangle 8"/>
          <p:cNvSpPr>
            <a:spLocks noChangeArrowheads="1"/>
          </p:cNvSpPr>
          <p:nvPr/>
        </p:nvSpPr>
        <p:spPr bwMode="auto">
          <a:xfrm>
            <a:off x="457200" y="97795"/>
            <a:ext cx="868680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Calibri" panose="020F0502020204030204" pitchFamily="34" charset="0"/>
                <a:ea typeface="Gulim"/>
                <a:cs typeface="Calibri" panose="020F0502020204030204" pitchFamily="34" charset="0"/>
              </a:rPr>
              <a:t>    </a:t>
            </a:r>
            <a:endParaRPr kumimoji="0" lang="en-US" altLang="ko-KR"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0" y="1357819"/>
            <a:ext cx="1847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ko-KR"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600" b="0" i="0" u="none" strike="noStrike" cap="none" normalizeH="0" baseline="0" dirty="0">
              <a:ln>
                <a:noFill/>
              </a:ln>
              <a:solidFill>
                <a:schemeClr val="tx1"/>
              </a:solidFill>
              <a:effectLst/>
              <a:latin typeface="Arial" panose="020B0604020202020204" pitchFamily="34" charset="0"/>
            </a:endParaRPr>
          </a:p>
        </p:txBody>
      </p:sp>
      <p:sp>
        <p:nvSpPr>
          <p:cNvPr id="4" name="Footer Placeholder 3"/>
          <p:cNvSpPr>
            <a:spLocks noGrp="1"/>
          </p:cNvSpPr>
          <p:nvPr>
            <p:ph type="ftr" sz="quarter" idx="3"/>
          </p:nvPr>
        </p:nvSpPr>
        <p:spPr/>
        <p:txBody>
          <a:bodyPr/>
          <a:lstStyle/>
          <a:p>
            <a:pPr fontAlgn="base">
              <a:spcBef>
                <a:spcPct val="0"/>
              </a:spcBef>
              <a:spcAft>
                <a:spcPct val="0"/>
              </a:spcAft>
              <a:defRPr/>
            </a:pPr>
            <a:r>
              <a:rPr lang="en-US" altLang="en-US" dirty="0"/>
              <a:t>Unclassified</a:t>
            </a:r>
          </a:p>
        </p:txBody>
      </p:sp>
      <p:sp>
        <p:nvSpPr>
          <p:cNvPr id="6" name="TextBox 5"/>
          <p:cNvSpPr txBox="1"/>
          <p:nvPr/>
        </p:nvSpPr>
        <p:spPr>
          <a:xfrm>
            <a:off x="685800" y="1376869"/>
            <a:ext cx="6172200" cy="3693319"/>
          </a:xfrm>
          <a:prstGeom prst="rect">
            <a:avLst/>
          </a:prstGeom>
          <a:noFill/>
        </p:spPr>
        <p:txBody>
          <a:bodyPr wrap="square" rtlCol="0">
            <a:spAutoFit/>
          </a:bodyPr>
          <a:lstStyle/>
          <a:p>
            <a:r>
              <a:rPr lang="en-US" dirty="0"/>
              <a:t>12/6/2021 Update to MSL deployed</a:t>
            </a:r>
          </a:p>
          <a:p>
            <a:r>
              <a:rPr lang="en-US" dirty="0"/>
              <a:t>Changes:</a:t>
            </a:r>
          </a:p>
          <a:p>
            <a:pPr marL="742950" lvl="1" indent="-285750">
              <a:buFont typeface="Arial" panose="020B0604020202020204" pitchFamily="34" charset="0"/>
              <a:buChar char="•"/>
            </a:pPr>
            <a:r>
              <a:rPr lang="en-US" dirty="0"/>
              <a:t>Added Auto Generated Avoidance Title feature.</a:t>
            </a:r>
          </a:p>
          <a:p>
            <a:pPr marL="742950" lvl="1" indent="-285750">
              <a:buFont typeface="Arial" panose="020B0604020202020204" pitchFamily="34" charset="0"/>
              <a:buChar char="•"/>
            </a:pPr>
            <a:r>
              <a:rPr lang="en-US" dirty="0"/>
              <a:t>Added notice that the title is generated when creating an Avoidance.</a:t>
            </a:r>
          </a:p>
          <a:p>
            <a:pPr marL="742950" lvl="1" indent="-285750">
              <a:buFont typeface="Arial" panose="020B0604020202020204" pitchFamily="34" charset="0"/>
              <a:buChar char="•"/>
            </a:pPr>
            <a:r>
              <a:rPr lang="en-US" dirty="0"/>
              <a:t>Added tooltip to Title on Edit Avoidance explaining generated title option.</a:t>
            </a:r>
          </a:p>
          <a:p>
            <a:pPr marL="742950" lvl="1" indent="-285750">
              <a:buFont typeface="Arial" panose="020B0604020202020204" pitchFamily="34" charset="0"/>
              <a:buChar char="•"/>
            </a:pPr>
            <a:r>
              <a:rPr lang="en-US" dirty="0"/>
              <a:t>Added Assessment Start Date to Assessments listed on a Supplier Details Pages.</a:t>
            </a:r>
          </a:p>
          <a:p>
            <a:pPr marL="742950" lvl="1" indent="-285750">
              <a:buFont typeface="Arial" panose="020B0604020202020204" pitchFamily="34" charset="0"/>
              <a:buChar char="•"/>
            </a:pPr>
            <a:r>
              <a:rPr lang="en-US" dirty="0"/>
              <a:t>Removed Status from Supplier pages.</a:t>
            </a:r>
          </a:p>
          <a:p>
            <a:pPr marL="742950" lvl="1" indent="-285750">
              <a:buFont typeface="Arial" panose="020B0604020202020204" pitchFamily="34" charset="0"/>
              <a:buChar char="•"/>
            </a:pPr>
            <a:r>
              <a:rPr lang="en-US" dirty="0"/>
              <a:t>Fixed Delete Avoidance to be available for Admin Users.</a:t>
            </a:r>
          </a:p>
          <a:p>
            <a:pPr marL="742950" lvl="1" indent="-285750">
              <a:buFont typeface="Arial" panose="020B0604020202020204" pitchFamily="34" charset="0"/>
              <a:buChar char="•"/>
            </a:pPr>
            <a:r>
              <a:rPr lang="en-US" dirty="0"/>
              <a:t>Various other small adjustments to User interface.</a:t>
            </a:r>
          </a:p>
        </p:txBody>
      </p:sp>
    </p:spTree>
    <p:extLst>
      <p:ext uri="{BB962C8B-B14F-4D97-AF65-F5344CB8AC3E}">
        <p14:creationId xmlns:p14="http://schemas.microsoft.com/office/powerpoint/2010/main" val="3036708265"/>
      </p:ext>
    </p:extLst>
  </p:cSld>
  <p:clrMapOvr>
    <a:masterClrMapping/>
  </p:clrMapOvr>
  <p:transition/>
</p:sld>
</file>

<file path=ppt/theme/theme1.xml><?xml version="1.0" encoding="utf-8"?>
<a:theme xmlns:a="http://schemas.openxmlformats.org/drawingml/2006/main" name="WRPS">
  <a:themeElements>
    <a:clrScheme name="TOC Technical Overview Presentation 080716 13">
      <a:dk1>
        <a:srgbClr val="000000"/>
      </a:dk1>
      <a:lt1>
        <a:srgbClr val="FFFFFF"/>
      </a:lt1>
      <a:dk2>
        <a:srgbClr val="FFFFFF"/>
      </a:dk2>
      <a:lt2>
        <a:srgbClr val="CCCCCC"/>
      </a:lt2>
      <a:accent1>
        <a:srgbClr val="003366"/>
      </a:accent1>
      <a:accent2>
        <a:srgbClr val="336666"/>
      </a:accent2>
      <a:accent3>
        <a:srgbClr val="FFFFFF"/>
      </a:accent3>
      <a:accent4>
        <a:srgbClr val="000000"/>
      </a:accent4>
      <a:accent5>
        <a:srgbClr val="AAADB8"/>
      </a:accent5>
      <a:accent6>
        <a:srgbClr val="2D5C5C"/>
      </a:accent6>
      <a:hlink>
        <a:srgbClr val="99CCCC"/>
      </a:hlink>
      <a:folHlink>
        <a:srgbClr val="CC6600"/>
      </a:folHlink>
    </a:clrScheme>
    <a:fontScheme name="TOC Technical Overview Presentation 0807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8" dist="17961" dir="135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OC Technical Overview Presentation 08071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C Technical Overview Presentation 08071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C Technical Overview Presentation 08071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C Technical Overview Presentation 08071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C Technical Overview Presentation 08071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C Technical Overview Presentation 08071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C Technical Overview Presentation 08071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C Technical Overview Presentation 08071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C Technical Overview Presentation 08071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C Technical Overview Presentation 08071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C Technical Overview Presentation 08071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C Technical Overview Presentation 08071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C Technical Overview Presentation 080716 13">
        <a:dk1>
          <a:srgbClr val="000000"/>
        </a:dk1>
        <a:lt1>
          <a:srgbClr val="FFFFFF"/>
        </a:lt1>
        <a:dk2>
          <a:srgbClr val="FFFFFF"/>
        </a:dk2>
        <a:lt2>
          <a:srgbClr val="CCCCCC"/>
        </a:lt2>
        <a:accent1>
          <a:srgbClr val="003366"/>
        </a:accent1>
        <a:accent2>
          <a:srgbClr val="336666"/>
        </a:accent2>
        <a:accent3>
          <a:srgbClr val="FFFFFF"/>
        </a:accent3>
        <a:accent4>
          <a:srgbClr val="000000"/>
        </a:accent4>
        <a:accent5>
          <a:srgbClr val="AAADB8"/>
        </a:accent5>
        <a:accent6>
          <a:srgbClr val="2D5C5C"/>
        </a:accent6>
        <a:hlink>
          <a:srgbClr val="99CCCC"/>
        </a:hlink>
        <a:folHlink>
          <a:srgbClr val="CC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FCOG Template 3">
  <a:themeElements>
    <a:clrScheme name="EFCOG Template 3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EFCOG Template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FCOG Template 3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EFCOG Template 3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EFCOG Template 3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EFCOG Template 3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EFCOG Template 3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EFCOG Template 3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EFCOG Template 3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EFCOG Template 3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EFCOG Template 3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EFCOG Template 3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7E8F2E-85AE-4A8C-BF7A-D9028B7CCAC0}"/>
</file>

<file path=customXml/itemProps2.xml><?xml version="1.0" encoding="utf-8"?>
<ds:datastoreItem xmlns:ds="http://schemas.openxmlformats.org/officeDocument/2006/customXml" ds:itemID="{729772DE-83EA-4406-927A-4DEB4D90B280}"/>
</file>

<file path=docProps/app.xml><?xml version="1.0" encoding="utf-8"?>
<Properties xmlns="http://schemas.openxmlformats.org/officeDocument/2006/extended-properties" xmlns:vt="http://schemas.openxmlformats.org/officeDocument/2006/docPropsVTypes">
  <Template>WRPS</Template>
  <TotalTime>627684</TotalTime>
  <Words>8952</Words>
  <Application>Microsoft Office PowerPoint</Application>
  <PresentationFormat>On-screen Show (4:3)</PresentationFormat>
  <Paragraphs>928</Paragraphs>
  <Slides>54</Slides>
  <Notes>47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Arial</vt:lpstr>
      <vt:lpstr>Arial Black</vt:lpstr>
      <vt:lpstr>Arial Unicode MS</vt:lpstr>
      <vt:lpstr>Calibri</vt:lpstr>
      <vt:lpstr>CIDFont+F1</vt:lpstr>
      <vt:lpstr>CIDFont+F2</vt:lpstr>
      <vt:lpstr>CIDFont+F5</vt:lpstr>
      <vt:lpstr>Helvetica</vt:lpstr>
      <vt:lpstr>Wingdings</vt:lpstr>
      <vt:lpstr>WRPS</vt:lpstr>
      <vt:lpstr>EFCOG Template 3</vt:lpstr>
      <vt:lpstr>EFCOG Supply Chain Quality Task Team Conference Call Sep 21, 2022</vt:lpstr>
      <vt:lpstr>Overview</vt:lpstr>
      <vt:lpstr>PLEASE MUTE YOUR PHONES</vt:lpstr>
      <vt:lpstr>Supplier Database Access</vt:lpstr>
      <vt:lpstr>Supplier Database Access (Cont.)</vt:lpstr>
      <vt:lpstr>Supplier Database Access (Cont.)</vt:lpstr>
      <vt:lpstr>Supplier Database Access (Cont.)</vt:lpstr>
      <vt:lpstr>Supplier Database Access (Cont.)</vt:lpstr>
      <vt:lpstr>Supplier Database Access (Cont.)</vt:lpstr>
      <vt:lpstr>Supplier Database Access (Cont.)</vt:lpstr>
      <vt:lpstr>Upcoming Conferences / Workshops</vt:lpstr>
      <vt:lpstr>Upcoming Conferences / Workshops</vt:lpstr>
      <vt:lpstr>Industry Supplier Issues / Feedback</vt:lpstr>
      <vt:lpstr>Industry Supplier Issues / Feedback</vt:lpstr>
      <vt:lpstr>Industry Supplier Issues / Feedback</vt:lpstr>
      <vt:lpstr>Industry Supplier Issues / Feedback</vt:lpstr>
      <vt:lpstr>Industry Supplier Issues / Feedback</vt:lpstr>
      <vt:lpstr>Industry Supplier Issues / Feedback</vt:lpstr>
      <vt:lpstr>Interface Representative(s) Update</vt:lpstr>
      <vt:lpstr>EFCOG Safety Working Group</vt:lpstr>
      <vt:lpstr>EFCOG Safety Working Group (SWG)</vt:lpstr>
      <vt:lpstr>Project Update (MSL Cost Avoidance Increases)</vt:lpstr>
      <vt:lpstr>Project Update (MSL Cost Avoidance Increases)</vt:lpstr>
      <vt:lpstr>Project Update (MSL Data)</vt:lpstr>
      <vt:lpstr>Project Update (MSL Cost Avoidance Increases)</vt:lpstr>
      <vt:lpstr>Project Update (Common Suppliers)</vt:lpstr>
      <vt:lpstr>Project Update (NIAC Checklist Rev)</vt:lpstr>
      <vt:lpstr>Project Update (NIAC Checklist Rev)</vt:lpstr>
      <vt:lpstr>New Project SCQWG webpage with FAQ</vt:lpstr>
      <vt:lpstr>New Project MSL SQA Plan</vt:lpstr>
      <vt:lpstr>Audit Opportunities Update</vt:lpstr>
      <vt:lpstr>Audit Scheduling – Sep – Oct 2022</vt:lpstr>
      <vt:lpstr>Audit Scheduling – Nov – Dec 2022</vt:lpstr>
      <vt:lpstr>Audit Scheduling – Jan – Jun 2023</vt:lpstr>
      <vt:lpstr>Supply Chain Quality Webex Calls</vt:lpstr>
      <vt:lpstr>Old Business</vt:lpstr>
      <vt:lpstr>Project Update (Common Suppliers)</vt:lpstr>
      <vt:lpstr>Reference Information</vt:lpstr>
      <vt:lpstr>New Business</vt:lpstr>
      <vt:lpstr>New Business</vt:lpstr>
      <vt:lpstr>Supplier ISO Certification Validation/Verifications</vt:lpstr>
      <vt:lpstr>Supplier ISO Certification Validation/Verifications (Cont.)</vt:lpstr>
      <vt:lpstr>Supplier ISO Certification Validation/Verifications (Cont.)</vt:lpstr>
      <vt:lpstr>Supplier ISO Certification Validation/Verifications (Cont.)</vt:lpstr>
      <vt:lpstr>Supplier ISO Certification Validation/Verifications (Cont.)</vt:lpstr>
      <vt:lpstr>Recent Complex Organizational Moves</vt:lpstr>
      <vt:lpstr>Future EFCOG ISM &amp; QA Working Group Meetings</vt:lpstr>
      <vt:lpstr>Fall 2022 EFCOG Meeting @ Your Desk Agenda</vt:lpstr>
      <vt:lpstr>Joint Supplier Audit Pre-planning</vt:lpstr>
      <vt:lpstr>EFCOG Meeting Improvements</vt:lpstr>
      <vt:lpstr>MSL Requests/Information</vt:lpstr>
      <vt:lpstr>MSL Police </vt:lpstr>
      <vt:lpstr>Next Webinar/Call &amp; Close Out</vt:lpstr>
      <vt:lpstr>Open Discussion</vt:lpstr>
    </vt:vector>
  </TitlesOfParts>
  <Company>Hanford (MSP ver 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Software Quality Improvement Plan.</dc:title>
  <dc:creator>Clay B Smith</dc:creator>
  <cp:lastModifiedBy>Wingfield, Bill</cp:lastModifiedBy>
  <cp:revision>3898</cp:revision>
  <cp:lastPrinted>2022-06-17T11:15:52Z</cp:lastPrinted>
  <dcterms:created xsi:type="dcterms:W3CDTF">2011-06-15T15:03:34Z</dcterms:created>
  <dcterms:modified xsi:type="dcterms:W3CDTF">2022-09-20T22:56:26Z</dcterms:modified>
</cp:coreProperties>
</file>