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1187" r:id="rId2"/>
    <p:sldId id="1191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D51"/>
    <a:srgbClr val="373C6D"/>
    <a:srgbClr val="232645"/>
    <a:srgbClr val="292B3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1" autoAdjust="0"/>
    <p:restoredTop sz="78975" autoAdjust="0"/>
  </p:normalViewPr>
  <p:slideViewPr>
    <p:cSldViewPr snapToGrid="0">
      <p:cViewPr varScale="1">
        <p:scale>
          <a:sx n="104" d="100"/>
          <a:sy n="104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46124-646F-4692-995A-E7E3972A904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312F2-D3C7-44FA-B271-DD1B5C6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https://menloservice.sandia.gov/https://news.3m.com/2022-12-20-3M-to-Exit-PFAS-Manufacturing-by-the-End-of-2025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312F2-D3C7-44FA-B271-DD1B5C6A7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8384C1-5CCA-4164-8131-9F4B67CB1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6239" y="1839312"/>
            <a:ext cx="6190211" cy="1115248"/>
          </a:xfrm>
        </p:spPr>
        <p:txBody>
          <a:bodyPr anchor="ctr">
            <a:normAutofit/>
          </a:bodyPr>
          <a:lstStyle>
            <a:lvl1pPr marL="0" indent="3175"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3690" y="4188114"/>
            <a:ext cx="6261331" cy="353125"/>
          </a:xfrm>
        </p:spPr>
        <p:txBody>
          <a:bodyPr lIns="91440" rIns="91440">
            <a:noAutofit/>
          </a:bodyPr>
          <a:lstStyle>
            <a:lvl1pPr marL="0" indent="0" algn="l">
              <a:buNone/>
              <a:defRPr sz="2800" cap="all" spc="200" baseline="0">
                <a:solidFill>
                  <a:schemeClr val="accent6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966239" y="3942603"/>
            <a:ext cx="2225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PRESENTED BY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793594" y="6307251"/>
            <a:ext cx="3136756" cy="45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55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55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55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SAND20XX-XXXX P</a:t>
            </a:r>
            <a:endParaRPr lang="en-US" sz="5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DBF348-71B9-483B-9718-1D13B3722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908" y="2015032"/>
            <a:ext cx="2333092" cy="3029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682BB0-5323-41A7-B126-48F15AC9E186}"/>
              </a:ext>
            </a:extLst>
          </p:cNvPr>
          <p:cNvSpPr txBox="1"/>
          <p:nvPr userDrawn="1"/>
        </p:nvSpPr>
        <p:spPr>
          <a:xfrm>
            <a:off x="912699" y="1056087"/>
            <a:ext cx="3998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223A18-5358-413C-94AB-C75E692835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9D2404-7547-4328-864C-4824D4E24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15" y="6575083"/>
            <a:ext cx="463192" cy="134533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7C90199-685E-4929-AA2E-B956E4043C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7861" y="4615494"/>
            <a:ext cx="4500563" cy="447675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01159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title and 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6A6B7-52A3-490D-9451-8B7CDD5D55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7861" y="3041423"/>
            <a:ext cx="5058139" cy="44450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201159" indent="0">
              <a:buNone/>
              <a:defRPr sz="16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marL="384030" indent="0">
              <a:buNone/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marL="566901" indent="0">
              <a:buNone/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marL="749772" indent="0">
              <a:buNone/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date Month DD,  YYYY</a:t>
            </a:r>
          </a:p>
        </p:txBody>
      </p:sp>
    </p:spTree>
    <p:extLst>
      <p:ext uri="{BB962C8B-B14F-4D97-AF65-F5344CB8AC3E}">
        <p14:creationId xmlns:p14="http://schemas.microsoft.com/office/powerpoint/2010/main" val="31576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C1E17-4B2A-4818-A42C-F5BD3C516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344488" indent="341313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AC4DCF-82B2-4D94-9804-8A25FE121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7" y="648592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7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5400000">
            <a:off x="339067" y="310898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1316" y="22373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240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4957" y="6485924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C4E077D-0023-4CD9-96A4-88B369A6A4FC}" type="datetime1">
              <a:rPr lang="en-US" smtClean="0"/>
              <a:t>5/3/2023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8592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45611"/>
            <a:ext cx="585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000000"/>
                </a:solidFill>
              </a:defRPr>
            </a:lvl1pPr>
          </a:lstStyle>
          <a:p>
            <a:fld id="{F8DED718-6579-4C39-B829-601020F9A1F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65" b="-2"/>
          <a:stretch/>
        </p:blipFill>
        <p:spPr>
          <a:xfrm rot="16200000">
            <a:off x="8725905" y="3391898"/>
            <a:ext cx="6857999" cy="742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282440" y="321774"/>
            <a:ext cx="909561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390643" y="380825"/>
            <a:ext cx="349504" cy="249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A5E0ABE-F0C5-443F-A8F2-4AE7849DE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316" y="1131837"/>
            <a:ext cx="4958309" cy="47773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50A4CF-D890-4F44-A6A5-FAFCF141D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982" y="1131835"/>
            <a:ext cx="4979737" cy="47773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20648" y="240503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8591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45603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648" y="1441697"/>
            <a:ext cx="10058400" cy="3306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691" y="380825"/>
            <a:ext cx="251143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E7DB-3301-4126-85E0-FE2610B55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FBF55-0DDE-47C6-AAD6-48809AEBB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EA26-5698-40CD-9544-4DB1E2AC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6B99-461D-48D0-99DA-623CA9C697AA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CB25-B193-4145-92D6-01A4F01F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B6EB6-FE95-4DC5-B609-F40BB83E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82A18-1431-4668-80A2-C1C9C5CD4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E85F-91EF-4421-88D2-204C0985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44699-EA38-49E0-96C6-65917AD7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DA47-A04C-422F-AC10-AB2915250627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D5C06-7782-4C18-ACE6-12E09006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720D6-E380-44EC-86AA-88E95798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4F6-2083-4FCE-9D0C-184CECA88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6A2CD0-3C75-49CF-9F26-7757B05B0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6239" y="1839311"/>
            <a:ext cx="6190211" cy="1690255"/>
          </a:xfrm>
        </p:spPr>
        <p:txBody>
          <a:bodyPr anchor="ctr">
            <a:normAutofit/>
          </a:bodyPr>
          <a:lstStyle>
            <a:lvl1pPr marL="0" indent="3175"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3693" y="4196737"/>
            <a:ext cx="6261331" cy="353125"/>
          </a:xfrm>
        </p:spPr>
        <p:txBody>
          <a:bodyPr lIns="91440" rIns="91440">
            <a:noAutofit/>
          </a:bodyPr>
          <a:lstStyle>
            <a:lvl1pPr marL="0" indent="0" algn="l">
              <a:buNone/>
              <a:defRPr sz="2800" cap="all" spc="200" baseline="0">
                <a:solidFill>
                  <a:schemeClr val="accent6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966239" y="3942603"/>
            <a:ext cx="2225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PRESENTED BY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793594" y="6307251"/>
            <a:ext cx="3136756" cy="457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55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55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55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SAND20XX-XXXXX P</a:t>
            </a:r>
            <a:endParaRPr lang="en-US" sz="5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DBF348-71B9-483B-9718-1D13B3722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908" y="2015032"/>
            <a:ext cx="2333092" cy="3029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682BB0-5323-41A7-B126-48F15AC9E186}"/>
              </a:ext>
            </a:extLst>
          </p:cNvPr>
          <p:cNvSpPr txBox="1"/>
          <p:nvPr userDrawn="1"/>
        </p:nvSpPr>
        <p:spPr>
          <a:xfrm>
            <a:off x="912699" y="1056087"/>
            <a:ext cx="3998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223A18-5358-413C-94AB-C75E692835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9D2404-7547-4328-864C-4824D4E24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15" y="6575083"/>
            <a:ext cx="463192" cy="13453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9D6D-C4C0-4679-9C5B-C30E2ED18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7861" y="4615494"/>
            <a:ext cx="4500563" cy="447675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01159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 sz="12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title and business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110AE02-6887-443C-BEBD-F8526B8436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0967" y="5691502"/>
            <a:ext cx="5058139" cy="44450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201159" indent="0">
              <a:buNone/>
              <a:defRPr sz="16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marL="384030" indent="0">
              <a:buNone/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marL="566901" indent="0">
              <a:buNone/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marL="749772" indent="0">
              <a:buNone/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date Month DD,  YYYY</a:t>
            </a:r>
          </a:p>
        </p:txBody>
      </p:sp>
    </p:spTree>
    <p:extLst>
      <p:ext uri="{BB962C8B-B14F-4D97-AF65-F5344CB8AC3E}">
        <p14:creationId xmlns:p14="http://schemas.microsoft.com/office/powerpoint/2010/main" val="41426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umbrella, computer&#10;&#10;Description automatically generated">
            <a:extLst>
              <a:ext uri="{FF2B5EF4-FFF2-40B4-BE49-F238E27FC236}">
                <a16:creationId xmlns:a16="http://schemas.microsoft.com/office/drawing/2014/main" id="{0454D506-8723-4082-8164-AA3D3ECA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88140C-3CE4-4225-8041-66A2CC334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1326" y="1128713"/>
            <a:ext cx="4680026" cy="5162550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  <a:p>
            <a:pPr lvl="1"/>
            <a:r>
              <a:rPr lang="en-US" dirty="0"/>
              <a:t>Second item</a:t>
            </a:r>
          </a:p>
          <a:p>
            <a:pPr lvl="2"/>
            <a:r>
              <a:rPr lang="en-US" dirty="0"/>
              <a:t>Third item</a:t>
            </a:r>
          </a:p>
          <a:p>
            <a:pPr lvl="3"/>
            <a:r>
              <a:rPr lang="en-US" dirty="0"/>
              <a:t>Fourth item</a:t>
            </a:r>
          </a:p>
          <a:p>
            <a:pPr lvl="4"/>
            <a:r>
              <a:rPr lang="en-US" dirty="0"/>
              <a:t>Fifth item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55865-C5C0-442B-8243-5417032BE5AC}"/>
              </a:ext>
            </a:extLst>
          </p:cNvPr>
          <p:cNvSpPr txBox="1"/>
          <p:nvPr userDrawn="1"/>
        </p:nvSpPr>
        <p:spPr>
          <a:xfrm>
            <a:off x="720650" y="978329"/>
            <a:ext cx="3003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all" spc="120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286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4D506-8723-4082-8164-AA3D3ECA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88140C-3CE4-4225-8041-66A2CC334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1223" y="1128713"/>
            <a:ext cx="6150129" cy="5162550"/>
          </a:xfrm>
        </p:spPr>
        <p:txBody>
          <a:bodyPr anchor="b">
            <a:normAutofit/>
          </a:bodyPr>
          <a:lstStyle>
            <a:lvl1pPr marL="0" marR="0" indent="0" algn="r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None/>
              <a:tabLst/>
              <a:defRPr sz="2000" cap="all" baseline="0">
                <a:solidFill>
                  <a:schemeClr val="tx1"/>
                </a:solidFill>
              </a:defRPr>
            </a:lvl1pPr>
            <a:lvl2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Mute your microphone</a:t>
            </a:r>
          </a:p>
          <a:p>
            <a:pPr lvl="0"/>
            <a:r>
              <a:rPr lang="en-US" dirty="0"/>
              <a:t>Type “Comment” in the discussion box, then wait to be called on by the moderator</a:t>
            </a:r>
          </a:p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Use the comment box for ongoing dialogue</a:t>
            </a:r>
          </a:p>
          <a:p>
            <a:pPr lvl="0"/>
            <a:r>
              <a:rPr lang="en-US" dirty="0"/>
              <a:t>Send questions to email@sandia.gov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55865-C5C0-442B-8243-5417032BE5AC}"/>
              </a:ext>
            </a:extLst>
          </p:cNvPr>
          <p:cNvSpPr txBox="1"/>
          <p:nvPr userDrawn="1"/>
        </p:nvSpPr>
        <p:spPr>
          <a:xfrm>
            <a:off x="720649" y="978329"/>
            <a:ext cx="4699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all" spc="120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Virtual housekeeping</a:t>
            </a:r>
          </a:p>
        </p:txBody>
      </p:sp>
    </p:spTree>
    <p:extLst>
      <p:ext uri="{BB962C8B-B14F-4D97-AF65-F5344CB8AC3E}">
        <p14:creationId xmlns:p14="http://schemas.microsoft.com/office/powerpoint/2010/main" val="27537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54D506-8723-4082-8164-AA3D3ECA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88140C-3CE4-4225-8041-66A2CC334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1326" y="1128713"/>
            <a:ext cx="4680026" cy="516255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</a:defRPr>
            </a:lvl1pPr>
            <a:lvl2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See You Back at HH:MM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5EC46-A7C2-4BE3-A09F-A7EEC513C522}"/>
              </a:ext>
            </a:extLst>
          </p:cNvPr>
          <p:cNvSpPr txBox="1"/>
          <p:nvPr userDrawn="1"/>
        </p:nvSpPr>
        <p:spPr>
          <a:xfrm>
            <a:off x="720650" y="978329"/>
            <a:ext cx="3003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cap="all" spc="120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7616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6A2CD0-3C75-49CF-9F26-7757B05B0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6239" y="2950325"/>
            <a:ext cx="6190211" cy="1690255"/>
          </a:xfrm>
        </p:spPr>
        <p:txBody>
          <a:bodyPr anchor="ctr">
            <a:normAutofit/>
          </a:bodyPr>
          <a:lstStyle>
            <a:lvl1pPr marL="0" indent="3175"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sub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DBF348-71B9-483B-9718-1D13B3722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908" y="2015032"/>
            <a:ext cx="2333092" cy="30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344488" indent="341313"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066E-F2E9-463D-AF5C-FE1F4086C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7" y="648592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344488" indent="341313"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066E-F2E9-463D-AF5C-FE1F4086C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7" y="648592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C1E17-4B2A-4818-A42C-F5BD3C516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344488" indent="341313"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3AB89A-19F4-4A39-9B38-F6CAE0E72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7" y="648592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C4098B-0C52-40B4-91B3-9727B1FD5E5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9" y="224054"/>
            <a:ext cx="10883555" cy="447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883556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4204" y="6462595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EB06DF-76A2-4FC5-BD4B-E98C17468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7" y="648592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342900" indent="342900" algn="l" defTabSz="914354" rtl="0" eaLnBrk="1" latinLnBrk="0" hangingPunct="1">
        <a:lnSpc>
          <a:spcPct val="85000"/>
        </a:lnSpc>
        <a:spcBef>
          <a:spcPct val="0"/>
        </a:spcBef>
        <a:buNone/>
        <a:defRPr sz="2400" b="0" i="0" kern="1200" cap="all" spc="100" baseline="0">
          <a:solidFill>
            <a:schemeClr val="tx2"/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thesource.energy.gov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6EE5-6A63-4FBB-8935-4C0E3EE0A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239" y="1839312"/>
            <a:ext cx="6908798" cy="1115248"/>
          </a:xfrm>
        </p:spPr>
        <p:txBody>
          <a:bodyPr>
            <a:normAutofit/>
          </a:bodyPr>
          <a:lstStyle/>
          <a:p>
            <a:r>
              <a:rPr lang="en-US" dirty="0"/>
              <a:t>MSL Broadcasting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9DA88-7D48-454C-9D6E-85A9F5013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Amber </a:t>
            </a:r>
            <a:r>
              <a:rPr lang="en-US" dirty="0" err="1"/>
              <a:t>romero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1E5B3-1071-4003-8125-7ABE1B2446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7861" y="4615494"/>
            <a:ext cx="4809266" cy="273747"/>
          </a:xfrm>
        </p:spPr>
        <p:txBody>
          <a:bodyPr/>
          <a:lstStyle/>
          <a:p>
            <a:r>
              <a:rPr lang="en-US" dirty="0"/>
              <a:t>Supply chain analyst, </a:t>
            </a:r>
            <a:r>
              <a:rPr lang="en-US" dirty="0" err="1"/>
              <a:t>snl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38E7B-10DE-46D9-B22A-62B5626AA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5/3/2023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2F417-1118-4A66-BF83-069ADF9075F3}"/>
              </a:ext>
            </a:extLst>
          </p:cNvPr>
          <p:cNvSpPr txBox="1"/>
          <p:nvPr/>
        </p:nvSpPr>
        <p:spPr>
          <a:xfrm>
            <a:off x="6712103" y="4749481"/>
            <a:ext cx="3368425" cy="553998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Unclassified Unlimited Release (UUR)</a:t>
            </a:r>
          </a:p>
          <a:p>
            <a:pPr algn="ctr"/>
            <a:r>
              <a:rPr lang="en-US" sz="1000" dirty="0"/>
              <a:t>SAND#: SAND2023-01740PE</a:t>
            </a:r>
          </a:p>
          <a:p>
            <a:r>
              <a:rPr lang="en-US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09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10BAE-ECD5-49EC-90EF-DEEB96E4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91D8378-E649-4BB3-87E1-835807CC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Sc-23-01 msl broadcasting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67DDB-BD46-4B0F-9E57-73381EDBAF11}"/>
              </a:ext>
            </a:extLst>
          </p:cNvPr>
          <p:cNvSpPr txBox="1"/>
          <p:nvPr/>
        </p:nvSpPr>
        <p:spPr>
          <a:xfrm>
            <a:off x="720649" y="1504917"/>
            <a:ext cx="1052837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063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Project Manager(s): Amber Romero (SNL)</a:t>
            </a:r>
          </a:p>
          <a:p>
            <a:pPr marR="6476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DOE Liaison: TBD (possibly Christopher Beaman)</a:t>
            </a:r>
          </a:p>
          <a:p>
            <a:pPr marR="120510" algn="l"/>
            <a:endParaRPr lang="en-US" sz="1600" b="0" i="0" u="none" strike="noStrike" baseline="0" dirty="0">
              <a:latin typeface="Arial" panose="020B0604020202020204" pitchFamily="34" charset="0"/>
            </a:endParaRPr>
          </a:p>
          <a:p>
            <a:pPr marR="12051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Members: </a:t>
            </a:r>
          </a:p>
          <a:p>
            <a:pPr marR="10876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Barbara Siciliano, INL</a:t>
            </a:r>
          </a:p>
          <a:p>
            <a:pPr marR="11121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Bill Wingfield, LANL</a:t>
            </a:r>
          </a:p>
          <a:p>
            <a:pPr marR="11093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Kristi Haataja, LLNL</a:t>
            </a:r>
          </a:p>
          <a:p>
            <a:pPr marR="11233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Melissa Flury, SNL</a:t>
            </a:r>
          </a:p>
          <a:p>
            <a:pPr marR="87810" algn="l"/>
            <a:endParaRPr lang="en-US" sz="1600" b="0" i="0" u="none" strike="noStrike" baseline="0" dirty="0">
              <a:latin typeface="Arial" panose="020B0604020202020204" pitchFamily="34" charset="0"/>
            </a:endParaRPr>
          </a:p>
          <a:p>
            <a:pPr marR="87810" algn="l"/>
            <a:r>
              <a:rPr lang="en-US" sz="1600" b="0" i="0" u="none" strike="noStrike" baseline="0" dirty="0">
                <a:latin typeface="Arial" panose="020B0604020202020204" pitchFamily="34" charset="0"/>
              </a:rPr>
              <a:t>Goal: Proliferation of Master Supplier List (MSL) Access</a:t>
            </a:r>
          </a:p>
          <a:p>
            <a:pPr marR="118630"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R="87810"/>
            <a:r>
              <a:rPr lang="en-US" sz="1600" dirty="0">
                <a:latin typeface="Arial" panose="020B0604020202020204" pitchFamily="34" charset="0"/>
              </a:rPr>
              <a:t>Discussion: </a:t>
            </a:r>
          </a:p>
          <a:p>
            <a:pPr marR="0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NNSA sites to stand up a web page on their internal unclassified network, with a description of the MSL and a link to registration.</a:t>
            </a:r>
          </a:p>
          <a:p>
            <a:pPr marR="0" lvl="1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DOE complex sites to do the same, recognizing that they will not access detailed site audit reports conducted for weapon sites’ needs.</a:t>
            </a:r>
          </a:p>
          <a:p>
            <a:pPr marR="0" lvl="1"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 complex sites’ Small Business Advocates establishing access into MSL so that they can assist customers to find suppliers using MSL. </a:t>
            </a:r>
          </a:p>
        </p:txBody>
      </p:sp>
      <p:pic>
        <p:nvPicPr>
          <p:cNvPr id="3" name="Picture 2" descr="Woman talking through megaphone">
            <a:extLst>
              <a:ext uri="{FF2B5EF4-FFF2-40B4-BE49-F238E27FC236}">
                <a16:creationId xmlns:a16="http://schemas.microsoft.com/office/drawing/2014/main" id="{63A26E34-36C1-4B57-BD30-34207139C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36" y="671446"/>
            <a:ext cx="5436368" cy="32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48D8-F235-4DDF-A68D-768172A0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D8B2B-D2CA-4536-898A-CA55E27FDC86}"/>
              </a:ext>
            </a:extLst>
          </p:cNvPr>
          <p:cNvSpPr txBox="1"/>
          <p:nvPr/>
        </p:nvSpPr>
        <p:spPr>
          <a:xfrm>
            <a:off x="932089" y="1028343"/>
            <a:ext cx="62429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Secure a location on your internal restricted network to post the information contained in slide #4. Format the webpage as desired; use any of the graphics provided or whatever you prefer.                                             Except don’t use this →→→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 with your Small Business Advocates/Diversity office to ensure they are familiar with the information.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them with any registration assistance and a walk-through of performing commodity-based searches in the MSL.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them to utilize the MSL to help internal customers find suppliers.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Most suppliers in the MSL qualify for Small Business status under a wide variety of NAICS codes.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socializing the webpage in other ways such as news announcements or supply chain forums.</a:t>
            </a:r>
          </a:p>
        </p:txBody>
      </p:sp>
      <p:pic>
        <p:nvPicPr>
          <p:cNvPr id="6" name="Picture 5" descr="Thumbs Up Chicken">
            <a:extLst>
              <a:ext uri="{FF2B5EF4-FFF2-40B4-BE49-F238E27FC236}">
                <a16:creationId xmlns:a16="http://schemas.microsoft.com/office/drawing/2014/main" id="{86B1EC4D-731E-4009-8E4B-B7C45BB00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46" y="472120"/>
            <a:ext cx="4848050" cy="54879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09794-6F8B-4115-9E93-305D0E2F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4F6-2083-4FCE-9D0C-184CECA88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4140-0998-464F-8199-754E2EBD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2" y="230149"/>
            <a:ext cx="10515600" cy="1325563"/>
          </a:xfrm>
        </p:spPr>
        <p:txBody>
          <a:bodyPr/>
          <a:lstStyle/>
          <a:p>
            <a:r>
              <a:rPr lang="en-US" dirty="0"/>
              <a:t>Master Supplier List (MSL)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DFB3A-9573-449A-9765-385F5DFEA95C}"/>
              </a:ext>
            </a:extLst>
          </p:cNvPr>
          <p:cNvSpPr txBox="1"/>
          <p:nvPr/>
        </p:nvSpPr>
        <p:spPr>
          <a:xfrm>
            <a:off x="568098" y="1492592"/>
            <a:ext cx="5527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MSL is a database for sharing known suppliers  and supplier-related data between DOE/NNSA sites.  There you can find: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Records of suppliers used by other sites and the commodities they offer.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Secure access to quality audit reports relevant to your site (assessments conducted at supplier locations).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2000+ vendors are included in the MSL.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33A9E-F58D-4781-BC80-5FB4C9A19F3C}"/>
              </a:ext>
            </a:extLst>
          </p:cNvPr>
          <p:cNvSpPr txBox="1"/>
          <p:nvPr/>
        </p:nvSpPr>
        <p:spPr>
          <a:xfrm>
            <a:off x="7224185" y="1626051"/>
            <a:ext cx="4014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8440" algn="l"/>
            <a:r>
              <a:rPr lang="en-US" b="1" i="0" u="none" strike="noStrike" baseline="0" dirty="0">
                <a:solidFill>
                  <a:srgbClr val="006FC0"/>
                </a:solidFill>
                <a:latin typeface="Gill Sans MT" panose="020B0502020104020203" pitchFamily="34" charset="0"/>
              </a:rPr>
              <a:t>Step 1: Required Credentials:</a:t>
            </a:r>
            <a:endParaRPr lang="en-US" b="0" i="0" u="none" strike="noStrike" baseline="0" dirty="0">
              <a:solidFill>
                <a:srgbClr val="006FC0"/>
              </a:solidFill>
              <a:latin typeface="Gill Sans MT" panose="020B0502020104020203" pitchFamily="34" charset="0"/>
            </a:endParaRPr>
          </a:p>
          <a:p>
            <a:pPr marR="76520" algn="l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PIV or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OneID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(available for those sites that have adopted 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C6CCC-ED4B-4009-9B29-3D693C6F6124}"/>
              </a:ext>
            </a:extLst>
          </p:cNvPr>
          <p:cNvSpPr txBox="1"/>
          <p:nvPr/>
        </p:nvSpPr>
        <p:spPr>
          <a:xfrm>
            <a:off x="7181270" y="2613392"/>
            <a:ext cx="48423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en-US" b="1" i="0" strike="noStrike" baseline="0" dirty="0">
                <a:solidFill>
                  <a:srgbClr val="006FC0"/>
                </a:solidFill>
                <a:latin typeface="Gill Sans MT" panose="020B0502020104020203" pitchFamily="34" charset="0"/>
              </a:rPr>
              <a:t>Step 2: SKY Portal Registration</a:t>
            </a:r>
            <a:endParaRPr lang="en-US" b="0" i="0" strike="noStrike" baseline="0" dirty="0">
              <a:solidFill>
                <a:srgbClr val="006FC0"/>
              </a:solidFill>
              <a:latin typeface="Gill Sans MT" panose="020B0502020104020203" pitchFamily="34" charset="0"/>
            </a:endParaRPr>
          </a:p>
          <a:p>
            <a:pPr marR="20450"/>
            <a:r>
              <a:rPr lang="en-US" b="1" i="0" strike="noStrike" baseline="0" dirty="0">
                <a:solidFill>
                  <a:srgbClr val="006FC0"/>
                </a:solidFill>
                <a:latin typeface="Gill Sans MT" panose="020B0502020104020203" pitchFamily="34" charset="0"/>
              </a:rPr>
              <a:t>SKY Portal - </a:t>
            </a:r>
            <a:r>
              <a:rPr lang="en-US" b="1" i="0" strike="noStrike" baseline="0" dirty="0">
                <a:solidFill>
                  <a:srgbClr val="006FC0"/>
                </a:solidFill>
                <a:latin typeface="Gill Sans MT" panose="020B0502020104020203" pitchFamily="34" charset="0"/>
                <a:hlinkClick r:id="rId2"/>
              </a:rPr>
              <a:t>https://thesource.energy.gov</a:t>
            </a:r>
            <a:endParaRPr lang="en-US" b="1" dirty="0">
              <a:solidFill>
                <a:srgbClr val="006FC0"/>
              </a:solidFill>
              <a:latin typeface="Gill Sans MT" panose="020B0502020104020203" pitchFamily="34" charset="0"/>
            </a:endParaRPr>
          </a:p>
          <a:p>
            <a:pPr marL="742950" marR="204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Click ‘Sign In’ (top right), and follow prompts</a:t>
            </a:r>
          </a:p>
          <a:p>
            <a:pPr marL="742950" marR="948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 circle at top right with your initials is confirmation that registration is complete.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57C6E-0C9B-4FE8-8FF8-EF78EDDD0053}"/>
              </a:ext>
            </a:extLst>
          </p:cNvPr>
          <p:cNvSpPr txBox="1"/>
          <p:nvPr/>
        </p:nvSpPr>
        <p:spPr>
          <a:xfrm>
            <a:off x="7149193" y="4170120"/>
            <a:ext cx="44801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30" algn="l"/>
            <a:r>
              <a:rPr lang="en-US" b="1" i="0" u="none" strike="noStrike" baseline="0" dirty="0">
                <a:solidFill>
                  <a:srgbClr val="006FC0"/>
                </a:solidFill>
                <a:latin typeface="Gill Sans MT" panose="020B0502020104020203" pitchFamily="34" charset="0"/>
              </a:rPr>
              <a:t>Step 3: MSL Self-Enrollment</a:t>
            </a:r>
          </a:p>
          <a:p>
            <a:pPr marR="6030"/>
            <a:r>
              <a:rPr lang="en-US" b="1" i="0" u="none" strike="noStrike" baseline="0" dirty="0">
                <a:solidFill>
                  <a:srgbClr val="006FC0"/>
                </a:solidFill>
                <a:latin typeface="Gill Sans MT" panose="020B0502020104020203" pitchFamily="34" charset="0"/>
              </a:rPr>
              <a:t>(done while still in SKY Portal site)</a:t>
            </a:r>
            <a:endParaRPr lang="en-US" dirty="0">
              <a:solidFill>
                <a:srgbClr val="006FC0"/>
              </a:solidFill>
              <a:latin typeface="Gill Sans MT" panose="020B0502020104020203" pitchFamily="34" charset="0"/>
            </a:endParaRPr>
          </a:p>
          <a:p>
            <a:pPr marL="742950" marR="603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Click ‘Begin Self Enrollment’ </a:t>
            </a:r>
          </a:p>
          <a:p>
            <a:pPr marL="742950" marR="948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Select MSL as the site you want access to. </a:t>
            </a:r>
          </a:p>
          <a:p>
            <a:pPr marL="742950" marR="948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You will be prompted through next steps for contractor type, site and edit or view access.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97CD8-8D7A-467A-9EB8-F54D95A1ABFB}"/>
              </a:ext>
            </a:extLst>
          </p:cNvPr>
          <p:cNvSpPr txBox="1"/>
          <p:nvPr/>
        </p:nvSpPr>
        <p:spPr>
          <a:xfrm>
            <a:off x="3689320" y="5326586"/>
            <a:ext cx="2917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8190"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NOTE: Local IT help desks can help with credential options, but they do not support MSL. </a:t>
            </a:r>
            <a:endParaRPr lang="en-US" sz="1800" dirty="0"/>
          </a:p>
        </p:txBody>
      </p:sp>
      <p:pic>
        <p:nvPicPr>
          <p:cNvPr id="13" name="Graphic 12" descr="Clipboard Checked with solid fill">
            <a:extLst>
              <a:ext uri="{FF2B5EF4-FFF2-40B4-BE49-F238E27FC236}">
                <a16:creationId xmlns:a16="http://schemas.microsoft.com/office/drawing/2014/main" id="{01B41B8B-A833-4BEF-82E3-D126E197F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6119" y="230149"/>
            <a:ext cx="1492023" cy="1492023"/>
          </a:xfrm>
          <a:prstGeom prst="rect">
            <a:avLst/>
          </a:prstGeom>
        </p:spPr>
      </p:pic>
      <p:pic>
        <p:nvPicPr>
          <p:cNvPr id="15" name="Graphic 14" descr="Internet with solid fill">
            <a:extLst>
              <a:ext uri="{FF2B5EF4-FFF2-40B4-BE49-F238E27FC236}">
                <a16:creationId xmlns:a16="http://schemas.microsoft.com/office/drawing/2014/main" id="{2DAD3C25-C947-4015-A320-EF2400645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7060" y="3826618"/>
            <a:ext cx="1631695" cy="1631695"/>
          </a:xfrm>
          <a:prstGeom prst="rect">
            <a:avLst/>
          </a:prstGeom>
        </p:spPr>
      </p:pic>
      <p:pic>
        <p:nvPicPr>
          <p:cNvPr id="17" name="Graphic 16" descr="Connections with solid fill">
            <a:extLst>
              <a:ext uri="{FF2B5EF4-FFF2-40B4-BE49-F238E27FC236}">
                <a16:creationId xmlns:a16="http://schemas.microsoft.com/office/drawing/2014/main" id="{34035236-12F0-431C-8BF3-286E4EEE57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318" y="4266918"/>
            <a:ext cx="1992648" cy="19926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EC009-5B23-4855-8DCF-994785DA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4F6-2083-4FCE-9D0C-184CECA88F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7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 city block">
            <a:extLst>
              <a:ext uri="{FF2B5EF4-FFF2-40B4-BE49-F238E27FC236}">
                <a16:creationId xmlns:a16="http://schemas.microsoft.com/office/drawing/2014/main" id="{E8C71D41-568B-4EB7-BDC8-723905A2B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373" b="32136"/>
          <a:stretch/>
        </p:blipFill>
        <p:spPr>
          <a:xfrm>
            <a:off x="738239" y="1039084"/>
            <a:ext cx="10715522" cy="1565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EF841-174F-4CE5-A6D2-C93BC4AB5C8F}"/>
              </a:ext>
            </a:extLst>
          </p:cNvPr>
          <p:cNvSpPr txBox="1"/>
          <p:nvPr/>
        </p:nvSpPr>
        <p:spPr>
          <a:xfrm>
            <a:off x="545663" y="191976"/>
            <a:ext cx="503927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342900" defTabSz="914354">
              <a:lnSpc>
                <a:spcPct val="85000"/>
              </a:lnSpc>
              <a:spcBef>
                <a:spcPct val="0"/>
              </a:spcBef>
            </a:pPr>
            <a:r>
              <a:rPr lang="en-US" sz="2400" cap="all" spc="100" dirty="0">
                <a:solidFill>
                  <a:schemeClr val="tx2"/>
                </a:solidFill>
                <a:latin typeface="Gill Sans MT" charset="0"/>
              </a:rPr>
              <a:t>Other helpful graphics</a:t>
            </a:r>
          </a:p>
        </p:txBody>
      </p:sp>
      <p:pic>
        <p:nvPicPr>
          <p:cNvPr id="8" name="Picture 7" descr="Businessman taking notes">
            <a:extLst>
              <a:ext uri="{FF2B5EF4-FFF2-40B4-BE49-F238E27FC236}">
                <a16:creationId xmlns:a16="http://schemas.microsoft.com/office/drawing/2014/main" id="{F95FEB56-C774-487D-9634-B16B421EB3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74" y="1608483"/>
            <a:ext cx="1832484" cy="5019368"/>
          </a:xfrm>
          <a:prstGeom prst="rect">
            <a:avLst/>
          </a:prstGeom>
        </p:spPr>
      </p:pic>
      <p:pic>
        <p:nvPicPr>
          <p:cNvPr id="12" name="Picture 11" descr="People working on a machine">
            <a:extLst>
              <a:ext uri="{FF2B5EF4-FFF2-40B4-BE49-F238E27FC236}">
                <a16:creationId xmlns:a16="http://schemas.microsoft.com/office/drawing/2014/main" id="{27C96F0D-E189-4DCD-B734-624BF09555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95" y="2604640"/>
            <a:ext cx="4639210" cy="2609556"/>
          </a:xfrm>
          <a:prstGeom prst="rect">
            <a:avLst/>
          </a:prstGeom>
        </p:spPr>
      </p:pic>
      <p:pic>
        <p:nvPicPr>
          <p:cNvPr id="20" name="Picture 19" descr="People in a factory">
            <a:extLst>
              <a:ext uri="{FF2B5EF4-FFF2-40B4-BE49-F238E27FC236}">
                <a16:creationId xmlns:a16="http://schemas.microsoft.com/office/drawing/2014/main" id="{52819788-0229-42C5-B078-40BA68AE59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7" y="3666207"/>
            <a:ext cx="4242000" cy="2828000"/>
          </a:xfrm>
          <a:prstGeom prst="rect">
            <a:avLst/>
          </a:prstGeom>
        </p:spPr>
      </p:pic>
      <p:pic>
        <p:nvPicPr>
          <p:cNvPr id="22" name="Picture 21" descr="Microscope slide">
            <a:extLst>
              <a:ext uri="{FF2B5EF4-FFF2-40B4-BE49-F238E27FC236}">
                <a16:creationId xmlns:a16="http://schemas.microsoft.com/office/drawing/2014/main" id="{9B09A813-E9F0-4D11-BCEA-49D001EFED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58" y="3800541"/>
            <a:ext cx="4242000" cy="28273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F8C2B-FA6B-4951-B4D2-90CDE77D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4F6-2083-4FCE-9D0C-184CECA88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47531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 Theme 1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AEA14-7573-459A-93A9-8273CE472CF2}"/>
</file>

<file path=customXml/itemProps2.xml><?xml version="1.0" encoding="utf-8"?>
<ds:datastoreItem xmlns:ds="http://schemas.openxmlformats.org/officeDocument/2006/customXml" ds:itemID="{58390F63-D846-4D40-9B3E-6E5839F095DD}"/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495</Words>
  <Application>Microsoft Office PowerPoint</Application>
  <PresentationFormat>Widescreen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Garamond</vt:lpstr>
      <vt:lpstr>Gill Sans MT</vt:lpstr>
      <vt:lpstr>Open Sans</vt:lpstr>
      <vt:lpstr>Trebuchet MS</vt:lpstr>
      <vt:lpstr>Sandia Theme 1</vt:lpstr>
      <vt:lpstr>MSL Broadcasting</vt:lpstr>
      <vt:lpstr>Sc-23-01 msl broadcasting</vt:lpstr>
      <vt:lpstr>ACTION ITEMS</vt:lpstr>
      <vt:lpstr>Master Supplier List (MSL)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key messaging</dc:title>
  <dc:creator>Taylor, Marlena</dc:creator>
  <cp:lastModifiedBy>Romero, Amber L</cp:lastModifiedBy>
  <cp:revision>71</cp:revision>
  <dcterms:created xsi:type="dcterms:W3CDTF">2021-02-22T20:35:05Z</dcterms:created>
  <dcterms:modified xsi:type="dcterms:W3CDTF">2023-05-03T14:06:38Z</dcterms:modified>
</cp:coreProperties>
</file>