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handoutMasterIdLst>
    <p:handoutMasterId r:id="rId21"/>
  </p:handoutMasterIdLst>
  <p:sldIdLst>
    <p:sldId id="256" r:id="rId2"/>
    <p:sldId id="322" r:id="rId3"/>
    <p:sldId id="320" r:id="rId4"/>
    <p:sldId id="321" r:id="rId5"/>
    <p:sldId id="325" r:id="rId6"/>
    <p:sldId id="347" r:id="rId7"/>
    <p:sldId id="348" r:id="rId8"/>
    <p:sldId id="349" r:id="rId9"/>
    <p:sldId id="350" r:id="rId10"/>
    <p:sldId id="351" r:id="rId11"/>
    <p:sldId id="352" r:id="rId12"/>
    <p:sldId id="353" r:id="rId13"/>
    <p:sldId id="354" r:id="rId14"/>
    <p:sldId id="327" r:id="rId15"/>
    <p:sldId id="355" r:id="rId16"/>
    <p:sldId id="356" r:id="rId17"/>
    <p:sldId id="357" r:id="rId18"/>
    <p:sldId id="345"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85">
          <p15:clr>
            <a:srgbClr val="A4A3A4"/>
          </p15:clr>
        </p15:guide>
        <p15:guide id="2" pos="164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521"/>
    <a:srgbClr val="9C6F34"/>
    <a:srgbClr val="610320"/>
    <a:srgbClr val="757957"/>
    <a:srgbClr val="DDC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94728" autoAdjust="0"/>
  </p:normalViewPr>
  <p:slideViewPr>
    <p:cSldViewPr snapToGrid="0">
      <p:cViewPr varScale="1">
        <p:scale>
          <a:sx n="106" d="100"/>
          <a:sy n="106" d="100"/>
        </p:scale>
        <p:origin x="1176" y="114"/>
      </p:cViewPr>
      <p:guideLst>
        <p:guide orient="horz" pos="1185"/>
        <p:guide pos="1642"/>
      </p:guideLst>
    </p:cSldViewPr>
  </p:slideViewPr>
  <p:outlineViewPr>
    <p:cViewPr>
      <p:scale>
        <a:sx n="33" d="100"/>
        <a:sy n="33" d="100"/>
      </p:scale>
      <p:origin x="12" y="703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24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24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24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25667B5-B3D1-4A9C-99E1-BAA2467C556D}" type="slidenum">
              <a:rPr lang="en-US"/>
              <a:pPr>
                <a:defRPr/>
              </a:pPr>
              <a:t>‹#›</a:t>
            </a:fld>
            <a:endParaRPr lang="en-US" dirty="0"/>
          </a:p>
        </p:txBody>
      </p:sp>
    </p:spTree>
    <p:extLst>
      <p:ext uri="{BB962C8B-B14F-4D97-AF65-F5344CB8AC3E}">
        <p14:creationId xmlns:p14="http://schemas.microsoft.com/office/powerpoint/2010/main" val="57119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D4F09AE-3969-4695-B636-7F10497AA6DE}" type="datetimeFigureOut">
              <a:rPr lang="en-US" smtClean="0"/>
              <a:pPr/>
              <a:t>10/9/2015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E20A178-7551-4E78-80F9-6879EA7B6CFE}" type="slidenum">
              <a:rPr lang="en-US" smtClean="0"/>
              <a:pPr/>
              <a:t>‹#›</a:t>
            </a:fld>
            <a:endParaRPr lang="en-US" dirty="0"/>
          </a:p>
        </p:txBody>
      </p:sp>
    </p:spTree>
    <p:extLst>
      <p:ext uri="{BB962C8B-B14F-4D97-AF65-F5344CB8AC3E}">
        <p14:creationId xmlns:p14="http://schemas.microsoft.com/office/powerpoint/2010/main" val="399233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2</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271646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298487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12</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138694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13</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143329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14</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144621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15</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392171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16</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304556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17</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302081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47751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3</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66112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4</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137750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5</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120196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6</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415844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7</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45597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8</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38508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9</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4466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8874"/>
            <a:fld id="{65EE65DE-52D1-4931-8A6A-B018F65129BD}" type="slidenum">
              <a:rPr lang="en-US" smtClean="0"/>
              <a:pPr defTabSz="878874"/>
              <a:t>10</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latin typeface="+mn-lt"/>
            </a:endParaRPr>
          </a:p>
        </p:txBody>
      </p:sp>
    </p:spTree>
    <p:extLst>
      <p:ext uri="{BB962C8B-B14F-4D97-AF65-F5344CB8AC3E}">
        <p14:creationId xmlns:p14="http://schemas.microsoft.com/office/powerpoint/2010/main" val="3474955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3"/>
          <p:cNvSpPr>
            <a:spLocks noChangeArrowheads="1"/>
          </p:cNvSpPr>
          <p:nvPr/>
        </p:nvSpPr>
        <p:spPr bwMode="auto">
          <a:xfrm>
            <a:off x="4343400" y="5715000"/>
            <a:ext cx="4800600" cy="1143000"/>
          </a:xfrm>
          <a:prstGeom prst="rect">
            <a:avLst/>
          </a:prstGeom>
          <a:gradFill rotWithShape="1">
            <a:gsLst>
              <a:gs pos="0">
                <a:srgbClr val="757957"/>
              </a:gs>
              <a:gs pos="100000">
                <a:srgbClr val="363828"/>
              </a:gs>
            </a:gsLst>
            <a:path path="rect">
              <a:fillToRect r="100000" b="100000"/>
            </a:path>
          </a:gradFill>
          <a:ln w="9525">
            <a:noFill/>
            <a:miter lim="800000"/>
            <a:headEnd/>
            <a:tailEnd/>
          </a:ln>
        </p:spPr>
        <p:txBody>
          <a:bodyPr wrap="none" anchor="ctr"/>
          <a:lstStyle/>
          <a:p>
            <a:endParaRPr lang="en-US" dirty="0"/>
          </a:p>
        </p:txBody>
      </p:sp>
      <p:sp>
        <p:nvSpPr>
          <p:cNvPr id="4" name="Rectangle 14"/>
          <p:cNvSpPr>
            <a:spLocks noChangeArrowheads="1"/>
          </p:cNvSpPr>
          <p:nvPr/>
        </p:nvSpPr>
        <p:spPr bwMode="auto">
          <a:xfrm>
            <a:off x="0" y="0"/>
            <a:ext cx="9144000" cy="1143000"/>
          </a:xfrm>
          <a:prstGeom prst="rect">
            <a:avLst/>
          </a:prstGeom>
          <a:gradFill rotWithShape="1">
            <a:gsLst>
              <a:gs pos="0">
                <a:srgbClr val="757957"/>
              </a:gs>
              <a:gs pos="100000">
                <a:srgbClr val="363828"/>
              </a:gs>
            </a:gsLst>
            <a:path path="rect">
              <a:fillToRect l="100000" t="100000"/>
            </a:path>
          </a:gradFill>
          <a:ln w="9525">
            <a:noFill/>
            <a:miter lim="800000"/>
            <a:headEnd/>
            <a:tailEnd/>
          </a:ln>
        </p:spPr>
        <p:txBody>
          <a:bodyPr wrap="none" anchor="ctr"/>
          <a:lstStyle/>
          <a:p>
            <a:endParaRPr lang="en-US" dirty="0"/>
          </a:p>
        </p:txBody>
      </p:sp>
      <p:sp>
        <p:nvSpPr>
          <p:cNvPr id="5" name="Rectangle 15"/>
          <p:cNvSpPr>
            <a:spLocks noChangeArrowheads="1"/>
          </p:cNvSpPr>
          <p:nvPr/>
        </p:nvSpPr>
        <p:spPr bwMode="auto">
          <a:xfrm>
            <a:off x="0" y="1143000"/>
            <a:ext cx="4419600" cy="2362200"/>
          </a:xfrm>
          <a:prstGeom prst="rect">
            <a:avLst/>
          </a:prstGeom>
          <a:gradFill rotWithShape="1">
            <a:gsLst>
              <a:gs pos="0">
                <a:srgbClr val="46242A"/>
              </a:gs>
              <a:gs pos="50000">
                <a:srgbClr val="984D5B"/>
              </a:gs>
              <a:gs pos="100000">
                <a:srgbClr val="46242A"/>
              </a:gs>
            </a:gsLst>
            <a:lin ang="0" scaled="1"/>
          </a:gradFill>
          <a:ln w="9525">
            <a:noFill/>
            <a:miter lim="800000"/>
            <a:headEnd/>
            <a:tailEnd/>
          </a:ln>
        </p:spPr>
        <p:txBody>
          <a:bodyPr wrap="none" anchor="ctr"/>
          <a:lstStyle/>
          <a:p>
            <a:endParaRPr lang="en-US" dirty="0"/>
          </a:p>
        </p:txBody>
      </p:sp>
      <p:pic>
        <p:nvPicPr>
          <p:cNvPr id="6" name="Picture 6" descr="DSC_8627"/>
          <p:cNvPicPr>
            <a:picLocks noChangeAspect="1" noChangeArrowheads="1"/>
          </p:cNvPicPr>
          <p:nvPr/>
        </p:nvPicPr>
        <p:blipFill>
          <a:blip r:embed="rId2" cstate="print"/>
          <a:srcRect/>
          <a:stretch>
            <a:fillRect/>
          </a:stretch>
        </p:blipFill>
        <p:spPr bwMode="auto">
          <a:xfrm>
            <a:off x="0" y="3438525"/>
            <a:ext cx="5246688" cy="3419475"/>
          </a:xfrm>
          <a:prstGeom prst="rect">
            <a:avLst/>
          </a:prstGeom>
          <a:noFill/>
          <a:ln w="9525">
            <a:noFill/>
            <a:miter lim="800000"/>
            <a:headEnd/>
            <a:tailEnd/>
          </a:ln>
        </p:spPr>
      </p:pic>
      <p:sp>
        <p:nvSpPr>
          <p:cNvPr id="7" name="Rectangle 7"/>
          <p:cNvSpPr>
            <a:spLocks noChangeArrowheads="1"/>
          </p:cNvSpPr>
          <p:nvPr/>
        </p:nvSpPr>
        <p:spPr bwMode="auto">
          <a:xfrm>
            <a:off x="4343400" y="1143000"/>
            <a:ext cx="4800600" cy="4572000"/>
          </a:xfrm>
          <a:prstGeom prst="rect">
            <a:avLst/>
          </a:prstGeom>
          <a:gradFill rotWithShape="1">
            <a:gsLst>
              <a:gs pos="0">
                <a:srgbClr val="46242A"/>
              </a:gs>
              <a:gs pos="50000">
                <a:srgbClr val="984D5B"/>
              </a:gs>
              <a:gs pos="100000">
                <a:srgbClr val="46242A"/>
              </a:gs>
            </a:gsLst>
            <a:lin ang="0" scaled="1"/>
          </a:gradFill>
          <a:ln w="9525">
            <a:noFill/>
            <a:miter lim="800000"/>
            <a:headEnd/>
            <a:tailEnd/>
          </a:ln>
        </p:spPr>
        <p:txBody>
          <a:bodyPr wrap="none" anchor="ctr"/>
          <a:lstStyle/>
          <a:p>
            <a:endParaRPr lang="en-US" dirty="0"/>
          </a:p>
        </p:txBody>
      </p:sp>
      <p:sp>
        <p:nvSpPr>
          <p:cNvPr id="8" name="Text Box 8"/>
          <p:cNvSpPr txBox="1">
            <a:spLocks noChangeArrowheads="1"/>
          </p:cNvSpPr>
          <p:nvPr/>
        </p:nvSpPr>
        <p:spPr bwMode="auto">
          <a:xfrm>
            <a:off x="5257800" y="5791200"/>
            <a:ext cx="3886200" cy="895350"/>
          </a:xfrm>
          <a:prstGeom prst="rect">
            <a:avLst/>
          </a:prstGeom>
          <a:noFill/>
          <a:ln w="9525">
            <a:noFill/>
            <a:miter lim="800000"/>
            <a:headEnd/>
            <a:tailEnd/>
          </a:ln>
        </p:spPr>
        <p:txBody>
          <a:bodyPr>
            <a:spAutoFit/>
          </a:bodyPr>
          <a:lstStyle/>
          <a:p>
            <a:pPr algn="ctr">
              <a:spcBef>
                <a:spcPct val="20000"/>
              </a:spcBef>
            </a:pPr>
            <a:r>
              <a:rPr lang="en-US" sz="2400" i="1" dirty="0">
                <a:solidFill>
                  <a:srgbClr val="DDCEB2"/>
                </a:solidFill>
              </a:rPr>
              <a:t>Exceptional Results </a:t>
            </a:r>
          </a:p>
          <a:p>
            <a:pPr algn="ctr">
              <a:spcBef>
                <a:spcPct val="20000"/>
              </a:spcBef>
            </a:pPr>
            <a:r>
              <a:rPr lang="en-US" sz="2400" i="1" dirty="0">
                <a:solidFill>
                  <a:srgbClr val="DDCEB2"/>
                </a:solidFill>
              </a:rPr>
              <a:t>with Extraordinary People</a:t>
            </a:r>
          </a:p>
        </p:txBody>
      </p:sp>
      <p:pic>
        <p:nvPicPr>
          <p:cNvPr id="9" name="Picture 9" descr="SkookumCS_large-Tan copy"/>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09600" y="1295400"/>
            <a:ext cx="3300413" cy="1974850"/>
          </a:xfrm>
          <a:prstGeom prst="rect">
            <a:avLst/>
          </a:prstGeom>
          <a:noFill/>
          <a:ln w="9525">
            <a:noFill/>
            <a:miter lim="800000"/>
            <a:headEnd/>
            <a:tailEnd/>
          </a:ln>
        </p:spPr>
      </p:pic>
      <p:pic>
        <p:nvPicPr>
          <p:cNvPr id="10" name="Picture 10" descr="martin070925NISH0863"/>
          <p:cNvPicPr>
            <a:picLocks noChangeAspect="1" noChangeArrowheads="1"/>
          </p:cNvPicPr>
          <p:nvPr/>
        </p:nvPicPr>
        <p:blipFill>
          <a:blip r:embed="rId4" cstate="print"/>
          <a:srcRect t="22005" b="14082"/>
          <a:stretch>
            <a:fillRect/>
          </a:stretch>
        </p:blipFill>
        <p:spPr bwMode="auto">
          <a:xfrm>
            <a:off x="4454525" y="1143000"/>
            <a:ext cx="4689475" cy="4495800"/>
          </a:xfrm>
          <a:prstGeom prst="rect">
            <a:avLst/>
          </a:prstGeom>
          <a:noFill/>
          <a:ln w="9525">
            <a:noFill/>
            <a:miter lim="800000"/>
            <a:headEnd/>
            <a:tailEnd/>
          </a:ln>
        </p:spPr>
      </p:pic>
      <p:sp>
        <p:nvSpPr>
          <p:cNvPr id="31749" name="Rectangle 5"/>
          <p:cNvSpPr>
            <a:spLocks noGrp="1" noChangeArrowheads="1"/>
          </p:cNvSpPr>
          <p:nvPr>
            <p:ph type="ctrTitle"/>
          </p:nvPr>
        </p:nvSpPr>
        <p:spPr>
          <a:xfrm>
            <a:off x="0" y="152400"/>
            <a:ext cx="9144000" cy="838200"/>
          </a:xfrm>
        </p:spPr>
        <p:txBody>
          <a:bodyPr/>
          <a:lstStyle>
            <a:lvl1pPr algn="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0FC7AC7-BE99-49DB-B4E0-B4B622A023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3300" y="274638"/>
            <a:ext cx="16383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74638"/>
            <a:ext cx="4762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E3FC9F5-DA60-439B-A9CC-4F34059FC3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93A3CF3-1504-4D0F-9958-6F4B285838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06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CAA3EE7-1636-4D77-9727-47CEF5E9C7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D13F60-1141-4C6D-9200-271DA335965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A89D15C-0DF8-484C-B19F-C302A1CCA66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60494A4-7289-4CB8-9D1A-B8261C28E4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6802CF3-14FB-4CF3-9412-85E0B07AE2C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358387-CA13-4443-94F2-CBEC48BCE04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551DF89-0EA1-44E0-88B8-D52321A8BD9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389A604-F6EB-4465-A97F-A87AB9F2C0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86000" y="0"/>
            <a:ext cx="6858000" cy="6858000"/>
          </a:xfrm>
          <a:prstGeom prst="rect">
            <a:avLst/>
          </a:prstGeom>
          <a:solidFill>
            <a:srgbClr val="DDCEB2"/>
          </a:solidFill>
          <a:ln w="9525">
            <a:solidFill>
              <a:schemeClr val="tx1"/>
            </a:solidFill>
            <a:miter lim="800000"/>
            <a:headEnd/>
            <a:tailEnd/>
          </a:ln>
        </p:spPr>
        <p:txBody>
          <a:bodyPr wrap="none" anchor="ctr"/>
          <a:lstStyle/>
          <a:p>
            <a:endParaRPr lang="en-US" dirty="0"/>
          </a:p>
        </p:txBody>
      </p:sp>
      <p:sp>
        <p:nvSpPr>
          <p:cNvPr id="1027" name="Rectangle 3"/>
          <p:cNvSpPr>
            <a:spLocks noChangeArrowheads="1"/>
          </p:cNvSpPr>
          <p:nvPr/>
        </p:nvSpPr>
        <p:spPr bwMode="auto">
          <a:xfrm>
            <a:off x="0" y="0"/>
            <a:ext cx="2286000" cy="6858000"/>
          </a:xfrm>
          <a:prstGeom prst="rect">
            <a:avLst/>
          </a:prstGeom>
          <a:gradFill rotWithShape="1">
            <a:gsLst>
              <a:gs pos="0">
                <a:srgbClr val="46242A"/>
              </a:gs>
              <a:gs pos="50000">
                <a:srgbClr val="984D5B"/>
              </a:gs>
              <a:gs pos="100000">
                <a:srgbClr val="46242A"/>
              </a:gs>
            </a:gsLst>
            <a:lin ang="0" scaled="1"/>
          </a:gradFill>
          <a:ln w="9525">
            <a:solidFill>
              <a:schemeClr val="tx1"/>
            </a:solidFill>
            <a:miter lim="800000"/>
            <a:headEnd/>
            <a:tailEnd/>
          </a:ln>
        </p:spPr>
        <p:txBody>
          <a:bodyPr wrap="none" anchor="ctr"/>
          <a:lstStyle/>
          <a:p>
            <a:endParaRPr lang="en-US" dirty="0"/>
          </a:p>
        </p:txBody>
      </p:sp>
      <p:sp>
        <p:nvSpPr>
          <p:cNvPr id="1028" name="Rectangle 4"/>
          <p:cNvSpPr>
            <a:spLocks noGrp="1" noChangeArrowheads="1"/>
          </p:cNvSpPr>
          <p:nvPr>
            <p:ph type="title"/>
          </p:nvPr>
        </p:nvSpPr>
        <p:spPr bwMode="auto">
          <a:xfrm>
            <a:off x="2438400" y="274638"/>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2438400" y="1600200"/>
            <a:ext cx="6553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4495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00073B-31EF-4826-8F5F-00E1FCF9D32F}" type="slidenum">
              <a:rPr lang="en-US"/>
              <a:pPr>
                <a:defRPr/>
              </a:pPr>
              <a:t>‹#›</a:t>
            </a:fld>
            <a:endParaRPr lang="en-US" dirty="0"/>
          </a:p>
        </p:txBody>
      </p:sp>
      <p:sp>
        <p:nvSpPr>
          <p:cNvPr id="1031" name="Rectangle 7"/>
          <p:cNvSpPr>
            <a:spLocks noChangeArrowheads="1"/>
          </p:cNvSpPr>
          <p:nvPr/>
        </p:nvSpPr>
        <p:spPr bwMode="auto">
          <a:xfrm>
            <a:off x="2209800" y="0"/>
            <a:ext cx="76200" cy="6858000"/>
          </a:xfrm>
          <a:prstGeom prst="rect">
            <a:avLst/>
          </a:prstGeom>
          <a:gradFill rotWithShape="1">
            <a:gsLst>
              <a:gs pos="0">
                <a:srgbClr val="363828"/>
              </a:gs>
              <a:gs pos="100000">
                <a:srgbClr val="757957"/>
              </a:gs>
            </a:gsLst>
            <a:lin ang="0" scaled="1"/>
          </a:gradFill>
          <a:ln w="9525">
            <a:noFill/>
            <a:miter lim="800000"/>
            <a:headEnd/>
            <a:tailEnd/>
          </a:ln>
        </p:spPr>
        <p:txBody>
          <a:bodyPr wrap="none" anchor="ctr"/>
          <a:lstStyle/>
          <a:p>
            <a:endParaRPr lang="en-US" dirty="0"/>
          </a:p>
        </p:txBody>
      </p:sp>
      <p:sp>
        <p:nvSpPr>
          <p:cNvPr id="1032" name="Rectangle 8"/>
          <p:cNvSpPr>
            <a:spLocks noChangeArrowheads="1"/>
          </p:cNvSpPr>
          <p:nvPr/>
        </p:nvSpPr>
        <p:spPr bwMode="auto">
          <a:xfrm>
            <a:off x="2590800" y="1447800"/>
            <a:ext cx="6324600" cy="76200"/>
          </a:xfrm>
          <a:prstGeom prst="rect">
            <a:avLst/>
          </a:prstGeom>
          <a:gradFill rotWithShape="1">
            <a:gsLst>
              <a:gs pos="0">
                <a:srgbClr val="757957"/>
              </a:gs>
              <a:gs pos="100000">
                <a:srgbClr val="363828"/>
              </a:gs>
            </a:gsLst>
            <a:lin ang="5400000" scaled="1"/>
          </a:gradFill>
          <a:ln w="9525">
            <a:noFill/>
            <a:miter lim="800000"/>
            <a:headEnd/>
            <a:tailEnd/>
          </a:ln>
        </p:spPr>
        <p:txBody>
          <a:bodyPr wrap="none" anchor="ctr"/>
          <a:lstStyle/>
          <a:p>
            <a:endParaRPr lang="en-US" dirty="0"/>
          </a:p>
        </p:txBody>
      </p:sp>
      <p:pic>
        <p:nvPicPr>
          <p:cNvPr id="1033" name="Picture 11" descr="video shoot 2004 ft"/>
          <p:cNvPicPr>
            <a:picLocks noChangeAspect="1" noChangeArrowheads="1"/>
          </p:cNvPicPr>
          <p:nvPr/>
        </p:nvPicPr>
        <p:blipFill>
          <a:blip r:embed="rId14" cstate="print"/>
          <a:srcRect/>
          <a:stretch>
            <a:fillRect/>
          </a:stretch>
        </p:blipFill>
        <p:spPr bwMode="auto">
          <a:xfrm>
            <a:off x="63500" y="236538"/>
            <a:ext cx="2093913" cy="1571625"/>
          </a:xfrm>
          <a:prstGeom prst="rect">
            <a:avLst/>
          </a:prstGeom>
          <a:noFill/>
          <a:ln w="22225" algn="in">
            <a:solidFill>
              <a:srgbClr val="000000"/>
            </a:solidFill>
            <a:miter lim="800000"/>
            <a:headEnd/>
            <a:tailEnd/>
          </a:ln>
        </p:spPr>
      </p:pic>
      <p:pic>
        <p:nvPicPr>
          <p:cNvPr id="1034" name="Picture 12" descr="Fleet 2003-4"/>
          <p:cNvPicPr>
            <a:picLocks noChangeAspect="1" noChangeArrowheads="1"/>
          </p:cNvPicPr>
          <p:nvPr/>
        </p:nvPicPr>
        <p:blipFill>
          <a:blip r:embed="rId15" cstate="print"/>
          <a:srcRect/>
          <a:stretch>
            <a:fillRect/>
          </a:stretch>
        </p:blipFill>
        <p:spPr bwMode="auto">
          <a:xfrm>
            <a:off x="53975" y="3489325"/>
            <a:ext cx="2093913" cy="1571625"/>
          </a:xfrm>
          <a:prstGeom prst="rect">
            <a:avLst/>
          </a:prstGeom>
          <a:noFill/>
          <a:ln w="22225" algn="in">
            <a:solidFill>
              <a:srgbClr val="000000"/>
            </a:solidFill>
            <a:miter lim="800000"/>
            <a:headEnd/>
            <a:tailEnd/>
          </a:ln>
        </p:spPr>
      </p:pic>
      <p:pic>
        <p:nvPicPr>
          <p:cNvPr id="1035" name="Picture 14" descr="DSC_8591"/>
          <p:cNvPicPr>
            <a:picLocks noChangeAspect="1" noChangeArrowheads="1"/>
          </p:cNvPicPr>
          <p:nvPr/>
        </p:nvPicPr>
        <p:blipFill>
          <a:blip r:embed="rId16" cstate="print"/>
          <a:srcRect/>
          <a:stretch>
            <a:fillRect/>
          </a:stretch>
        </p:blipFill>
        <p:spPr bwMode="auto">
          <a:xfrm>
            <a:off x="53975" y="5218113"/>
            <a:ext cx="2093913" cy="1365250"/>
          </a:xfrm>
          <a:prstGeom prst="rect">
            <a:avLst/>
          </a:prstGeom>
          <a:noFill/>
          <a:ln w="22225" algn="in">
            <a:solidFill>
              <a:srgbClr val="000000"/>
            </a:solidFill>
            <a:miter lim="800000"/>
            <a:headEnd/>
            <a:tailEnd/>
          </a:ln>
        </p:spPr>
      </p:pic>
      <p:pic>
        <p:nvPicPr>
          <p:cNvPr id="1036" name="Picture 24" descr="Ethan Riley070924NISH0291"/>
          <p:cNvPicPr>
            <a:picLocks noChangeAspect="1" noChangeArrowheads="1"/>
          </p:cNvPicPr>
          <p:nvPr userDrawn="1"/>
        </p:nvPicPr>
        <p:blipFill>
          <a:blip r:embed="rId17" cstate="print"/>
          <a:srcRect b="2882"/>
          <a:stretch>
            <a:fillRect/>
          </a:stretch>
        </p:blipFill>
        <p:spPr bwMode="auto">
          <a:xfrm>
            <a:off x="71438" y="1981200"/>
            <a:ext cx="2065337" cy="1336675"/>
          </a:xfrm>
          <a:prstGeom prst="rect">
            <a:avLst/>
          </a:prstGeom>
          <a:noFill/>
          <a:ln w="22225">
            <a:solidFill>
              <a:schemeClr val="tx1"/>
            </a:solidFill>
            <a:miter lim="800000"/>
            <a:headEnd/>
            <a:tailEnd/>
          </a:ln>
        </p:spPr>
      </p:pic>
      <p:pic>
        <p:nvPicPr>
          <p:cNvPr id="1037" name="Picture 25" descr="for web"/>
          <p:cNvPicPr>
            <a:picLocks noChangeAspect="1" noChangeArrowheads="1"/>
          </p:cNvPicPr>
          <p:nvPr userDrawn="1"/>
        </p:nvPicPr>
        <p:blipFill>
          <a:blip r:embed="rId18" cstate="print"/>
          <a:srcRect/>
          <a:stretch>
            <a:fillRect/>
          </a:stretch>
        </p:blipFill>
        <p:spPr bwMode="auto">
          <a:xfrm>
            <a:off x="6853238" y="6076950"/>
            <a:ext cx="2157412" cy="781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9" r:id="rId12"/>
  </p:sldLayoutIdLst>
  <p:txStyles>
    <p:titleStyle>
      <a:lvl1pPr algn="ctr" rtl="0" eaLnBrk="0" fontAlgn="base" hangingPunct="0">
        <a:spcBef>
          <a:spcPct val="0"/>
        </a:spcBef>
        <a:spcAft>
          <a:spcPct val="0"/>
        </a:spcAft>
        <a:defRPr sz="4400">
          <a:solidFill>
            <a:srgbClr val="DDCEB2"/>
          </a:solidFill>
          <a:latin typeface="+mj-lt"/>
          <a:ea typeface="+mj-ea"/>
          <a:cs typeface="+mj-cs"/>
        </a:defRPr>
      </a:lvl1pPr>
      <a:lvl2pPr algn="ctr" rtl="0" eaLnBrk="0" fontAlgn="base" hangingPunct="0">
        <a:spcBef>
          <a:spcPct val="0"/>
        </a:spcBef>
        <a:spcAft>
          <a:spcPct val="0"/>
        </a:spcAft>
        <a:defRPr sz="4400">
          <a:solidFill>
            <a:srgbClr val="DDCEB2"/>
          </a:solidFill>
          <a:latin typeface="Arial" charset="0"/>
        </a:defRPr>
      </a:lvl2pPr>
      <a:lvl3pPr algn="ctr" rtl="0" eaLnBrk="0" fontAlgn="base" hangingPunct="0">
        <a:spcBef>
          <a:spcPct val="0"/>
        </a:spcBef>
        <a:spcAft>
          <a:spcPct val="0"/>
        </a:spcAft>
        <a:defRPr sz="4400">
          <a:solidFill>
            <a:srgbClr val="DDCEB2"/>
          </a:solidFill>
          <a:latin typeface="Arial" charset="0"/>
        </a:defRPr>
      </a:lvl3pPr>
      <a:lvl4pPr algn="ctr" rtl="0" eaLnBrk="0" fontAlgn="base" hangingPunct="0">
        <a:spcBef>
          <a:spcPct val="0"/>
        </a:spcBef>
        <a:spcAft>
          <a:spcPct val="0"/>
        </a:spcAft>
        <a:defRPr sz="4400">
          <a:solidFill>
            <a:srgbClr val="DDCEB2"/>
          </a:solidFill>
          <a:latin typeface="Arial" charset="0"/>
        </a:defRPr>
      </a:lvl4pPr>
      <a:lvl5pPr algn="ctr" rtl="0" eaLnBrk="0" fontAlgn="base" hangingPunct="0">
        <a:spcBef>
          <a:spcPct val="0"/>
        </a:spcBef>
        <a:spcAft>
          <a:spcPct val="0"/>
        </a:spcAft>
        <a:defRPr sz="4400">
          <a:solidFill>
            <a:srgbClr val="DDCEB2"/>
          </a:solidFill>
          <a:latin typeface="Arial" charset="0"/>
        </a:defRPr>
      </a:lvl5pPr>
      <a:lvl6pPr marL="457200" algn="ctr" rtl="0" fontAlgn="base">
        <a:spcBef>
          <a:spcPct val="0"/>
        </a:spcBef>
        <a:spcAft>
          <a:spcPct val="0"/>
        </a:spcAft>
        <a:defRPr sz="4400">
          <a:solidFill>
            <a:srgbClr val="DDCEB2"/>
          </a:solidFill>
          <a:latin typeface="Arial" charset="0"/>
        </a:defRPr>
      </a:lvl6pPr>
      <a:lvl7pPr marL="914400" algn="ctr" rtl="0" fontAlgn="base">
        <a:spcBef>
          <a:spcPct val="0"/>
        </a:spcBef>
        <a:spcAft>
          <a:spcPct val="0"/>
        </a:spcAft>
        <a:defRPr sz="4400">
          <a:solidFill>
            <a:srgbClr val="DDCEB2"/>
          </a:solidFill>
          <a:latin typeface="Arial" charset="0"/>
        </a:defRPr>
      </a:lvl7pPr>
      <a:lvl8pPr marL="1371600" algn="ctr" rtl="0" fontAlgn="base">
        <a:spcBef>
          <a:spcPct val="0"/>
        </a:spcBef>
        <a:spcAft>
          <a:spcPct val="0"/>
        </a:spcAft>
        <a:defRPr sz="4400">
          <a:solidFill>
            <a:srgbClr val="DDCEB2"/>
          </a:solidFill>
          <a:latin typeface="Arial" charset="0"/>
        </a:defRPr>
      </a:lvl8pPr>
      <a:lvl9pPr marL="1828800" algn="ctr" rtl="0" fontAlgn="base">
        <a:spcBef>
          <a:spcPct val="0"/>
        </a:spcBef>
        <a:spcAft>
          <a:spcPct val="0"/>
        </a:spcAft>
        <a:defRPr sz="4400">
          <a:solidFill>
            <a:srgbClr val="DDCEB2"/>
          </a:solidFill>
          <a:latin typeface="Arial" charset="0"/>
        </a:defRPr>
      </a:lvl9pPr>
    </p:titleStyle>
    <p:bodyStyle>
      <a:lvl1pPr marL="342900" indent="-342900" algn="l" rtl="0" eaLnBrk="0" fontAlgn="base" hangingPunct="0">
        <a:spcBef>
          <a:spcPct val="20000"/>
        </a:spcBef>
        <a:spcAft>
          <a:spcPct val="0"/>
        </a:spcAft>
        <a:buChar char="•"/>
        <a:defRPr sz="3200">
          <a:solidFill>
            <a:srgbClr val="DDCEB2"/>
          </a:solidFill>
          <a:latin typeface="+mn-lt"/>
          <a:ea typeface="+mn-ea"/>
          <a:cs typeface="+mn-cs"/>
        </a:defRPr>
      </a:lvl1pPr>
      <a:lvl2pPr marL="742950" indent="-285750" algn="l" rtl="0" eaLnBrk="0" fontAlgn="base" hangingPunct="0">
        <a:spcBef>
          <a:spcPct val="20000"/>
        </a:spcBef>
        <a:spcAft>
          <a:spcPct val="0"/>
        </a:spcAft>
        <a:buChar char="–"/>
        <a:defRPr sz="2800">
          <a:solidFill>
            <a:srgbClr val="DDCEB2"/>
          </a:solidFill>
          <a:latin typeface="+mn-lt"/>
        </a:defRPr>
      </a:lvl2pPr>
      <a:lvl3pPr marL="1143000" indent="-228600" algn="l" rtl="0" eaLnBrk="0" fontAlgn="base" hangingPunct="0">
        <a:spcBef>
          <a:spcPct val="20000"/>
        </a:spcBef>
        <a:spcAft>
          <a:spcPct val="0"/>
        </a:spcAft>
        <a:buChar char="•"/>
        <a:defRPr sz="2400">
          <a:solidFill>
            <a:srgbClr val="DDCEB2"/>
          </a:solidFill>
          <a:latin typeface="+mn-lt"/>
        </a:defRPr>
      </a:lvl3pPr>
      <a:lvl4pPr marL="1600200" indent="-228600" algn="l" rtl="0" eaLnBrk="0" fontAlgn="base" hangingPunct="0">
        <a:spcBef>
          <a:spcPct val="20000"/>
        </a:spcBef>
        <a:spcAft>
          <a:spcPct val="0"/>
        </a:spcAft>
        <a:buChar char="–"/>
        <a:defRPr sz="2000">
          <a:solidFill>
            <a:srgbClr val="DDCEB2"/>
          </a:solidFill>
          <a:latin typeface="+mn-lt"/>
        </a:defRPr>
      </a:lvl4pPr>
      <a:lvl5pPr marL="2057400" indent="-228600" algn="l" rtl="0" eaLnBrk="0" fontAlgn="base" hangingPunct="0">
        <a:spcBef>
          <a:spcPct val="20000"/>
        </a:spcBef>
        <a:spcAft>
          <a:spcPct val="0"/>
        </a:spcAft>
        <a:buChar char="»"/>
        <a:defRPr sz="2000">
          <a:solidFill>
            <a:srgbClr val="DDCEB2"/>
          </a:solidFill>
          <a:latin typeface="+mn-lt"/>
        </a:defRPr>
      </a:lvl5pPr>
      <a:lvl6pPr marL="2514600" indent="-228600" algn="l" rtl="0" fontAlgn="base">
        <a:spcBef>
          <a:spcPct val="20000"/>
        </a:spcBef>
        <a:spcAft>
          <a:spcPct val="0"/>
        </a:spcAft>
        <a:buChar char="»"/>
        <a:defRPr sz="2000">
          <a:solidFill>
            <a:srgbClr val="DDCEB2"/>
          </a:solidFill>
          <a:latin typeface="+mn-lt"/>
        </a:defRPr>
      </a:lvl6pPr>
      <a:lvl7pPr marL="2971800" indent="-228600" algn="l" rtl="0" fontAlgn="base">
        <a:spcBef>
          <a:spcPct val="20000"/>
        </a:spcBef>
        <a:spcAft>
          <a:spcPct val="0"/>
        </a:spcAft>
        <a:buChar char="»"/>
        <a:defRPr sz="2000">
          <a:solidFill>
            <a:srgbClr val="DDCEB2"/>
          </a:solidFill>
          <a:latin typeface="+mn-lt"/>
        </a:defRPr>
      </a:lvl7pPr>
      <a:lvl8pPr marL="3429000" indent="-228600" algn="l" rtl="0" fontAlgn="base">
        <a:spcBef>
          <a:spcPct val="20000"/>
        </a:spcBef>
        <a:spcAft>
          <a:spcPct val="0"/>
        </a:spcAft>
        <a:buChar char="»"/>
        <a:defRPr sz="2000">
          <a:solidFill>
            <a:srgbClr val="DDCEB2"/>
          </a:solidFill>
          <a:latin typeface="+mn-lt"/>
        </a:defRPr>
      </a:lvl8pPr>
      <a:lvl9pPr marL="3886200" indent="-228600" algn="l" rtl="0" fontAlgn="base">
        <a:spcBef>
          <a:spcPct val="20000"/>
        </a:spcBef>
        <a:spcAft>
          <a:spcPct val="0"/>
        </a:spcAft>
        <a:buChar char="»"/>
        <a:defRPr sz="2000">
          <a:solidFill>
            <a:srgbClr val="DDCEB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27125"/>
          </a:xfrm>
        </p:spPr>
        <p:txBody>
          <a:bodyPr/>
          <a:lstStyle/>
          <a:p>
            <a:pPr algn="ctr" eaLnBrk="1" hangingPunct="1">
              <a:defRPr/>
            </a:pPr>
            <a:r>
              <a:rPr lang="en-US" sz="3900" dirty="0" smtClean="0">
                <a:effectLst>
                  <a:outerShdw blurRad="38100" dist="38100" dir="2700000" algn="tl">
                    <a:srgbClr val="C0C0C0"/>
                  </a:outerShdw>
                </a:effectLst>
                <a:latin typeface="Gill Sans MT" pitchFamily="34" charset="0"/>
              </a:rPr>
              <a:t>Partial Finger Amputation- Oak Ridge TN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163427"/>
            <a:ext cx="6553200" cy="1143000"/>
          </a:xfrm>
        </p:spPr>
        <p:txBody>
          <a:bodyPr/>
          <a:lstStyle/>
          <a:p>
            <a:pPr eaLnBrk="1" hangingPunct="1">
              <a:spcBef>
                <a:spcPts val="600"/>
              </a:spcBef>
              <a:spcAft>
                <a:spcPts val="0"/>
              </a:spcAft>
            </a:pPr>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b="1" dirty="0">
              <a:solidFill>
                <a:srgbClr val="61052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defTabSz="911225">
              <a:spcAft>
                <a:spcPct val="30000"/>
              </a:spcAft>
              <a:buClr>
                <a:srgbClr val="610320"/>
              </a:buClr>
              <a:buSzPct val="91000"/>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r>
              <a:rPr lang="en-US" sz="1600" dirty="0" smtClean="0">
                <a:latin typeface="Gill Sans MT" panose="020B0502020104020203" pitchFamily="34" charset="0"/>
              </a:rPr>
              <a:t>When </a:t>
            </a:r>
            <a:r>
              <a:rPr lang="en-US" sz="1600" dirty="0">
                <a:latin typeface="Gill Sans MT" panose="020B0502020104020203" pitchFamily="34" charset="0"/>
              </a:rPr>
              <a:t>the employee started to lift and push the transformer back, the end of the tines were flush up against the radiator at about the location of the yellow arrow.  The employee was gripping the radiator at about the location of the red arrows.  As he lifted the transformer he pushed it back onto the tines where the end was covering the fingers on his left hand.  When he went to set the transformer down his finger became caught between the tine and the transformer and his bodily reaction was to jerk his hand away causing the tip of his finger to become amputated.</a:t>
            </a:r>
            <a:endParaRPr lang="en-US" sz="1600" dirty="0">
              <a:solidFill>
                <a:srgbClr val="000000"/>
              </a:solidFill>
              <a:latin typeface="Gill Sans MT" pitchFamily="34" charset="0"/>
            </a:endParaRPr>
          </a:p>
        </p:txBody>
      </p:sp>
      <p:pic>
        <p:nvPicPr>
          <p:cNvPr id="5" name="Content Placeholder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631772" y="1748482"/>
            <a:ext cx="3374510" cy="2530882"/>
          </a:xfrm>
          <a:prstGeom prst="rect">
            <a:avLst/>
          </a:prstGeom>
        </p:spPr>
      </p:pic>
      <p:sp>
        <p:nvSpPr>
          <p:cNvPr id="6" name="Up Arrow 5"/>
          <p:cNvSpPr/>
          <p:nvPr/>
        </p:nvSpPr>
        <p:spPr>
          <a:xfrm>
            <a:off x="3842951" y="2919649"/>
            <a:ext cx="152400" cy="3048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5483146" y="2728119"/>
            <a:ext cx="152400" cy="304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6100983" y="2728119"/>
            <a:ext cx="152400" cy="304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47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163427"/>
            <a:ext cx="6553200" cy="1143000"/>
          </a:xfrm>
        </p:spPr>
        <p:txBody>
          <a:bodyPr/>
          <a:lstStyle/>
          <a:p>
            <a:pPr eaLnBrk="1" hangingPunct="1">
              <a:spcBef>
                <a:spcPts val="600"/>
              </a:spcBef>
              <a:spcAft>
                <a:spcPts val="0"/>
              </a:spcAft>
            </a:pPr>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b="1" dirty="0">
              <a:solidFill>
                <a:srgbClr val="61052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defTabSz="911225">
              <a:spcAft>
                <a:spcPct val="30000"/>
              </a:spcAft>
              <a:buClr>
                <a:srgbClr val="610320"/>
              </a:buClr>
              <a:buSzPct val="91000"/>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300" y="2732409"/>
            <a:ext cx="5547323" cy="283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4670" y="1878227"/>
            <a:ext cx="3768811" cy="369332"/>
          </a:xfrm>
          <a:prstGeom prst="rect">
            <a:avLst/>
          </a:prstGeom>
          <a:noFill/>
        </p:spPr>
        <p:txBody>
          <a:bodyPr wrap="square" rtlCol="0">
            <a:spAutoFit/>
          </a:bodyPr>
          <a:lstStyle/>
          <a:p>
            <a:pPr algn="ctr"/>
            <a:r>
              <a:rPr lang="en-US" b="1" dirty="0" smtClean="0"/>
              <a:t>Aerial View of Work Site</a:t>
            </a:r>
            <a:endParaRPr lang="en-US" b="1" dirty="0"/>
          </a:p>
        </p:txBody>
      </p:sp>
    </p:spTree>
    <p:extLst>
      <p:ext uri="{BB962C8B-B14F-4D97-AF65-F5344CB8AC3E}">
        <p14:creationId xmlns:p14="http://schemas.microsoft.com/office/powerpoint/2010/main" val="382144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163427"/>
            <a:ext cx="6553200" cy="1143000"/>
          </a:xfrm>
        </p:spPr>
        <p:txBody>
          <a:bodyPr/>
          <a:lstStyle/>
          <a:p>
            <a:pPr eaLnBrk="1" hangingPunct="1">
              <a:spcBef>
                <a:spcPts val="600"/>
              </a:spcBef>
              <a:spcAft>
                <a:spcPts val="0"/>
              </a:spcAft>
            </a:pPr>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b="1" dirty="0">
              <a:solidFill>
                <a:srgbClr val="61052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defTabSz="911225">
              <a:spcAft>
                <a:spcPct val="30000"/>
              </a:spcAft>
              <a:buClr>
                <a:srgbClr val="610320"/>
              </a:buClr>
              <a:buSzPct val="91000"/>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265" y="1600200"/>
            <a:ext cx="5622323" cy="15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265" y="3358247"/>
            <a:ext cx="5622323" cy="272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57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163427"/>
            <a:ext cx="6553200" cy="1143000"/>
          </a:xfrm>
        </p:spPr>
        <p:txBody>
          <a:bodyPr/>
          <a:lstStyle/>
          <a:p>
            <a:pPr eaLnBrk="1" hangingPunct="1">
              <a:spcBef>
                <a:spcPts val="600"/>
              </a:spcBef>
              <a:spcAft>
                <a:spcPts val="0"/>
              </a:spcAft>
            </a:pPr>
            <a:r>
              <a:rPr lang="en-US" b="1" dirty="0" smtClean="0">
                <a:solidFill>
                  <a:srgbClr val="610521"/>
                </a:solidFill>
                <a:latin typeface="Gill Sans MT" pitchFamily="34" charset="0"/>
              </a:rPr>
              <a:t>Incident Layout (Cont.)</a:t>
            </a:r>
            <a:endParaRPr lang="en-US" b="1" dirty="0">
              <a:solidFill>
                <a:srgbClr val="61052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defTabSz="911225">
              <a:spcAft>
                <a:spcPct val="30000"/>
              </a:spcAft>
              <a:buClr>
                <a:srgbClr val="610320"/>
              </a:buClr>
              <a:buSzPct val="91000"/>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97" y="2308032"/>
            <a:ext cx="5242706" cy="277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32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610521"/>
                </a:solidFill>
                <a:latin typeface="Gill Sans MT" pitchFamily="34" charset="0"/>
              </a:rPr>
              <a:t>Enforcement Process</a:t>
            </a:r>
            <a:endParaRPr lang="en-US" sz="2600"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496065" y="1575486"/>
            <a:ext cx="6647936" cy="4688401"/>
          </a:xfrm>
        </p:spPr>
        <p:txBody>
          <a:bodyPr/>
          <a:lstStyle/>
          <a:p>
            <a:pPr>
              <a:spcBef>
                <a:spcPts val="400"/>
              </a:spcBef>
              <a:buClr>
                <a:srgbClr val="610521"/>
              </a:buClr>
              <a:buFont typeface="Wingdings" pitchFamily="2" charset="2"/>
              <a:buChar char="Ø"/>
            </a:pPr>
            <a:r>
              <a:rPr lang="en-US" sz="1600" dirty="0" smtClean="0">
                <a:solidFill>
                  <a:schemeClr val="tx1"/>
                </a:solidFill>
                <a:latin typeface="Gill Sans MT" pitchFamily="34" charset="0"/>
              </a:rPr>
              <a:t>Skookum received notification on January 30, 2015 of the Office of Enterprise Assessment Intent to Investigate.</a:t>
            </a:r>
          </a:p>
          <a:p>
            <a:pPr>
              <a:spcBef>
                <a:spcPts val="400"/>
              </a:spcBef>
              <a:buClr>
                <a:srgbClr val="610521"/>
              </a:buClr>
              <a:buFont typeface="Wingdings" pitchFamily="2" charset="2"/>
              <a:buChar char="Ø"/>
            </a:pPr>
            <a:endParaRPr lang="en-US" sz="1600" dirty="0" smtClean="0">
              <a:solidFill>
                <a:schemeClr val="tx1"/>
              </a:solidFill>
              <a:latin typeface="Gill Sans MT" pitchFamily="34" charset="0"/>
            </a:endParaRPr>
          </a:p>
          <a:p>
            <a:pPr>
              <a:spcBef>
                <a:spcPts val="400"/>
              </a:spcBef>
              <a:buClr>
                <a:srgbClr val="610521"/>
              </a:buClr>
              <a:buFont typeface="Wingdings" pitchFamily="2" charset="2"/>
              <a:buChar char="Ø"/>
            </a:pPr>
            <a:r>
              <a:rPr lang="en-US" sz="1600" dirty="0" smtClean="0">
                <a:solidFill>
                  <a:schemeClr val="tx1"/>
                </a:solidFill>
                <a:latin typeface="Gill Sans MT" pitchFamily="34" charset="0"/>
              </a:rPr>
              <a:t>Submitted first document request within the 7 business day turn-around requirement.</a:t>
            </a:r>
          </a:p>
          <a:p>
            <a:pPr>
              <a:spcBef>
                <a:spcPts val="400"/>
              </a:spcBef>
              <a:buClr>
                <a:srgbClr val="610521"/>
              </a:buClr>
              <a:buFont typeface="Wingdings" pitchFamily="2" charset="2"/>
              <a:buChar char="Ø"/>
            </a:pPr>
            <a:endParaRPr lang="en-US" sz="1600" dirty="0" smtClean="0">
              <a:solidFill>
                <a:schemeClr val="tx1"/>
              </a:solidFill>
              <a:latin typeface="Gill Sans MT" pitchFamily="34" charset="0"/>
            </a:endParaRPr>
          </a:p>
          <a:p>
            <a:pPr>
              <a:spcBef>
                <a:spcPts val="400"/>
              </a:spcBef>
              <a:buClr>
                <a:srgbClr val="610521"/>
              </a:buClr>
              <a:buFont typeface="Wingdings" pitchFamily="2" charset="2"/>
              <a:buChar char="Ø"/>
            </a:pPr>
            <a:r>
              <a:rPr lang="en-US" sz="1600" dirty="0" smtClean="0">
                <a:solidFill>
                  <a:schemeClr val="tx1"/>
                </a:solidFill>
                <a:latin typeface="Gill Sans MT" pitchFamily="34" charset="0"/>
              </a:rPr>
              <a:t>Completed three additional document requests throughout the process.</a:t>
            </a:r>
          </a:p>
          <a:p>
            <a:pPr>
              <a:spcBef>
                <a:spcPts val="400"/>
              </a:spcBef>
              <a:buClr>
                <a:srgbClr val="610521"/>
              </a:buClr>
              <a:buFont typeface="Wingdings" pitchFamily="2" charset="2"/>
              <a:buChar char="Ø"/>
            </a:pPr>
            <a:endParaRPr lang="en-US" sz="1600" dirty="0" smtClean="0">
              <a:solidFill>
                <a:schemeClr val="tx1"/>
              </a:solidFill>
              <a:latin typeface="Gill Sans MT" pitchFamily="34" charset="0"/>
            </a:endParaRPr>
          </a:p>
          <a:p>
            <a:pPr>
              <a:spcBef>
                <a:spcPts val="400"/>
              </a:spcBef>
              <a:buClr>
                <a:srgbClr val="610521"/>
              </a:buClr>
              <a:buFont typeface="Wingdings" pitchFamily="2" charset="2"/>
              <a:buChar char="Ø"/>
            </a:pPr>
            <a:r>
              <a:rPr lang="en-US" sz="1600" dirty="0" smtClean="0">
                <a:solidFill>
                  <a:schemeClr val="tx1"/>
                </a:solidFill>
                <a:latin typeface="Gill Sans MT" pitchFamily="34" charset="0"/>
              </a:rPr>
              <a:t>Site audit was conducted by the Office of Enforcement on March 25-26, 2015 (3 person team led by Mr. Dressman).</a:t>
            </a:r>
          </a:p>
          <a:p>
            <a:pPr>
              <a:spcBef>
                <a:spcPts val="400"/>
              </a:spcBef>
              <a:buClr>
                <a:srgbClr val="610521"/>
              </a:buClr>
              <a:buFont typeface="Wingdings" pitchFamily="2" charset="2"/>
              <a:buChar char="Ø"/>
            </a:pPr>
            <a:endParaRPr lang="en-US" sz="1600" dirty="0" smtClean="0">
              <a:solidFill>
                <a:schemeClr val="tx1"/>
              </a:solidFill>
              <a:latin typeface="Gill Sans MT" pitchFamily="34" charset="0"/>
            </a:endParaRPr>
          </a:p>
          <a:p>
            <a:pPr>
              <a:spcBef>
                <a:spcPts val="400"/>
              </a:spcBef>
              <a:buClr>
                <a:srgbClr val="610521"/>
              </a:buClr>
              <a:buFont typeface="Wingdings" pitchFamily="2" charset="2"/>
              <a:buChar char="Ø"/>
            </a:pPr>
            <a:r>
              <a:rPr lang="en-US" sz="1600" dirty="0" smtClean="0">
                <a:solidFill>
                  <a:schemeClr val="tx1"/>
                </a:solidFill>
                <a:latin typeface="Gill Sans MT" pitchFamily="34" charset="0"/>
              </a:rPr>
              <a:t>Skookum management team determined that they would not be involved in the employee interviews unless an employee made the request of their free will.</a:t>
            </a:r>
          </a:p>
          <a:p>
            <a:pPr>
              <a:spcBef>
                <a:spcPts val="400"/>
              </a:spcBef>
              <a:buClr>
                <a:srgbClr val="610521"/>
              </a:buClr>
              <a:buFont typeface="Wingdings" pitchFamily="2" charset="2"/>
              <a:buChar char="Ø"/>
            </a:pPr>
            <a:endParaRPr lang="en-US" sz="1700" dirty="0" smtClean="0">
              <a:solidFill>
                <a:schemeClr val="tx1"/>
              </a:solidFill>
              <a:latin typeface="Gill Sans MT" pitchFamily="34" charset="0"/>
            </a:endParaRPr>
          </a:p>
          <a:p>
            <a:pPr>
              <a:spcBef>
                <a:spcPts val="400"/>
              </a:spcBef>
              <a:buClr>
                <a:srgbClr val="610521"/>
              </a:buClr>
              <a:buFont typeface="Wingdings" pitchFamily="2" charset="2"/>
              <a:buChar char="Ø"/>
            </a:pPr>
            <a:endParaRPr lang="en-US" sz="1700" dirty="0">
              <a:solidFill>
                <a:schemeClr val="tx1"/>
              </a:solidFill>
              <a:latin typeface="Gill Sans MT" pitchFamily="34" charset="0"/>
            </a:endParaRPr>
          </a:p>
          <a:p>
            <a:pPr>
              <a:spcAft>
                <a:spcPts val="0"/>
              </a:spcAft>
              <a:buNone/>
            </a:pPr>
            <a:r>
              <a:rPr lang="en-US" sz="1500" b="1" dirty="0" smtClean="0">
                <a:latin typeface="Gill Sans MT" pitchFamily="34" charset="0"/>
              </a:rPr>
              <a:t>al </a:t>
            </a:r>
            <a:r>
              <a:rPr lang="en-US" sz="1500" b="1" dirty="0">
                <a:latin typeface="Gill Sans MT" pitchFamily="34" charset="0"/>
              </a:rPr>
              <a:t>Housekeeping</a:t>
            </a:r>
          </a:p>
          <a:p>
            <a:pPr>
              <a:spcAft>
                <a:spcPts val="0"/>
              </a:spcAft>
              <a:buNone/>
            </a:pPr>
            <a:endParaRPr lang="en-US" sz="1500" b="1" u="sng" dirty="0" smtClean="0">
              <a:solidFill>
                <a:schemeClr val="tx1"/>
              </a:solidFill>
              <a:latin typeface="Gill Sans MT" pitchFamily="34" charset="0"/>
            </a:endParaRPr>
          </a:p>
          <a:p>
            <a:pPr eaLnBrk="1" hangingPunct="1">
              <a:spcBef>
                <a:spcPct val="0"/>
              </a:spcBef>
              <a:spcAft>
                <a:spcPts val="0"/>
              </a:spcAft>
            </a:pPr>
            <a:endParaRPr lang="en-US" sz="1500" b="1" u="sng" dirty="0" smtClean="0">
              <a:solidFill>
                <a:schemeClr val="tx1"/>
              </a:solidFill>
              <a:latin typeface="Gill Sans MT" pitchFamily="34" charset="0"/>
            </a:endParaRPr>
          </a:p>
          <a:p>
            <a:pPr lvl="1" eaLnBrk="1" hangingPunct="1">
              <a:lnSpc>
                <a:spcPct val="80000"/>
              </a:lnSpc>
              <a:spcBef>
                <a:spcPct val="0"/>
              </a:spcBef>
              <a:spcAft>
                <a:spcPct val="30000"/>
              </a:spcAft>
            </a:pPr>
            <a:endParaRPr lang="en-US" sz="1400" dirty="0" smtClean="0">
              <a:solidFill>
                <a:schemeClr val="tx1"/>
              </a:solidFill>
              <a:latin typeface="Gill Sans MT" pitchFamily="34" charset="0"/>
            </a:endParaRPr>
          </a:p>
          <a:p>
            <a:pPr marL="457200" lvl="1" indent="0" eaLnBrk="1" hangingPunct="1">
              <a:lnSpc>
                <a:spcPct val="80000"/>
              </a:lnSpc>
              <a:spcBef>
                <a:spcPct val="0"/>
              </a:spcBef>
              <a:spcAft>
                <a:spcPct val="30000"/>
              </a:spcAft>
              <a:buNone/>
            </a:pPr>
            <a:endParaRPr lang="en-US" sz="1400" dirty="0" smtClean="0">
              <a:solidFill>
                <a:schemeClr val="tx1"/>
              </a:solidFill>
              <a:latin typeface="Gill Sans MT" pitchFamily="34" charset="0"/>
            </a:endParaRPr>
          </a:p>
          <a:p>
            <a:pPr eaLnBrk="1" hangingPunct="1">
              <a:lnSpc>
                <a:spcPct val="80000"/>
              </a:lnSpc>
              <a:spcBef>
                <a:spcPct val="0"/>
              </a:spcBef>
              <a:spcAft>
                <a:spcPct val="30000"/>
              </a:spcAft>
            </a:pPr>
            <a:endParaRPr lang="en-US" sz="1800"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Tree>
    <p:extLst>
      <p:ext uri="{BB962C8B-B14F-4D97-AF65-F5344CB8AC3E}">
        <p14:creationId xmlns:p14="http://schemas.microsoft.com/office/powerpoint/2010/main" val="132532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b="1" dirty="0" smtClean="0">
                <a:solidFill>
                  <a:srgbClr val="610521"/>
                </a:solidFill>
                <a:latin typeface="Gill Sans MT" pitchFamily="34" charset="0"/>
              </a:rPr>
              <a:t>Enforcement Letter Findings</a:t>
            </a:r>
            <a:endParaRPr lang="en-US" sz="3600"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496065" y="1575486"/>
            <a:ext cx="6647936" cy="4688401"/>
          </a:xfrm>
        </p:spPr>
        <p:txBody>
          <a:bodyPr/>
          <a:lstStyle/>
          <a:p>
            <a:pPr>
              <a:spcBef>
                <a:spcPts val="400"/>
              </a:spcBef>
            </a:pPr>
            <a:r>
              <a:rPr lang="en-US" sz="1600" dirty="0" smtClean="0">
                <a:solidFill>
                  <a:schemeClr val="tx1"/>
                </a:solidFill>
                <a:latin typeface="Gill Sans MT" pitchFamily="34" charset="0"/>
              </a:rPr>
              <a:t>Skookum did not prepare a job hazards analysis that critically examined the occupational hazards for each step of the demolition. </a:t>
            </a:r>
          </a:p>
          <a:p>
            <a:pPr lvl="1">
              <a:spcBef>
                <a:spcPts val="400"/>
              </a:spcBef>
              <a:buClr>
                <a:schemeClr val="tx1"/>
              </a:buClr>
              <a:buFont typeface="Wingdings" pitchFamily="2" charset="2"/>
              <a:buChar char="Ø"/>
            </a:pPr>
            <a:r>
              <a:rPr lang="en-US" sz="1200" dirty="0" smtClean="0">
                <a:solidFill>
                  <a:srgbClr val="FF0000"/>
                </a:solidFill>
                <a:latin typeface="Gill Sans MT" pitchFamily="34" charset="0"/>
              </a:rPr>
              <a:t>Explanation: Due to employee “initiative” the work progressed beyond what was expected by site management.  As such, the expansion of the work scope did not allow Skookum’s  Scope of Work Process to proceed as detailed in the Site Procedures.</a:t>
            </a:r>
          </a:p>
          <a:p>
            <a:pPr>
              <a:spcBef>
                <a:spcPts val="400"/>
              </a:spcBef>
              <a:buClr>
                <a:srgbClr val="610521"/>
              </a:buClr>
              <a:buFont typeface="Arial" panose="020B0604020202020204" pitchFamily="34" charset="0"/>
              <a:buChar char="•"/>
            </a:pPr>
            <a:endParaRPr lang="en-US" sz="1600" dirty="0" smtClean="0">
              <a:solidFill>
                <a:schemeClr val="tx1"/>
              </a:solidFill>
              <a:latin typeface="Gill Sans MT" pitchFamily="34" charset="0"/>
            </a:endParaRPr>
          </a:p>
          <a:p>
            <a:pPr>
              <a:spcBef>
                <a:spcPts val="400"/>
              </a:spcBef>
              <a:buFont typeface="Arial" panose="020B0604020202020204" pitchFamily="34" charset="0"/>
              <a:buChar char="•"/>
            </a:pPr>
            <a:r>
              <a:rPr lang="en-US" sz="1600" dirty="0" smtClean="0">
                <a:solidFill>
                  <a:schemeClr val="tx1"/>
                </a:solidFill>
                <a:latin typeface="Gill Sans MT" pitchFamily="34" charset="0"/>
              </a:rPr>
              <a:t>The hot work permit utilized during the maintenance activity did not provide a complete and accurate record of work crew participation.   Additionally, portions of the welding/burning/hot work process </a:t>
            </a:r>
            <a:r>
              <a:rPr lang="en-US" sz="1600" dirty="0" smtClean="0">
                <a:solidFill>
                  <a:schemeClr val="tx1"/>
                </a:solidFill>
                <a:latin typeface="Gill Sans MT" pitchFamily="34" charset="0"/>
              </a:rPr>
              <a:t>were </a:t>
            </a:r>
            <a:r>
              <a:rPr lang="en-US" sz="1600" dirty="0" smtClean="0">
                <a:solidFill>
                  <a:schemeClr val="tx1"/>
                </a:solidFill>
                <a:latin typeface="Gill Sans MT" pitchFamily="34" charset="0"/>
              </a:rPr>
              <a:t>performed by a craftsperson other than the employee authorized by the Permit Authorizing Individual (PAI). </a:t>
            </a:r>
          </a:p>
          <a:p>
            <a:pPr lvl="1">
              <a:spcBef>
                <a:spcPts val="400"/>
              </a:spcBef>
              <a:buClr>
                <a:schemeClr val="tx1"/>
              </a:buClr>
              <a:buFont typeface="Wingdings" pitchFamily="2" charset="2"/>
              <a:buChar char="Ø"/>
            </a:pPr>
            <a:r>
              <a:rPr lang="en-US" sz="1200" dirty="0" smtClean="0">
                <a:solidFill>
                  <a:srgbClr val="FF0000"/>
                </a:solidFill>
                <a:latin typeface="Gill Sans MT" pitchFamily="34" charset="0"/>
              </a:rPr>
              <a:t>Explanation: During the performance of work, employees cycled in and out of the work area to serve as fire-watch.  Additionally, the authorized craftsperson used the activity as an on-the-job training experience and supervised another employee who utilized the torch for bolt removal.  This was not communicated to the PAI so the Hot Work Permit was never reviewed and updated.</a:t>
            </a:r>
          </a:p>
          <a:p>
            <a:pPr>
              <a:spcBef>
                <a:spcPts val="400"/>
              </a:spcBef>
              <a:buClr>
                <a:srgbClr val="610521"/>
              </a:buClr>
              <a:buFont typeface="Wingdings" pitchFamily="2" charset="2"/>
              <a:buChar char="Ø"/>
            </a:pPr>
            <a:endParaRPr lang="en-US" sz="1700" dirty="0" smtClean="0">
              <a:solidFill>
                <a:schemeClr val="tx1"/>
              </a:solidFill>
              <a:latin typeface="Gill Sans MT" pitchFamily="34" charset="0"/>
            </a:endParaRPr>
          </a:p>
          <a:p>
            <a:pPr>
              <a:spcBef>
                <a:spcPts val="400"/>
              </a:spcBef>
              <a:buClr>
                <a:srgbClr val="610521"/>
              </a:buClr>
              <a:buFont typeface="Wingdings" pitchFamily="2" charset="2"/>
              <a:buChar char="Ø"/>
            </a:pPr>
            <a:endParaRPr lang="en-US" sz="1700" dirty="0">
              <a:solidFill>
                <a:schemeClr val="tx1"/>
              </a:solidFill>
              <a:latin typeface="Gill Sans MT" pitchFamily="34" charset="0"/>
            </a:endParaRPr>
          </a:p>
          <a:p>
            <a:pPr>
              <a:spcAft>
                <a:spcPts val="0"/>
              </a:spcAft>
              <a:buNone/>
            </a:pPr>
            <a:r>
              <a:rPr lang="en-US" sz="1500" b="1" dirty="0" smtClean="0">
                <a:latin typeface="Gill Sans MT" pitchFamily="34" charset="0"/>
              </a:rPr>
              <a:t>al </a:t>
            </a:r>
            <a:r>
              <a:rPr lang="en-US" sz="1500" b="1" dirty="0">
                <a:latin typeface="Gill Sans MT" pitchFamily="34" charset="0"/>
              </a:rPr>
              <a:t>Housekeeping</a:t>
            </a:r>
          </a:p>
          <a:p>
            <a:pPr>
              <a:spcAft>
                <a:spcPts val="0"/>
              </a:spcAft>
              <a:buNone/>
            </a:pPr>
            <a:endParaRPr lang="en-US" sz="1500" b="1" u="sng" dirty="0" smtClean="0">
              <a:solidFill>
                <a:schemeClr val="tx1"/>
              </a:solidFill>
              <a:latin typeface="Gill Sans MT" pitchFamily="34" charset="0"/>
            </a:endParaRPr>
          </a:p>
          <a:p>
            <a:pPr eaLnBrk="1" hangingPunct="1">
              <a:spcBef>
                <a:spcPct val="0"/>
              </a:spcBef>
              <a:spcAft>
                <a:spcPts val="0"/>
              </a:spcAft>
            </a:pPr>
            <a:endParaRPr lang="en-US" sz="1500" b="1" u="sng" dirty="0" smtClean="0">
              <a:solidFill>
                <a:schemeClr val="tx1"/>
              </a:solidFill>
              <a:latin typeface="Gill Sans MT" pitchFamily="34" charset="0"/>
            </a:endParaRPr>
          </a:p>
          <a:p>
            <a:pPr lvl="1" eaLnBrk="1" hangingPunct="1">
              <a:lnSpc>
                <a:spcPct val="80000"/>
              </a:lnSpc>
              <a:spcBef>
                <a:spcPct val="0"/>
              </a:spcBef>
              <a:spcAft>
                <a:spcPct val="30000"/>
              </a:spcAft>
            </a:pPr>
            <a:endParaRPr lang="en-US" sz="1400" dirty="0" smtClean="0">
              <a:solidFill>
                <a:schemeClr val="tx1"/>
              </a:solidFill>
              <a:latin typeface="Gill Sans MT" pitchFamily="34" charset="0"/>
            </a:endParaRPr>
          </a:p>
          <a:p>
            <a:pPr marL="457200" lvl="1" indent="0" eaLnBrk="1" hangingPunct="1">
              <a:lnSpc>
                <a:spcPct val="80000"/>
              </a:lnSpc>
              <a:spcBef>
                <a:spcPct val="0"/>
              </a:spcBef>
              <a:spcAft>
                <a:spcPct val="30000"/>
              </a:spcAft>
              <a:buNone/>
            </a:pPr>
            <a:endParaRPr lang="en-US" sz="1400" dirty="0" smtClean="0">
              <a:solidFill>
                <a:schemeClr val="tx1"/>
              </a:solidFill>
              <a:latin typeface="Gill Sans MT" pitchFamily="34" charset="0"/>
            </a:endParaRPr>
          </a:p>
          <a:p>
            <a:pPr eaLnBrk="1" hangingPunct="1">
              <a:lnSpc>
                <a:spcPct val="80000"/>
              </a:lnSpc>
              <a:spcBef>
                <a:spcPct val="0"/>
              </a:spcBef>
              <a:spcAft>
                <a:spcPct val="30000"/>
              </a:spcAft>
            </a:pPr>
            <a:endParaRPr lang="en-US" sz="1800"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Tree>
    <p:extLst>
      <p:ext uri="{BB962C8B-B14F-4D97-AF65-F5344CB8AC3E}">
        <p14:creationId xmlns:p14="http://schemas.microsoft.com/office/powerpoint/2010/main" val="374768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b="1" dirty="0" smtClean="0">
                <a:solidFill>
                  <a:srgbClr val="610521"/>
                </a:solidFill>
                <a:latin typeface="Gill Sans MT" pitchFamily="34" charset="0"/>
              </a:rPr>
              <a:t>Enforcement Letter Findings </a:t>
            </a:r>
            <a:r>
              <a:rPr lang="en-US" sz="2800" b="1" i="1" dirty="0" smtClean="0">
                <a:solidFill>
                  <a:srgbClr val="610521"/>
                </a:solidFill>
                <a:latin typeface="Gill Sans MT" pitchFamily="34" charset="0"/>
              </a:rPr>
              <a:t>(Cont.)</a:t>
            </a:r>
            <a:endParaRPr lang="en-US" sz="2800" i="1"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496065" y="1575486"/>
            <a:ext cx="6647936" cy="4688401"/>
          </a:xfrm>
        </p:spPr>
        <p:txBody>
          <a:bodyPr/>
          <a:lstStyle/>
          <a:p>
            <a:pPr>
              <a:spcBef>
                <a:spcPts val="400"/>
              </a:spcBef>
            </a:pPr>
            <a:r>
              <a:rPr lang="en-US" sz="1600" dirty="0" smtClean="0">
                <a:solidFill>
                  <a:schemeClr val="tx1"/>
                </a:solidFill>
                <a:latin typeface="Gill Sans MT" pitchFamily="34" charset="0"/>
              </a:rPr>
              <a:t>Skookum did not report the work-related injury consistent with DOE Manual 231.1A.  Additionally, the injury was incorrectly categorized as an “avulsion” instead of “amputation”. </a:t>
            </a:r>
          </a:p>
          <a:p>
            <a:pPr lvl="1">
              <a:spcBef>
                <a:spcPts val="400"/>
              </a:spcBef>
              <a:buClr>
                <a:schemeClr val="tx1"/>
              </a:buClr>
              <a:buFont typeface="Wingdings" pitchFamily="2" charset="2"/>
              <a:buChar char="Ø"/>
            </a:pPr>
            <a:r>
              <a:rPr lang="en-US" sz="1200" dirty="0" smtClean="0">
                <a:solidFill>
                  <a:srgbClr val="FF0000"/>
                </a:solidFill>
                <a:latin typeface="Gill Sans MT" pitchFamily="34" charset="0"/>
              </a:rPr>
              <a:t>Explanation: Skookum was unaware of the CAIRS database entry requirements.  Upon notification, the injury was input immediately.  It is unclear why the classification of injury was listed as a finding since the official classification was updated to reflect </a:t>
            </a:r>
            <a:r>
              <a:rPr lang="en-US" sz="1200" dirty="0" smtClean="0">
                <a:solidFill>
                  <a:srgbClr val="FF0000"/>
                </a:solidFill>
                <a:latin typeface="Gill Sans MT" pitchFamily="34" charset="0"/>
              </a:rPr>
              <a:t>amputation due to the progression of care.</a:t>
            </a:r>
            <a:endParaRPr lang="en-US" sz="1200" dirty="0" smtClean="0">
              <a:solidFill>
                <a:srgbClr val="FF0000"/>
              </a:solidFill>
              <a:latin typeface="Gill Sans MT" pitchFamily="34" charset="0"/>
            </a:endParaRPr>
          </a:p>
          <a:p>
            <a:pPr>
              <a:spcBef>
                <a:spcPts val="400"/>
              </a:spcBef>
              <a:buClr>
                <a:srgbClr val="610521"/>
              </a:buClr>
              <a:buFont typeface="Arial" panose="020B0604020202020204" pitchFamily="34" charset="0"/>
              <a:buChar char="•"/>
            </a:pPr>
            <a:endParaRPr lang="en-US" sz="1600" dirty="0" smtClean="0">
              <a:solidFill>
                <a:schemeClr val="tx1"/>
              </a:solidFill>
              <a:latin typeface="Gill Sans MT" pitchFamily="34" charset="0"/>
            </a:endParaRPr>
          </a:p>
          <a:p>
            <a:pPr>
              <a:spcBef>
                <a:spcPts val="400"/>
              </a:spcBef>
              <a:buFont typeface="Arial" panose="020B0604020202020204" pitchFamily="34" charset="0"/>
              <a:buChar char="•"/>
            </a:pPr>
            <a:r>
              <a:rPr lang="en-US" sz="1600" dirty="0" smtClean="0">
                <a:solidFill>
                  <a:schemeClr val="tx1"/>
                </a:solidFill>
                <a:latin typeface="Gill Sans MT" pitchFamily="34" charset="0"/>
              </a:rPr>
              <a:t>Skookum did not review the effectiveness of the medical portion of its site emergency plan in accordance with Part 851 and was unaware that the medical emergency response capabilities through the community hospital would not meet the immediate needs of the injured worker. </a:t>
            </a:r>
          </a:p>
          <a:p>
            <a:pPr lvl="1">
              <a:spcBef>
                <a:spcPts val="400"/>
              </a:spcBef>
              <a:buClr>
                <a:schemeClr val="tx1"/>
              </a:buClr>
              <a:buFont typeface="Wingdings" pitchFamily="2" charset="2"/>
              <a:buChar char="Ø"/>
            </a:pPr>
            <a:r>
              <a:rPr lang="en-US" sz="1200" dirty="0" smtClean="0">
                <a:solidFill>
                  <a:srgbClr val="FF0000"/>
                </a:solidFill>
                <a:latin typeface="Gill Sans MT" pitchFamily="34" charset="0"/>
              </a:rPr>
              <a:t>Explanation: </a:t>
            </a:r>
            <a:r>
              <a:rPr lang="en-US" sz="1200" dirty="0" smtClean="0">
                <a:solidFill>
                  <a:srgbClr val="FF0000"/>
                </a:solidFill>
              </a:rPr>
              <a:t>The hospital selected for immediate employee care is </a:t>
            </a:r>
            <a:r>
              <a:rPr lang="en-US" sz="1200" dirty="0">
                <a:solidFill>
                  <a:srgbClr val="FF0000"/>
                </a:solidFill>
              </a:rPr>
              <a:t>a trauma center with an orthopedic surgeon on staff </a:t>
            </a:r>
            <a:r>
              <a:rPr lang="en-US" sz="1200" dirty="0" smtClean="0">
                <a:solidFill>
                  <a:srgbClr val="FF0000"/>
                </a:solidFill>
              </a:rPr>
              <a:t>capable/competent </a:t>
            </a:r>
            <a:r>
              <a:rPr lang="en-US" sz="1200" dirty="0">
                <a:solidFill>
                  <a:srgbClr val="FF0000"/>
                </a:solidFill>
              </a:rPr>
              <a:t>to perform </a:t>
            </a:r>
            <a:r>
              <a:rPr lang="en-US" sz="1200" dirty="0" smtClean="0">
                <a:solidFill>
                  <a:srgbClr val="FF0000"/>
                </a:solidFill>
              </a:rPr>
              <a:t>the required medical </a:t>
            </a:r>
            <a:r>
              <a:rPr lang="en-US" sz="1200" dirty="0">
                <a:solidFill>
                  <a:srgbClr val="FF0000"/>
                </a:solidFill>
              </a:rPr>
              <a:t>treatment. The specialist's </a:t>
            </a:r>
            <a:r>
              <a:rPr lang="en-US" sz="1200" dirty="0" smtClean="0">
                <a:solidFill>
                  <a:srgbClr val="FF0000"/>
                </a:solidFill>
              </a:rPr>
              <a:t>assessment </a:t>
            </a:r>
            <a:r>
              <a:rPr lang="en-US" sz="1200" dirty="0">
                <a:solidFill>
                  <a:srgbClr val="FF0000"/>
                </a:solidFill>
              </a:rPr>
              <a:t>of the injury was such that it was a non-urgent injury that </a:t>
            </a:r>
            <a:r>
              <a:rPr lang="en-US" sz="1200" dirty="0" smtClean="0">
                <a:solidFill>
                  <a:srgbClr val="FF0000"/>
                </a:solidFill>
              </a:rPr>
              <a:t>it did </a:t>
            </a:r>
            <a:r>
              <a:rPr lang="en-US" sz="1200" dirty="0">
                <a:solidFill>
                  <a:srgbClr val="FF0000"/>
                </a:solidFill>
              </a:rPr>
              <a:t>not jeopardize the life/health/safety of the </a:t>
            </a:r>
            <a:r>
              <a:rPr lang="en-US" sz="1200" dirty="0" smtClean="0">
                <a:solidFill>
                  <a:srgbClr val="FF0000"/>
                </a:solidFill>
              </a:rPr>
              <a:t>individual</a:t>
            </a:r>
            <a:r>
              <a:rPr lang="en-US" sz="1200" dirty="0">
                <a:solidFill>
                  <a:srgbClr val="FF0000"/>
                </a:solidFill>
              </a:rPr>
              <a:t>.  Their </a:t>
            </a:r>
            <a:r>
              <a:rPr lang="en-US" sz="1200" dirty="0" smtClean="0">
                <a:solidFill>
                  <a:srgbClr val="FF0000"/>
                </a:solidFill>
              </a:rPr>
              <a:t>assessment </a:t>
            </a:r>
            <a:r>
              <a:rPr lang="en-US" sz="1200" dirty="0">
                <a:solidFill>
                  <a:srgbClr val="FF0000"/>
                </a:solidFill>
              </a:rPr>
              <a:t>model placed him into a 7-10 day treatment window. </a:t>
            </a:r>
            <a:br>
              <a:rPr lang="en-US" sz="1200" dirty="0">
                <a:solidFill>
                  <a:srgbClr val="FF0000"/>
                </a:solidFill>
              </a:rPr>
            </a:br>
            <a:r>
              <a:rPr lang="en-US" sz="1200" dirty="0" smtClean="0">
                <a:solidFill>
                  <a:srgbClr val="FF0000"/>
                </a:solidFill>
              </a:rPr>
              <a:t>Skookum voluntarily took the employee to a second hospital who concurred with the assessment, but was able to accommodate the employee into their schedule for treatment due to the emotional toll placed on the employee waiting for wound closure.</a:t>
            </a:r>
            <a:endParaRPr lang="en-US" sz="1400" dirty="0" smtClean="0">
              <a:solidFill>
                <a:schemeClr val="tx1"/>
              </a:solidFill>
              <a:latin typeface="Gill Sans MT" pitchFamily="34" charset="0"/>
            </a:endParaRPr>
          </a:p>
          <a:p>
            <a:pPr eaLnBrk="1" hangingPunct="1">
              <a:lnSpc>
                <a:spcPct val="80000"/>
              </a:lnSpc>
              <a:spcBef>
                <a:spcPct val="0"/>
              </a:spcBef>
              <a:spcAft>
                <a:spcPct val="30000"/>
              </a:spcAft>
            </a:pPr>
            <a:endParaRPr lang="en-US" sz="1800"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Tree>
    <p:extLst>
      <p:ext uri="{BB962C8B-B14F-4D97-AF65-F5344CB8AC3E}">
        <p14:creationId xmlns:p14="http://schemas.microsoft.com/office/powerpoint/2010/main" val="2343632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b="1" dirty="0" smtClean="0">
                <a:solidFill>
                  <a:srgbClr val="610521"/>
                </a:solidFill>
                <a:latin typeface="Gill Sans MT" pitchFamily="34" charset="0"/>
              </a:rPr>
              <a:t>Enforcement Letter Findings </a:t>
            </a:r>
            <a:r>
              <a:rPr lang="en-US" sz="2800" b="1" i="1" dirty="0" smtClean="0">
                <a:solidFill>
                  <a:srgbClr val="610521"/>
                </a:solidFill>
                <a:latin typeface="Gill Sans MT" pitchFamily="34" charset="0"/>
              </a:rPr>
              <a:t>(Cont.)</a:t>
            </a:r>
            <a:endParaRPr lang="en-US" sz="2800" i="1"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496065" y="1575486"/>
            <a:ext cx="6647936" cy="4688401"/>
          </a:xfrm>
        </p:spPr>
        <p:txBody>
          <a:bodyPr/>
          <a:lstStyle/>
          <a:p>
            <a:pPr>
              <a:spcBef>
                <a:spcPts val="400"/>
              </a:spcBef>
              <a:buClr>
                <a:schemeClr val="tx1"/>
              </a:buClr>
            </a:pPr>
            <a:r>
              <a:rPr lang="en-US" sz="1600" dirty="0" smtClean="0">
                <a:solidFill>
                  <a:schemeClr val="tx1"/>
                </a:solidFill>
                <a:latin typeface="Gill Sans MT" pitchFamily="34" charset="0"/>
              </a:rPr>
              <a:t>Skookum did not control the accident scene to allow an accurate investigation of the event. </a:t>
            </a:r>
          </a:p>
          <a:p>
            <a:pPr lvl="1">
              <a:spcBef>
                <a:spcPts val="400"/>
              </a:spcBef>
              <a:buClr>
                <a:schemeClr val="tx1"/>
              </a:buClr>
              <a:buFont typeface="Wingdings" pitchFamily="2" charset="2"/>
              <a:buChar char="Ø"/>
            </a:pPr>
            <a:r>
              <a:rPr lang="en-US" sz="1200" dirty="0" smtClean="0">
                <a:solidFill>
                  <a:srgbClr val="FF0000"/>
                </a:solidFill>
                <a:latin typeface="Gill Sans MT" pitchFamily="34" charset="0"/>
              </a:rPr>
              <a:t>Explanation: Upon reporting to work the day following the injury, an employee completed the transformer movement, and sprayed down the work area with a pressure washer.</a:t>
            </a:r>
          </a:p>
          <a:p>
            <a:pPr>
              <a:spcBef>
                <a:spcPts val="400"/>
              </a:spcBef>
              <a:buClr>
                <a:srgbClr val="610521"/>
              </a:buClr>
              <a:buFont typeface="Arial" panose="020B0604020202020204" pitchFamily="34" charset="0"/>
              <a:buChar char="•"/>
            </a:pPr>
            <a:endParaRPr lang="en-US" sz="1600" dirty="0" smtClean="0">
              <a:solidFill>
                <a:schemeClr val="tx1"/>
              </a:solidFill>
              <a:latin typeface="Gill Sans MT" pitchFamily="34" charset="0"/>
            </a:endParaRPr>
          </a:p>
          <a:p>
            <a:pPr marL="0" indent="0">
              <a:spcBef>
                <a:spcPts val="400"/>
              </a:spcBef>
              <a:buClr>
                <a:srgbClr val="610521"/>
              </a:buClr>
              <a:buNone/>
            </a:pPr>
            <a:endParaRPr lang="en-US" sz="1600" dirty="0" smtClean="0">
              <a:solidFill>
                <a:schemeClr val="tx1"/>
              </a:solidFill>
              <a:latin typeface="Gill Sans MT" pitchFamily="34" charset="0"/>
            </a:endParaRPr>
          </a:p>
          <a:p>
            <a:pPr marL="0" indent="0">
              <a:spcBef>
                <a:spcPts val="400"/>
              </a:spcBef>
              <a:buClr>
                <a:srgbClr val="610521"/>
              </a:buClr>
              <a:buNone/>
            </a:pPr>
            <a:endParaRPr lang="en-US" sz="1600" dirty="0">
              <a:solidFill>
                <a:schemeClr val="tx1"/>
              </a:solidFill>
              <a:latin typeface="Gill Sans MT" pitchFamily="34" charset="0"/>
            </a:endParaRPr>
          </a:p>
          <a:p>
            <a:pPr>
              <a:spcBef>
                <a:spcPts val="400"/>
              </a:spcBef>
              <a:buClr>
                <a:schemeClr val="tx1"/>
              </a:buClr>
              <a:buFont typeface="Arial" panose="020B0604020202020204" pitchFamily="34" charset="0"/>
              <a:buChar char="•"/>
            </a:pPr>
            <a:r>
              <a:rPr lang="en-US" sz="1600" dirty="0" smtClean="0">
                <a:solidFill>
                  <a:schemeClr val="tx1"/>
                </a:solidFill>
                <a:latin typeface="Gill Sans MT" pitchFamily="34" charset="0"/>
              </a:rPr>
              <a:t>Office of Enforcement Determination:</a:t>
            </a:r>
          </a:p>
          <a:p>
            <a:pPr lvl="1">
              <a:spcBef>
                <a:spcPts val="400"/>
              </a:spcBef>
              <a:buClr>
                <a:schemeClr val="tx1"/>
              </a:buClr>
              <a:buFont typeface="Wingdings" panose="05000000000000000000" pitchFamily="2" charset="2"/>
              <a:buChar char="Ø"/>
            </a:pPr>
            <a:r>
              <a:rPr lang="en-US" sz="1200" dirty="0" smtClean="0">
                <a:solidFill>
                  <a:schemeClr val="tx1"/>
                </a:solidFill>
                <a:latin typeface="Gill Sans MT" pitchFamily="34" charset="0"/>
              </a:rPr>
              <a:t>Since Skookum does not have the Nuclear Hazard Indemnity Clause in our contract, the Office of Enforcement exercised their discretion and did not pursue further enforcement regarding the event.</a:t>
            </a:r>
            <a:endParaRPr lang="en-US" sz="1400"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Tree>
    <p:extLst>
      <p:ext uri="{BB962C8B-B14F-4D97-AF65-F5344CB8AC3E}">
        <p14:creationId xmlns:p14="http://schemas.microsoft.com/office/powerpoint/2010/main" val="8089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496065" y="1575486"/>
            <a:ext cx="6647936" cy="4688401"/>
          </a:xfrm>
        </p:spPr>
        <p:txBody>
          <a:bodyPr/>
          <a:lstStyle/>
          <a:p>
            <a:pPr marL="0" lvl="0" indent="0" eaLnBrk="1" hangingPunct="1">
              <a:spcBef>
                <a:spcPts val="1000"/>
              </a:spcBef>
              <a:buClr>
                <a:srgbClr val="610521"/>
              </a:buClr>
              <a:buNone/>
            </a:pPr>
            <a:endParaRPr lang="en-US" sz="5000" dirty="0" smtClean="0">
              <a:solidFill>
                <a:srgbClr val="000000"/>
              </a:solidFill>
              <a:latin typeface="Gill Sans MT" pitchFamily="34" charset="0"/>
            </a:endParaRPr>
          </a:p>
          <a:p>
            <a:pPr marL="0" lvl="0" indent="0" algn="ctr" eaLnBrk="1" hangingPunct="1">
              <a:spcBef>
                <a:spcPts val="1000"/>
              </a:spcBef>
              <a:buClr>
                <a:srgbClr val="610521"/>
              </a:buClr>
              <a:buNone/>
            </a:pPr>
            <a:r>
              <a:rPr lang="en-US" sz="6000" b="1" dirty="0" smtClean="0">
                <a:solidFill>
                  <a:srgbClr val="610521"/>
                </a:solidFill>
                <a:latin typeface="Gill Sans MT" pitchFamily="34" charset="0"/>
              </a:rPr>
              <a:t>Questions &amp; Discussion</a:t>
            </a:r>
            <a:endParaRPr lang="en-US" sz="6000" b="1" dirty="0">
              <a:solidFill>
                <a:srgbClr val="610521"/>
              </a:solidFill>
              <a:latin typeface="Gill Sans MT" pitchFamily="34" charset="0"/>
            </a:endParaRPr>
          </a:p>
          <a:p>
            <a:pPr>
              <a:spcAft>
                <a:spcPts val="0"/>
              </a:spcAft>
              <a:buNone/>
            </a:pPr>
            <a:r>
              <a:rPr lang="en-US" sz="1500" b="1" dirty="0" smtClean="0">
                <a:latin typeface="Gill Sans MT" pitchFamily="34" charset="0"/>
              </a:rPr>
              <a:t>al </a:t>
            </a:r>
            <a:r>
              <a:rPr lang="en-US" sz="1500" b="1" dirty="0">
                <a:latin typeface="Gill Sans MT" pitchFamily="34" charset="0"/>
              </a:rPr>
              <a:t>Housekeeping</a:t>
            </a:r>
          </a:p>
          <a:p>
            <a:pPr>
              <a:spcAft>
                <a:spcPts val="0"/>
              </a:spcAft>
              <a:buNone/>
            </a:pPr>
            <a:endParaRPr lang="en-US" sz="1500" b="1" u="sng" dirty="0" smtClean="0">
              <a:solidFill>
                <a:schemeClr val="tx1"/>
              </a:solidFill>
              <a:latin typeface="Gill Sans MT" pitchFamily="34" charset="0"/>
            </a:endParaRPr>
          </a:p>
          <a:p>
            <a:pPr eaLnBrk="1" hangingPunct="1">
              <a:spcBef>
                <a:spcPct val="0"/>
              </a:spcBef>
              <a:spcAft>
                <a:spcPts val="0"/>
              </a:spcAft>
            </a:pPr>
            <a:endParaRPr lang="en-US" sz="1500" b="1" u="sng" dirty="0" smtClean="0">
              <a:solidFill>
                <a:schemeClr val="tx1"/>
              </a:solidFill>
              <a:latin typeface="Gill Sans MT" pitchFamily="34" charset="0"/>
            </a:endParaRPr>
          </a:p>
          <a:p>
            <a:pPr lvl="1" eaLnBrk="1" hangingPunct="1">
              <a:lnSpc>
                <a:spcPct val="80000"/>
              </a:lnSpc>
              <a:spcBef>
                <a:spcPct val="0"/>
              </a:spcBef>
              <a:spcAft>
                <a:spcPct val="30000"/>
              </a:spcAft>
            </a:pPr>
            <a:endParaRPr lang="en-US" sz="1400" dirty="0" smtClean="0">
              <a:solidFill>
                <a:schemeClr val="tx1"/>
              </a:solidFill>
              <a:latin typeface="Gill Sans MT" pitchFamily="34" charset="0"/>
            </a:endParaRPr>
          </a:p>
          <a:p>
            <a:pPr eaLnBrk="1" hangingPunct="1">
              <a:lnSpc>
                <a:spcPct val="80000"/>
              </a:lnSpc>
              <a:spcBef>
                <a:spcPct val="0"/>
              </a:spcBef>
              <a:spcAft>
                <a:spcPct val="30000"/>
              </a:spcAft>
            </a:pPr>
            <a:endParaRPr lang="en-US" sz="1800" dirty="0" smtClean="0">
              <a:solidFill>
                <a:schemeClr val="tx1"/>
              </a:solidFill>
              <a:latin typeface="Gill Sans MT" pitchFamily="34" charset="0"/>
            </a:endParaRPr>
          </a:p>
          <a:p>
            <a:pPr lvl="1" eaLnBrk="1" hangingPunct="1">
              <a:lnSpc>
                <a:spcPct val="80000"/>
              </a:lnSpc>
              <a:spcBef>
                <a:spcPct val="0"/>
              </a:spcBef>
              <a:spcAft>
                <a:spcPct val="30000"/>
              </a:spcAft>
            </a:pPr>
            <a:endParaRPr lang="en-US" sz="1400" dirty="0" smtClean="0">
              <a:solidFill>
                <a:schemeClr val="tx1"/>
              </a:solidFill>
              <a:latin typeface="Gill Sans MT" pitchFamily="34" charset="0"/>
            </a:endParaRPr>
          </a:p>
          <a:p>
            <a:pPr eaLnBrk="1" hangingPunct="1">
              <a:lnSpc>
                <a:spcPct val="80000"/>
              </a:lnSpc>
              <a:spcBef>
                <a:spcPct val="0"/>
              </a:spcBef>
              <a:spcAft>
                <a:spcPct val="30000"/>
              </a:spcAft>
            </a:pPr>
            <a:endParaRPr lang="en-US" sz="1800" dirty="0" smtClean="0">
              <a:solidFill>
                <a:schemeClr val="tx1"/>
              </a:solidFill>
              <a:latin typeface="Gill Sans MT" pitchFamily="34" charset="0"/>
            </a:endParaRPr>
          </a:p>
        </p:txBody>
      </p:sp>
    </p:spTree>
    <p:extLst>
      <p:ext uri="{BB962C8B-B14F-4D97-AF65-F5344CB8AC3E}">
        <p14:creationId xmlns:p14="http://schemas.microsoft.com/office/powerpoint/2010/main" val="380152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600" b="1" dirty="0" smtClean="0">
                <a:solidFill>
                  <a:srgbClr val="610521"/>
                </a:solidFill>
                <a:latin typeface="Gill Sans MT" pitchFamily="34" charset="0"/>
              </a:rPr>
              <a:t>Presentation Summary</a:t>
            </a:r>
            <a:br>
              <a:rPr lang="en-US" sz="4600" b="1" dirty="0" smtClean="0">
                <a:solidFill>
                  <a:srgbClr val="610521"/>
                </a:solidFill>
                <a:latin typeface="Gill Sans MT" pitchFamily="34" charset="0"/>
              </a:rPr>
            </a:br>
            <a:endParaRPr lang="en-US" sz="2600" dirty="0" smtClean="0">
              <a:solidFill>
                <a:srgbClr val="610521"/>
              </a:solidFill>
              <a:latin typeface="Gill Sans MT" pitchFamily="34" charset="0"/>
            </a:endParaRPr>
          </a:p>
        </p:txBody>
      </p:sp>
      <p:sp>
        <p:nvSpPr>
          <p:cNvPr id="12291" name="Rectangle 3"/>
          <p:cNvSpPr>
            <a:spLocks noGrp="1" noChangeArrowheads="1"/>
          </p:cNvSpPr>
          <p:nvPr>
            <p:ph idx="1"/>
          </p:nvPr>
        </p:nvSpPr>
        <p:spPr>
          <a:xfrm>
            <a:off x="2570204" y="1643449"/>
            <a:ext cx="6573795" cy="4436075"/>
          </a:xfrm>
        </p:spPr>
        <p:txBody>
          <a:bodyPr/>
          <a:lstStyle/>
          <a:p>
            <a:pPr eaLnBrk="1" hangingPunct="1">
              <a:spcBef>
                <a:spcPts val="600"/>
              </a:spcBef>
              <a:spcAft>
                <a:spcPts val="0"/>
              </a:spcAft>
              <a:buClr>
                <a:srgbClr val="610521"/>
              </a:buClr>
            </a:pPr>
            <a:r>
              <a:rPr lang="en-US" sz="1900" b="1" dirty="0" smtClean="0">
                <a:solidFill>
                  <a:srgbClr val="610521"/>
                </a:solidFill>
                <a:latin typeface="+mj-lt"/>
              </a:rPr>
              <a:t>Company Overview</a:t>
            </a:r>
          </a:p>
          <a:p>
            <a:pPr eaLnBrk="1" hangingPunct="1">
              <a:spcBef>
                <a:spcPts val="600"/>
              </a:spcBef>
              <a:spcAft>
                <a:spcPts val="0"/>
              </a:spcAft>
              <a:buClr>
                <a:srgbClr val="610521"/>
              </a:buClr>
            </a:pPr>
            <a:endParaRPr lang="en-US" sz="1900" b="1" dirty="0">
              <a:solidFill>
                <a:srgbClr val="610521"/>
              </a:solidFill>
              <a:latin typeface="+mj-lt"/>
            </a:endParaRPr>
          </a:p>
          <a:p>
            <a:pPr eaLnBrk="1" hangingPunct="1">
              <a:spcBef>
                <a:spcPts val="600"/>
              </a:spcBef>
              <a:spcAft>
                <a:spcPts val="0"/>
              </a:spcAft>
              <a:buClr>
                <a:srgbClr val="610521"/>
              </a:buClr>
            </a:pPr>
            <a:r>
              <a:rPr lang="en-US" sz="1900" b="1" dirty="0" smtClean="0">
                <a:solidFill>
                  <a:srgbClr val="610521"/>
                </a:solidFill>
                <a:latin typeface="+mj-lt"/>
              </a:rPr>
              <a:t>Contract Overview</a:t>
            </a:r>
          </a:p>
          <a:p>
            <a:pPr eaLnBrk="1" hangingPunct="1">
              <a:spcBef>
                <a:spcPts val="600"/>
              </a:spcBef>
              <a:spcAft>
                <a:spcPts val="0"/>
              </a:spcAft>
              <a:buClr>
                <a:srgbClr val="610521"/>
              </a:buClr>
            </a:pPr>
            <a:endParaRPr lang="en-US" sz="1900" b="1" dirty="0">
              <a:solidFill>
                <a:srgbClr val="610521"/>
              </a:solidFill>
              <a:latin typeface="+mj-lt"/>
            </a:endParaRPr>
          </a:p>
          <a:p>
            <a:pPr eaLnBrk="1" hangingPunct="1">
              <a:spcBef>
                <a:spcPts val="600"/>
              </a:spcBef>
              <a:spcAft>
                <a:spcPts val="0"/>
              </a:spcAft>
              <a:buClr>
                <a:srgbClr val="610521"/>
              </a:buClr>
            </a:pPr>
            <a:r>
              <a:rPr lang="en-US" sz="1900" b="1" dirty="0" smtClean="0">
                <a:solidFill>
                  <a:srgbClr val="610521"/>
                </a:solidFill>
                <a:latin typeface="+mj-lt"/>
              </a:rPr>
              <a:t>Situation Review</a:t>
            </a:r>
          </a:p>
          <a:p>
            <a:pPr eaLnBrk="1" hangingPunct="1">
              <a:spcBef>
                <a:spcPts val="600"/>
              </a:spcBef>
              <a:spcAft>
                <a:spcPts val="0"/>
              </a:spcAft>
              <a:buClr>
                <a:srgbClr val="610521"/>
              </a:buClr>
            </a:pPr>
            <a:endParaRPr lang="en-US" sz="1900" b="1" dirty="0">
              <a:solidFill>
                <a:srgbClr val="610521"/>
              </a:solidFill>
              <a:latin typeface="+mj-lt"/>
            </a:endParaRPr>
          </a:p>
          <a:p>
            <a:pPr eaLnBrk="1" hangingPunct="1">
              <a:spcBef>
                <a:spcPts val="600"/>
              </a:spcBef>
              <a:spcAft>
                <a:spcPts val="0"/>
              </a:spcAft>
              <a:buClr>
                <a:srgbClr val="610521"/>
              </a:buClr>
            </a:pPr>
            <a:r>
              <a:rPr lang="en-US" sz="1900" b="1" dirty="0" smtClean="0">
                <a:solidFill>
                  <a:srgbClr val="610521"/>
                </a:solidFill>
                <a:latin typeface="+mj-lt"/>
              </a:rPr>
              <a:t>Enforcement Process</a:t>
            </a:r>
          </a:p>
          <a:p>
            <a:pPr eaLnBrk="1" hangingPunct="1">
              <a:spcBef>
                <a:spcPts val="600"/>
              </a:spcBef>
              <a:spcAft>
                <a:spcPts val="0"/>
              </a:spcAft>
              <a:buClr>
                <a:srgbClr val="610521"/>
              </a:buClr>
            </a:pPr>
            <a:endParaRPr lang="en-US" sz="1900" b="1" dirty="0">
              <a:solidFill>
                <a:srgbClr val="610521"/>
              </a:solidFill>
              <a:latin typeface="+mj-lt"/>
            </a:endParaRPr>
          </a:p>
          <a:p>
            <a:pPr eaLnBrk="1" hangingPunct="1">
              <a:spcBef>
                <a:spcPts val="600"/>
              </a:spcBef>
              <a:spcAft>
                <a:spcPts val="0"/>
              </a:spcAft>
              <a:buClr>
                <a:srgbClr val="610521"/>
              </a:buClr>
            </a:pPr>
            <a:r>
              <a:rPr lang="en-US" sz="1900" b="1" dirty="0" smtClean="0">
                <a:solidFill>
                  <a:srgbClr val="610521"/>
                </a:solidFill>
                <a:latin typeface="+mj-lt"/>
              </a:rPr>
              <a:t>Enforcement Letter Findings</a:t>
            </a:r>
          </a:p>
          <a:p>
            <a:pPr eaLnBrk="1" hangingPunct="1">
              <a:spcBef>
                <a:spcPts val="600"/>
              </a:spcBef>
              <a:spcAft>
                <a:spcPts val="0"/>
              </a:spcAft>
              <a:buClr>
                <a:srgbClr val="610521"/>
              </a:buClr>
            </a:pPr>
            <a:endParaRPr lang="en-US" sz="1900" b="1" dirty="0">
              <a:solidFill>
                <a:srgbClr val="610521"/>
              </a:solidFill>
              <a:latin typeface="+mj-lt"/>
            </a:endParaRPr>
          </a:p>
          <a:p>
            <a:pPr eaLnBrk="1" hangingPunct="1">
              <a:spcBef>
                <a:spcPts val="600"/>
              </a:spcBef>
              <a:spcAft>
                <a:spcPts val="0"/>
              </a:spcAft>
              <a:buClr>
                <a:srgbClr val="610521"/>
              </a:buClr>
            </a:pPr>
            <a:r>
              <a:rPr lang="en-US" sz="1900" b="1" dirty="0" smtClean="0">
                <a:solidFill>
                  <a:srgbClr val="610521"/>
                </a:solidFill>
                <a:latin typeface="+mj-lt"/>
              </a:rPr>
              <a:t>Closure</a:t>
            </a:r>
          </a:p>
          <a:p>
            <a:pPr eaLnBrk="1" hangingPunct="1">
              <a:spcBef>
                <a:spcPts val="600"/>
              </a:spcBef>
              <a:spcAft>
                <a:spcPts val="0"/>
              </a:spcAft>
            </a:pPr>
            <a:endParaRPr lang="en-US" sz="1900" b="1" dirty="0" smtClean="0">
              <a:solidFill>
                <a:schemeClr val="tx1"/>
              </a:solidFill>
              <a:latin typeface="+mj-lt"/>
            </a:endParaRPr>
          </a:p>
          <a:p>
            <a:pPr eaLnBrk="1" hangingPunct="1">
              <a:spcBef>
                <a:spcPts val="600"/>
              </a:spcBef>
              <a:spcAft>
                <a:spcPts val="0"/>
              </a:spcAft>
            </a:pPr>
            <a:r>
              <a:rPr lang="en-US" sz="1500" b="1" dirty="0" smtClean="0">
                <a:latin typeface="+mj-lt"/>
              </a:rPr>
              <a:t>g</a:t>
            </a:r>
            <a:endParaRPr lang="en-US" sz="1500" b="1" dirty="0">
              <a:latin typeface="+mj-lt"/>
            </a:endParaRPr>
          </a:p>
          <a:p>
            <a:pPr>
              <a:spcAft>
                <a:spcPts val="0"/>
              </a:spcAft>
              <a:buNone/>
            </a:pPr>
            <a:endParaRPr lang="en-US" sz="1500" b="1" u="sng" dirty="0" smtClean="0">
              <a:solidFill>
                <a:schemeClr val="tx1"/>
              </a:solidFill>
              <a:latin typeface="+mj-lt"/>
            </a:endParaRPr>
          </a:p>
          <a:p>
            <a:pPr eaLnBrk="1" hangingPunct="1">
              <a:spcBef>
                <a:spcPct val="0"/>
              </a:spcBef>
              <a:spcAft>
                <a:spcPts val="0"/>
              </a:spcAft>
            </a:pPr>
            <a:endParaRPr lang="en-US" sz="1500" b="1" u="sng"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Tree>
    <p:extLst>
      <p:ext uri="{BB962C8B-B14F-4D97-AF65-F5344CB8AC3E}">
        <p14:creationId xmlns:p14="http://schemas.microsoft.com/office/powerpoint/2010/main" val="361483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600" b="1" dirty="0" smtClean="0">
                <a:solidFill>
                  <a:srgbClr val="610521"/>
                </a:solidFill>
                <a:latin typeface="Gill Sans MT" pitchFamily="34" charset="0"/>
              </a:rPr>
              <a:t>Company Overview</a:t>
            </a:r>
            <a:r>
              <a:rPr lang="en-US" sz="4600" b="1" dirty="0" smtClean="0">
                <a:solidFill>
                  <a:schemeClr val="tx1"/>
                </a:solidFill>
                <a:latin typeface="Gill Sans MT" pitchFamily="34" charset="0"/>
              </a:rPr>
              <a:t/>
            </a:r>
            <a:br>
              <a:rPr lang="en-US" sz="4600" b="1" dirty="0" smtClean="0">
                <a:solidFill>
                  <a:schemeClr val="tx1"/>
                </a:solidFill>
                <a:latin typeface="Gill Sans MT" pitchFamily="34" charset="0"/>
              </a:rPr>
            </a:br>
            <a:endParaRPr lang="en-US" sz="2600"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570205" y="1643449"/>
            <a:ext cx="6421395" cy="4604950"/>
          </a:xfrm>
        </p:spPr>
        <p:txBody>
          <a:bodyPr/>
          <a:lstStyle/>
          <a:p>
            <a:pPr>
              <a:spcBef>
                <a:spcPts val="600"/>
              </a:spcBef>
            </a:pPr>
            <a:r>
              <a:rPr lang="en-US" sz="1600" b="1" dirty="0" smtClean="0">
                <a:solidFill>
                  <a:schemeClr val="tx1"/>
                </a:solidFill>
                <a:latin typeface="+mj-lt"/>
              </a:rPr>
              <a:t>501(c)(3) Corporation with over 1000 employees in 9 states</a:t>
            </a:r>
          </a:p>
          <a:p>
            <a:pPr>
              <a:spcBef>
                <a:spcPts val="600"/>
              </a:spcBef>
            </a:pPr>
            <a:r>
              <a:rPr lang="en-US" sz="1600" b="1" dirty="0" smtClean="0">
                <a:solidFill>
                  <a:schemeClr val="tx1"/>
                </a:solidFill>
                <a:latin typeface="+mj-lt"/>
              </a:rPr>
              <a:t>Skookum provides services primarily through the Ability One program</a:t>
            </a:r>
          </a:p>
          <a:p>
            <a:pPr>
              <a:spcBef>
                <a:spcPts val="600"/>
              </a:spcBef>
            </a:pPr>
            <a:r>
              <a:rPr lang="en-US" sz="1600" b="1" dirty="0" smtClean="0">
                <a:solidFill>
                  <a:schemeClr val="tx1"/>
                </a:solidFill>
                <a:latin typeface="+mj-lt"/>
              </a:rPr>
              <a:t>Customers include Army, Navy, Air Force, and Department of Energy.</a:t>
            </a:r>
          </a:p>
          <a:p>
            <a:pPr>
              <a:spcBef>
                <a:spcPts val="600"/>
              </a:spcBef>
            </a:pPr>
            <a:r>
              <a:rPr lang="en-US" sz="1600" b="1" dirty="0" smtClean="0">
                <a:solidFill>
                  <a:schemeClr val="tx1"/>
                </a:solidFill>
                <a:latin typeface="+mj-lt"/>
              </a:rPr>
              <a:t>Mission: To Create Opportunities for People with Disabilities</a:t>
            </a:r>
          </a:p>
          <a:p>
            <a:pPr indent="-285750">
              <a:spcBef>
                <a:spcPts val="600"/>
              </a:spcBef>
              <a:buFont typeface="Arial" panose="020B0604020202020204" pitchFamily="34" charset="0"/>
              <a:buChar char="•"/>
            </a:pPr>
            <a:r>
              <a:rPr lang="en-US" sz="1600" b="1" dirty="0" smtClean="0">
                <a:solidFill>
                  <a:schemeClr val="tx1"/>
                </a:solidFill>
                <a:latin typeface="+mj-lt"/>
              </a:rPr>
              <a:t>As of June 1, 2014:</a:t>
            </a:r>
          </a:p>
          <a:p>
            <a:pPr lvl="1">
              <a:spcBef>
                <a:spcPts val="600"/>
              </a:spcBef>
              <a:buFont typeface="Wingdings" panose="05000000000000000000" pitchFamily="2" charset="2"/>
              <a:buChar char="Ø"/>
            </a:pPr>
            <a:r>
              <a:rPr lang="en-US" sz="1200" b="1" dirty="0" smtClean="0">
                <a:solidFill>
                  <a:schemeClr val="tx1"/>
                </a:solidFill>
                <a:latin typeface="+mj-lt"/>
              </a:rPr>
              <a:t>661 employees have a significant disability</a:t>
            </a:r>
          </a:p>
          <a:p>
            <a:pPr lvl="1">
              <a:spcBef>
                <a:spcPts val="600"/>
              </a:spcBef>
              <a:buFont typeface="Wingdings" panose="05000000000000000000" pitchFamily="2" charset="2"/>
              <a:buChar char="Ø"/>
            </a:pPr>
            <a:r>
              <a:rPr lang="en-US" sz="1200" b="1" dirty="0" smtClean="0">
                <a:solidFill>
                  <a:schemeClr val="tx1"/>
                </a:solidFill>
                <a:latin typeface="+mj-lt"/>
              </a:rPr>
              <a:t>332 are Veterans</a:t>
            </a:r>
          </a:p>
          <a:p>
            <a:pPr lvl="1">
              <a:spcBef>
                <a:spcPts val="600"/>
              </a:spcBef>
              <a:buFont typeface="Wingdings" panose="05000000000000000000" pitchFamily="2" charset="2"/>
              <a:buChar char="Ø"/>
            </a:pPr>
            <a:r>
              <a:rPr lang="en-US" sz="1200" b="1" dirty="0" smtClean="0">
                <a:solidFill>
                  <a:schemeClr val="tx1"/>
                </a:solidFill>
                <a:latin typeface="+mj-lt"/>
              </a:rPr>
              <a:t>243 are Veterans with Disabilities</a:t>
            </a:r>
          </a:p>
          <a:p>
            <a:pPr lvl="1">
              <a:spcBef>
                <a:spcPts val="600"/>
              </a:spcBef>
              <a:buFont typeface="Wingdings" panose="05000000000000000000" pitchFamily="2" charset="2"/>
              <a:buChar char="Ø"/>
            </a:pPr>
            <a:r>
              <a:rPr lang="en-US" sz="1200" b="1" dirty="0" smtClean="0">
                <a:solidFill>
                  <a:schemeClr val="tx1"/>
                </a:solidFill>
                <a:latin typeface="+mj-lt"/>
              </a:rPr>
              <a:t>226 are Veterans with Service Related Disability</a:t>
            </a:r>
          </a:p>
          <a:p>
            <a:pPr lvl="1">
              <a:spcBef>
                <a:spcPts val="600"/>
              </a:spcBef>
              <a:buFont typeface="Wingdings" panose="05000000000000000000" pitchFamily="2" charset="2"/>
              <a:buChar char="Ø"/>
            </a:pPr>
            <a:r>
              <a:rPr lang="en-US" sz="1200" b="1" dirty="0" smtClean="0">
                <a:solidFill>
                  <a:schemeClr val="tx1"/>
                </a:solidFill>
                <a:latin typeface="+mj-lt"/>
              </a:rPr>
              <a:t>7 are Veterans with a Purple Heart</a:t>
            </a:r>
          </a:p>
          <a:p>
            <a:pPr lvl="1">
              <a:spcBef>
                <a:spcPts val="600"/>
              </a:spcBef>
              <a:buFont typeface="Wingdings" panose="05000000000000000000" pitchFamily="2" charset="2"/>
              <a:buChar char="Ø"/>
            </a:pPr>
            <a:r>
              <a:rPr lang="en-US" sz="1200" b="1" dirty="0" smtClean="0">
                <a:solidFill>
                  <a:schemeClr val="tx1"/>
                </a:solidFill>
                <a:latin typeface="+mj-lt"/>
              </a:rPr>
              <a:t>53 are veterans whose Disability resulted from Combat Operations in Iraq or Afghanistan</a:t>
            </a:r>
            <a:endParaRPr lang="en-US" sz="1200" b="1" dirty="0">
              <a:solidFill>
                <a:schemeClr val="tx1"/>
              </a:solidFill>
              <a:latin typeface="+mj-lt"/>
            </a:endParaRPr>
          </a:p>
          <a:p>
            <a:pPr>
              <a:spcAft>
                <a:spcPts val="0"/>
              </a:spcAft>
              <a:buNone/>
            </a:pPr>
            <a:r>
              <a:rPr lang="en-US" sz="1500" b="1" dirty="0" smtClean="0">
                <a:latin typeface="+mj-lt"/>
              </a:rPr>
              <a:t>al </a:t>
            </a:r>
            <a:r>
              <a:rPr lang="en-US" sz="1500" b="1" dirty="0">
                <a:latin typeface="+mj-lt"/>
              </a:rPr>
              <a:t>Housekeeping</a:t>
            </a:r>
          </a:p>
          <a:p>
            <a:pPr>
              <a:spcAft>
                <a:spcPts val="0"/>
              </a:spcAft>
              <a:buNone/>
            </a:pPr>
            <a:endParaRPr lang="en-US" sz="1500" b="1" u="sng" dirty="0" smtClean="0">
              <a:solidFill>
                <a:schemeClr val="tx1"/>
              </a:solidFill>
              <a:latin typeface="+mj-lt"/>
            </a:endParaRPr>
          </a:p>
          <a:p>
            <a:pPr eaLnBrk="1" hangingPunct="1">
              <a:spcBef>
                <a:spcPct val="0"/>
              </a:spcBef>
              <a:spcAft>
                <a:spcPts val="0"/>
              </a:spcAft>
            </a:pPr>
            <a:endParaRPr lang="en-US" sz="1500" b="1" u="sng"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p:txBody>
      </p:sp>
    </p:spTree>
    <p:extLst>
      <p:ext uri="{BB962C8B-B14F-4D97-AF65-F5344CB8AC3E}">
        <p14:creationId xmlns:p14="http://schemas.microsoft.com/office/powerpoint/2010/main" val="354280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600" b="1" dirty="0" smtClean="0">
                <a:solidFill>
                  <a:srgbClr val="610521"/>
                </a:solidFill>
                <a:latin typeface="Gill Sans MT" pitchFamily="34" charset="0"/>
              </a:rPr>
              <a:t>Contract Overview</a:t>
            </a:r>
            <a:br>
              <a:rPr lang="en-US" sz="4600" b="1" dirty="0" smtClean="0">
                <a:solidFill>
                  <a:srgbClr val="610521"/>
                </a:solidFill>
                <a:latin typeface="Gill Sans MT" pitchFamily="34" charset="0"/>
              </a:rPr>
            </a:br>
            <a:r>
              <a:rPr lang="en-US" sz="2600" dirty="0" smtClean="0">
                <a:solidFill>
                  <a:srgbClr val="610521"/>
                </a:solidFill>
                <a:latin typeface="Gill Sans MT" pitchFamily="34" charset="0"/>
              </a:rPr>
              <a:t>(Oak Ridge, TN)</a:t>
            </a:r>
          </a:p>
        </p:txBody>
      </p:sp>
      <p:sp>
        <p:nvSpPr>
          <p:cNvPr id="6" name="Rectangle 3"/>
          <p:cNvSpPr>
            <a:spLocks noGrp="1" noChangeArrowheads="1"/>
          </p:cNvSpPr>
          <p:nvPr>
            <p:ph idx="1"/>
          </p:nvPr>
        </p:nvSpPr>
        <p:spPr>
          <a:xfrm>
            <a:off x="2570205" y="1643449"/>
            <a:ext cx="6421395" cy="4604950"/>
          </a:xfrm>
        </p:spPr>
        <p:txBody>
          <a:bodyPr/>
          <a:lstStyle/>
          <a:p>
            <a:pPr marL="0" indent="0" algn="ctr">
              <a:spcBef>
                <a:spcPts val="600"/>
              </a:spcBef>
              <a:buNone/>
            </a:pPr>
            <a:r>
              <a:rPr lang="en-US" sz="1800" b="1" dirty="0" smtClean="0">
                <a:solidFill>
                  <a:schemeClr val="tx1"/>
                </a:solidFill>
                <a:latin typeface="+mj-lt"/>
              </a:rPr>
              <a:t>Contract Number DE-NA0001745 (3 Task Orders)</a:t>
            </a:r>
          </a:p>
          <a:p>
            <a:pPr marL="0" indent="0">
              <a:spcBef>
                <a:spcPts val="600"/>
              </a:spcBef>
              <a:buNone/>
            </a:pPr>
            <a:r>
              <a:rPr lang="en-US" sz="1400" b="1" dirty="0" smtClean="0">
                <a:solidFill>
                  <a:schemeClr val="tx1"/>
                </a:solidFill>
                <a:latin typeface="+mj-lt"/>
              </a:rPr>
              <a:t>Program and Administrative Support </a:t>
            </a:r>
            <a:r>
              <a:rPr lang="en-US" sz="1400" b="1" dirty="0">
                <a:solidFill>
                  <a:schemeClr val="tx1"/>
                </a:solidFill>
                <a:latin typeface="+mj-lt"/>
              </a:rPr>
              <a:t>(Task 1) </a:t>
            </a:r>
            <a:endParaRPr lang="en-US" sz="1400" b="1" dirty="0" smtClean="0">
              <a:solidFill>
                <a:schemeClr val="tx1"/>
              </a:solidFill>
              <a:latin typeface="+mj-lt"/>
            </a:endParaRPr>
          </a:p>
          <a:p>
            <a:pPr lvl="1">
              <a:spcBef>
                <a:spcPts val="600"/>
              </a:spcBef>
              <a:buFont typeface="Wingdings" panose="05000000000000000000" pitchFamily="2" charset="2"/>
              <a:buChar char="Ø"/>
            </a:pPr>
            <a:r>
              <a:rPr lang="en-US" sz="1200" dirty="0" smtClean="0">
                <a:solidFill>
                  <a:schemeClr val="tx1"/>
                </a:solidFill>
                <a:latin typeface="+mj-lt"/>
              </a:rPr>
              <a:t>Includes the Program </a:t>
            </a:r>
            <a:r>
              <a:rPr lang="en-US" sz="1200" dirty="0">
                <a:solidFill>
                  <a:schemeClr val="tx1"/>
                </a:solidFill>
                <a:latin typeface="+mj-lt"/>
              </a:rPr>
              <a:t>Management and Administrative Services necessary to oversee the Facilities (Task 2) and the VMF/MEMF (Task 3) maintenance projects. </a:t>
            </a:r>
            <a:r>
              <a:rPr lang="en-US" sz="1200" dirty="0" smtClean="0">
                <a:solidFill>
                  <a:schemeClr val="tx1"/>
                </a:solidFill>
                <a:latin typeface="+mj-lt"/>
              </a:rPr>
              <a:t> </a:t>
            </a:r>
          </a:p>
          <a:p>
            <a:pPr marL="0" indent="0">
              <a:spcBef>
                <a:spcPts val="600"/>
              </a:spcBef>
              <a:buNone/>
            </a:pPr>
            <a:r>
              <a:rPr lang="en-US" sz="1400" b="1" dirty="0" smtClean="0">
                <a:solidFill>
                  <a:schemeClr val="tx1"/>
                </a:solidFill>
                <a:latin typeface="+mj-lt"/>
              </a:rPr>
              <a:t>Facility</a:t>
            </a:r>
            <a:r>
              <a:rPr lang="en-US" sz="1400" b="1" dirty="0">
                <a:solidFill>
                  <a:schemeClr val="tx1"/>
                </a:solidFill>
                <a:latin typeface="+mj-lt"/>
              </a:rPr>
              <a:t>, Logistical, and Ancillary/Repair Support </a:t>
            </a:r>
            <a:r>
              <a:rPr lang="en-US" sz="1400" b="1" dirty="0" smtClean="0">
                <a:solidFill>
                  <a:schemeClr val="tx1"/>
                </a:solidFill>
                <a:latin typeface="+mj-lt"/>
              </a:rPr>
              <a:t>Services </a:t>
            </a:r>
            <a:r>
              <a:rPr lang="en-US" sz="1400" b="1" dirty="0">
                <a:solidFill>
                  <a:schemeClr val="tx1"/>
                </a:solidFill>
                <a:latin typeface="+mj-lt"/>
              </a:rPr>
              <a:t>(Task 2) </a:t>
            </a:r>
            <a:endParaRPr lang="en-US" sz="1400" b="1" dirty="0" smtClean="0">
              <a:solidFill>
                <a:schemeClr val="tx1"/>
              </a:solidFill>
              <a:latin typeface="+mj-lt"/>
            </a:endParaRPr>
          </a:p>
          <a:p>
            <a:pPr lvl="1">
              <a:spcBef>
                <a:spcPts val="600"/>
              </a:spcBef>
              <a:buFont typeface="Wingdings" panose="05000000000000000000" pitchFamily="2" charset="2"/>
              <a:buChar char="Ø"/>
            </a:pPr>
            <a:r>
              <a:rPr lang="en-US" sz="1200" dirty="0" smtClean="0">
                <a:solidFill>
                  <a:schemeClr val="tx1"/>
                </a:solidFill>
                <a:latin typeface="+mj-lt"/>
              </a:rPr>
              <a:t>Skookum </a:t>
            </a:r>
            <a:r>
              <a:rPr lang="en-US" sz="1200" dirty="0">
                <a:solidFill>
                  <a:schemeClr val="tx1"/>
                </a:solidFill>
                <a:latin typeface="+mj-lt"/>
              </a:rPr>
              <a:t>will provide support to the NNSA OST facilities in Oak Ridge, Tennessee, for facilities maintenance and related services such as cost estimation, and market research, and ancillary/repair for projects to the facilities and infrastructure under OST cognizance.  Skookum shall provide administrative support in areas of logistics (requisition support, shipping and receiving, property), mailroom operations, property management, project planning, and acquisitions</a:t>
            </a:r>
            <a:endParaRPr lang="en-US" sz="1200" dirty="0" smtClean="0">
              <a:solidFill>
                <a:schemeClr val="tx1"/>
              </a:solidFill>
              <a:latin typeface="+mj-lt"/>
            </a:endParaRPr>
          </a:p>
          <a:p>
            <a:pPr marL="0" indent="0">
              <a:spcBef>
                <a:spcPts val="600"/>
              </a:spcBef>
              <a:buNone/>
            </a:pPr>
            <a:r>
              <a:rPr lang="en-US" sz="1400" b="1" dirty="0" smtClean="0">
                <a:solidFill>
                  <a:schemeClr val="tx1"/>
                </a:solidFill>
                <a:latin typeface="+mj-lt"/>
              </a:rPr>
              <a:t>VMF/MEMF </a:t>
            </a:r>
            <a:r>
              <a:rPr lang="en-US" sz="1400" b="1" dirty="0">
                <a:solidFill>
                  <a:schemeClr val="tx1"/>
                </a:solidFill>
                <a:latin typeface="+mj-lt"/>
              </a:rPr>
              <a:t>(Task 3) </a:t>
            </a:r>
            <a:endParaRPr lang="en-US" sz="1400" b="1" dirty="0" smtClean="0">
              <a:solidFill>
                <a:schemeClr val="tx1"/>
              </a:solidFill>
              <a:latin typeface="+mj-lt"/>
            </a:endParaRPr>
          </a:p>
          <a:p>
            <a:pPr lvl="1">
              <a:spcBef>
                <a:spcPts val="600"/>
              </a:spcBef>
              <a:buFont typeface="Wingdings" panose="05000000000000000000" pitchFamily="2" charset="2"/>
              <a:buChar char="Ø"/>
            </a:pPr>
            <a:r>
              <a:rPr lang="en-US" sz="1200" dirty="0" smtClean="0">
                <a:solidFill>
                  <a:schemeClr val="tx1"/>
                </a:solidFill>
                <a:latin typeface="+mj-lt"/>
              </a:rPr>
              <a:t>Skookum operates </a:t>
            </a:r>
            <a:r>
              <a:rPr lang="en-US" sz="1200" dirty="0">
                <a:solidFill>
                  <a:schemeClr val="tx1"/>
                </a:solidFill>
                <a:latin typeface="+mj-lt"/>
              </a:rPr>
              <a:t>a vehicle maintenance </a:t>
            </a:r>
            <a:r>
              <a:rPr lang="en-US" sz="1200" dirty="0" smtClean="0">
                <a:solidFill>
                  <a:schemeClr val="tx1"/>
                </a:solidFill>
                <a:latin typeface="+mj-lt"/>
              </a:rPr>
              <a:t>facility and mobile electronics maintenance facility to </a:t>
            </a:r>
            <a:r>
              <a:rPr lang="en-US" sz="1200" dirty="0">
                <a:solidFill>
                  <a:schemeClr val="tx1"/>
                </a:solidFill>
                <a:latin typeface="+mj-lt"/>
              </a:rPr>
              <a:t>perform all scheduled and non-scheduled Preventive Maintenance (PM) and repair of OST Mission and Non-Mission vehicles as well as </a:t>
            </a:r>
            <a:r>
              <a:rPr lang="en-US" sz="1200" dirty="0" smtClean="0">
                <a:solidFill>
                  <a:schemeClr val="tx1"/>
                </a:solidFill>
                <a:latin typeface="+mj-lt"/>
              </a:rPr>
              <a:t>all vehicle and trailer communication alarm systems.  Skookum is </a:t>
            </a:r>
            <a:r>
              <a:rPr lang="en-US" sz="1200" dirty="0">
                <a:solidFill>
                  <a:schemeClr val="tx1"/>
                </a:solidFill>
                <a:latin typeface="+mj-lt"/>
              </a:rPr>
              <a:t>also </a:t>
            </a:r>
            <a:r>
              <a:rPr lang="en-US" sz="1200" dirty="0" smtClean="0">
                <a:solidFill>
                  <a:schemeClr val="tx1"/>
                </a:solidFill>
                <a:latin typeface="+mj-lt"/>
              </a:rPr>
              <a:t>responsible </a:t>
            </a:r>
            <a:r>
              <a:rPr lang="en-US" sz="1200" dirty="0">
                <a:solidFill>
                  <a:schemeClr val="tx1"/>
                </a:solidFill>
                <a:latin typeface="+mj-lt"/>
              </a:rPr>
              <a:t>for repair of any government provided equipment associated with this Task </a:t>
            </a:r>
            <a:r>
              <a:rPr lang="en-US" sz="1200" dirty="0" smtClean="0">
                <a:solidFill>
                  <a:schemeClr val="tx1"/>
                </a:solidFill>
                <a:latin typeface="+mj-lt"/>
              </a:rPr>
              <a:t>Order.</a:t>
            </a:r>
          </a:p>
          <a:p>
            <a:pPr marL="0" indent="0">
              <a:spcBef>
                <a:spcPts val="600"/>
              </a:spcBef>
              <a:buNone/>
            </a:pPr>
            <a:endParaRPr lang="en-US" sz="1600" dirty="0" smtClean="0">
              <a:solidFill>
                <a:schemeClr val="tx1"/>
              </a:solidFill>
              <a:latin typeface="+mj-lt"/>
            </a:endParaRPr>
          </a:p>
          <a:p>
            <a:pPr>
              <a:spcBef>
                <a:spcPts val="600"/>
              </a:spcBef>
            </a:pPr>
            <a:endParaRPr lang="en-US" sz="1600" dirty="0" smtClean="0">
              <a:solidFill>
                <a:schemeClr val="tx1"/>
              </a:solidFill>
              <a:latin typeface="+mj-lt"/>
            </a:endParaRPr>
          </a:p>
          <a:p>
            <a:pPr>
              <a:spcBef>
                <a:spcPts val="600"/>
              </a:spcBef>
            </a:pPr>
            <a:endParaRPr lang="en-US" sz="1600" dirty="0" smtClean="0">
              <a:solidFill>
                <a:schemeClr val="tx1"/>
              </a:solidFill>
              <a:latin typeface="+mj-lt"/>
            </a:endParaRPr>
          </a:p>
          <a:p>
            <a:pPr>
              <a:spcBef>
                <a:spcPts val="600"/>
              </a:spcBef>
            </a:pPr>
            <a:endParaRPr lang="en-US" sz="1600" b="1" dirty="0" smtClean="0">
              <a:solidFill>
                <a:schemeClr val="tx1"/>
              </a:solidFill>
              <a:latin typeface="+mj-lt"/>
            </a:endParaRPr>
          </a:p>
          <a:p>
            <a:pPr>
              <a:spcAft>
                <a:spcPts val="0"/>
              </a:spcAft>
              <a:buNone/>
            </a:pPr>
            <a:endParaRPr lang="en-US" sz="1500" b="1" u="sng" dirty="0" smtClean="0">
              <a:solidFill>
                <a:schemeClr val="tx1"/>
              </a:solidFill>
              <a:latin typeface="+mj-lt"/>
            </a:endParaRPr>
          </a:p>
          <a:p>
            <a:pPr eaLnBrk="1" hangingPunct="1">
              <a:spcBef>
                <a:spcPct val="0"/>
              </a:spcBef>
              <a:spcAft>
                <a:spcPts val="0"/>
              </a:spcAft>
            </a:pPr>
            <a:endParaRPr lang="en-US" sz="1500" b="1" u="sng"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p:txBody>
      </p:sp>
    </p:spTree>
    <p:extLst>
      <p:ext uri="{BB962C8B-B14F-4D97-AF65-F5344CB8AC3E}">
        <p14:creationId xmlns:p14="http://schemas.microsoft.com/office/powerpoint/2010/main" val="83332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dirty="0" smtClean="0">
                <a:solidFill>
                  <a:srgbClr val="610521"/>
                </a:solidFill>
                <a:latin typeface="Gill Sans MT" pitchFamily="34" charset="0"/>
              </a:rPr>
              <a:t>Situation Review</a:t>
            </a:r>
            <a:r>
              <a:rPr lang="en-US" sz="4600" b="1" dirty="0" smtClean="0">
                <a:solidFill>
                  <a:schemeClr val="tx1"/>
                </a:solidFill>
                <a:latin typeface="Gill Sans MT" pitchFamily="34" charset="0"/>
              </a:rPr>
              <a:t/>
            </a:r>
            <a:br>
              <a:rPr lang="en-US" sz="4600" b="1" dirty="0" smtClean="0">
                <a:solidFill>
                  <a:schemeClr val="tx1"/>
                </a:solidFill>
                <a:latin typeface="Gill Sans MT" pitchFamily="34" charset="0"/>
              </a:rPr>
            </a:br>
            <a:endParaRPr lang="en-US" sz="2600" dirty="0" smtClean="0">
              <a:solidFill>
                <a:schemeClr val="tx1"/>
              </a:solidFill>
              <a:latin typeface="Gill Sans MT" pitchFamily="34" charset="0"/>
            </a:endParaRPr>
          </a:p>
        </p:txBody>
      </p:sp>
      <p:sp>
        <p:nvSpPr>
          <p:cNvPr id="12291" name="Rectangle 3"/>
          <p:cNvSpPr>
            <a:spLocks noGrp="1" noChangeArrowheads="1"/>
          </p:cNvSpPr>
          <p:nvPr>
            <p:ph idx="1"/>
          </p:nvPr>
        </p:nvSpPr>
        <p:spPr>
          <a:xfrm>
            <a:off x="2496065" y="1643449"/>
            <a:ext cx="6647936" cy="4645152"/>
          </a:xfrm>
        </p:spPr>
        <p:txBody>
          <a:bodyPr/>
          <a:lstStyle/>
          <a:p>
            <a:pPr defTabSz="911225">
              <a:spcAft>
                <a:spcPct val="30000"/>
              </a:spcAft>
              <a:buClr>
                <a:srgbClr val="610320"/>
              </a:buClr>
              <a:buSzPct val="91000"/>
              <a:buFont typeface="Wingdings" pitchFamily="2" charset="2"/>
              <a:buChar char="Ø"/>
            </a:pPr>
            <a:r>
              <a:rPr lang="en-US" sz="1400" dirty="0" smtClean="0">
                <a:solidFill>
                  <a:srgbClr val="000000"/>
                </a:solidFill>
                <a:latin typeface="Gill Sans MT" pitchFamily="34" charset="0"/>
              </a:rPr>
              <a:t>On </a:t>
            </a:r>
            <a:r>
              <a:rPr lang="en-US" sz="1400" dirty="0">
                <a:solidFill>
                  <a:srgbClr val="000000"/>
                </a:solidFill>
                <a:latin typeface="Gill Sans MT" pitchFamily="34" charset="0"/>
              </a:rPr>
              <a:t>December 4, 2014 at approximately 4:45 PM (EST) a Skookum employee sustained a partial amputation of his left hand, ring finger above the distal knuckle and below the cuticle.</a:t>
            </a:r>
          </a:p>
          <a:p>
            <a:pPr defTabSz="911225">
              <a:spcAft>
                <a:spcPct val="30000"/>
              </a:spcAft>
              <a:buClr>
                <a:srgbClr val="610320"/>
              </a:buClr>
              <a:buSzPct val="91000"/>
              <a:buFont typeface="Wingdings" pitchFamily="2" charset="2"/>
              <a:buChar char="Ø"/>
            </a:pPr>
            <a:endParaRPr lang="en-US" sz="14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r>
              <a:rPr lang="en-US" sz="1400" dirty="0" smtClean="0">
                <a:solidFill>
                  <a:srgbClr val="000000"/>
                </a:solidFill>
                <a:latin typeface="Gill Sans MT" pitchFamily="34" charset="0"/>
              </a:rPr>
              <a:t>Employee </a:t>
            </a:r>
            <a:r>
              <a:rPr lang="en-US" sz="1400" dirty="0">
                <a:solidFill>
                  <a:srgbClr val="000000"/>
                </a:solidFill>
                <a:latin typeface="Gill Sans MT" pitchFamily="34" charset="0"/>
              </a:rPr>
              <a:t>was assisting with the removal of two unused building transformers located behind Building 9714 maintenance shop.</a:t>
            </a:r>
          </a:p>
          <a:p>
            <a:pPr defTabSz="911225">
              <a:spcAft>
                <a:spcPct val="30000"/>
              </a:spcAft>
              <a:buClr>
                <a:srgbClr val="610320"/>
              </a:buClr>
              <a:buSzPct val="91000"/>
              <a:buFont typeface="Wingdings" pitchFamily="2" charset="2"/>
              <a:buChar char="Ø"/>
            </a:pPr>
            <a:endParaRPr lang="en-US" sz="14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r>
              <a:rPr lang="en-US" sz="1400" dirty="0" smtClean="0">
                <a:solidFill>
                  <a:srgbClr val="000000"/>
                </a:solidFill>
                <a:latin typeface="Gill Sans MT" pitchFamily="34" charset="0"/>
              </a:rPr>
              <a:t>Employees </a:t>
            </a:r>
            <a:r>
              <a:rPr lang="en-US" sz="1400" dirty="0">
                <a:solidFill>
                  <a:srgbClr val="000000"/>
                </a:solidFill>
                <a:latin typeface="Gill Sans MT" pitchFamily="34" charset="0"/>
              </a:rPr>
              <a:t>were tasked with fluid </a:t>
            </a:r>
            <a:r>
              <a:rPr lang="en-US" sz="1400" dirty="0" smtClean="0">
                <a:solidFill>
                  <a:srgbClr val="000000"/>
                </a:solidFill>
                <a:latin typeface="Gill Sans MT" pitchFamily="34" charset="0"/>
              </a:rPr>
              <a:t>draining </a:t>
            </a:r>
            <a:r>
              <a:rPr lang="en-US" sz="1400" dirty="0">
                <a:solidFill>
                  <a:srgbClr val="000000"/>
                </a:solidFill>
                <a:latin typeface="Gill Sans MT" pitchFamily="34" charset="0"/>
              </a:rPr>
              <a:t>and removal of unit hold down bolts.  </a:t>
            </a:r>
          </a:p>
          <a:p>
            <a:pPr defTabSz="911225">
              <a:spcAft>
                <a:spcPct val="30000"/>
              </a:spcAft>
              <a:buClr>
                <a:srgbClr val="610320"/>
              </a:buClr>
              <a:buSzPct val="91000"/>
              <a:buFont typeface="Wingdings" pitchFamily="2" charset="2"/>
              <a:buChar char="Ø"/>
            </a:pPr>
            <a:endParaRPr lang="en-US" sz="14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r>
              <a:rPr lang="en-US" sz="1400" dirty="0" smtClean="0">
                <a:solidFill>
                  <a:srgbClr val="000000"/>
                </a:solidFill>
                <a:latin typeface="Gill Sans MT" pitchFamily="34" charset="0"/>
              </a:rPr>
              <a:t>Employees </a:t>
            </a:r>
            <a:r>
              <a:rPr lang="en-US" sz="1400" dirty="0">
                <a:solidFill>
                  <a:srgbClr val="000000"/>
                </a:solidFill>
                <a:latin typeface="Gill Sans MT" pitchFamily="34" charset="0"/>
              </a:rPr>
              <a:t>took the initiative to remove units from concrete pad and place in parking lot for easy pick-up by salvage company.</a:t>
            </a:r>
          </a:p>
          <a:p>
            <a:pPr defTabSz="911225">
              <a:spcAft>
                <a:spcPct val="30000"/>
              </a:spcAft>
              <a:buClr>
                <a:srgbClr val="610320"/>
              </a:buClr>
              <a:buSzPct val="91000"/>
              <a:buFont typeface="Wingdings" pitchFamily="2" charset="2"/>
              <a:buChar char="Ø"/>
            </a:pPr>
            <a:endParaRPr lang="en-US" sz="14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r>
              <a:rPr lang="en-US" sz="1400" dirty="0" smtClean="0">
                <a:solidFill>
                  <a:srgbClr val="000000"/>
                </a:solidFill>
                <a:latin typeface="Gill Sans MT" pitchFamily="34" charset="0"/>
              </a:rPr>
              <a:t>Upon </a:t>
            </a:r>
            <a:r>
              <a:rPr lang="en-US" sz="1400" dirty="0">
                <a:solidFill>
                  <a:srgbClr val="000000"/>
                </a:solidFill>
                <a:latin typeface="Gill Sans MT" pitchFamily="34" charset="0"/>
              </a:rPr>
              <a:t>placing second transformer onto forklift tine, employee’s finger became trapped between unit and forklift tine causing the partial amputation.</a:t>
            </a:r>
          </a:p>
          <a:p>
            <a:pPr>
              <a:spcAft>
                <a:spcPts val="0"/>
              </a:spcAft>
              <a:buNone/>
            </a:pPr>
            <a:endParaRPr lang="en-US" sz="1500" b="1" u="sng" dirty="0" smtClean="0">
              <a:solidFill>
                <a:schemeClr val="tx1"/>
              </a:solidFill>
              <a:latin typeface="+mj-lt"/>
            </a:endParaRPr>
          </a:p>
          <a:p>
            <a:pPr eaLnBrk="1" hangingPunct="1">
              <a:spcBef>
                <a:spcPct val="0"/>
              </a:spcBef>
              <a:spcAft>
                <a:spcPts val="0"/>
              </a:spcAft>
            </a:pPr>
            <a:endParaRPr lang="en-US" sz="1500" b="1" u="sng"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a:p>
            <a:pPr lvl="1" eaLnBrk="1" hangingPunct="1">
              <a:lnSpc>
                <a:spcPct val="80000"/>
              </a:lnSpc>
              <a:spcBef>
                <a:spcPct val="0"/>
              </a:spcBef>
              <a:spcAft>
                <a:spcPct val="30000"/>
              </a:spcAft>
            </a:pPr>
            <a:endParaRPr lang="en-US" sz="1400" dirty="0" smtClean="0">
              <a:solidFill>
                <a:schemeClr val="tx1"/>
              </a:solidFill>
              <a:latin typeface="+mj-lt"/>
            </a:endParaRPr>
          </a:p>
          <a:p>
            <a:pPr eaLnBrk="1" hangingPunct="1">
              <a:lnSpc>
                <a:spcPct val="80000"/>
              </a:lnSpc>
              <a:spcBef>
                <a:spcPct val="0"/>
              </a:spcBef>
              <a:spcAft>
                <a:spcPct val="30000"/>
              </a:spcAft>
            </a:pPr>
            <a:endParaRPr lang="en-US" sz="1800" dirty="0" smtClean="0">
              <a:solidFill>
                <a:schemeClr val="tx1"/>
              </a:solidFill>
              <a:latin typeface="+mj-lt"/>
            </a:endParaRPr>
          </a:p>
        </p:txBody>
      </p:sp>
    </p:spTree>
    <p:extLst>
      <p:ext uri="{BB962C8B-B14F-4D97-AF65-F5344CB8AC3E}">
        <p14:creationId xmlns:p14="http://schemas.microsoft.com/office/powerpoint/2010/main" val="191348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324065"/>
            <a:ext cx="6553200" cy="1143000"/>
          </a:xfrm>
        </p:spPr>
        <p:txBody>
          <a:bodyPr/>
          <a:lstStyle/>
          <a:p>
            <a:pPr eaLnBrk="1" hangingPunct="1"/>
            <a:r>
              <a:rPr lang="en-US" b="1" dirty="0" smtClean="0">
                <a:solidFill>
                  <a:srgbClr val="610521"/>
                </a:solidFill>
                <a:latin typeface="Gill Sans MT" pitchFamily="34" charset="0"/>
              </a:rPr>
              <a:t>Situation Review </a:t>
            </a:r>
            <a:r>
              <a:rPr lang="en-US" sz="3200" b="1" i="1" dirty="0" smtClean="0">
                <a:solidFill>
                  <a:srgbClr val="610521"/>
                </a:solidFill>
                <a:latin typeface="Gill Sans MT" pitchFamily="34" charset="0"/>
              </a:rPr>
              <a:t>(Cont.)</a:t>
            </a:r>
            <a:r>
              <a:rPr lang="en-US" sz="3200" b="1" dirty="0" smtClean="0">
                <a:solidFill>
                  <a:schemeClr val="tx1"/>
                </a:solidFill>
                <a:latin typeface="Gill Sans MT" pitchFamily="34" charset="0"/>
              </a:rPr>
              <a:t/>
            </a:r>
            <a:br>
              <a:rPr lang="en-US" sz="3200" b="1" dirty="0" smtClean="0">
                <a:solidFill>
                  <a:schemeClr val="tx1"/>
                </a:solidFill>
                <a:latin typeface="Gill Sans MT" pitchFamily="34" charset="0"/>
              </a:rPr>
            </a:br>
            <a:endParaRPr lang="en-US" sz="3200"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algn="ctr" defTabSz="911225">
              <a:spcAft>
                <a:spcPct val="30000"/>
              </a:spcAft>
              <a:buClr>
                <a:srgbClr val="610320"/>
              </a:buClr>
              <a:buSzPct val="91000"/>
            </a:pPr>
            <a:r>
              <a:rPr lang="en-US" sz="1600" b="1" dirty="0" smtClean="0">
                <a:solidFill>
                  <a:srgbClr val="000000"/>
                </a:solidFill>
                <a:latin typeface="Gill Sans MT" pitchFamily="34" charset="0"/>
              </a:rPr>
              <a:t>Location of transformer on concrete pad</a:t>
            </a:r>
          </a:p>
          <a:p>
            <a:pPr algn="ctr" defTabSz="911225">
              <a:spcAft>
                <a:spcPct val="30000"/>
              </a:spcAft>
              <a:buClr>
                <a:srgbClr val="610320"/>
              </a:buClr>
              <a:buSzPct val="91000"/>
            </a:pPr>
            <a:endParaRPr lang="en-US" sz="1600" b="1" dirty="0" smtClean="0">
              <a:solidFill>
                <a:srgbClr val="000000"/>
              </a:solidFill>
              <a:latin typeface="Gill Sans MT" pitchFamily="34" charset="0"/>
            </a:endParaRPr>
          </a:p>
        </p:txBody>
      </p:sp>
      <p:pic>
        <p:nvPicPr>
          <p:cNvPr id="6"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27087" y="2145378"/>
            <a:ext cx="5111750" cy="3833812"/>
          </a:xfrm>
        </p:spPr>
      </p:pic>
    </p:spTree>
    <p:extLst>
      <p:ext uri="{BB962C8B-B14F-4D97-AF65-F5344CB8AC3E}">
        <p14:creationId xmlns:p14="http://schemas.microsoft.com/office/powerpoint/2010/main" val="107471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324065"/>
            <a:ext cx="6553200" cy="1143000"/>
          </a:xfrm>
        </p:spPr>
        <p:txBody>
          <a:bodyPr/>
          <a:lstStyle/>
          <a:p>
            <a:pPr eaLnBrk="1" hangingPunct="1"/>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algn="ctr" defTabSz="911225">
              <a:spcAft>
                <a:spcPct val="30000"/>
              </a:spcAft>
              <a:buClr>
                <a:srgbClr val="610320"/>
              </a:buClr>
              <a:buSzPct val="91000"/>
            </a:pPr>
            <a:r>
              <a:rPr lang="en-US" sz="2000" b="1" dirty="0" smtClean="0">
                <a:solidFill>
                  <a:srgbClr val="000000"/>
                </a:solidFill>
                <a:latin typeface="Gill Sans MT" pitchFamily="34" charset="0"/>
              </a:rPr>
              <a:t>Right Side View</a:t>
            </a:r>
          </a:p>
          <a:p>
            <a:pPr defTabSz="911225">
              <a:spcAft>
                <a:spcPct val="30000"/>
              </a:spcAft>
              <a:buClr>
                <a:srgbClr val="610320"/>
              </a:buClr>
              <a:buSzPct val="91000"/>
            </a:pPr>
            <a:endParaRPr lang="en-US" sz="1600" dirty="0">
              <a:solidFill>
                <a:srgbClr val="000000"/>
              </a:solidFill>
              <a:latin typeface="Gill Sans MT" pitchFamily="34" charset="0"/>
            </a:endParaRPr>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762868" y="2180219"/>
            <a:ext cx="4040188" cy="3030962"/>
          </a:xfrm>
          <a:prstGeom prst="rect">
            <a:avLst/>
          </a:prstGeom>
        </p:spPr>
      </p:pic>
      <p:sp>
        <p:nvSpPr>
          <p:cNvPr id="6" name="Up Arrow 5"/>
          <p:cNvSpPr/>
          <p:nvPr/>
        </p:nvSpPr>
        <p:spPr>
          <a:xfrm>
            <a:off x="7175157" y="4361935"/>
            <a:ext cx="1524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3826476" y="5486400"/>
            <a:ext cx="1524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8876" y="5486400"/>
            <a:ext cx="4226010" cy="369332"/>
          </a:xfrm>
          <a:prstGeom prst="rect">
            <a:avLst/>
          </a:prstGeom>
          <a:noFill/>
        </p:spPr>
        <p:txBody>
          <a:bodyPr wrap="square" rtlCol="0">
            <a:spAutoFit/>
          </a:bodyPr>
          <a:lstStyle/>
          <a:p>
            <a:r>
              <a:rPr lang="en-US" dirty="0" smtClean="0"/>
              <a:t>= Position of injured worker</a:t>
            </a:r>
            <a:endParaRPr lang="en-US" dirty="0"/>
          </a:p>
        </p:txBody>
      </p:sp>
    </p:spTree>
    <p:extLst>
      <p:ext uri="{BB962C8B-B14F-4D97-AF65-F5344CB8AC3E}">
        <p14:creationId xmlns:p14="http://schemas.microsoft.com/office/powerpoint/2010/main" val="10718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324065"/>
            <a:ext cx="6553200" cy="1143000"/>
          </a:xfrm>
        </p:spPr>
        <p:txBody>
          <a:bodyPr/>
          <a:lstStyle/>
          <a:p>
            <a:pPr eaLnBrk="1" hangingPunct="1"/>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algn="ctr" defTabSz="911225">
              <a:spcAft>
                <a:spcPct val="30000"/>
              </a:spcAft>
              <a:buClr>
                <a:srgbClr val="610320"/>
              </a:buClr>
              <a:buSzPct val="91000"/>
            </a:pPr>
            <a:r>
              <a:rPr lang="en-US" sz="2000" b="1" dirty="0" smtClean="0">
                <a:solidFill>
                  <a:srgbClr val="000000"/>
                </a:solidFill>
                <a:latin typeface="Gill Sans MT" pitchFamily="34" charset="0"/>
              </a:rPr>
              <a:t>Left Side View</a:t>
            </a:r>
          </a:p>
          <a:p>
            <a:pPr algn="ctr" defTabSz="911225">
              <a:spcAft>
                <a:spcPct val="30000"/>
              </a:spcAft>
              <a:buClr>
                <a:srgbClr val="610320"/>
              </a:buClr>
              <a:buSzPct val="91000"/>
            </a:pPr>
            <a:endParaRPr lang="en-US" sz="2000" b="1" dirty="0">
              <a:solidFill>
                <a:srgbClr val="000000"/>
              </a:solidFill>
              <a:latin typeface="Gill Sans MT" pitchFamily="34" charset="0"/>
            </a:endParaRPr>
          </a:p>
        </p:txBody>
      </p:sp>
      <p:pic>
        <p:nvPicPr>
          <p:cNvPr id="5" name="Content Placeholder 10"/>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732212" y="2363004"/>
            <a:ext cx="4041775" cy="3031331"/>
          </a:xfrm>
          <a:prstGeom prst="rect">
            <a:avLst/>
          </a:prstGeom>
        </p:spPr>
      </p:pic>
      <p:sp>
        <p:nvSpPr>
          <p:cNvPr id="6" name="Up Arrow 5"/>
          <p:cNvSpPr/>
          <p:nvPr/>
        </p:nvSpPr>
        <p:spPr>
          <a:xfrm>
            <a:off x="4185510" y="4437743"/>
            <a:ext cx="1524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6780428" y="4122254"/>
            <a:ext cx="1524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3937686" y="5638800"/>
            <a:ext cx="1524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090086" y="5638800"/>
            <a:ext cx="3188044" cy="369332"/>
          </a:xfrm>
          <a:prstGeom prst="rect">
            <a:avLst/>
          </a:prstGeom>
          <a:noFill/>
        </p:spPr>
        <p:txBody>
          <a:bodyPr wrap="square" rtlCol="0">
            <a:spAutoFit/>
          </a:bodyPr>
          <a:lstStyle/>
          <a:p>
            <a:r>
              <a:rPr lang="en-US" dirty="0" smtClean="0"/>
              <a:t>= Position of other workers</a:t>
            </a:r>
            <a:endParaRPr lang="en-US" dirty="0"/>
          </a:p>
        </p:txBody>
      </p:sp>
    </p:spTree>
    <p:extLst>
      <p:ext uri="{BB962C8B-B14F-4D97-AF65-F5344CB8AC3E}">
        <p14:creationId xmlns:p14="http://schemas.microsoft.com/office/powerpoint/2010/main" val="2007212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6362" y="324065"/>
            <a:ext cx="6553200" cy="1143000"/>
          </a:xfrm>
        </p:spPr>
        <p:txBody>
          <a:bodyPr/>
          <a:lstStyle/>
          <a:p>
            <a:pPr eaLnBrk="1" hangingPunct="1"/>
            <a:r>
              <a:rPr lang="en-US" b="1" dirty="0">
                <a:solidFill>
                  <a:srgbClr val="610521"/>
                </a:solidFill>
                <a:latin typeface="Gill Sans MT" pitchFamily="34" charset="0"/>
              </a:rPr>
              <a:t>Situation Review </a:t>
            </a:r>
            <a:r>
              <a:rPr lang="en-US" sz="3200" b="1" i="1" dirty="0">
                <a:solidFill>
                  <a:srgbClr val="610521"/>
                </a:solidFill>
                <a:latin typeface="Gill Sans MT" pitchFamily="34" charset="0"/>
              </a:rPr>
              <a:t>(Cont.)</a:t>
            </a:r>
            <a:endParaRPr lang="en-US" dirty="0" smtClean="0">
              <a:solidFill>
                <a:schemeClr val="tx1"/>
              </a:solidFill>
              <a:latin typeface="Gill Sans MT" pitchFamily="34" charset="0"/>
            </a:endParaRPr>
          </a:p>
        </p:txBody>
      </p:sp>
      <p:sp>
        <p:nvSpPr>
          <p:cNvPr id="12292" name="Rectangle 4"/>
          <p:cNvSpPr>
            <a:spLocks noChangeArrowheads="1"/>
          </p:cNvSpPr>
          <p:nvPr/>
        </p:nvSpPr>
        <p:spPr bwMode="auto">
          <a:xfrm>
            <a:off x="5782962" y="1600200"/>
            <a:ext cx="3361038" cy="4191000"/>
          </a:xfrm>
          <a:prstGeom prst="rect">
            <a:avLst/>
          </a:prstGeom>
          <a:noFill/>
          <a:ln w="9525">
            <a:noFill/>
            <a:miter lim="800000"/>
            <a:headEnd/>
            <a:tailEnd/>
          </a:ln>
        </p:spPr>
        <p:txBody>
          <a:bodyPr lIns="91235" tIns="45617" rIns="91235" bIns="45617"/>
          <a:lstStyle/>
          <a:p>
            <a:pPr marL="342900" indent="-342900">
              <a:spcAft>
                <a:spcPts val="0"/>
              </a:spcAft>
            </a:pPr>
            <a:endParaRPr lang="en-US" sz="1500" b="1" dirty="0" smtClean="0">
              <a:latin typeface="Gill Sans MT" pitchFamily="34" charset="0"/>
            </a:endParaRPr>
          </a:p>
          <a:p>
            <a:pPr marL="342900" indent="-342900">
              <a:lnSpc>
                <a:spcPct val="80000"/>
              </a:lnSpc>
              <a:spcAft>
                <a:spcPct val="30000"/>
              </a:spcAft>
              <a:buFontTx/>
              <a:buChar char="–"/>
            </a:pPr>
            <a:endParaRPr lang="en-US" sz="1400" dirty="0"/>
          </a:p>
        </p:txBody>
      </p:sp>
      <p:sp>
        <p:nvSpPr>
          <p:cNvPr id="7" name="Rectangle 19"/>
          <p:cNvSpPr>
            <a:spLocks noChangeArrowheads="1"/>
          </p:cNvSpPr>
          <p:nvPr/>
        </p:nvSpPr>
        <p:spPr bwMode="auto">
          <a:xfrm>
            <a:off x="2362200" y="1748481"/>
            <a:ext cx="6781800" cy="4800600"/>
          </a:xfrm>
          <a:prstGeom prst="rect">
            <a:avLst/>
          </a:prstGeom>
          <a:noFill/>
          <a:ln w="9525" algn="ctr">
            <a:noFill/>
            <a:miter lim="800000"/>
            <a:headEnd/>
            <a:tailEnd/>
          </a:ln>
        </p:spPr>
        <p:txBody>
          <a:bodyPr/>
          <a:lstStyle/>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a:solidFill>
                <a:srgbClr val="000000"/>
              </a:solidFill>
              <a:latin typeface="Gill Sans MT" pitchFamily="34" charset="0"/>
            </a:endParaRPr>
          </a:p>
          <a:p>
            <a:pPr defTabSz="911225">
              <a:spcAft>
                <a:spcPct val="30000"/>
              </a:spcAft>
              <a:buClr>
                <a:srgbClr val="610320"/>
              </a:buClr>
              <a:buSzPct val="91000"/>
              <a:buFont typeface="Wingdings" pitchFamily="2" charset="2"/>
              <a:buChar char="Ø"/>
            </a:pPr>
            <a:endParaRPr lang="en-US" sz="1600" dirty="0" smtClean="0">
              <a:solidFill>
                <a:srgbClr val="000000"/>
              </a:solidFill>
              <a:latin typeface="Gill Sans MT" pitchFamily="34" charset="0"/>
            </a:endParaRPr>
          </a:p>
          <a:p>
            <a:pPr algn="ctr"/>
            <a:r>
              <a:rPr lang="en-US" sz="1600" dirty="0" smtClean="0">
                <a:solidFill>
                  <a:srgbClr val="000000"/>
                </a:solidFill>
                <a:latin typeface="Gill Sans MT" pitchFamily="34" charset="0"/>
              </a:rPr>
              <a:t>Injured employee </a:t>
            </a:r>
            <a:r>
              <a:rPr lang="en-US" sz="1600" dirty="0" smtClean="0">
                <a:latin typeface="Gill Sans MT" panose="020B0502020104020203" pitchFamily="34" charset="0"/>
              </a:rPr>
              <a:t>was </a:t>
            </a:r>
            <a:r>
              <a:rPr lang="en-US" sz="1600" dirty="0">
                <a:latin typeface="Gill Sans MT" panose="020B0502020104020203" pitchFamily="34" charset="0"/>
              </a:rPr>
              <a:t>positioned with his back against the radiator with his hands gripping  the radiator in the locations shown by the red arrows.</a:t>
            </a:r>
          </a:p>
        </p:txBody>
      </p:sp>
      <p:pic>
        <p:nvPicPr>
          <p:cNvPr id="5"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762868" y="1919443"/>
            <a:ext cx="4040188" cy="3030141"/>
          </a:xfrm>
          <a:prstGeom prst="rect">
            <a:avLst/>
          </a:prstGeom>
        </p:spPr>
      </p:pic>
      <p:sp>
        <p:nvSpPr>
          <p:cNvPr id="6" name="Up Arrow 5"/>
          <p:cNvSpPr/>
          <p:nvPr/>
        </p:nvSpPr>
        <p:spPr>
          <a:xfrm>
            <a:off x="5593492" y="4267200"/>
            <a:ext cx="152400" cy="304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6132040" y="3996381"/>
            <a:ext cx="152400" cy="304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064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6-2-07 Template with Pyramid colors">
  <a:themeElements>
    <a:clrScheme name="6-2-07 Template with Pyramid col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2-07 Template with Pyramid colo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2-07 Template with Pyramid col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2-07 Template with Pyramid col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2-07 Template with Pyramid col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2-07 Template with Pyramid col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2-07 Template with Pyramid col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2-07 Template with Pyramid col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2-07 Template with Pyramid colo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2-07 Template with Pyramid col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2-07 Template with Pyramid col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2-07 Template with Pyramid col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2-07 Template with Pyramid col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2-07 Template with Pyramid col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1158</Words>
  <Application>Microsoft Office PowerPoint</Application>
  <PresentationFormat>On-screen Show (4:3)</PresentationFormat>
  <Paragraphs>185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Wingdings</vt:lpstr>
      <vt:lpstr>6-2-07 Template with Pyramid colors</vt:lpstr>
      <vt:lpstr>Partial Finger Amputation- Oak Ridge TN</vt:lpstr>
      <vt:lpstr>Presentation Summary </vt:lpstr>
      <vt:lpstr>Company Overview </vt:lpstr>
      <vt:lpstr>Contract Overview (Oak Ridge, TN)</vt:lpstr>
      <vt:lpstr>Situation Review </vt:lpstr>
      <vt:lpstr>Situation Review (Cont.) </vt:lpstr>
      <vt:lpstr>Situation Review (Cont.)</vt:lpstr>
      <vt:lpstr>Situation Review (Cont.)</vt:lpstr>
      <vt:lpstr>Situation Review (Cont.)</vt:lpstr>
      <vt:lpstr>Situation Review (Cont.)</vt:lpstr>
      <vt:lpstr>Situation Review (Cont.)</vt:lpstr>
      <vt:lpstr>Situation Review (Cont.)</vt:lpstr>
      <vt:lpstr>Incident Layout (Cont.)</vt:lpstr>
      <vt:lpstr>Enforcement Process</vt:lpstr>
      <vt:lpstr>Enforcement Letter Findings</vt:lpstr>
      <vt:lpstr>Enforcement Letter Findings (Cont.)</vt:lpstr>
      <vt:lpstr>Enforcement Letter Findings (Cont.)</vt:lpstr>
      <vt:lpstr>PowerPoint Presentation</vt:lpstr>
    </vt:vector>
  </TitlesOfParts>
  <Company>Skookum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Registered User</dc:creator>
  <cp:lastModifiedBy>Colomac, Neil (CONTR)</cp:lastModifiedBy>
  <cp:revision>90</cp:revision>
  <dcterms:created xsi:type="dcterms:W3CDTF">2006-10-24T23:04:29Z</dcterms:created>
  <dcterms:modified xsi:type="dcterms:W3CDTF">2015-10-09T18:32:38Z</dcterms:modified>
</cp:coreProperties>
</file>