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68" r:id="rId3"/>
    <p:sldId id="269" r:id="rId4"/>
    <p:sldId id="270" r:id="rId5"/>
    <p:sldId id="271" r:id="rId6"/>
    <p:sldId id="272" r:id="rId7"/>
    <p:sldId id="273" r:id="rId8"/>
    <p:sldId id="274" r:id="rId9"/>
    <p:sldId id="275" r:id="rId10"/>
    <p:sldId id="256" r:id="rId11"/>
    <p:sldId id="276" r:id="rId12"/>
    <p:sldId id="259" r:id="rId13"/>
    <p:sldId id="27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9" autoAdjust="0"/>
  </p:normalViewPr>
  <p:slideViewPr>
    <p:cSldViewPr>
      <p:cViewPr varScale="1">
        <p:scale>
          <a:sx n="107" d="100"/>
          <a:sy n="107" d="100"/>
        </p:scale>
        <p:origin x="1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52" d="100"/>
          <a:sy n="152" d="100"/>
        </p:scale>
        <p:origin x="-4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10/17/2017</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Internal Use Only</a:t>
            </a:r>
            <a:endParaRPr lang="en-US"/>
          </a:p>
        </p:txBody>
      </p:sp>
    </p:spTree>
    <p:extLst>
      <p:ext uri="{BB962C8B-B14F-4D97-AF65-F5344CB8AC3E}">
        <p14:creationId xmlns:p14="http://schemas.microsoft.com/office/powerpoint/2010/main" val="21966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This removes downward force from his left side and foot.</a:t>
            </a:r>
          </a:p>
          <a:p>
            <a:pPr marL="228600" indent="-228600">
              <a:buFont typeface="+mj-lt"/>
              <a:buAutoNum type="arabicPeriod"/>
            </a:pPr>
            <a:r>
              <a:rPr lang="en-US" dirty="0" smtClean="0"/>
              <a:t>He had 4 points of contact at the moment of the fall.</a:t>
            </a:r>
          </a:p>
          <a:p>
            <a:pPr marL="228600" indent="-228600">
              <a:buFont typeface="+mj-lt"/>
              <a:buAutoNum type="arabicPeriod"/>
            </a:pPr>
            <a:r>
              <a:rPr lang="en-US" dirty="0" smtClean="0"/>
              <a:t>Very few humans</a:t>
            </a:r>
            <a:r>
              <a:rPr lang="en-US" baseline="0" dirty="0" smtClean="0"/>
              <a:t> could maintain the grip with even a fraction of the force placed on the right hand.</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4</a:t>
            </a:fld>
            <a:endParaRPr lang="en-US"/>
          </a:p>
        </p:txBody>
      </p:sp>
    </p:spTree>
    <p:extLst>
      <p:ext uri="{BB962C8B-B14F-4D97-AF65-F5344CB8AC3E}">
        <p14:creationId xmlns:p14="http://schemas.microsoft.com/office/powerpoint/2010/main" val="164033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Coefficient of Rubber/</a:t>
            </a:r>
            <a:r>
              <a:rPr lang="en-US" baseline="0" dirty="0" smtClean="0"/>
              <a:t> steel 0.7</a:t>
            </a:r>
          </a:p>
          <a:p>
            <a:r>
              <a:rPr lang="en-US" baseline="0" dirty="0" smtClean="0"/>
              <a:t>Brake material and iron 0.4</a:t>
            </a:r>
          </a:p>
          <a:p>
            <a:r>
              <a:rPr lang="en-US" baseline="0" dirty="0" smtClean="0"/>
              <a:t>Water and oil </a:t>
            </a:r>
          </a:p>
          <a:p>
            <a:endParaRPr lang="en-US" baseline="0" dirty="0" smtClean="0"/>
          </a:p>
          <a:p>
            <a:r>
              <a:rPr lang="en-US" baseline="0" dirty="0" smtClean="0"/>
              <a:t>Where’s the water in the pictures?  The combination of 80</a:t>
            </a:r>
            <a:r>
              <a:rPr lang="en-US" sz="1200" kern="1200" dirty="0" smtClean="0">
                <a:solidFill>
                  <a:schemeClr val="tx1"/>
                </a:solidFill>
                <a:effectLst/>
                <a:latin typeface="+mn-lt"/>
                <a:ea typeface="+mn-ea"/>
                <a:cs typeface="+mn-cs"/>
              </a:rPr>
              <a:t>⁰F</a:t>
            </a:r>
            <a:r>
              <a:rPr lang="en-US" baseline="0" dirty="0" smtClean="0"/>
              <a:t> temp, 37% RH, and forced air would dry the rungs quickly. </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5</a:t>
            </a:fld>
            <a:endParaRPr lang="en-US"/>
          </a:p>
        </p:txBody>
      </p:sp>
    </p:spTree>
    <p:extLst>
      <p:ext uri="{BB962C8B-B14F-4D97-AF65-F5344CB8AC3E}">
        <p14:creationId xmlns:p14="http://schemas.microsoft.com/office/powerpoint/2010/main" val="313096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examples:</a:t>
            </a:r>
          </a:p>
          <a:p>
            <a:endParaRPr lang="en-US" dirty="0" smtClean="0"/>
          </a:p>
          <a:p>
            <a:r>
              <a:rPr lang="en-US" dirty="0" smtClean="0"/>
              <a:t>Goal of investigation is</a:t>
            </a:r>
            <a:r>
              <a:rPr lang="en-US" baseline="0" dirty="0" smtClean="0"/>
              <a:t> to prevent next accident – not limited to falls, but other accidents as well</a:t>
            </a:r>
            <a:endParaRPr lang="en-US" dirty="0" smtClean="0"/>
          </a:p>
          <a:p>
            <a:endParaRPr lang="en-US" dirty="0" smtClean="0"/>
          </a:p>
          <a:p>
            <a:r>
              <a:rPr lang="en-US" dirty="0" smtClean="0"/>
              <a:t>LOTO – Three different perceptions of what was locked out not all who entered locked out</a:t>
            </a:r>
          </a:p>
          <a:p>
            <a:r>
              <a:rPr lang="en-US" dirty="0" smtClean="0"/>
              <a:t>Training and </a:t>
            </a:r>
            <a:r>
              <a:rPr lang="en-US" dirty="0" err="1" smtClean="0"/>
              <a:t>quals</a:t>
            </a:r>
            <a:r>
              <a:rPr lang="en-US" dirty="0" smtClean="0"/>
              <a:t> for confined space not up to date for one individual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8</a:t>
            </a:fld>
            <a:endParaRPr lang="en-US"/>
          </a:p>
        </p:txBody>
      </p:sp>
    </p:spTree>
    <p:extLst>
      <p:ext uri="{BB962C8B-B14F-4D97-AF65-F5344CB8AC3E}">
        <p14:creationId xmlns:p14="http://schemas.microsoft.com/office/powerpoint/2010/main" val="286557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smtClean="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smtClean="0"/>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smtClean="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smtClean="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10/17/2017</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sp>
        <p:nvSpPr>
          <p:cNvPr id="14" name="TextBox 13"/>
          <p:cNvSpPr txBox="1"/>
          <p:nvPr userDrawn="1"/>
        </p:nvSpPr>
        <p:spPr>
          <a:xfrm>
            <a:off x="381000" y="5486400"/>
            <a:ext cx="1715746" cy="1011815"/>
          </a:xfrm>
          <a:prstGeom prst="rect">
            <a:avLst/>
          </a:prstGeom>
          <a:noFill/>
          <a:ln>
            <a:solidFill>
              <a:schemeClr val="bg1">
                <a:lumMod val="65000"/>
              </a:schemeClr>
            </a:solidFill>
          </a:ln>
        </p:spPr>
        <p:txBody>
          <a:bodyPr wrap="square" rtlCol="0">
            <a:spAutoFit/>
          </a:bodyPr>
          <a:lstStyle/>
          <a:p>
            <a:pPr algn="ctr">
              <a:lnSpc>
                <a:spcPts val="900"/>
              </a:lnSpc>
            </a:pPr>
            <a:r>
              <a:rPr lang="en-US" sz="600" b="1" dirty="0" smtClean="0">
                <a:solidFill>
                  <a:schemeClr val="tx1">
                    <a:lumMod val="50000"/>
                    <a:lumOff val="50000"/>
                  </a:schemeClr>
                </a:solidFill>
                <a:latin typeface="Arial"/>
                <a:cs typeface="Arial"/>
              </a:rPr>
              <a:t>UNCLASSIFIED</a:t>
            </a:r>
          </a:p>
          <a:p>
            <a:pPr>
              <a:lnSpc>
                <a:spcPts val="900"/>
              </a:lnSpc>
            </a:pPr>
            <a:r>
              <a:rPr lang="en-US" sz="600" dirty="0" smtClean="0">
                <a:solidFill>
                  <a:schemeClr val="tx1">
                    <a:lumMod val="50000"/>
                    <a:lumOff val="50000"/>
                  </a:schemeClr>
                </a:solidFill>
                <a:latin typeface="Arial"/>
                <a:cs typeface="Arial"/>
              </a:rPr>
              <a:t>This document has been reviewed by a Y-12 DC/UCNI-RO and has been determined to be UNCLASSIFIED and contains no UCNI. This review does not constitute clearance for public release.</a:t>
            </a:r>
          </a:p>
          <a:p>
            <a:pPr>
              <a:lnSpc>
                <a:spcPts val="900"/>
              </a:lnSpc>
            </a:pPr>
            <a:r>
              <a:rPr lang="en-US" sz="600" dirty="0" smtClean="0">
                <a:solidFill>
                  <a:schemeClr val="tx1">
                    <a:lumMod val="50000"/>
                    <a:lumOff val="50000"/>
                  </a:schemeClr>
                </a:solidFill>
                <a:latin typeface="Arial"/>
                <a:cs typeface="Arial"/>
              </a:rPr>
              <a:t>Name: </a:t>
            </a:r>
          </a:p>
          <a:p>
            <a:pPr>
              <a:lnSpc>
                <a:spcPts val="900"/>
              </a:lnSpc>
            </a:pPr>
            <a:r>
              <a:rPr lang="en-US" sz="600" dirty="0" smtClean="0">
                <a:solidFill>
                  <a:schemeClr val="tx1">
                    <a:lumMod val="50000"/>
                    <a:lumOff val="50000"/>
                  </a:schemeClr>
                </a:solidFill>
                <a:latin typeface="Arial"/>
                <a:cs typeface="Arial"/>
              </a:rPr>
              <a:t>Date:</a:t>
            </a:r>
            <a:r>
              <a:rPr lang="en-US" sz="600" baseline="0" dirty="0" smtClean="0">
                <a:solidFill>
                  <a:schemeClr val="tx1">
                    <a:lumMod val="50000"/>
                    <a:lumOff val="50000"/>
                  </a:schemeClr>
                </a:solidFill>
                <a:latin typeface="Arial"/>
                <a:cs typeface="Arial"/>
              </a:rPr>
              <a:t> </a:t>
            </a:r>
            <a:endParaRPr lang="en-US" sz="600" dirty="0" smtClean="0">
              <a:solidFill>
                <a:schemeClr val="tx1">
                  <a:lumMod val="50000"/>
                  <a:lumOff val="50000"/>
                </a:schemeClr>
              </a:solidFill>
              <a:latin typeface="Arial"/>
              <a:cs typeface="Arial"/>
            </a:endParaRPr>
          </a:p>
        </p:txBody>
      </p:sp>
      <p:sp>
        <p:nvSpPr>
          <p:cNvPr id="20" name="Text Placeholder 8"/>
          <p:cNvSpPr>
            <a:spLocks noGrp="1"/>
          </p:cNvSpPr>
          <p:nvPr>
            <p:ph type="body" sz="quarter" idx="20" hasCustomPrompt="1"/>
          </p:nvPr>
        </p:nvSpPr>
        <p:spPr>
          <a:xfrm>
            <a:off x="685800" y="6172200"/>
            <a:ext cx="1371600" cy="304800"/>
          </a:xfrm>
          <a:noFill/>
          <a:ln w="3175" cmpd="sng">
            <a:noFill/>
          </a:ln>
        </p:spPr>
        <p:txBody>
          <a:bodyPr/>
          <a:lstStyle>
            <a:lvl1pPr marL="0" indent="0">
              <a:buFontTx/>
              <a:buNone/>
              <a:defRPr sz="700" u="sng">
                <a:solidFill>
                  <a:schemeClr val="bg1">
                    <a:lumMod val="50000"/>
                  </a:schemeClr>
                </a:solidFill>
              </a:defRPr>
            </a:lvl1pPr>
          </a:lstStyle>
          <a:p>
            <a:r>
              <a:rPr lang="en-US" dirty="0" smtClean="0"/>
              <a:t>Click to enter Name and Date</a:t>
            </a:r>
            <a:endParaRPr lang="en-US" dirty="0"/>
          </a:p>
        </p:txBody>
      </p:sp>
      <p:grpSp>
        <p:nvGrpSpPr>
          <p:cNvPr id="22" name="Group 21"/>
          <p:cNvGrpSpPr/>
          <p:nvPr userDrawn="1"/>
        </p:nvGrpSpPr>
        <p:grpSpPr>
          <a:xfrm>
            <a:off x="0" y="0"/>
            <a:ext cx="9144001" cy="3127248"/>
            <a:chOff x="-1" y="-1"/>
            <a:chExt cx="9144001" cy="3127248"/>
          </a:xfrm>
          <a:solidFill>
            <a:schemeClr val="bg1"/>
          </a:solidFill>
        </p:grpSpPr>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0"/>
              <a:ext cx="4114965" cy="3124200"/>
            </a:xfrm>
            <a:prstGeom prst="rect">
              <a:avLst/>
            </a:prstGeom>
            <a:grpFill/>
          </p:spPr>
        </p:pic>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029445" y="0"/>
              <a:ext cx="3114555" cy="3124200"/>
            </a:xfrm>
            <a:prstGeom prst="rect">
              <a:avLst/>
            </a:prstGeom>
            <a:grpFill/>
          </p:spPr>
        </p:pic>
        <p:pic>
          <p:nvPicPr>
            <p:cNvPr id="25" name="Pictur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4193491" y="-1"/>
              <a:ext cx="1757428" cy="3127248"/>
            </a:xfrm>
            <a:prstGeom prst="rect">
              <a:avLst/>
            </a:prstGeom>
            <a:grpFill/>
          </p:spPr>
        </p:pic>
      </p:grpSp>
    </p:spTree>
    <p:extLst>
      <p:ext uri="{BB962C8B-B14F-4D97-AF65-F5344CB8AC3E}">
        <p14:creationId xmlns:p14="http://schemas.microsoft.com/office/powerpoint/2010/main" val="3944640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10/17/2017</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10/17/2017</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10/17/2017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10/17/2017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10/17/2017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10/17/2017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10/17/2017</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10/17/2017</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10/17/2017</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smtClean="0"/>
              <a:t>Maintenance Worker Fall from Ladder</a:t>
            </a:r>
          </a:p>
        </p:txBody>
      </p:sp>
      <p:sp>
        <p:nvSpPr>
          <p:cNvPr id="10" name="Text Placeholder 9"/>
          <p:cNvSpPr>
            <a:spLocks noGrp="1"/>
          </p:cNvSpPr>
          <p:nvPr>
            <p:ph type="body" sz="quarter" idx="14"/>
          </p:nvPr>
        </p:nvSpPr>
        <p:spPr/>
        <p:txBody>
          <a:bodyPr rtlCol="0"/>
          <a:lstStyle/>
          <a:p>
            <a:pPr fontAlgn="auto">
              <a:spcAft>
                <a:spcPts val="0"/>
              </a:spcAft>
              <a:defRPr/>
            </a:pPr>
            <a:r>
              <a:rPr lang="en-US" dirty="0" smtClean="0"/>
              <a:t>Kathy Brack</a:t>
            </a:r>
            <a:endParaRPr lang="en-US" dirty="0"/>
          </a:p>
        </p:txBody>
      </p:sp>
      <p:sp>
        <p:nvSpPr>
          <p:cNvPr id="11" name="Text Placeholder 10"/>
          <p:cNvSpPr>
            <a:spLocks noGrp="1"/>
          </p:cNvSpPr>
          <p:nvPr>
            <p:ph type="body" sz="quarter" idx="15"/>
          </p:nvPr>
        </p:nvSpPr>
        <p:spPr/>
        <p:txBody>
          <a:bodyPr rtlCol="0"/>
          <a:lstStyle/>
          <a:p>
            <a:pPr fontAlgn="auto">
              <a:spcAft>
                <a:spcPts val="0"/>
              </a:spcAft>
              <a:defRPr/>
            </a:pPr>
            <a:r>
              <a:rPr lang="en-US" dirty="0" smtClean="0"/>
              <a:t>Senior Manager</a:t>
            </a:r>
            <a:endParaRPr lang="en-US" dirty="0"/>
          </a:p>
        </p:txBody>
      </p:sp>
      <p:sp>
        <p:nvSpPr>
          <p:cNvPr id="3077" name="Text Placeholder 11"/>
          <p:cNvSpPr>
            <a:spLocks noGrp="1"/>
          </p:cNvSpPr>
          <p:nvPr>
            <p:ph type="body" sz="quarter" idx="16"/>
          </p:nvPr>
        </p:nvSpPr>
        <p:spPr/>
        <p:txBody>
          <a:bodyPr/>
          <a:lstStyle/>
          <a:p>
            <a:r>
              <a:rPr lang="en-US" altLang="en-US" dirty="0" smtClean="0"/>
              <a:t>Kathy.Brack@cns.doe.gov</a:t>
            </a:r>
          </a:p>
        </p:txBody>
      </p:sp>
      <p:sp>
        <p:nvSpPr>
          <p:cNvPr id="2" name="Text Placeholder 1"/>
          <p:cNvSpPr>
            <a:spLocks noGrp="1"/>
          </p:cNvSpPr>
          <p:nvPr>
            <p:ph type="body" sz="quarter" idx="20"/>
          </p:nvPr>
        </p:nvSpPr>
        <p:spPr/>
        <p:txBody>
          <a:bodyPr/>
          <a:lstStyle/>
          <a:p>
            <a:r>
              <a:rPr lang="en-US" dirty="0" smtClean="0"/>
              <a:t>Scott Hope</a:t>
            </a:r>
          </a:p>
          <a:p>
            <a:r>
              <a:rPr lang="en-US" dirty="0" smtClean="0"/>
              <a:t>10/3/2017  </a:t>
            </a:r>
            <a:r>
              <a:rPr lang="en-US" dirty="0" err="1" smtClean="0"/>
              <a:t>eDC</a:t>
            </a:r>
            <a:r>
              <a:rPr lang="en-US" dirty="0" smtClean="0"/>
              <a:t>/RO ID:34151</a:t>
            </a:r>
            <a:endParaRPr lang="en-US" dirty="0"/>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Timeline</a:t>
            </a:r>
          </a:p>
        </p:txBody>
      </p:sp>
      <p:sp>
        <p:nvSpPr>
          <p:cNvPr id="11" name="Content Placeholder 10"/>
          <p:cNvSpPr>
            <a:spLocks noGrp="1"/>
          </p:cNvSpPr>
          <p:nvPr>
            <p:ph idx="1"/>
          </p:nvPr>
        </p:nvSpPr>
        <p:spPr/>
        <p:txBody>
          <a:bodyPr rtlCol="0">
            <a:normAutofit/>
          </a:bodyPr>
          <a:lstStyle/>
          <a:p>
            <a:pPr fontAlgn="auto">
              <a:spcAft>
                <a:spcPts val="0"/>
              </a:spcAft>
              <a:defRPr/>
            </a:pPr>
            <a:r>
              <a:rPr lang="en-US" dirty="0" smtClean="0"/>
              <a:t>Timeline</a:t>
            </a:r>
            <a:endParaRPr lang="en-US" dirty="0"/>
          </a:p>
          <a:p>
            <a:pPr lvl="1" fontAlgn="auto">
              <a:spcAft>
                <a:spcPts val="0"/>
              </a:spcAft>
              <a:buFont typeface="Arial" panose="020B0604020202020204" pitchFamily="34" charset="0"/>
              <a:buChar char="•"/>
              <a:defRPr/>
            </a:pPr>
            <a:r>
              <a:rPr lang="en-US" dirty="0"/>
              <a:t>Notice of Intent to Investigate		October 13, 2016</a:t>
            </a:r>
          </a:p>
          <a:p>
            <a:pPr lvl="2" fontAlgn="auto">
              <a:spcAft>
                <a:spcPts val="0"/>
              </a:spcAft>
              <a:buFont typeface="Arial" panose="020B0604020202020204" pitchFamily="34" charset="0"/>
              <a:buChar char="•"/>
              <a:defRPr/>
            </a:pPr>
            <a:r>
              <a:rPr lang="en-US" dirty="0"/>
              <a:t>Received phone call before the </a:t>
            </a:r>
            <a:r>
              <a:rPr lang="en-US" dirty="0" smtClean="0"/>
              <a:t>notice</a:t>
            </a:r>
            <a:endParaRPr lang="en-US" dirty="0"/>
          </a:p>
          <a:p>
            <a:pPr lvl="2" fontAlgn="auto">
              <a:spcAft>
                <a:spcPts val="0"/>
              </a:spcAft>
              <a:buFont typeface="Arial" panose="020B0604020202020204" pitchFamily="34" charset="0"/>
              <a:buChar char="•"/>
              <a:defRPr/>
            </a:pPr>
            <a:r>
              <a:rPr lang="en-US" dirty="0"/>
              <a:t>Subsequent discussion and phone call to determine willingness to consider a consent </a:t>
            </a:r>
            <a:r>
              <a:rPr lang="en-US" dirty="0" smtClean="0"/>
              <a:t>order</a:t>
            </a:r>
            <a:endParaRPr lang="en-US" dirty="0"/>
          </a:p>
          <a:p>
            <a:pPr lvl="1" fontAlgn="auto">
              <a:spcAft>
                <a:spcPts val="0"/>
              </a:spcAft>
              <a:buFont typeface="Arial" panose="020B0604020202020204" pitchFamily="34" charset="0"/>
              <a:buChar char="•"/>
              <a:defRPr/>
            </a:pPr>
            <a:r>
              <a:rPr lang="en-US" dirty="0" smtClean="0"/>
              <a:t>Request </a:t>
            </a:r>
            <a:r>
              <a:rPr lang="en-US" dirty="0"/>
              <a:t>Consent Order			November 18, </a:t>
            </a:r>
            <a:r>
              <a:rPr lang="en-US" dirty="0" smtClean="0"/>
              <a:t>2016</a:t>
            </a:r>
          </a:p>
          <a:p>
            <a:pPr lvl="2" fontAlgn="auto">
              <a:spcAft>
                <a:spcPts val="0"/>
              </a:spcAft>
              <a:buFont typeface="Arial" panose="020B0604020202020204" pitchFamily="34" charset="0"/>
              <a:buChar char="•"/>
              <a:defRPr/>
            </a:pPr>
            <a:r>
              <a:rPr lang="en-US" dirty="0" smtClean="0"/>
              <a:t>Included the investigation and analysis of non-compliances</a:t>
            </a:r>
          </a:p>
          <a:p>
            <a:pPr lvl="1" fontAlgn="auto">
              <a:spcAft>
                <a:spcPts val="0"/>
              </a:spcAft>
              <a:buFont typeface="Arial" panose="020B0604020202020204" pitchFamily="34" charset="0"/>
              <a:buChar char="•"/>
              <a:defRPr/>
            </a:pPr>
            <a:r>
              <a:rPr lang="en-US" dirty="0" smtClean="0"/>
              <a:t>Email OE: plan to fill in the Utility Pit		November 29, 2016</a:t>
            </a:r>
          </a:p>
          <a:p>
            <a:pPr lvl="1" fontAlgn="auto">
              <a:spcAft>
                <a:spcPts val="0"/>
              </a:spcAft>
              <a:buFont typeface="Arial" panose="020B0604020202020204" pitchFamily="34" charset="0"/>
              <a:buChar char="•"/>
              <a:defRPr/>
            </a:pPr>
            <a:r>
              <a:rPr lang="en-US" dirty="0" smtClean="0"/>
              <a:t>Entered action plan to NTS		December 12, 2016</a:t>
            </a:r>
          </a:p>
          <a:p>
            <a:pPr lvl="1" fontAlgn="auto">
              <a:spcAft>
                <a:spcPts val="0"/>
              </a:spcAft>
              <a:buFont typeface="Arial" panose="020B0604020202020204" pitchFamily="34" charset="0"/>
              <a:buChar char="•"/>
              <a:defRPr/>
            </a:pPr>
            <a:r>
              <a:rPr lang="en-US" dirty="0" smtClean="0"/>
              <a:t>Phone call from OE			December 20, 2016</a:t>
            </a:r>
            <a:endParaRPr lang="en-US" dirty="0"/>
          </a:p>
          <a:p>
            <a:pPr lvl="1" fontAlgn="auto">
              <a:spcAft>
                <a:spcPts val="0"/>
              </a:spcAft>
              <a:buFont typeface="Arial" panose="020B0604020202020204" pitchFamily="34" charset="0"/>
              <a:buChar char="•"/>
              <a:defRPr/>
            </a:pPr>
            <a:r>
              <a:rPr lang="en-US" dirty="0" smtClean="0"/>
              <a:t>Extent of Condition Review		December 21, 2016</a:t>
            </a:r>
          </a:p>
          <a:p>
            <a:pPr lvl="1" fontAlgn="auto">
              <a:spcAft>
                <a:spcPts val="0"/>
              </a:spcAft>
              <a:buFont typeface="Arial" panose="020B0604020202020204" pitchFamily="34" charset="0"/>
              <a:buChar char="•"/>
              <a:defRPr/>
            </a:pPr>
            <a:r>
              <a:rPr lang="en-US" dirty="0" smtClean="0"/>
              <a:t>Response to 12/20 phone call		January 5, 2017</a:t>
            </a:r>
          </a:p>
          <a:p>
            <a:pPr lvl="2" fontAlgn="auto">
              <a:spcAft>
                <a:spcPts val="0"/>
              </a:spcAft>
              <a:buFont typeface="Arial" panose="020B0604020202020204" pitchFamily="34" charset="0"/>
              <a:buChar char="•"/>
              <a:defRPr/>
            </a:pPr>
            <a:r>
              <a:rPr lang="en-US" dirty="0" smtClean="0"/>
              <a:t>Included identification of additional actions</a:t>
            </a:r>
          </a:p>
          <a:p>
            <a:pPr lvl="2" fontAlgn="auto">
              <a:spcAft>
                <a:spcPts val="0"/>
              </a:spcAft>
              <a:buFont typeface="Arial" panose="020B0604020202020204" pitchFamily="34" charset="0"/>
              <a:buChar char="•"/>
              <a:defRPr/>
            </a:pPr>
            <a:r>
              <a:rPr lang="en-US" dirty="0" smtClean="0"/>
              <a:t>Transmitted Extent of Condition Results</a:t>
            </a:r>
          </a:p>
          <a:p>
            <a:pPr lvl="1" fontAlgn="auto">
              <a:spcAft>
                <a:spcPts val="0"/>
              </a:spcAft>
              <a:buFont typeface="Arial" panose="020B0604020202020204" pitchFamily="34" charset="0"/>
              <a:buChar char="•"/>
              <a:defRPr/>
            </a:pPr>
            <a:r>
              <a:rPr lang="en-US" dirty="0" smtClean="0"/>
              <a:t>Teleconference:  Emergency Response	January 25, 2017</a:t>
            </a:r>
          </a:p>
          <a:p>
            <a:pPr lvl="1" fontAlgn="auto">
              <a:spcAft>
                <a:spcPts val="0"/>
              </a:spcAft>
              <a:buFont typeface="Arial" panose="020B0604020202020204" pitchFamily="34" charset="0"/>
              <a:buChar char="•"/>
              <a:defRPr/>
            </a:pPr>
            <a:r>
              <a:rPr lang="en-US" dirty="0" smtClean="0"/>
              <a:t>Email follow-up to teleconference		January 26, 2017</a:t>
            </a:r>
          </a:p>
          <a:p>
            <a:pPr lvl="1" fontAlgn="auto">
              <a:spcAft>
                <a:spcPts val="0"/>
              </a:spcAft>
              <a:buFont typeface="Arial" panose="020B0604020202020204" pitchFamily="34" charset="0"/>
              <a:buChar char="•"/>
              <a:defRPr/>
            </a:pPr>
            <a:endParaRPr lang="en-US" dirty="0"/>
          </a:p>
          <a:p>
            <a:pPr marL="171450" lvl="1" indent="0" fontAlgn="auto">
              <a:spcAft>
                <a:spcPts val="0"/>
              </a:spcAft>
              <a:buNone/>
              <a:defRPr/>
            </a:pPr>
            <a:endParaRPr lang="en-US" dirty="0" smtClean="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Timeline</a:t>
            </a:r>
          </a:p>
        </p:txBody>
      </p:sp>
      <p:sp>
        <p:nvSpPr>
          <p:cNvPr id="11" name="Content Placeholder 10"/>
          <p:cNvSpPr>
            <a:spLocks noGrp="1"/>
          </p:cNvSpPr>
          <p:nvPr>
            <p:ph idx="1"/>
          </p:nvPr>
        </p:nvSpPr>
        <p:spPr/>
        <p:txBody>
          <a:bodyPr rtlCol="0">
            <a:normAutofit/>
          </a:bodyPr>
          <a:lstStyle/>
          <a:p>
            <a:pPr fontAlgn="auto">
              <a:spcAft>
                <a:spcPts val="0"/>
              </a:spcAft>
              <a:defRPr/>
            </a:pPr>
            <a:r>
              <a:rPr lang="en-US" dirty="0" smtClean="0"/>
              <a:t>Timeline</a:t>
            </a:r>
            <a:endParaRPr lang="en-US" dirty="0"/>
          </a:p>
          <a:p>
            <a:pPr lvl="1" fontAlgn="auto">
              <a:spcAft>
                <a:spcPts val="0"/>
              </a:spcAft>
              <a:buFont typeface="Arial" panose="020B0604020202020204" pitchFamily="34" charset="0"/>
              <a:buChar char="•"/>
              <a:defRPr/>
            </a:pPr>
            <a:r>
              <a:rPr lang="en-US" dirty="0"/>
              <a:t>Email with results of evaluation		February 15, 2017</a:t>
            </a:r>
          </a:p>
          <a:p>
            <a:pPr lvl="2" fontAlgn="auto">
              <a:spcAft>
                <a:spcPts val="0"/>
              </a:spcAft>
              <a:buFont typeface="Arial" panose="020B0604020202020204" pitchFamily="34" charset="0"/>
              <a:buChar char="•"/>
              <a:defRPr/>
            </a:pPr>
            <a:r>
              <a:rPr lang="en-US" dirty="0"/>
              <a:t>Utilities Work Planning and Control evaluation – 1 new issue not related to the </a:t>
            </a:r>
            <a:r>
              <a:rPr lang="en-US" dirty="0" smtClean="0"/>
              <a:t>accident</a:t>
            </a:r>
            <a:endParaRPr lang="en-US" dirty="0"/>
          </a:p>
          <a:p>
            <a:pPr lvl="1" fontAlgn="auto">
              <a:spcAft>
                <a:spcPts val="0"/>
              </a:spcAft>
              <a:buFont typeface="Arial" panose="020B0604020202020204" pitchFamily="34" charset="0"/>
              <a:buChar char="•"/>
              <a:defRPr/>
            </a:pPr>
            <a:r>
              <a:rPr lang="en-US" dirty="0" smtClean="0"/>
              <a:t>Consent Order signed			May 5, 2017</a:t>
            </a:r>
          </a:p>
          <a:p>
            <a:pPr lvl="1" fontAlgn="auto">
              <a:spcAft>
                <a:spcPts val="0"/>
              </a:spcAft>
              <a:buFont typeface="Arial" panose="020B0604020202020204" pitchFamily="34" charset="0"/>
              <a:buChar char="•"/>
              <a:defRPr/>
            </a:pPr>
            <a:r>
              <a:rPr lang="en-US" dirty="0" smtClean="0"/>
              <a:t>Transmitted to OE			May 10, 2017</a:t>
            </a:r>
          </a:p>
          <a:p>
            <a:pPr lvl="1" fontAlgn="auto">
              <a:spcAft>
                <a:spcPts val="0"/>
              </a:spcAft>
              <a:buFont typeface="Arial" panose="020B0604020202020204" pitchFamily="34" charset="0"/>
              <a:buChar char="•"/>
              <a:defRPr/>
            </a:pPr>
            <a:r>
              <a:rPr lang="en-US" dirty="0" smtClean="0"/>
              <a:t>Last Action Completed			August 31, 2017</a:t>
            </a:r>
          </a:p>
          <a:p>
            <a:pPr lvl="1" fontAlgn="auto">
              <a:spcAft>
                <a:spcPts val="0"/>
              </a:spcAft>
              <a:buFont typeface="Arial" panose="020B0604020202020204" pitchFamily="34" charset="0"/>
              <a:buChar char="•"/>
              <a:defRPr/>
            </a:pPr>
            <a:r>
              <a:rPr lang="en-US" dirty="0" smtClean="0"/>
              <a:t>Effectiveness Review			September 28, 2017</a:t>
            </a:r>
          </a:p>
          <a:p>
            <a:pPr lvl="2" fontAlgn="auto">
              <a:spcAft>
                <a:spcPts val="0"/>
              </a:spcAft>
              <a:buFont typeface="Arial" panose="020B0604020202020204" pitchFamily="34" charset="0"/>
              <a:buChar char="•"/>
              <a:defRPr/>
            </a:pPr>
            <a:r>
              <a:rPr lang="en-US" dirty="0" smtClean="0"/>
              <a:t>2 findings and will add actions in November</a:t>
            </a:r>
          </a:p>
          <a:p>
            <a:pPr lvl="1" fontAlgn="auto">
              <a:spcAft>
                <a:spcPts val="0"/>
              </a:spcAft>
              <a:buFont typeface="Arial" panose="020B0604020202020204" pitchFamily="34" charset="0"/>
              <a:buChar char="•"/>
              <a:defRPr/>
            </a:pPr>
            <a:r>
              <a:rPr lang="en-US" dirty="0" smtClean="0"/>
              <a:t>Phone call to OE			September 28, 2017</a:t>
            </a:r>
          </a:p>
          <a:p>
            <a:pPr lvl="1" fontAlgn="auto">
              <a:spcAft>
                <a:spcPts val="0"/>
              </a:spcAft>
              <a:buFont typeface="Arial" panose="020B0604020202020204" pitchFamily="34" charset="0"/>
              <a:buChar char="•"/>
              <a:defRPr/>
            </a:pPr>
            <a:r>
              <a:rPr lang="en-US" dirty="0" smtClean="0"/>
              <a:t>Email to OE				September 28, 2017</a:t>
            </a:r>
          </a:p>
          <a:p>
            <a:pPr lvl="2" fontAlgn="auto">
              <a:spcAft>
                <a:spcPts val="0"/>
              </a:spcAft>
              <a:buFont typeface="Arial" panose="020B0604020202020204" pitchFamily="34" charset="0"/>
              <a:buChar char="•"/>
              <a:defRPr/>
            </a:pPr>
            <a:r>
              <a:rPr lang="en-US" dirty="0" smtClean="0"/>
              <a:t>Share the effectiveness review.</a:t>
            </a:r>
          </a:p>
          <a:p>
            <a:pPr lvl="1" fontAlgn="auto">
              <a:spcAft>
                <a:spcPts val="0"/>
              </a:spcAft>
              <a:buFont typeface="Arial" panose="020B0604020202020204" pitchFamily="34" charset="0"/>
              <a:buChar char="•"/>
              <a:defRPr/>
            </a:pPr>
            <a:r>
              <a:rPr lang="en-US" dirty="0" smtClean="0"/>
              <a:t>Update NTS report with Effectiveness review results and add actions to address 2 findings				October 2, 2017</a:t>
            </a:r>
          </a:p>
          <a:p>
            <a:pPr lvl="1" fontAlgn="auto">
              <a:spcAft>
                <a:spcPts val="0"/>
              </a:spcAft>
              <a:buFont typeface="Arial" panose="020B0604020202020204" pitchFamily="34" charset="0"/>
              <a:buChar char="•"/>
              <a:defRPr/>
            </a:pPr>
            <a:endParaRPr lang="en-US" dirty="0"/>
          </a:p>
          <a:p>
            <a:pPr marL="171450" lvl="1" indent="0" fontAlgn="auto">
              <a:spcAft>
                <a:spcPts val="0"/>
              </a:spcAft>
              <a:buNone/>
              <a:defRPr/>
            </a:pPr>
            <a:endParaRPr lang="en-US" dirty="0" smtClean="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11</a:t>
            </a:fld>
            <a:endParaRPr lang="en-US" dirty="0"/>
          </a:p>
        </p:txBody>
      </p:sp>
    </p:spTree>
    <p:extLst>
      <p:ext uri="{BB962C8B-B14F-4D97-AF65-F5344CB8AC3E}">
        <p14:creationId xmlns:p14="http://schemas.microsoft.com/office/powerpoint/2010/main" val="135317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Consent Order Provisions</a:t>
            </a:r>
          </a:p>
        </p:txBody>
      </p:sp>
      <p:sp>
        <p:nvSpPr>
          <p:cNvPr id="11" name="Content Placeholder 10"/>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n-US" dirty="0" smtClean="0"/>
              <a:t>Develop and finalize site-wide corrective action plan and extent of condition review.</a:t>
            </a:r>
          </a:p>
          <a:p>
            <a:pPr fontAlgn="auto">
              <a:spcAft>
                <a:spcPts val="0"/>
              </a:spcAft>
              <a:buFont typeface="Arial" panose="020B0604020202020204" pitchFamily="34" charset="0"/>
              <a:buChar char="•"/>
              <a:defRPr/>
            </a:pPr>
            <a:r>
              <a:rPr lang="en-US" dirty="0" smtClean="0"/>
              <a:t>Enhance hazard identification and assessment requirements related to confined space entry and lockout-</a:t>
            </a:r>
            <a:r>
              <a:rPr lang="en-US" dirty="0" err="1" smtClean="0"/>
              <a:t>tagout</a:t>
            </a:r>
            <a:r>
              <a:rPr lang="en-US" dirty="0" smtClean="0"/>
              <a:t> (LOTO), as revealed by the event.</a:t>
            </a:r>
          </a:p>
          <a:p>
            <a:pPr fontAlgn="auto">
              <a:spcAft>
                <a:spcPts val="0"/>
              </a:spcAft>
              <a:buFont typeface="Arial" panose="020B0604020202020204" pitchFamily="34" charset="0"/>
              <a:buChar char="•"/>
              <a:defRPr/>
            </a:pPr>
            <a:r>
              <a:rPr lang="en-US" dirty="0" smtClean="0"/>
              <a:t>Update CNS WSH program content, and the related processes for implementation of forms/permits to address the procedural deficiencies from the event.</a:t>
            </a:r>
          </a:p>
          <a:p>
            <a:pPr fontAlgn="auto">
              <a:spcAft>
                <a:spcPts val="0"/>
              </a:spcAft>
              <a:buFont typeface="Arial" panose="020B0604020202020204" pitchFamily="34" charset="0"/>
              <a:buChar char="•"/>
              <a:defRPr/>
            </a:pPr>
            <a:r>
              <a:rPr lang="en-US" dirty="0" smtClean="0"/>
              <a:t>Provide initial and periodic training as necessary, in revised WSH program content to ensure that personnel are adequately informed about required procedures and potential worksite hazards.</a:t>
            </a:r>
          </a:p>
          <a:p>
            <a:pPr fontAlgn="auto">
              <a:spcAft>
                <a:spcPts val="0"/>
              </a:spcAft>
              <a:buFont typeface="Arial" panose="020B0604020202020204" pitchFamily="34" charset="0"/>
              <a:buChar char="•"/>
              <a:defRPr/>
            </a:pPr>
            <a:r>
              <a:rPr lang="en-US" dirty="0" smtClean="0"/>
              <a:t>Enhance hazard prevention and abatement provisions related to confined space entry and LOTO as revealed by the event.  To the extent feasible, reconfigure utility pit equipment to locations outside of pits so as to preclude personnel entry into a confined space.</a:t>
            </a:r>
          </a:p>
          <a:p>
            <a:pPr fontAlgn="auto">
              <a:spcAft>
                <a:spcPts val="0"/>
              </a:spcAft>
              <a:buFont typeface="Arial" panose="020B0604020202020204" pitchFamily="34" charset="0"/>
              <a:buChar char="•"/>
              <a:defRPr/>
            </a:pPr>
            <a:r>
              <a:rPr lang="en-US" dirty="0" smtClean="0"/>
              <a:t>Communicate lessons Learned.</a:t>
            </a:r>
          </a:p>
          <a:p>
            <a:pPr fontAlgn="auto">
              <a:spcAft>
                <a:spcPts val="0"/>
              </a:spcAft>
              <a:buFont typeface="Arial" panose="020B0604020202020204" pitchFamily="34" charset="0"/>
              <a:buChar char="•"/>
              <a:defRPr/>
            </a:pPr>
            <a:r>
              <a:rPr lang="en-US" dirty="0" smtClean="0"/>
              <a:t>Conduct Effectiveness Review.</a:t>
            </a:r>
          </a:p>
          <a:p>
            <a:pPr marL="0" indent="0" fontAlgn="auto">
              <a:spcAft>
                <a:spcPts val="0"/>
              </a:spcAft>
              <a:buNone/>
              <a:defRPr/>
            </a:pPr>
            <a:endParaRPr lang="en-US" dirty="0" smtClean="0"/>
          </a:p>
          <a:p>
            <a:pPr fontAlgn="auto">
              <a:spcAft>
                <a:spcPts val="0"/>
              </a:spcAft>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Consent Order Provisions</a:t>
            </a:r>
          </a:p>
        </p:txBody>
      </p:sp>
      <p:sp>
        <p:nvSpPr>
          <p:cNvPr id="11" name="Content Placeholder 10"/>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Quarterly Reports of corrective action status.</a:t>
            </a:r>
          </a:p>
          <a:p>
            <a:pPr fontAlgn="auto">
              <a:spcAft>
                <a:spcPts val="0"/>
              </a:spcAft>
              <a:buFont typeface="Arial" panose="020B0604020202020204" pitchFamily="34" charset="0"/>
              <a:buChar char="•"/>
              <a:defRPr/>
            </a:pPr>
            <a:r>
              <a:rPr lang="en-US" dirty="0" smtClean="0"/>
              <a:t>Written notification of extensions 30 days in advance of original due date.</a:t>
            </a:r>
          </a:p>
          <a:p>
            <a:pPr fontAlgn="auto">
              <a:spcAft>
                <a:spcPts val="0"/>
              </a:spcAft>
              <a:buFont typeface="Arial" panose="020B0604020202020204" pitchFamily="34" charset="0"/>
              <a:buChar char="•"/>
              <a:defRPr/>
            </a:pPr>
            <a:r>
              <a:rPr lang="en-US" dirty="0" smtClean="0"/>
              <a:t>Notify when all actions are complete.</a:t>
            </a:r>
          </a:p>
          <a:p>
            <a:pPr fontAlgn="auto">
              <a:spcAft>
                <a:spcPts val="0"/>
              </a:spcAft>
              <a:buFont typeface="Arial" panose="020B0604020202020204" pitchFamily="34" charset="0"/>
              <a:buChar char="•"/>
              <a:defRPr/>
            </a:pPr>
            <a:r>
              <a:rPr lang="en-US" dirty="0" smtClean="0"/>
              <a:t>Provide results of final effectiveness review.</a:t>
            </a:r>
          </a:p>
          <a:p>
            <a:pPr fontAlgn="auto">
              <a:spcAft>
                <a:spcPts val="0"/>
              </a:spcAft>
              <a:buFont typeface="Arial" panose="020B0604020202020204" pitchFamily="34" charset="0"/>
              <a:buChar char="•"/>
              <a:defRPr/>
            </a:pPr>
            <a:r>
              <a:rPr lang="en-US" dirty="0" smtClean="0"/>
              <a:t>$45,000 </a:t>
            </a:r>
            <a:r>
              <a:rPr lang="en-US" smtClean="0"/>
              <a:t>monetary </a:t>
            </a:r>
            <a:r>
              <a:rPr lang="en-US" smtClean="0"/>
              <a:t>remedy.</a:t>
            </a:r>
            <a:endParaRPr lang="en-US" dirty="0"/>
          </a:p>
          <a:p>
            <a:pPr marL="0" indent="0" fontAlgn="auto">
              <a:spcAft>
                <a:spcPts val="0"/>
              </a:spcAft>
              <a:buNone/>
              <a:defRPr/>
            </a:pPr>
            <a:endParaRPr lang="en-US" dirty="0" smtClean="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13</a:t>
            </a:fld>
            <a:endParaRPr lang="en-US" dirty="0"/>
          </a:p>
        </p:txBody>
      </p:sp>
    </p:spTree>
    <p:extLst>
      <p:ext uri="{BB962C8B-B14F-4D97-AF65-F5344CB8AC3E}">
        <p14:creationId xmlns:p14="http://schemas.microsoft.com/office/powerpoint/2010/main" val="26427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The Mission </a:t>
            </a:r>
          </a:p>
        </p:txBody>
      </p:sp>
      <p:sp>
        <p:nvSpPr>
          <p:cNvPr id="11" name="Content Placeholder 10"/>
          <p:cNvSpPr>
            <a:spLocks noGrp="1"/>
          </p:cNvSpPr>
          <p:nvPr>
            <p:ph idx="1"/>
          </p:nvPr>
        </p:nvSpPr>
        <p:spPr>
          <a:xfrm>
            <a:off x="304800" y="1219200"/>
            <a:ext cx="3200400" cy="4267200"/>
          </a:xfrm>
        </p:spPr>
        <p:txBody>
          <a:bodyPr rtlCol="0">
            <a:normAutofit/>
          </a:bodyPr>
          <a:lstStyle/>
          <a:p>
            <a:pPr fontAlgn="auto">
              <a:spcAft>
                <a:spcPts val="0"/>
              </a:spcAft>
              <a:defRPr/>
            </a:pPr>
            <a:r>
              <a:rPr lang="en-US" dirty="0" smtClean="0"/>
              <a:t>Replace the sump pump in the utility pit located in the Old Salvage Yard</a:t>
            </a:r>
          </a:p>
          <a:p>
            <a:pPr fontAlgn="auto">
              <a:spcAft>
                <a:spcPts val="0"/>
              </a:spcAft>
              <a:defRPr/>
            </a:pPr>
            <a:r>
              <a:rPr lang="en-US" dirty="0" smtClean="0"/>
              <a:t>Confined Space</a:t>
            </a:r>
          </a:p>
          <a:p>
            <a:pPr fontAlgn="auto">
              <a:spcAft>
                <a:spcPts val="0"/>
              </a:spcAft>
              <a:defRPr/>
            </a:pPr>
            <a:r>
              <a:rPr lang="en-US" dirty="0" smtClean="0"/>
              <a:t>LO / TO</a:t>
            </a:r>
          </a:p>
          <a:p>
            <a:pPr fontAlgn="auto">
              <a:spcAft>
                <a:spcPts val="0"/>
              </a:spcAft>
              <a:defRPr/>
            </a:pPr>
            <a:r>
              <a:rPr lang="en-US" dirty="0" smtClean="0"/>
              <a:t>80</a:t>
            </a:r>
            <a:r>
              <a:rPr lang="en-US" dirty="0"/>
              <a:t>⁰</a:t>
            </a:r>
            <a:r>
              <a:rPr lang="en-US" dirty="0" smtClean="0"/>
              <a:t> F  </a:t>
            </a:r>
          </a:p>
          <a:p>
            <a:pPr fontAlgn="auto">
              <a:spcAft>
                <a:spcPts val="0"/>
              </a:spcAft>
              <a:defRPr/>
            </a:pPr>
            <a:r>
              <a:rPr lang="en-US" dirty="0" smtClean="0"/>
              <a:t>38% Relative Humidity</a:t>
            </a:r>
          </a:p>
          <a:p>
            <a:pPr fontAlgn="auto">
              <a:spcAft>
                <a:spcPts val="0"/>
              </a:spcAft>
              <a:defRPr/>
            </a:pPr>
            <a:r>
              <a:rPr lang="en-US" dirty="0" smtClean="0"/>
              <a:t>Contamination Area</a:t>
            </a:r>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336" y="1447800"/>
            <a:ext cx="5480443" cy="3657600"/>
          </a:xfrm>
          <a:prstGeom prst="rect">
            <a:avLst/>
          </a:prstGeom>
        </p:spPr>
      </p:pic>
      <p:cxnSp>
        <p:nvCxnSpPr>
          <p:cNvPr id="7" name="Straight Arrow Connector 6"/>
          <p:cNvCxnSpPr/>
          <p:nvPr/>
        </p:nvCxnSpPr>
        <p:spPr>
          <a:xfrm flipV="1">
            <a:off x="6248400" y="4114800"/>
            <a:ext cx="1219200" cy="1905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50060" y="5918284"/>
            <a:ext cx="1574540" cy="253916"/>
          </a:xfrm>
          <a:prstGeom prst="rect">
            <a:avLst/>
          </a:prstGeom>
          <a:noFill/>
        </p:spPr>
        <p:txBody>
          <a:bodyPr wrap="square" rtlCol="0">
            <a:spAutoFit/>
          </a:bodyPr>
          <a:lstStyle/>
          <a:p>
            <a:pPr algn="ctr"/>
            <a:r>
              <a:rPr lang="en-US" sz="1050" b="1" dirty="0" smtClean="0">
                <a:solidFill>
                  <a:srgbClr val="FF0000"/>
                </a:solidFill>
              </a:rPr>
              <a:t>Sump pump replaced</a:t>
            </a:r>
            <a:endParaRPr lang="en-US" dirty="0" smtClean="0"/>
          </a:p>
        </p:txBody>
      </p:sp>
    </p:spTree>
    <p:extLst>
      <p:ext uri="{BB962C8B-B14F-4D97-AF65-F5344CB8AC3E}">
        <p14:creationId xmlns:p14="http://schemas.microsoft.com/office/powerpoint/2010/main" val="357474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What happened</a:t>
            </a:r>
          </a:p>
        </p:txBody>
      </p:sp>
      <p:sp>
        <p:nvSpPr>
          <p:cNvPr id="11" name="Content Placeholder 10"/>
          <p:cNvSpPr>
            <a:spLocks noGrp="1"/>
          </p:cNvSpPr>
          <p:nvPr>
            <p:ph idx="1"/>
          </p:nvPr>
        </p:nvSpPr>
        <p:spPr>
          <a:xfrm>
            <a:off x="304800" y="990600"/>
            <a:ext cx="4800600" cy="5105400"/>
          </a:xfrm>
        </p:spPr>
        <p:txBody>
          <a:bodyPr rtlCol="0">
            <a:normAutofit fontScale="92500" lnSpcReduction="20000"/>
          </a:bodyPr>
          <a:lstStyle/>
          <a:p>
            <a:pPr fontAlgn="auto">
              <a:spcAft>
                <a:spcPts val="0"/>
              </a:spcAft>
              <a:buFont typeface="Arial" panose="020B0604020202020204" pitchFamily="34" charset="0"/>
              <a:buChar char="•"/>
              <a:defRPr/>
            </a:pPr>
            <a:r>
              <a:rPr lang="en-US" dirty="0" smtClean="0"/>
              <a:t>Pre job brief</a:t>
            </a:r>
          </a:p>
          <a:p>
            <a:pPr fontAlgn="auto">
              <a:spcAft>
                <a:spcPts val="0"/>
              </a:spcAft>
              <a:buFont typeface="Arial" panose="020B0604020202020204" pitchFamily="34" charset="0"/>
              <a:buChar char="•"/>
              <a:defRPr/>
            </a:pPr>
            <a:r>
              <a:rPr lang="en-US" dirty="0" smtClean="0"/>
              <a:t>Changed conditions – water still in pit – air driven de-watering pump failed</a:t>
            </a:r>
          </a:p>
          <a:p>
            <a:pPr lvl="1" fontAlgn="auto">
              <a:spcAft>
                <a:spcPts val="0"/>
              </a:spcAft>
              <a:buFont typeface="Arial" panose="020B0604020202020204" pitchFamily="34" charset="0"/>
              <a:buChar char="•"/>
              <a:defRPr/>
            </a:pPr>
            <a:r>
              <a:rPr lang="en-US" dirty="0" smtClean="0"/>
              <a:t>2 pumps later – pit was emptied, gasoline powered pump</a:t>
            </a:r>
          </a:p>
          <a:p>
            <a:pPr fontAlgn="auto">
              <a:spcAft>
                <a:spcPts val="0"/>
              </a:spcAft>
              <a:buFont typeface="Arial" panose="020B0604020202020204" pitchFamily="34" charset="0"/>
              <a:buChar char="•"/>
              <a:defRPr/>
            </a:pPr>
            <a:r>
              <a:rPr lang="en-US" dirty="0" smtClean="0"/>
              <a:t>Pipefitter #2 removes bolts – last one won’t come loose</a:t>
            </a:r>
          </a:p>
          <a:p>
            <a:pPr fontAlgn="auto">
              <a:spcAft>
                <a:spcPts val="0"/>
              </a:spcAft>
              <a:buFont typeface="Arial" panose="020B0604020202020204" pitchFamily="34" charset="0"/>
              <a:buChar char="•"/>
              <a:defRPr/>
            </a:pPr>
            <a:r>
              <a:rPr lang="en-US" dirty="0" smtClean="0"/>
              <a:t>Pipefitter #1 enters pit, successfully loosens last bolt</a:t>
            </a:r>
          </a:p>
          <a:p>
            <a:pPr fontAlgn="auto">
              <a:spcAft>
                <a:spcPts val="0"/>
              </a:spcAft>
              <a:buFont typeface="Arial" panose="020B0604020202020204" pitchFamily="34" charset="0"/>
              <a:buChar char="•"/>
              <a:defRPr/>
            </a:pPr>
            <a:r>
              <a:rPr lang="en-US" dirty="0" smtClean="0"/>
              <a:t>Sump pump installed, beginning to hook up</a:t>
            </a:r>
          </a:p>
          <a:p>
            <a:pPr fontAlgn="auto">
              <a:spcAft>
                <a:spcPts val="0"/>
              </a:spcAft>
              <a:buFont typeface="Arial" panose="020B0604020202020204" pitchFamily="34" charset="0"/>
              <a:buChar char="•"/>
              <a:defRPr/>
            </a:pPr>
            <a:r>
              <a:rPr lang="en-US" dirty="0" smtClean="0"/>
              <a:t>Pipefitter #3 had to leave; crew decided to finish task during the next workday</a:t>
            </a:r>
          </a:p>
          <a:p>
            <a:pPr fontAlgn="auto">
              <a:spcAft>
                <a:spcPts val="0"/>
              </a:spcAft>
              <a:buFont typeface="Arial" panose="020B0604020202020204" pitchFamily="34" charset="0"/>
              <a:buChar char="•"/>
              <a:defRPr/>
            </a:pPr>
            <a:r>
              <a:rPr lang="en-US" dirty="0" smtClean="0"/>
              <a:t>Pipefitter #3 retrieves tools via bucket and rope as planned</a:t>
            </a:r>
          </a:p>
          <a:p>
            <a:pPr fontAlgn="auto">
              <a:spcAft>
                <a:spcPts val="0"/>
              </a:spcAft>
              <a:buFont typeface="Arial" panose="020B0604020202020204" pitchFamily="34" charset="0"/>
              <a:buChar char="•"/>
              <a:defRPr/>
            </a:pPr>
            <a:r>
              <a:rPr lang="en-US" dirty="0" smtClean="0"/>
              <a:t>Pipefitter #2 exits the pit via fixed vertical ladder</a:t>
            </a:r>
          </a:p>
          <a:p>
            <a:pPr fontAlgn="auto">
              <a:spcAft>
                <a:spcPts val="0"/>
              </a:spcAft>
              <a:buFont typeface="Arial" panose="020B0604020202020204" pitchFamily="34" charset="0"/>
              <a:buChar char="•"/>
              <a:defRPr/>
            </a:pPr>
            <a:r>
              <a:rPr lang="en-US" dirty="0" smtClean="0"/>
              <a:t>Pipefitter #1 climbs same ladder, reaches for vertical guardrail post and falls</a:t>
            </a:r>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36" y="685800"/>
            <a:ext cx="3740964" cy="5687785"/>
          </a:xfrm>
          <a:prstGeom prst="rect">
            <a:avLst/>
          </a:prstGeom>
        </p:spPr>
      </p:pic>
    </p:spTree>
    <p:extLst>
      <p:ext uri="{BB962C8B-B14F-4D97-AF65-F5344CB8AC3E}">
        <p14:creationId xmlns:p14="http://schemas.microsoft.com/office/powerpoint/2010/main" val="117122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Mechanism of Fall</a:t>
            </a:r>
          </a:p>
        </p:txBody>
      </p:sp>
      <p:sp>
        <p:nvSpPr>
          <p:cNvPr id="11" name="Content Placeholder 10"/>
          <p:cNvSpPr>
            <a:spLocks noGrp="1"/>
          </p:cNvSpPr>
          <p:nvPr>
            <p:ph idx="1"/>
          </p:nvPr>
        </p:nvSpPr>
        <p:spPr>
          <a:xfrm>
            <a:off x="304800" y="990600"/>
            <a:ext cx="3276600" cy="5105400"/>
          </a:xfrm>
        </p:spPr>
        <p:txBody>
          <a:bodyPr rtlCol="0">
            <a:normAutofit/>
          </a:bodyPr>
          <a:lstStyle/>
          <a:p>
            <a:pPr fontAlgn="auto">
              <a:spcAft>
                <a:spcPts val="0"/>
              </a:spcAft>
              <a:buFont typeface="Arial" panose="020B0604020202020204" pitchFamily="34" charset="0"/>
              <a:buChar char="•"/>
              <a:defRPr/>
            </a:pPr>
            <a:r>
              <a:rPr lang="en-US" dirty="0" smtClean="0"/>
              <a:t>Pipefitter #1 reaches to the right and grasps vertical portion of barrier</a:t>
            </a:r>
          </a:p>
          <a:p>
            <a:pPr fontAlgn="auto">
              <a:spcAft>
                <a:spcPts val="0"/>
              </a:spcAft>
              <a:buFont typeface="Arial" panose="020B0604020202020204" pitchFamily="34" charset="0"/>
              <a:buChar char="•"/>
              <a:defRPr/>
            </a:pPr>
            <a:r>
              <a:rPr lang="en-US" dirty="0" smtClean="0"/>
              <a:t>His left foot slipped “very unexpectedly” </a:t>
            </a:r>
          </a:p>
          <a:p>
            <a:pPr fontAlgn="auto">
              <a:spcAft>
                <a:spcPts val="0"/>
              </a:spcAft>
              <a:buFont typeface="Arial" panose="020B0604020202020204" pitchFamily="34" charset="0"/>
              <a:buChar char="•"/>
              <a:defRPr/>
            </a:pPr>
            <a:r>
              <a:rPr lang="en-US" dirty="0" smtClean="0"/>
              <a:t>His left hand then slipped</a:t>
            </a:r>
            <a:r>
              <a:rPr lang="en-US" dirty="0"/>
              <a:t> </a:t>
            </a:r>
            <a:r>
              <a:rPr lang="en-US" dirty="0" smtClean="0"/>
              <a:t>and his body swung to the right</a:t>
            </a:r>
          </a:p>
          <a:p>
            <a:pPr fontAlgn="auto">
              <a:spcAft>
                <a:spcPts val="0"/>
              </a:spcAft>
              <a:buFont typeface="Arial" panose="020B0604020202020204" pitchFamily="34" charset="0"/>
              <a:buChar char="•"/>
              <a:defRPr/>
            </a:pPr>
            <a:r>
              <a:rPr lang="en-US" dirty="0" smtClean="0"/>
              <a:t>As he tried to swing back and re-engage the ladder, his right foot slipped, placing an abrupt downward force on his right hand overwhelming his ability to maintain grip with the right hand</a:t>
            </a:r>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787" y="2330751"/>
            <a:ext cx="5224478" cy="3399403"/>
          </a:xfrm>
          <a:prstGeom prst="rect">
            <a:avLst/>
          </a:prstGeom>
        </p:spPr>
      </p:pic>
      <p:cxnSp>
        <p:nvCxnSpPr>
          <p:cNvPr id="10" name="Straight Arrow Connector 9"/>
          <p:cNvCxnSpPr/>
          <p:nvPr/>
        </p:nvCxnSpPr>
        <p:spPr>
          <a:xfrm flipH="1">
            <a:off x="5105400" y="1772080"/>
            <a:ext cx="567571" cy="15058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876800" y="4953000"/>
            <a:ext cx="796171" cy="10648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2156829"/>
            <a:ext cx="253797" cy="16377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15813" y="1371600"/>
            <a:ext cx="2099387" cy="523220"/>
          </a:xfrm>
          <a:prstGeom prst="rect">
            <a:avLst/>
          </a:prstGeom>
          <a:noFill/>
        </p:spPr>
        <p:txBody>
          <a:bodyPr wrap="square" rtlCol="0">
            <a:spAutoFit/>
          </a:bodyPr>
          <a:lstStyle/>
          <a:p>
            <a:pPr algn="ctr"/>
            <a:r>
              <a:rPr lang="en-US" sz="1400" b="1" dirty="0" smtClean="0">
                <a:solidFill>
                  <a:srgbClr val="FF0000"/>
                </a:solidFill>
              </a:rPr>
              <a:t>Right hand on vertical post</a:t>
            </a:r>
            <a:endParaRPr lang="en-US" dirty="0" smtClean="0"/>
          </a:p>
        </p:txBody>
      </p:sp>
      <p:sp>
        <p:nvSpPr>
          <p:cNvPr id="15" name="TextBox 14"/>
          <p:cNvSpPr txBox="1"/>
          <p:nvPr/>
        </p:nvSpPr>
        <p:spPr>
          <a:xfrm>
            <a:off x="3470981" y="1688068"/>
            <a:ext cx="2099387" cy="369332"/>
          </a:xfrm>
          <a:prstGeom prst="rect">
            <a:avLst/>
          </a:prstGeom>
          <a:noFill/>
        </p:spPr>
        <p:txBody>
          <a:bodyPr wrap="square" rtlCol="0">
            <a:spAutoFit/>
          </a:bodyPr>
          <a:lstStyle/>
          <a:p>
            <a:pPr algn="ctr"/>
            <a:r>
              <a:rPr lang="en-US" sz="1400" b="1" dirty="0" smtClean="0">
                <a:solidFill>
                  <a:srgbClr val="FF0000"/>
                </a:solidFill>
              </a:rPr>
              <a:t>Left hand on top rung</a:t>
            </a:r>
            <a:r>
              <a:rPr lang="en-US" dirty="0" smtClean="0"/>
              <a:t> </a:t>
            </a:r>
          </a:p>
        </p:txBody>
      </p:sp>
      <p:sp>
        <p:nvSpPr>
          <p:cNvPr id="16" name="TextBox 15"/>
          <p:cNvSpPr txBox="1"/>
          <p:nvPr/>
        </p:nvSpPr>
        <p:spPr>
          <a:xfrm>
            <a:off x="4987213" y="6031468"/>
            <a:ext cx="2099387" cy="369332"/>
          </a:xfrm>
          <a:prstGeom prst="rect">
            <a:avLst/>
          </a:prstGeom>
          <a:noFill/>
        </p:spPr>
        <p:txBody>
          <a:bodyPr wrap="square" rtlCol="0">
            <a:spAutoFit/>
          </a:bodyPr>
          <a:lstStyle/>
          <a:p>
            <a:pPr algn="ctr"/>
            <a:r>
              <a:rPr lang="en-US" sz="1400" b="1" dirty="0" smtClean="0">
                <a:solidFill>
                  <a:srgbClr val="FF0000"/>
                </a:solidFill>
              </a:rPr>
              <a:t>Both </a:t>
            </a:r>
            <a:r>
              <a:rPr lang="en-US" sz="1400" b="1" dirty="0">
                <a:solidFill>
                  <a:srgbClr val="FF0000"/>
                </a:solidFill>
              </a:rPr>
              <a:t>f</a:t>
            </a:r>
            <a:r>
              <a:rPr lang="en-US" sz="1400" b="1" dirty="0" smtClean="0">
                <a:solidFill>
                  <a:srgbClr val="FF0000"/>
                </a:solidFill>
              </a:rPr>
              <a:t>eet on fifth rung</a:t>
            </a:r>
            <a:r>
              <a:rPr lang="en-US" dirty="0" smtClean="0"/>
              <a:t> </a:t>
            </a:r>
          </a:p>
        </p:txBody>
      </p:sp>
    </p:spTree>
    <p:extLst>
      <p:ext uri="{BB962C8B-B14F-4D97-AF65-F5344CB8AC3E}">
        <p14:creationId xmlns:p14="http://schemas.microsoft.com/office/powerpoint/2010/main" val="42422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Cause(s)</a:t>
            </a:r>
          </a:p>
        </p:txBody>
      </p:sp>
      <p:sp>
        <p:nvSpPr>
          <p:cNvPr id="11" name="Content Placeholder 10"/>
          <p:cNvSpPr>
            <a:spLocks noGrp="1"/>
          </p:cNvSpPr>
          <p:nvPr>
            <p:ph idx="1"/>
          </p:nvPr>
        </p:nvSpPr>
        <p:spPr>
          <a:xfrm>
            <a:off x="304800" y="1066800"/>
            <a:ext cx="2895600" cy="5105400"/>
          </a:xfrm>
        </p:spPr>
        <p:txBody>
          <a:bodyPr rtlCol="0">
            <a:normAutofit/>
          </a:bodyPr>
          <a:lstStyle/>
          <a:p>
            <a:pPr fontAlgn="auto">
              <a:spcAft>
                <a:spcPts val="0"/>
              </a:spcAft>
              <a:buFont typeface="Arial" panose="020B0604020202020204" pitchFamily="34" charset="0"/>
              <a:buChar char="•"/>
              <a:defRPr/>
            </a:pPr>
            <a:r>
              <a:rPr lang="en-US" dirty="0" smtClean="0"/>
              <a:t>Most probable cause of fall due to a combination of factors</a:t>
            </a:r>
          </a:p>
          <a:p>
            <a:pPr lvl="1" fontAlgn="auto">
              <a:spcAft>
                <a:spcPts val="0"/>
              </a:spcAft>
              <a:buFont typeface="Arial" panose="020B0604020202020204" pitchFamily="34" charset="0"/>
              <a:buChar char="•"/>
              <a:defRPr/>
            </a:pPr>
            <a:r>
              <a:rPr lang="en-US" dirty="0" smtClean="0"/>
              <a:t>Wet muck on ladder rungs and bottom of shoe covers substantially reduced the static friction between the rubber and steel.  This affected the foot and gloved hands.</a:t>
            </a:r>
          </a:p>
          <a:p>
            <a:pPr lvl="1" fontAlgn="auto">
              <a:spcAft>
                <a:spcPts val="0"/>
              </a:spcAft>
              <a:buFont typeface="Arial" panose="020B0604020202020204" pitchFamily="34" charset="0"/>
              <a:buChar char="•"/>
              <a:defRPr/>
            </a:pPr>
            <a:r>
              <a:rPr lang="en-US" dirty="0" smtClean="0"/>
              <a:t>Reaching for vertical portion of barrier reduced the downward force and increased the outward force on the left foot.</a:t>
            </a: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854" y="1143000"/>
            <a:ext cx="5708794" cy="3810000"/>
          </a:xfrm>
          <a:prstGeom prst="rect">
            <a:avLst/>
          </a:prstGeom>
        </p:spPr>
      </p:pic>
    </p:spTree>
    <p:extLst>
      <p:ext uri="{BB962C8B-B14F-4D97-AF65-F5344CB8AC3E}">
        <p14:creationId xmlns:p14="http://schemas.microsoft.com/office/powerpoint/2010/main" val="230751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Emergency Response</a:t>
            </a:r>
          </a:p>
        </p:txBody>
      </p:sp>
      <p:sp>
        <p:nvSpPr>
          <p:cNvPr id="11" name="Content Placeholder 10"/>
          <p:cNvSpPr>
            <a:spLocks noGrp="1"/>
          </p:cNvSpPr>
          <p:nvPr>
            <p:ph idx="1"/>
          </p:nvPr>
        </p:nvSpPr>
        <p:spPr>
          <a:xfrm>
            <a:off x="304800" y="990600"/>
            <a:ext cx="2971800" cy="5105400"/>
          </a:xfrm>
        </p:spPr>
        <p:txBody>
          <a:bodyPr rtlCol="0">
            <a:normAutofit fontScale="92500"/>
          </a:bodyPr>
          <a:lstStyle/>
          <a:p>
            <a:pPr fontAlgn="auto">
              <a:spcAft>
                <a:spcPts val="0"/>
              </a:spcAft>
              <a:buFont typeface="Arial" panose="020B0604020202020204" pitchFamily="34" charset="0"/>
              <a:buChar char="•"/>
              <a:defRPr/>
            </a:pPr>
            <a:r>
              <a:rPr lang="en-US" dirty="0" smtClean="0"/>
              <a:t>Started with Pipefitter #2 who immediately returned to the aid of his colleague</a:t>
            </a:r>
          </a:p>
          <a:p>
            <a:pPr fontAlgn="auto">
              <a:spcAft>
                <a:spcPts val="0"/>
              </a:spcAft>
              <a:buFont typeface="Arial" panose="020B0604020202020204" pitchFamily="34" charset="0"/>
              <a:buChar char="•"/>
              <a:defRPr/>
            </a:pPr>
            <a:r>
              <a:rPr lang="en-US" dirty="0" smtClean="0"/>
              <a:t>Attendant summoned help, and along with Pipefitter #3 began clearing the area for rescue crews</a:t>
            </a:r>
          </a:p>
          <a:p>
            <a:pPr fontAlgn="auto">
              <a:spcAft>
                <a:spcPts val="0"/>
              </a:spcAft>
              <a:buFont typeface="Arial" panose="020B0604020202020204" pitchFamily="34" charset="0"/>
              <a:buChar char="•"/>
              <a:defRPr/>
            </a:pPr>
            <a:r>
              <a:rPr lang="en-US" dirty="0" smtClean="0"/>
              <a:t>Rescue crews arrived in 4 minutes, first equipment on scene in 5 minutes</a:t>
            </a:r>
          </a:p>
          <a:p>
            <a:pPr fontAlgn="auto">
              <a:spcAft>
                <a:spcPts val="0"/>
              </a:spcAft>
              <a:buFont typeface="Arial" panose="020B0604020202020204" pitchFamily="34" charset="0"/>
              <a:buChar char="•"/>
              <a:defRPr/>
            </a:pPr>
            <a:r>
              <a:rPr lang="en-US" dirty="0" smtClean="0"/>
              <a:t>Completed a complex, technical rescue, focus on patient outcome and comfort</a:t>
            </a:r>
          </a:p>
          <a:p>
            <a:pPr fontAlgn="auto">
              <a:spcAft>
                <a:spcPts val="0"/>
              </a:spcAft>
              <a:buFont typeface="Arial" panose="020B0604020202020204" pitchFamily="34" charset="0"/>
              <a:buChar char="•"/>
              <a:defRPr/>
            </a:pPr>
            <a:r>
              <a:rPr lang="en-US" dirty="0" smtClean="0"/>
              <a:t>ALL ARE POSITIVE NOTEWORTHY ACTIONS</a:t>
            </a: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6</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793" y="1712843"/>
            <a:ext cx="5485407" cy="3660913"/>
          </a:xfrm>
          <a:prstGeom prst="rect">
            <a:avLst/>
          </a:prstGeom>
        </p:spPr>
      </p:pic>
    </p:spTree>
    <p:extLst>
      <p:ext uri="{BB962C8B-B14F-4D97-AF65-F5344CB8AC3E}">
        <p14:creationId xmlns:p14="http://schemas.microsoft.com/office/powerpoint/2010/main" val="249415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Confined Space</a:t>
            </a:r>
          </a:p>
        </p:txBody>
      </p:sp>
      <p:sp>
        <p:nvSpPr>
          <p:cNvPr id="11" name="Content Placeholder 10"/>
          <p:cNvSpPr>
            <a:spLocks noGrp="1"/>
          </p:cNvSpPr>
          <p:nvPr>
            <p:ph idx="1"/>
          </p:nvPr>
        </p:nvSpPr>
        <p:spPr>
          <a:xfrm>
            <a:off x="304800" y="990600"/>
            <a:ext cx="3124200" cy="5105400"/>
          </a:xfrm>
        </p:spPr>
        <p:txBody>
          <a:bodyPr rtlCol="0">
            <a:normAutofit lnSpcReduction="10000"/>
          </a:bodyPr>
          <a:lstStyle/>
          <a:p>
            <a:pPr fontAlgn="auto">
              <a:spcAft>
                <a:spcPts val="0"/>
              </a:spcAft>
              <a:buFont typeface="Arial" panose="020B0604020202020204" pitchFamily="34" charset="0"/>
              <a:buChar char="•"/>
              <a:defRPr/>
            </a:pPr>
            <a:r>
              <a:rPr lang="en-US" dirty="0" smtClean="0"/>
              <a:t>Eleven specific concerns with the planning and execution of confined space entry were identified</a:t>
            </a:r>
          </a:p>
          <a:p>
            <a:pPr fontAlgn="auto">
              <a:spcAft>
                <a:spcPts val="0"/>
              </a:spcAft>
              <a:buFont typeface="Arial" panose="020B0604020202020204" pitchFamily="34" charset="0"/>
              <a:buChar char="•"/>
              <a:defRPr/>
            </a:pPr>
            <a:r>
              <a:rPr lang="en-US" dirty="0" smtClean="0"/>
              <a:t>Contemporary evaluation of space hazards is required but was not performed</a:t>
            </a:r>
          </a:p>
          <a:p>
            <a:pPr fontAlgn="auto">
              <a:spcAft>
                <a:spcPts val="0"/>
              </a:spcAft>
              <a:buFont typeface="Arial" panose="020B0604020202020204" pitchFamily="34" charset="0"/>
              <a:buChar char="•"/>
              <a:defRPr/>
            </a:pPr>
            <a:r>
              <a:rPr lang="en-US" dirty="0" smtClean="0"/>
              <a:t>Initial atmospheric monitoring is required and cannot be waived – not performed</a:t>
            </a:r>
          </a:p>
          <a:p>
            <a:pPr fontAlgn="auto">
              <a:spcAft>
                <a:spcPts val="0"/>
              </a:spcAft>
              <a:buFont typeface="Arial" panose="020B0604020202020204" pitchFamily="34" charset="0"/>
              <a:buChar char="•"/>
              <a:defRPr/>
            </a:pPr>
            <a:r>
              <a:rPr lang="en-US" dirty="0" smtClean="0"/>
              <a:t>PPE reconciliation process not used</a:t>
            </a:r>
          </a:p>
          <a:p>
            <a:pPr lvl="1" fontAlgn="auto">
              <a:spcAft>
                <a:spcPts val="0"/>
              </a:spcAft>
              <a:buFont typeface="Arial" panose="020B0604020202020204" pitchFamily="34" charset="0"/>
              <a:buChar char="•"/>
              <a:defRPr/>
            </a:pPr>
            <a:r>
              <a:rPr lang="en-US" dirty="0" smtClean="0"/>
              <a:t>Protection for potential hazard negated equipment for actual identified hazard</a:t>
            </a:r>
          </a:p>
          <a:p>
            <a:pPr lvl="1" fontAlgn="auto">
              <a:spcAft>
                <a:spcPts val="0"/>
              </a:spcAft>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7</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371601"/>
            <a:ext cx="5252091" cy="3505200"/>
          </a:xfrm>
          <a:prstGeom prst="rect">
            <a:avLst/>
          </a:prstGeom>
        </p:spPr>
      </p:pic>
    </p:spTree>
    <p:extLst>
      <p:ext uri="{BB962C8B-B14F-4D97-AF65-F5344CB8AC3E}">
        <p14:creationId xmlns:p14="http://schemas.microsoft.com/office/powerpoint/2010/main" val="305839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altLang="en-US" dirty="0" smtClean="0"/>
              <a:t>Work Processes</a:t>
            </a:r>
          </a:p>
        </p:txBody>
      </p:sp>
      <p:sp>
        <p:nvSpPr>
          <p:cNvPr id="11" name="Content Placeholder 10"/>
          <p:cNvSpPr>
            <a:spLocks noGrp="1"/>
          </p:cNvSpPr>
          <p:nvPr>
            <p:ph idx="1"/>
          </p:nvPr>
        </p:nvSpPr>
        <p:spPr>
          <a:xfrm>
            <a:off x="304800" y="990600"/>
            <a:ext cx="3505200" cy="5105400"/>
          </a:xfrm>
        </p:spPr>
        <p:txBody>
          <a:bodyPr rtlCol="0">
            <a:normAutofit/>
          </a:bodyPr>
          <a:lstStyle/>
          <a:p>
            <a:pPr fontAlgn="auto">
              <a:spcAft>
                <a:spcPts val="0"/>
              </a:spcAft>
              <a:buFont typeface="Arial" panose="020B0604020202020204" pitchFamily="34" charset="0"/>
              <a:buChar char="•"/>
              <a:defRPr/>
            </a:pPr>
            <a:r>
              <a:rPr lang="en-US" dirty="0" smtClean="0"/>
              <a:t>Significant number of disparities many of a significant safety nature</a:t>
            </a:r>
          </a:p>
          <a:p>
            <a:pPr fontAlgn="auto">
              <a:spcAft>
                <a:spcPts val="0"/>
              </a:spcAft>
              <a:buFont typeface="Arial" panose="020B0604020202020204" pitchFamily="34" charset="0"/>
              <a:buChar char="•"/>
              <a:defRPr/>
            </a:pPr>
            <a:r>
              <a:rPr lang="en-US" dirty="0" smtClean="0"/>
              <a:t>Underscores the importance of following procedures </a:t>
            </a:r>
            <a:r>
              <a:rPr lang="en-US" baseline="0" dirty="0" smtClean="0"/>
              <a:t>vs.</a:t>
            </a:r>
            <a:r>
              <a:rPr lang="en-US" dirty="0" smtClean="0"/>
              <a:t> </a:t>
            </a:r>
            <a:r>
              <a:rPr lang="en-US" baseline="0" dirty="0" smtClean="0"/>
              <a:t>filling out forms</a:t>
            </a:r>
          </a:p>
          <a:p>
            <a:pPr fontAlgn="auto">
              <a:spcAft>
                <a:spcPts val="0"/>
              </a:spcAft>
              <a:buFont typeface="Arial" panose="020B0604020202020204" pitchFamily="34" charset="0"/>
              <a:buChar char="•"/>
              <a:defRPr/>
            </a:pPr>
            <a:r>
              <a:rPr lang="en-US" dirty="0" smtClean="0"/>
              <a:t>Fragmented walk down and planning </a:t>
            </a:r>
            <a:endParaRPr lang="en-US" dirty="0"/>
          </a:p>
        </p:txBody>
      </p:sp>
      <p:sp>
        <p:nvSpPr>
          <p:cNvPr id="2" name="Slide Number Placeholder 1"/>
          <p:cNvSpPr>
            <a:spLocks noGrp="1"/>
          </p:cNvSpPr>
          <p:nvPr>
            <p:ph type="sldNum" sz="quarter" idx="12"/>
          </p:nvPr>
        </p:nvSpPr>
        <p:spPr/>
        <p:txBody>
          <a:bodyPr/>
          <a:lstStyle/>
          <a:p>
            <a:pPr>
              <a:defRPr/>
            </a:pPr>
            <a:fld id="{2CE61A14-1810-48E4-8E95-F6A74C1A9C7A}" type="slidenum">
              <a:rPr lang="en-US" smtClean="0"/>
              <a:pPr>
                <a:defRPr/>
              </a:pPr>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155" y="1660525"/>
            <a:ext cx="3356445" cy="5029200"/>
          </a:xfrm>
          <a:prstGeom prst="rect">
            <a:avLst/>
          </a:prstGeom>
        </p:spPr>
      </p:pic>
    </p:spTree>
    <p:extLst>
      <p:ext uri="{BB962C8B-B14F-4D97-AF65-F5344CB8AC3E}">
        <p14:creationId xmlns:p14="http://schemas.microsoft.com/office/powerpoint/2010/main" val="294728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Investigation</a:t>
            </a:r>
          </a:p>
        </p:txBody>
      </p:sp>
      <p:sp>
        <p:nvSpPr>
          <p:cNvPr id="11" name="Content Placeholder 10"/>
          <p:cNvSpPr>
            <a:spLocks noGrp="1"/>
          </p:cNvSpPr>
          <p:nvPr>
            <p:ph idx="1"/>
          </p:nvPr>
        </p:nvSpPr>
        <p:spPr/>
        <p:txBody>
          <a:bodyPr rtlCol="0">
            <a:normAutofit/>
          </a:bodyPr>
          <a:lstStyle/>
          <a:p>
            <a:pPr fontAlgn="auto">
              <a:spcAft>
                <a:spcPts val="0"/>
              </a:spcAft>
              <a:defRPr/>
            </a:pPr>
            <a:r>
              <a:rPr lang="en-US" dirty="0" smtClean="0"/>
              <a:t>Timeline</a:t>
            </a:r>
            <a:endParaRPr lang="en-US" dirty="0"/>
          </a:p>
          <a:p>
            <a:pPr lvl="1" fontAlgn="auto">
              <a:spcAft>
                <a:spcPts val="0"/>
              </a:spcAft>
              <a:buFont typeface="Arial" panose="020B0604020202020204" pitchFamily="34" charset="0"/>
              <a:buChar char="•"/>
              <a:defRPr/>
            </a:pPr>
            <a:r>
              <a:rPr lang="en-US" dirty="0" smtClean="0"/>
              <a:t>Injury 					June 30, 2016</a:t>
            </a:r>
          </a:p>
          <a:p>
            <a:pPr lvl="1" fontAlgn="auto">
              <a:spcAft>
                <a:spcPts val="0"/>
              </a:spcAft>
              <a:buFont typeface="Arial" panose="020B0604020202020204" pitchFamily="34" charset="0"/>
              <a:buChar char="•"/>
              <a:defRPr/>
            </a:pPr>
            <a:r>
              <a:rPr lang="en-US" dirty="0" smtClean="0"/>
              <a:t>Occurrence Report			July 6, 2016</a:t>
            </a:r>
          </a:p>
          <a:p>
            <a:pPr lvl="1" fontAlgn="auto">
              <a:spcAft>
                <a:spcPts val="0"/>
              </a:spcAft>
              <a:buFont typeface="Arial" panose="020B0604020202020204" pitchFamily="34" charset="0"/>
              <a:buChar char="•"/>
              <a:defRPr/>
            </a:pPr>
            <a:r>
              <a:rPr lang="en-US" dirty="0" smtClean="0"/>
              <a:t>Investigation Board chartered 		July 6, 2016</a:t>
            </a:r>
          </a:p>
          <a:p>
            <a:pPr lvl="2" fontAlgn="auto">
              <a:spcAft>
                <a:spcPts val="0"/>
              </a:spcAft>
              <a:buFont typeface="Arial" panose="020B0604020202020204" pitchFamily="34" charset="0"/>
              <a:buChar char="•"/>
              <a:defRPr/>
            </a:pPr>
            <a:r>
              <a:rPr lang="en-US" dirty="0" smtClean="0"/>
              <a:t>Phone call to OE</a:t>
            </a:r>
          </a:p>
          <a:p>
            <a:pPr lvl="3" fontAlgn="auto">
              <a:spcAft>
                <a:spcPts val="0"/>
              </a:spcAft>
              <a:buFont typeface="Arial" panose="020B0604020202020204" pitchFamily="34" charset="0"/>
              <a:buChar char="•"/>
              <a:defRPr/>
            </a:pPr>
            <a:r>
              <a:rPr lang="en-US" dirty="0" smtClean="0"/>
              <a:t>No noncompliance direct to slip and fall, but context includes confined space entry to a radiation contamination area. We believe the Investigation may reveal one or more noncompliance requiring a report in NTS.</a:t>
            </a:r>
          </a:p>
          <a:p>
            <a:pPr lvl="1" fontAlgn="auto">
              <a:spcAft>
                <a:spcPts val="0"/>
              </a:spcAft>
              <a:buFont typeface="Arial" panose="020B0604020202020204" pitchFamily="34" charset="0"/>
              <a:buChar char="•"/>
              <a:defRPr/>
            </a:pPr>
            <a:r>
              <a:rPr lang="en-US" dirty="0" smtClean="0"/>
              <a:t>Investigation Report completed		August 24, 2016</a:t>
            </a:r>
          </a:p>
          <a:p>
            <a:pPr lvl="1" fontAlgn="auto">
              <a:spcAft>
                <a:spcPts val="0"/>
              </a:spcAft>
              <a:buFont typeface="Arial" panose="020B0604020202020204" pitchFamily="34" charset="0"/>
              <a:buChar char="•"/>
              <a:defRPr/>
            </a:pPr>
            <a:r>
              <a:rPr lang="en-US" dirty="0" smtClean="0"/>
              <a:t>Reporting Determination			August 24, 2016</a:t>
            </a:r>
          </a:p>
          <a:p>
            <a:pPr lvl="2" fontAlgn="auto">
              <a:spcAft>
                <a:spcPts val="0"/>
              </a:spcAft>
              <a:buFont typeface="Arial" panose="020B0604020202020204" pitchFamily="34" charset="0"/>
              <a:buChar char="•"/>
              <a:defRPr/>
            </a:pPr>
            <a:r>
              <a:rPr lang="en-US" dirty="0" smtClean="0"/>
              <a:t>3 Judgements of Need</a:t>
            </a:r>
          </a:p>
          <a:p>
            <a:pPr lvl="2" fontAlgn="auto">
              <a:spcAft>
                <a:spcPts val="0"/>
              </a:spcAft>
              <a:buFont typeface="Arial" panose="020B0604020202020204" pitchFamily="34" charset="0"/>
              <a:buChar char="•"/>
              <a:defRPr/>
            </a:pPr>
            <a:r>
              <a:rPr lang="en-US" dirty="0" smtClean="0"/>
              <a:t>Report identifies facts that represent noncompliance</a:t>
            </a:r>
          </a:p>
          <a:p>
            <a:pPr lvl="2" fontAlgn="auto">
              <a:spcAft>
                <a:spcPts val="0"/>
              </a:spcAft>
              <a:buFont typeface="Arial" panose="020B0604020202020204" pitchFamily="34" charset="0"/>
              <a:buChar char="•"/>
              <a:defRPr/>
            </a:pPr>
            <a:r>
              <a:rPr lang="en-US" dirty="0" smtClean="0"/>
              <a:t>Phone call to OE to discuss the need for time to evaluate the report</a:t>
            </a:r>
          </a:p>
          <a:p>
            <a:pPr lvl="1" fontAlgn="auto">
              <a:spcAft>
                <a:spcPts val="0"/>
              </a:spcAft>
              <a:buFont typeface="Arial" panose="020B0604020202020204" pitchFamily="34" charset="0"/>
              <a:buChar char="•"/>
              <a:defRPr/>
            </a:pPr>
            <a:r>
              <a:rPr lang="en-US" dirty="0" smtClean="0"/>
              <a:t>Identify noncompliance citations 		September 7, 2016</a:t>
            </a:r>
          </a:p>
          <a:p>
            <a:pPr lvl="2" fontAlgn="auto">
              <a:spcAft>
                <a:spcPts val="0"/>
              </a:spcAft>
              <a:buFont typeface="Arial" panose="020B0604020202020204" pitchFamily="34" charset="0"/>
              <a:buChar char="•"/>
              <a:defRPr/>
            </a:pPr>
            <a:r>
              <a:rPr lang="en-US" dirty="0" smtClean="0"/>
              <a:t>Phone call to OE confirming intention to report	</a:t>
            </a:r>
          </a:p>
          <a:p>
            <a:pPr lvl="1" fontAlgn="auto">
              <a:spcAft>
                <a:spcPts val="0"/>
              </a:spcAft>
              <a:buFont typeface="Arial" panose="020B0604020202020204" pitchFamily="34" charset="0"/>
              <a:buChar char="•"/>
              <a:defRPr/>
            </a:pPr>
            <a:r>
              <a:rPr lang="en-US" dirty="0" smtClean="0"/>
              <a:t>Submit NTS Report			September 21, 2016</a:t>
            </a:r>
          </a:p>
          <a:p>
            <a:pPr lvl="2" fontAlgn="auto">
              <a:spcAft>
                <a:spcPts val="0"/>
              </a:spcAft>
              <a:buFont typeface="Arial" panose="020B0604020202020204" pitchFamily="34" charset="0"/>
              <a:buChar char="•"/>
              <a:defRPr/>
            </a:pPr>
            <a:r>
              <a:rPr lang="en-US" dirty="0" smtClean="0"/>
              <a:t>Phone call to OE</a:t>
            </a:r>
          </a:p>
          <a:p>
            <a:pPr lvl="2" fontAlgn="auto">
              <a:spcAft>
                <a:spcPts val="0"/>
              </a:spcAft>
              <a:buFont typeface="Arial" panose="020B0604020202020204" pitchFamily="34" charset="0"/>
              <a:buChar char="•"/>
              <a:defRPr/>
            </a:pPr>
            <a:r>
              <a:rPr lang="en-US" dirty="0" smtClean="0"/>
              <a:t>Shared investigation report with OE		</a:t>
            </a:r>
          </a:p>
          <a:p>
            <a:pPr lvl="2" fontAlgn="auto">
              <a:spcAft>
                <a:spcPts val="0"/>
              </a:spcAft>
              <a:buFont typeface="Arial" panose="020B0604020202020204" pitchFamily="34" charset="0"/>
              <a:buChar char="•"/>
              <a:defRPr/>
            </a:pPr>
            <a:r>
              <a:rPr lang="en-US" dirty="0" smtClean="0"/>
              <a:t>Shared an analysis of non-compliance with OE via Email the following day</a:t>
            </a:r>
          </a:p>
          <a:p>
            <a:pPr marL="171450" lvl="1" indent="0" fontAlgn="auto">
              <a:spcAft>
                <a:spcPts val="0"/>
              </a:spcAft>
              <a:buNone/>
              <a:defRPr/>
            </a:pPr>
            <a:endParaRPr lang="en-US" dirty="0"/>
          </a:p>
          <a:p>
            <a:pPr marL="171450" lvl="1" indent="0" fontAlgn="auto">
              <a:spcAft>
                <a:spcPts val="0"/>
              </a:spcAft>
              <a:buNone/>
              <a:defRPr/>
            </a:pPr>
            <a:endParaRPr lang="en-US" dirty="0" smtClean="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9</a:t>
            </a:fld>
            <a:endParaRPr lang="en-US" dirty="0"/>
          </a:p>
        </p:txBody>
      </p:sp>
    </p:spTree>
    <p:extLst>
      <p:ext uri="{BB962C8B-B14F-4D97-AF65-F5344CB8AC3E}">
        <p14:creationId xmlns:p14="http://schemas.microsoft.com/office/powerpoint/2010/main" val="207060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CNS_PPT_Template_INTERNAL_v01.potx</Template>
  <TotalTime>768</TotalTime>
  <Words>809</Words>
  <Application>Microsoft Office PowerPoint</Application>
  <PresentationFormat>On-screen Show (4:3)</PresentationFormat>
  <Paragraphs>146</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CNS_PPT_Template_INTERNAL_v01</vt:lpstr>
      <vt:lpstr>PowerPoint Presentation</vt:lpstr>
      <vt:lpstr>The Mission </vt:lpstr>
      <vt:lpstr>What happened</vt:lpstr>
      <vt:lpstr>Mechanism of Fall</vt:lpstr>
      <vt:lpstr>Cause(s)</vt:lpstr>
      <vt:lpstr>Emergency Response</vt:lpstr>
      <vt:lpstr>Confined Space</vt:lpstr>
      <vt:lpstr>Work Processes</vt:lpstr>
      <vt:lpstr>Investigation</vt:lpstr>
      <vt:lpstr>Timeline</vt:lpstr>
      <vt:lpstr>Timeline</vt:lpstr>
      <vt:lpstr>Consent Order Provisions</vt:lpstr>
      <vt:lpstr>Consent Order Provisions</vt:lpstr>
    </vt:vector>
  </TitlesOfParts>
  <Company>LM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Brack, Kathy</cp:lastModifiedBy>
  <cp:revision>70</cp:revision>
  <dcterms:created xsi:type="dcterms:W3CDTF">2014-06-03T17:16:06Z</dcterms:created>
  <dcterms:modified xsi:type="dcterms:W3CDTF">2017-10-17T19:07:16Z</dcterms:modified>
</cp:coreProperties>
</file>