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4660" autoAdjust="0"/>
  </p:normalViewPr>
  <p:slideViewPr>
    <p:cSldViewPr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2A0C9E24-D070-48C1-BD76-5925351587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812DB215-FC2A-4B64-8522-351777DFA0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42993ECF-2F5D-4B20-B5FD-7405D455D8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4014B1E3-4D7C-40B5-8A26-65F6E0CAA4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870A7B7A-619C-4B99-BE81-B6B3B0FC1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019C11A-12E3-4A30-88C6-B2482A93D6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4486EF9A-F441-4044-9F3F-F5F5E9B395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5618CE-F773-4BCF-BACB-47F63B089B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5B0FAFF9-D23A-4104-97F9-9D636BEA5D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4838"/>
            <a:ext cx="5507037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C9894B5-8CB9-482B-9CE7-A3B31D0DC4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33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35EA604E-2FA8-4BA9-8DE3-916597E45D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E046DCE0-F534-4207-8AAC-60F73A83B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DD518C48-6C3B-414E-AF4E-0556D1903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E69C935-A14C-4A7C-BE86-78DD958A4C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A1D1D1E8-3F08-463A-A707-910D0C8CB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C296F19E-5B0E-4CEE-A116-1A0BD5E84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9A647F78-F1F4-4047-94F1-6FB417498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D237C8ED-2C5C-4D03-B5AD-F0F8576ED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01A34647-9B38-4250-B364-FFB0BB931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E4AE37E3-6558-48D6-B5EF-3B3291FCA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F9B5349-B1AB-4F2C-BD9B-057AB97C4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C9CB5854-D3F3-4545-B020-BCBE29DD1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3F6D4C65-2D2A-454A-AB02-22D9262A1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4D86E022-A3A1-4234-9187-20FE65D97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7F92B56E-41A3-4BAB-B6A0-467ED2BE3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A65F1E4B-9B59-458B-B3F6-36E65396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3001D4CC-D01B-4046-A228-55D533DB5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011C3F42-F2D2-4F09-BA76-F71F3D33F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B40DCAE6-7B7B-48D8-AA4D-9503FCEA5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F7F74062-4C9C-4D2D-8485-E86098FF7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0120EFE5-A269-419F-A56E-61C4BBA48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526EBD9A-9FF5-4182-8FA3-36878748E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1F8B5DB6-A314-4252-A6F3-CAB0DEA66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BF97E2C4-E3A3-4DED-8845-45A1856A2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281861C-ABA7-4F81-AA2A-0EA906DC1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5F9DC650-0BE7-404F-ADE6-B7F58EDF0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1D479DE8-8340-41AF-948E-0A921B9F3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5F5590E1-FA72-4904-B4F5-33FB606E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C635E66D-5081-44A0-A22D-3E13F74F5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B7C4B2E-25BA-4CEC-BECB-CB568C5F3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822C331-8A25-44B7-AB57-364CFC037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41DD517F-69E4-4BC2-BB4F-E171A4388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B0352581-4AA2-4817-9E28-1CF702D6C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FE73BED5-F576-495B-9FE7-A767A650E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26717BBA-B83A-42A2-962A-2AAB65A50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FC2AAC08-15D4-4CCA-A522-791EA9F5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5E007E09-A3D2-4061-86D0-24FD48891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2E3B7681-2B97-412E-A941-B6613E4AC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E4DCD257-09DD-420B-8F08-FE28A23766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A4617-CDD0-4984-83BE-12D4C9594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4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D839A9-E573-4140-89D8-EA1263E51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E037F2-409B-4839-B22B-F11E6A6FD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CB96491-BD9A-479F-B29A-D228ED63C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4CBF2-A4D9-49B7-8F76-37B19919E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B2F0B1-0DEA-466F-9E3A-C2F318175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2CDCF2-E606-4C54-8538-7F16177D04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9E613A9-5144-4160-9178-6D0A7064A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04BB5-8CE1-45A2-A25E-3CDB76C22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307E24-7DBE-4B86-82E9-C81A9A9FF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46D291-DF34-45F4-8EBD-90B2B11C6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5A8FEAD-1F69-47B1-BE45-1FC9BAD9E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BBAAB-FAAD-4822-B001-97417529A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8FE03-CE7F-43DA-84C0-81E24290E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F65482-6009-4953-8736-654CD6535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3B5860-CEA0-4ED4-A2F8-E8E9D66C2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D9E82-2017-48C0-AC78-9A2AC31D2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51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12AA3-8A83-4C71-8104-0F593A8F7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762118-E5BE-42D5-9AE2-7D6410516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40B7356-1727-4A7C-8B03-39BCC669F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367A-0C50-408C-846C-127676130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73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B256A5E-8904-441C-A7E7-8497EE995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CC8A5B9-C91F-4A3E-AFAA-9B3C76339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250E4AB4-0EB4-4AC9-B48C-12372597C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FB53-BDC7-420A-947D-5F0FED47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615D16-DFDE-4D36-AA55-B1EC7B5DC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BD9EA5-CAF6-4292-92D4-D464C3FA2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CB8556D-35D8-41BB-9DAF-900617536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BD2E-9EE0-4CA7-B4FC-18FCBC9CC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07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86BD830-6838-4397-AC01-CCBD660E9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2B46022-E9F0-4D30-B93B-4AED35B4F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45E0BF4-FAE7-4D7E-B385-AF5133F32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8DD7-FC98-4111-B675-8C31E96B5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0D0F3-624E-44C0-B153-40B6AC4F0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5EBCA1-0890-498A-B6C5-91C5EE5DF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857ED24-6CE9-4A75-A6D4-29EDC6058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3C78-54A0-4682-9EB0-BCD9BFE65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40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A527E-8A86-4C32-A085-640FA96DB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84A5B7-CDF0-4E41-A665-335CFD887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51A8C03-52BB-4AB7-BCC8-E81E03340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3D2D-6C8B-433D-86D5-709499C8A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99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96E17F17-8183-4CA3-BDB4-5B839DAF9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0D5817-89A2-4C30-B8E6-9D31B8263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A39F88-6B8D-48E6-B933-B6B528E64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6A291BD0-3161-40B9-BD95-A7F894E05C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37C7C3C7-55A4-4E51-94C0-665520946A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8B43C888-F290-45E6-9FB2-DB89F46DC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EC8484AC-3D6D-4ABA-982F-639188571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45DB7351-628E-44A5-827C-5842E599455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C6A0B7DB-468B-449B-A155-4CB18103A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144058A-1F3F-4868-B53C-9E03585D1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D257775B-C946-4893-B48A-D5363334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8CC05DFC-70DC-4C60-82FF-7FEF5F4F5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81DE93F2-5D3F-474F-9E7C-F5139AB94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72DC3FB2-20D2-46B8-9AF4-5E1289BC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E66531E-BD82-47EB-A5E0-F77AAE79E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1167A115-32BF-41E6-904A-7CECC416D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DC05E94-1EDE-4223-97F6-4BEE09131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97FDFF3B-0296-4FDA-8B7D-2537CF242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2ECEFA53-57C7-4E9B-9500-A231E39A4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AAA3F914-C6A3-47AB-A5D3-00CDD76C8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D0522DCB-C878-417B-9A6D-C77CB47C8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F9C4A7D2-7A73-4547-8F51-D5898E32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D6223F0-6B6C-463B-B8A5-49FAA746F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A86643B9-BEA0-4132-BAEB-57E91F0CD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1988388E-B363-4C6F-9EEA-28C5BBC61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CB19AC6A-DE76-4DB0-8984-33D37ECA3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C5AE0548-44EB-4F4A-8398-5EC2E548D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E0A9ADA-B27C-4134-A1BD-17167EFA9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9DCC82E7-264E-465D-B420-26D11460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1F492645-D9C6-4706-8564-1F3B205E0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C85227C5-B7E0-47E9-8092-E4548E9F1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EB07F634-4316-4A24-8461-F42A3499E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2A715A14-D325-4418-96B0-6904C065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93EEE2F0-56BB-40B1-A1F8-8C6DABFAF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81ED8971-9555-4CC8-8C9E-0B694078E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10E8EB8F-6AC8-4E30-9014-E0CF92395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DC7FA6D5-91B8-48B9-8396-112D7CE24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E90AF182-0ACD-454C-B514-1275975BD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5F1F93FA-C293-4C83-992E-7CBCE7B98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B57BA3-40BE-4175-BEBD-E2FC1FA396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br>
              <a:rPr lang="en-US" altLang="en-US" sz="3200" dirty="0"/>
            </a:br>
            <a:r>
              <a:rPr lang="en-US" altLang="en-US" sz="3200" dirty="0"/>
              <a:t>             Regulatory &amp; Enforcement</a:t>
            </a:r>
            <a:br>
              <a:rPr lang="en-US" altLang="en-US" sz="3200" dirty="0"/>
            </a:br>
            <a:r>
              <a:rPr lang="en-US" altLang="en-US" sz="3200" dirty="0"/>
              <a:t>                            Subgroup Annual</a:t>
            </a:r>
            <a:br>
              <a:rPr lang="en-US" altLang="en-US" sz="3200" dirty="0"/>
            </a:br>
            <a:r>
              <a:rPr lang="en-US" altLang="en-US" sz="3200" dirty="0"/>
              <a:t>                      Plan &amp; Status Update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72C3EC-7C32-4088-AD30-F9511E0394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817812"/>
          </a:xfrm>
        </p:spPr>
        <p:txBody>
          <a:bodyPr/>
          <a:lstStyle/>
          <a:p>
            <a:pPr eaLnBrk="1" hangingPunct="1"/>
            <a:r>
              <a:rPr lang="en-US" altLang="en-US" sz="2000" i="1" dirty="0"/>
              <a:t>Debbie Jenkins/Kathy </a:t>
            </a:r>
            <a:r>
              <a:rPr lang="en-US" altLang="en-US" sz="2000" i="1" dirty="0" err="1"/>
              <a:t>Brack</a:t>
            </a:r>
            <a:endParaRPr lang="en-US" altLang="en-US" sz="2000" i="1" dirty="0"/>
          </a:p>
          <a:p>
            <a:pPr eaLnBrk="1" hangingPunct="1"/>
            <a:r>
              <a:rPr lang="en-US" altLang="en-US" sz="2000" i="1" dirty="0"/>
              <a:t>Regulatory &amp; Enforcement Subgroup Co-Chairs</a:t>
            </a:r>
          </a:p>
          <a:p>
            <a:pPr eaLnBrk="1" hangingPunct="1"/>
            <a:endParaRPr lang="en-US" altLang="en-US" i="1" dirty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2060"/>
                </a:solidFill>
              </a:rPr>
              <a:t>October 2019</a:t>
            </a:r>
          </a:p>
          <a:p>
            <a:pPr eaLnBrk="1" hangingPunct="1"/>
            <a:endParaRPr lang="en-US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en-US" altLang="en-US" sz="2000" dirty="0">
              <a:solidFill>
                <a:srgbClr val="002060"/>
              </a:solidFill>
            </a:endParaRPr>
          </a:p>
          <a:p>
            <a:pPr algn="ctr" eaLnBrk="1" hangingPunct="1"/>
            <a:r>
              <a:rPr lang="en-US" altLang="en-US" sz="1800" i="1" dirty="0">
                <a:solidFill>
                  <a:srgbClr val="002060"/>
                </a:solidFill>
                <a:latin typeface="Elephant" panose="02020904090505020303" pitchFamily="18" charset="0"/>
              </a:rPr>
              <a:t>Partnerships – Key to Mission Success</a:t>
            </a:r>
          </a:p>
        </p:txBody>
      </p:sp>
      <p:pic>
        <p:nvPicPr>
          <p:cNvPr id="5124" name="Picture 4" descr="EFCOG (color)">
            <a:extLst>
              <a:ext uri="{FF2B5EF4-FFF2-40B4-BE49-F238E27FC236}">
                <a16:creationId xmlns:a16="http://schemas.microsoft.com/office/drawing/2014/main" id="{A4CEBE8D-DA10-4B91-B83E-1E9446E16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371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>
            <a:extLst>
              <a:ext uri="{FF2B5EF4-FFF2-40B4-BE49-F238E27FC236}">
                <a16:creationId xmlns:a16="http://schemas.microsoft.com/office/drawing/2014/main" id="{751DA387-1F9C-48D2-B55D-AB68A8E7D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2871" y="152400"/>
            <a:ext cx="7543800" cy="457200"/>
          </a:xfrm>
        </p:spPr>
        <p:txBody>
          <a:bodyPr/>
          <a:lstStyle/>
          <a:p>
            <a:r>
              <a:rPr lang="en-US" altLang="en-US" sz="2800" dirty="0"/>
              <a:t>FY20 Annual Work Plan Commitments</a:t>
            </a:r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06EAD628-01DD-4C5C-9D84-2B27735C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488CD9-E9F3-468E-982B-1F9BE38E419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0B0925E-E4F0-4A21-A5A3-4CC1D81681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731900"/>
              </p:ext>
            </p:extLst>
          </p:nvPr>
        </p:nvGraphicFramePr>
        <p:xfrm>
          <a:off x="388938" y="2024062"/>
          <a:ext cx="8145462" cy="3712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1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DELIVERABLES/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KEY MILESTONES</a:t>
                      </a: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  <a:r>
                        <a:rPr lang="en-US" sz="1400" b="1" kern="1200" baseline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PERSON</a:t>
                      </a:r>
                      <a:endParaRPr lang="en-US" sz="1400" b="1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EXPECTED COMPLETION DATE</a:t>
                      </a:r>
                    </a:p>
                  </a:txBody>
                  <a:tcPr marL="68581" marR="6858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3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5.1.1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a joint task team, with Office of Enforcement staff, to evaluate the path forward for the utilization of the Enforcement Guidance Supplements.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Holowczak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9/30/2020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5.1.2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Best Practice to provide guidance for the effective integration of the Enforcement Program and the Classified Information Security programs.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M.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Holowczak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9/30/2020</a:t>
                      </a: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70" name="TextBox 6">
            <a:extLst>
              <a:ext uri="{FF2B5EF4-FFF2-40B4-BE49-F238E27FC236}">
                <a16:creationId xmlns:a16="http://schemas.microsoft.com/office/drawing/2014/main" id="{FE01F57F-8C8C-4D17-9A5C-70B98A6B3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024563"/>
            <a:ext cx="7620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Activity 5.1 Build consensus within the contractor community on technical issues with impact to nuclear safety, worker safety &amp; health, and security enforcement impact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>
            <a:extLst>
              <a:ext uri="{FF2B5EF4-FFF2-40B4-BE49-F238E27FC236}">
                <a16:creationId xmlns:a16="http://schemas.microsoft.com/office/drawing/2014/main" id="{D14143EC-325A-41C8-93EF-0D3407CC2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0341" y="165182"/>
            <a:ext cx="7543800" cy="457200"/>
          </a:xfrm>
        </p:spPr>
        <p:txBody>
          <a:bodyPr/>
          <a:lstStyle/>
          <a:p>
            <a:r>
              <a:rPr lang="en-US" altLang="en-US" sz="2800" dirty="0"/>
              <a:t>FY20 Annual Work Plan Commitments</a:t>
            </a:r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4AC3A6CB-FF81-47F9-93D6-0F75DCC0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2E457-1013-43E0-B726-B0895B86A5D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20F6D23-A1BB-47D2-A828-AADA8FD2B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471843"/>
              </p:ext>
            </p:extLst>
          </p:nvPr>
        </p:nvGraphicFramePr>
        <p:xfrm>
          <a:off x="388938" y="2362200"/>
          <a:ext cx="8145462" cy="2187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5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0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DELIVERABLES/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KEY MILESTONES</a:t>
                      </a: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  <a:r>
                        <a:rPr lang="en-US" sz="1400" b="1" kern="1200" baseline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PERSON</a:t>
                      </a:r>
                      <a:endParaRPr lang="en-US" sz="1400" b="1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EXPECTED COMPLETION DATE</a:t>
                      </a:r>
                    </a:p>
                  </a:txBody>
                  <a:tcPr marL="68581" marR="6858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3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5.2.1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collaboratively with members of the SWG to develop regulatory summaries or enforcement aids for 10CFR 835.  Regulatory summary will be posted and available on the EFCOG website.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B. Thom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R.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Colglazier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9/30/2020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94" name="TextBox 6">
            <a:extLst>
              <a:ext uri="{FF2B5EF4-FFF2-40B4-BE49-F238E27FC236}">
                <a16:creationId xmlns:a16="http://schemas.microsoft.com/office/drawing/2014/main" id="{8C78E0BF-A5AD-4B12-9145-05039D04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030287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Activity 5.2 Improve Enforcement Coordinator knowledge and familiarity with nuclear safety, worker safety &amp; health, and security regulations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>
            <a:extLst>
              <a:ext uri="{FF2B5EF4-FFF2-40B4-BE49-F238E27FC236}">
                <a16:creationId xmlns:a16="http://schemas.microsoft.com/office/drawing/2014/main" id="{0FB9B960-6910-42DD-B6A9-EA9DC5E63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117476"/>
            <a:ext cx="7543800" cy="542330"/>
          </a:xfrm>
        </p:spPr>
        <p:txBody>
          <a:bodyPr/>
          <a:lstStyle/>
          <a:p>
            <a:r>
              <a:rPr lang="en-US" altLang="en-US" sz="2800" dirty="0"/>
              <a:t>FY20 Annual Work Plan Commitments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E6579A47-0511-4027-A4BB-56748FF1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A8070B-8FA1-4CE9-AA2D-882F9FFBAFF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348E6EF-CFA0-4DB1-8C78-4BE582AD23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214377"/>
              </p:ext>
            </p:extLst>
          </p:nvPr>
        </p:nvGraphicFramePr>
        <p:xfrm>
          <a:off x="388938" y="2219325"/>
          <a:ext cx="8145462" cy="2352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7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0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DELIVERABLES/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KEY MILESTONES</a:t>
                      </a: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RESPONSIBLE</a:t>
                      </a:r>
                      <a:r>
                        <a:rPr lang="en-US" sz="1400" b="1" kern="1200" baseline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PERSON</a:t>
                      </a:r>
                      <a:endParaRPr lang="en-US" sz="1400" b="1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EXPECTED COMPLETION DATE</a:t>
                      </a:r>
                    </a:p>
                  </a:txBody>
                  <a:tcPr marL="68581" marR="6858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6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5.3.1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collaboratively with members of the DOE National Training Center (NTC) and the DOE Office of Enforcement to convert the existing Enforcement Coordination classroom training to Computer Based Training. 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L. Nye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Mailhot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9/30/2020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TextBox 6">
            <a:extLst>
              <a:ext uri="{FF2B5EF4-FFF2-40B4-BE49-F238E27FC236}">
                <a16:creationId xmlns:a16="http://schemas.microsoft.com/office/drawing/2014/main" id="{5479C5D9-DBF4-474A-8016-696D5C36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116509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Activity 5.3 Improve Enforcement Coordinator knowledge of the Enforcement process and expectation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FE3B-574A-4683-BE5A-19F32887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3551"/>
            <a:ext cx="7543800" cy="960438"/>
          </a:xfrm>
        </p:spPr>
        <p:txBody>
          <a:bodyPr/>
          <a:lstStyle/>
          <a:p>
            <a:r>
              <a:rPr lang="en-US" sz="2800" dirty="0"/>
              <a:t>Strategic Planning Committee (SPC) Members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6218D-D6B0-4475-B4BA-102A4DE5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EBD2E-9EE0-4CA7-B4FC-18FCBC9CCD2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258C7AA9-E45A-4932-A45A-44094254E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18" y="1447800"/>
            <a:ext cx="7620000" cy="419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Brian </a:t>
            </a:r>
            <a:r>
              <a:rPr lang="en-US" altLang="en-US" sz="2000" dirty="0" err="1"/>
              <a:t>Barbero</a:t>
            </a:r>
            <a:r>
              <a:rPr lang="en-US" altLang="en-US" sz="2000" dirty="0"/>
              <a:t> – Nevada National Security Site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Kathy </a:t>
            </a:r>
            <a:r>
              <a:rPr lang="en-US" altLang="en-US" sz="2000" dirty="0" err="1"/>
              <a:t>Brack</a:t>
            </a:r>
            <a:r>
              <a:rPr lang="en-US" altLang="en-US" sz="2000" dirty="0"/>
              <a:t> (Co-Chair) </a:t>
            </a:r>
            <a:r>
              <a:rPr lang="en-US" altLang="en-US" sz="2000"/>
              <a:t>– Pantex/Y-12</a:t>
            </a:r>
            <a:endParaRPr lang="en-US" altLang="en-US" sz="2000" dirty="0"/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Mark </a:t>
            </a:r>
            <a:r>
              <a:rPr lang="en-US" altLang="en-US" sz="2000" dirty="0" err="1"/>
              <a:t>Holowczak</a:t>
            </a:r>
            <a:r>
              <a:rPr lang="en-US" altLang="en-US" sz="2000" dirty="0"/>
              <a:t> – UCOR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Debbie Jenkins (Co-Chair) – Oak Ridge National Laboratory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Sherry </a:t>
            </a:r>
            <a:r>
              <a:rPr lang="en-US" altLang="en-US" sz="2000" dirty="0" err="1"/>
              <a:t>Kontes</a:t>
            </a:r>
            <a:r>
              <a:rPr lang="en-US" altLang="en-US" sz="2000" dirty="0"/>
              <a:t> – Idaho National Laboratory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Donna </a:t>
            </a:r>
            <a:r>
              <a:rPr lang="en-US" altLang="en-US" sz="2000" dirty="0" err="1"/>
              <a:t>Mailhot</a:t>
            </a:r>
            <a:r>
              <a:rPr lang="en-US" altLang="en-US" sz="2000" dirty="0"/>
              <a:t> – Lawrence Livermore National Laboratory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Lynn Nye – CH2M Hill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Rachel Schroeder – Los Alamos National Laboratory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ClrTx/>
              <a:buSzTx/>
            </a:pPr>
            <a:r>
              <a:rPr lang="en-US" altLang="en-US" sz="2000" dirty="0"/>
              <a:t>Barry Thom – Washington River Protection Solutions </a:t>
            </a:r>
          </a:p>
        </p:txBody>
      </p:sp>
    </p:spTree>
    <p:extLst>
      <p:ext uri="{BB962C8B-B14F-4D97-AF65-F5344CB8AC3E}">
        <p14:creationId xmlns:p14="http://schemas.microsoft.com/office/powerpoint/2010/main" val="1551830215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328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Elephant</vt:lpstr>
      <vt:lpstr>Wingdings</vt:lpstr>
      <vt:lpstr>EFCOG Template 3</vt:lpstr>
      <vt:lpstr>              Regulatory &amp; Enforcement                             Subgroup Annual                       Plan &amp; Status Update</vt:lpstr>
      <vt:lpstr>FY20 Annual Work Plan Commitments</vt:lpstr>
      <vt:lpstr>FY20 Annual Work Plan Commitments</vt:lpstr>
      <vt:lpstr>FY20 Annual Work Plan Commitments</vt:lpstr>
      <vt:lpstr>Strategic Planning Committee (SPC) Members</vt:lpstr>
    </vt:vector>
  </TitlesOfParts>
  <Company>Professional Touch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(insert working group name) 2008 EFCOG Annual Meeting</dc:title>
  <dc:creator>Barbara Pierre</dc:creator>
  <cp:lastModifiedBy>Jenkins, Deborah L.</cp:lastModifiedBy>
  <cp:revision>47</cp:revision>
  <cp:lastPrinted>2019-09-25T16:45:46Z</cp:lastPrinted>
  <dcterms:created xsi:type="dcterms:W3CDTF">2008-01-28T21:55:56Z</dcterms:created>
  <dcterms:modified xsi:type="dcterms:W3CDTF">2019-09-26T15:59:01Z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