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77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72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4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5357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34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382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355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78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10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5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7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24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51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5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5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9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AC728-66A3-4B66-93CE-78CF5C896B4B}" type="datetimeFigureOut">
              <a:rPr lang="en-US" smtClean="0"/>
              <a:t>9/25/2019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AA1C72-0D2B-42C9-BB55-F15FB38AC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2024" y="926926"/>
            <a:ext cx="10885118" cy="2785708"/>
          </a:xfrm>
        </p:spPr>
        <p:txBody>
          <a:bodyPr/>
          <a:lstStyle/>
          <a:p>
            <a:pPr algn="ctr"/>
            <a:r>
              <a:rPr lang="en-US" dirty="0" smtClean="0"/>
              <a:t>Best Practice: </a:t>
            </a:r>
            <a:br>
              <a:rPr lang="en-US" dirty="0" smtClean="0"/>
            </a:br>
            <a:r>
              <a:rPr lang="en-US" dirty="0" smtClean="0"/>
              <a:t>Attributes of a Good NTS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EFCOG REGULATORY AND ENFORCEMENT SUBGROUP – FALL 2019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7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1814"/>
            <a:ext cx="10171133" cy="843419"/>
          </a:xfrm>
        </p:spPr>
        <p:txBody>
          <a:bodyPr/>
          <a:lstStyle/>
          <a:p>
            <a:r>
              <a:rPr lang="en-US" dirty="0" smtClean="0"/>
              <a:t>Best Practice: Attributes </a:t>
            </a:r>
            <a:r>
              <a:rPr lang="en-US" dirty="0" smtClean="0"/>
              <a:t>of a Good NTS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6813"/>
            <a:ext cx="8596668" cy="3880773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Purpose: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quality and consistency of information provided in NTS reports.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Why: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from the Office of Enforcement (OE) indicated improvement was needed.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Benefits: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communication between Contractors and OE by –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clear and concise noncompliance description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sufficient background information to provide context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Demonstrating appropriate application of regulatory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sufficient understanding and context to corrective actions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0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1249"/>
            <a:ext cx="8596668" cy="1114816"/>
          </a:xfrm>
        </p:spPr>
        <p:txBody>
          <a:bodyPr/>
          <a:lstStyle/>
          <a:p>
            <a:r>
              <a:rPr lang="en-US" dirty="0" smtClean="0"/>
              <a:t>NTS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0181"/>
            <a:ext cx="8596668" cy="4751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Nuclear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Safety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(NUC) -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 Safety &amp;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(WSH) - combined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NUC/WSH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Facility: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same facility name in occurrence report, if this is associated with an event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Facility Function: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same facility function in occurrence report, if this is associated with an event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title that accurately describes the noncompliant condition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Occurrence Report Number: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associated event if applicable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Occurrence/Condition Discovered: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0664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noncompliance associated with 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occurrence report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occurrence/condition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discovered should be the same as reported in ORPS.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0664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noncompliance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stand-alone condition use the date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discovered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61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NTS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9235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1900" b="1" dirty="0"/>
              <a:t>Discovery Method: </a:t>
            </a:r>
            <a:endParaRPr lang="en-US" sz="1900" b="1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dirty="0" smtClean="0"/>
              <a:t>Internal </a:t>
            </a:r>
            <a:r>
              <a:rPr lang="en-US" sz="1700" dirty="0"/>
              <a:t>Contractor </a:t>
            </a:r>
            <a:r>
              <a:rPr lang="en-US" sz="1700" dirty="0" smtClean="0"/>
              <a:t>Assessment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dirty="0" smtClean="0"/>
              <a:t>Internal Rollup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dirty="0" smtClean="0"/>
              <a:t>Contractor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dirty="0" smtClean="0"/>
              <a:t>Contractor </a:t>
            </a:r>
            <a:r>
              <a:rPr lang="en-US" sz="1700" dirty="0"/>
              <a:t>As </a:t>
            </a:r>
            <a:r>
              <a:rPr lang="en-US" sz="1700" dirty="0" smtClean="0"/>
              <a:t>Found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dirty="0" smtClean="0"/>
              <a:t>By Event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dirty="0" smtClean="0"/>
              <a:t>External </a:t>
            </a:r>
            <a:r>
              <a:rPr lang="en-US" sz="1700" dirty="0"/>
              <a:t>DOE </a:t>
            </a:r>
            <a:r>
              <a:rPr lang="en-US" sz="1700" dirty="0" smtClean="0"/>
              <a:t>Assessment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dirty="0" smtClean="0"/>
              <a:t>External </a:t>
            </a:r>
            <a:r>
              <a:rPr lang="en-US" sz="1700" dirty="0"/>
              <a:t>Organization</a:t>
            </a:r>
          </a:p>
          <a:p>
            <a:r>
              <a:rPr lang="en-U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PAAA </a:t>
            </a:r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 Date: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noncompliance was determined to be NTS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Reportable</a:t>
            </a:r>
          </a:p>
          <a:p>
            <a:r>
              <a:rPr lang="en-U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System, Building, or Equipment: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can be obtained from an associated occurrence report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applicable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obtain from issue information</a:t>
            </a:r>
          </a:p>
        </p:txBody>
      </p:sp>
    </p:spTree>
    <p:extLst>
      <p:ext uri="{BB962C8B-B14F-4D97-AF65-F5344CB8AC3E}">
        <p14:creationId xmlns:p14="http://schemas.microsoft.com/office/powerpoint/2010/main" val="158825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NTS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1657"/>
            <a:ext cx="8596668" cy="4290315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Noncompliance Condition:</a:t>
            </a:r>
          </a:p>
          <a:p>
            <a:pPr marL="740664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the noncompliant condition(s) is to be a clear, concise write up that is accurate with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 at the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time. </a:t>
            </a:r>
          </a:p>
          <a:p>
            <a:pPr marL="740664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Spell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all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acronyms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time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used. </a:t>
            </a:r>
          </a:p>
          <a:p>
            <a:pPr marL="740664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sufficient background information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provides context for a third party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reader. </a:t>
            </a:r>
          </a:p>
          <a:p>
            <a:pPr marL="740664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noncompliance(s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circumstances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allowed the noncompliance(s) to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 (to the extent known at the time). </a:t>
            </a:r>
          </a:p>
          <a:p>
            <a:pPr marL="740664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Update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description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information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available. 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NOTE: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occurrence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describes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 describes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noncompliance(s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associated with an event. Simply repeating the occurrence report may not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 enough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 to describe the noncompliance.</a:t>
            </a:r>
          </a:p>
        </p:txBody>
      </p:sp>
    </p:spTree>
    <p:extLst>
      <p:ext uri="{BB962C8B-B14F-4D97-AF65-F5344CB8AC3E}">
        <p14:creationId xmlns:p14="http://schemas.microsoft.com/office/powerpoint/2010/main" val="218669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NTS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4287"/>
            <a:ext cx="8596668" cy="4290316"/>
          </a:xfrm>
        </p:spPr>
        <p:txBody>
          <a:bodyPr>
            <a:norm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CFR Requirement: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0664" indent="-283464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regulatory requirements applicable to the noncompliant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condition(s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740664" indent="-283464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regulatory noncompliance(s) including invoked requirements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1910, NFPA, etc.)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Plan &amp; Section:</a:t>
            </a:r>
          </a:p>
          <a:p>
            <a:pPr marL="27432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implementation plan(s) and applicable section(s) from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 approved plan(s):</a:t>
            </a:r>
          </a:p>
          <a:p>
            <a:pPr marL="740664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WS&amp;H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 for 851; Radiation Protection Program/Plan for 835; Quality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Assurance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Plan; Safety</a:t>
            </a:r>
          </a:p>
          <a:p>
            <a:pPr marL="740664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Technical Safety Requirement Documents</a:t>
            </a:r>
          </a:p>
        </p:txBody>
      </p:sp>
    </p:spTree>
    <p:extLst>
      <p:ext uri="{BB962C8B-B14F-4D97-AF65-F5344CB8AC3E}">
        <p14:creationId xmlns:p14="http://schemas.microsoft.com/office/powerpoint/2010/main" val="27176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6345"/>
            <a:ext cx="8454140" cy="868471"/>
          </a:xfrm>
        </p:spPr>
        <p:txBody>
          <a:bodyPr/>
          <a:lstStyle/>
          <a:p>
            <a:r>
              <a:rPr lang="en-US" dirty="0" smtClean="0"/>
              <a:t>NTS Fields - WSH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14816"/>
            <a:ext cx="8596668" cy="54865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Supplemental Worker Safety and Health Reports Only: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Noncompliance Duration: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period of time that the noncompliance remained uncorrected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Workers Potentially Exposed: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workers who may have been exposed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hazardous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 due to the noncompliance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Noncompliance Frequency: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 hourly/ number of times per day/ daily/ weekly/ monthly/ number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times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year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Worker Proximity to Noncompliance: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proximity of the worker(s) to hazard associated 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noncompliant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Extent of Conditions: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the scope of the noncompliance and the extent to which it has affected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facilities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and functions. An Extent of Condition may be determined through causal analysis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conducted 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evaluation.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Potential/Actual Injuries/Illnesses: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any injuries or illnesses that either occurred, or could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occur, 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result of the noncompliance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 Hazard Abatement/Compensatory Actions: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 any immediate actions taken mitigate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hazard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any compensatory actions.</a:t>
            </a:r>
          </a:p>
        </p:txBody>
      </p:sp>
    </p:spTree>
    <p:extLst>
      <p:ext uri="{BB962C8B-B14F-4D97-AF65-F5344CB8AC3E}">
        <p14:creationId xmlns:p14="http://schemas.microsoft.com/office/powerpoint/2010/main" val="426737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9080"/>
            <a:ext cx="8596668" cy="643003"/>
          </a:xfrm>
        </p:spPr>
        <p:txBody>
          <a:bodyPr/>
          <a:lstStyle/>
          <a:p>
            <a:r>
              <a:rPr lang="en-US" dirty="0" smtClean="0"/>
              <a:t>NTS Fields </a:t>
            </a:r>
            <a:r>
              <a:rPr lang="en-US" dirty="0" smtClean="0"/>
              <a:t>– Corrective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07161"/>
            <a:ext cx="9556430" cy="558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contractor’s corrective action plan should address the identified causes. Corrective actions should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SMART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(Specific, Measurable, Accountable, Relevant, Timely). Specific considerations include:</a:t>
            </a: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starts with an action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action statement short if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possible.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there is only one action per action statement. Don’t group multiple tasks together.</a:t>
            </a: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 items must have a verifiable end point or end product (you must be able to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 closure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you will document the completion of the action. What is the objective evidence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closure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action within the capability to be implemented as written?</a:t>
            </a: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actions prevent occurrence or recurrence of an adverse condition (if required by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level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cause analysis performed)?</a:t>
            </a: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targeted completion dates are based on resource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availability.</a:t>
            </a:r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Concurrence </a:t>
            </a: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obtained for assigned actions that cross organizational lines.</a:t>
            </a:r>
          </a:p>
          <a:p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 reviews</a:t>
            </a:r>
          </a:p>
          <a:p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corrective actions can be added as necessary.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433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5841"/>
          </a:xfrm>
        </p:spPr>
        <p:txBody>
          <a:bodyPr/>
          <a:lstStyle/>
          <a:p>
            <a:pPr algn="ctr"/>
            <a:r>
              <a:rPr lang="en-US" dirty="0" smtClean="0"/>
              <a:t>Attributes of a Good NTS Report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49247" y="2265878"/>
            <a:ext cx="4115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QUESTIONS?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501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754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Facet</vt:lpstr>
      <vt:lpstr>Best Practice:  Attributes of a Good NTS Report</vt:lpstr>
      <vt:lpstr>Best Practice: Attributes of a Good NTS Report</vt:lpstr>
      <vt:lpstr>NTS Fields</vt:lpstr>
      <vt:lpstr>NTS Fields</vt:lpstr>
      <vt:lpstr>NTS Fields</vt:lpstr>
      <vt:lpstr>NTS Fields</vt:lpstr>
      <vt:lpstr>NTS Fields - WSH</vt:lpstr>
      <vt:lpstr>NTS Fields – Corrective Actions</vt:lpstr>
      <vt:lpstr>Attributes of a Good NTS Report</vt:lpstr>
    </vt:vector>
  </TitlesOfParts>
  <Company>Hanford(MSP ver 2.0)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Practice: Attributes of a Good NTS Report</dc:title>
  <dc:creator>Nye, Lynn S</dc:creator>
  <cp:lastModifiedBy>Nye, Lynn S</cp:lastModifiedBy>
  <cp:revision>15</cp:revision>
  <dcterms:created xsi:type="dcterms:W3CDTF">2019-09-23T23:06:45Z</dcterms:created>
  <dcterms:modified xsi:type="dcterms:W3CDTF">2019-09-25T19:27:38Z</dcterms:modified>
</cp:coreProperties>
</file>