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7" r:id="rId2"/>
    <p:sldId id="256" r:id="rId3"/>
    <p:sldId id="276" r:id="rId4"/>
    <p:sldId id="265" r:id="rId5"/>
    <p:sldId id="266"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4674" autoAdjust="0"/>
  </p:normalViewPr>
  <p:slideViewPr>
    <p:cSldViewPr>
      <p:cViewPr varScale="1">
        <p:scale>
          <a:sx n="71" d="100"/>
          <a:sy n="71" d="100"/>
        </p:scale>
        <p:origin x="20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22FFF-4CF8-4B32-AED7-8F7307CE4BA2}" type="datetimeFigureOut">
              <a:rPr lang="en-US" smtClean="0"/>
              <a:t>11/14/2022</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11/14/2022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a:p>
        </p:txBody>
      </p:sp>
    </p:spTree>
    <p:extLst>
      <p:ext uri="{BB962C8B-B14F-4D97-AF65-F5344CB8AC3E}">
        <p14:creationId xmlns:p14="http://schemas.microsoft.com/office/powerpoint/2010/main" val="219662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69CF4-7646-3443-9E9F-BFD4D61CD3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1295400"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1295400"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1295400"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1295400"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11/14/2022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39446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11/14/2022</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11/14/2022</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_CNS_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4B3D0-9C5B-4F41-9549-93418ACD0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2521226"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2521226"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2521226"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2521226"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11/14/2022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208059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_CNS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9CDFC-94D4-E844-9A0D-EC2B723BF6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2521226" y="34290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2521226" y="4648200"/>
            <a:ext cx="3881437" cy="304800"/>
          </a:xfrm>
        </p:spPr>
        <p:txBody>
          <a:bodyPr lIns="0" rIns="0">
            <a:noAutofit/>
          </a:bodyPr>
          <a:lstStyle>
            <a:lvl1pPr marL="0" indent="0">
              <a:buFontTx/>
              <a:buNone/>
              <a:defRPr sz="1600" b="1" i="0" baseline="0">
                <a:solidFill>
                  <a:schemeClr val="accent3"/>
                </a:solidFill>
              </a:defRPr>
            </a:lvl1pPr>
          </a:lstStyle>
          <a:p>
            <a:pPr lvl="0"/>
            <a:r>
              <a:rPr lang="en-US" dirty="0"/>
              <a:t>Click to edit Master text styles</a:t>
            </a:r>
          </a:p>
        </p:txBody>
      </p:sp>
      <p:sp>
        <p:nvSpPr>
          <p:cNvPr id="19" name="Text Placeholder 14"/>
          <p:cNvSpPr>
            <a:spLocks noGrp="1"/>
          </p:cNvSpPr>
          <p:nvPr>
            <p:ph type="body" sz="quarter" idx="15"/>
          </p:nvPr>
        </p:nvSpPr>
        <p:spPr>
          <a:xfrm>
            <a:off x="2521226" y="52120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2521226" y="4953000"/>
            <a:ext cx="3881437" cy="256032"/>
          </a:xfrm>
        </p:spPr>
        <p:txBody>
          <a:bodyPr lIns="0" rIns="0" anchor="ctr">
            <a:noAutofit/>
          </a:bodyPr>
          <a:lstStyle>
            <a:lvl1pPr marL="0" indent="0">
              <a:buFontTx/>
              <a:buNone/>
              <a:defRPr sz="1600" b="0" i="1" baseline="0">
                <a:solidFill>
                  <a:schemeClr val="accent1"/>
                </a:solidFill>
              </a:defRPr>
            </a:lvl1pPr>
          </a:lstStyle>
          <a:p>
            <a:pPr lvl="0"/>
            <a:r>
              <a:rPr lang="en-US" dirty="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11/14/2022</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6360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11/14/2022</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11/14/2022</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11/14/2022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11/14/2022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11/14/2022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11/14/2022</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11/14/2022</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p:txBody>
          <a:bodyPr/>
          <a:lstStyle/>
          <a:p>
            <a:r>
              <a:rPr lang="en-US" altLang="en-US" dirty="0"/>
              <a:t>Occurrence Reporting Categories that Create NTS Reporting Challenges</a:t>
            </a:r>
          </a:p>
        </p:txBody>
      </p:sp>
      <p:sp>
        <p:nvSpPr>
          <p:cNvPr id="10" name="Text Placeholder 9"/>
          <p:cNvSpPr>
            <a:spLocks noGrp="1"/>
          </p:cNvSpPr>
          <p:nvPr>
            <p:ph type="body" sz="quarter" idx="14"/>
          </p:nvPr>
        </p:nvSpPr>
        <p:spPr/>
        <p:txBody>
          <a:bodyPr/>
          <a:lstStyle/>
          <a:p>
            <a:r>
              <a:rPr lang="en-US" dirty="0"/>
              <a:t>Kathy </a:t>
            </a:r>
            <a:r>
              <a:rPr lang="en-US" dirty="0" err="1"/>
              <a:t>Brack</a:t>
            </a:r>
            <a:endParaRPr lang="en-US" dirty="0"/>
          </a:p>
        </p:txBody>
      </p:sp>
      <p:sp>
        <p:nvSpPr>
          <p:cNvPr id="11" name="Text Placeholder 10"/>
          <p:cNvSpPr>
            <a:spLocks noGrp="1"/>
          </p:cNvSpPr>
          <p:nvPr>
            <p:ph type="body" sz="quarter" idx="15"/>
          </p:nvPr>
        </p:nvSpPr>
        <p:spPr/>
        <p:txBody>
          <a:bodyPr/>
          <a:lstStyle/>
          <a:p>
            <a:r>
              <a:rPr lang="en-US" dirty="0"/>
              <a:t>Senior Manager</a:t>
            </a:r>
          </a:p>
        </p:txBody>
      </p:sp>
      <p:sp>
        <p:nvSpPr>
          <p:cNvPr id="3077" name="Text Placeholder 11"/>
          <p:cNvSpPr>
            <a:spLocks noGrp="1"/>
          </p:cNvSpPr>
          <p:nvPr>
            <p:ph type="body" sz="quarter" idx="16"/>
          </p:nvPr>
        </p:nvSpPr>
        <p:spPr/>
        <p:txBody>
          <a:bodyPr/>
          <a:lstStyle/>
          <a:p>
            <a:r>
              <a:rPr lang="en-US" altLang="en-US" dirty="0"/>
              <a:t>kathy.brack@pxy12.doe.gov</a:t>
            </a:r>
          </a:p>
        </p:txBody>
      </p:sp>
      <p:sp>
        <p:nvSpPr>
          <p:cNvPr id="3" name="Slide Number Placeholder 2"/>
          <p:cNvSpPr>
            <a:spLocks noGrp="1"/>
          </p:cNvSpPr>
          <p:nvPr>
            <p:ph type="sldNum" sz="quarter" idx="19"/>
          </p:nvPr>
        </p:nvSpPr>
        <p:spPr/>
        <p:txBody>
          <a:bodyPr/>
          <a:lstStyle/>
          <a:p>
            <a:fld id="{A7B10A47-14A5-4C25-A6F3-FAEED61D5604}" type="slidenum">
              <a:rPr lang="en-US" smtClean="0"/>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r>
              <a:rPr lang="en-US" altLang="en-US" dirty="0"/>
              <a:t>Challenging Occurrence Reporting Categories</a:t>
            </a:r>
          </a:p>
        </p:txBody>
      </p:sp>
      <p:sp>
        <p:nvSpPr>
          <p:cNvPr id="11" name="Content Placeholder 10"/>
          <p:cNvSpPr>
            <a:spLocks noGrp="1"/>
          </p:cNvSpPr>
          <p:nvPr>
            <p:ph idx="1"/>
          </p:nvPr>
        </p:nvSpPr>
        <p:spPr/>
        <p:txBody>
          <a:bodyPr rtlCol="0">
            <a:normAutofit/>
          </a:bodyPr>
          <a:lstStyle/>
          <a:p>
            <a:pPr fontAlgn="auto">
              <a:spcAft>
                <a:spcPts val="0"/>
              </a:spcAft>
              <a:defRPr/>
            </a:pPr>
            <a:r>
              <a:rPr lang="en-US" dirty="0"/>
              <a:t>2.A.(5)  Serious Occupational Injury</a:t>
            </a:r>
          </a:p>
          <a:p>
            <a:pPr fontAlgn="auto">
              <a:spcAft>
                <a:spcPts val="0"/>
              </a:spcAft>
              <a:defRPr/>
            </a:pPr>
            <a:r>
              <a:rPr lang="en-US" dirty="0"/>
              <a:t>4.A.(1)	Safety Structure/System Component (SSC) Degradation. SSC performance degradation</a:t>
            </a:r>
          </a:p>
          <a:p>
            <a:pPr fontAlgn="auto">
              <a:spcAft>
                <a:spcPts val="0"/>
              </a:spcAft>
              <a:defRPr/>
            </a:pPr>
            <a:r>
              <a:rPr lang="en-US" dirty="0"/>
              <a:t>10(2)	Near Miss</a:t>
            </a:r>
          </a:p>
          <a:p>
            <a:endParaRPr lang="en-US" dirty="0"/>
          </a:p>
          <a:p>
            <a:r>
              <a:rPr lang="en-US" dirty="0"/>
              <a:t>Notes for Tables III-1 and III-2</a:t>
            </a:r>
            <a:endParaRPr lang="en-US" b="0" dirty="0"/>
          </a:p>
          <a:p>
            <a:r>
              <a:rPr lang="en-US" b="0" dirty="0"/>
              <a:t>The simple occurrence of an event or discovery of a condition in any of the listed categories is not by itself sufficient to warrant NTS reporting. NTS reporting requires the identification of a 10 C.F.R. Part 850 or 851 noncompliance in conjunction with the event or discovery. Contractors identifying a significant worker safety and health noncompliance in association with an event/discovery type or category not listed in the table should evaluate the event for NTS </a:t>
            </a:r>
            <a:r>
              <a:rPr lang="en-US" b="0" dirty="0" err="1"/>
              <a:t>reportability</a:t>
            </a:r>
            <a:r>
              <a:rPr lang="en-US" b="0" dirty="0"/>
              <a:t>, particularly under the “Severity Level I </a:t>
            </a:r>
            <a:r>
              <a:rPr lang="en-US" b="0" dirty="0" err="1"/>
              <a:t>Noncompliances</a:t>
            </a:r>
            <a:r>
              <a:rPr lang="en-US" b="0" dirty="0"/>
              <a:t>” category. </a:t>
            </a:r>
            <a:endParaRPr lang="en-US" dirty="0"/>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2.A.(5)  Serious occupational injury</a:t>
            </a:r>
            <a:endParaRPr lang="en-US" dirty="0"/>
          </a:p>
        </p:txBody>
      </p:sp>
      <p:sp>
        <p:nvSpPr>
          <p:cNvPr id="3" name="Content Placeholder 2"/>
          <p:cNvSpPr>
            <a:spLocks noGrp="1"/>
          </p:cNvSpPr>
          <p:nvPr>
            <p:ph idx="1"/>
          </p:nvPr>
        </p:nvSpPr>
        <p:spPr/>
        <p:txBody>
          <a:bodyPr/>
          <a:lstStyle/>
          <a:p>
            <a:r>
              <a:rPr lang="en-US" dirty="0"/>
              <a:t>(5) L Any single occurrence resulting in an occupational injury or exposure that: </a:t>
            </a:r>
          </a:p>
          <a:p>
            <a:pPr marL="342900" indent="-342900">
              <a:spcBef>
                <a:spcPts val="0"/>
              </a:spcBef>
              <a:buAutoNum type="alphaLcParenBoth"/>
            </a:pPr>
            <a:r>
              <a:rPr lang="en-US" sz="1600" dirty="0"/>
              <a:t>Requires in-patient hospitalization for more than 48 hours, commencing within seven days from the date the injury or exposure was received; </a:t>
            </a:r>
          </a:p>
          <a:p>
            <a:pPr marL="342900" indent="-342900">
              <a:spcBef>
                <a:spcPts val="0"/>
              </a:spcBef>
              <a:buAutoNum type="alphaLcParenBoth"/>
            </a:pPr>
            <a:r>
              <a:rPr lang="en-US" sz="1600" dirty="0"/>
              <a:t>Results in a fracture of any bone (except bone chips; simple fractures of fingers, toes, or nose; or a minor chipped tooth); </a:t>
            </a:r>
          </a:p>
          <a:p>
            <a:pPr marL="342900" indent="-342900">
              <a:spcBef>
                <a:spcPts val="0"/>
              </a:spcBef>
              <a:buAutoNum type="alphaLcParenBoth"/>
            </a:pPr>
            <a:r>
              <a:rPr lang="en-US" sz="1600" dirty="0"/>
              <a:t>Causes severe hemorrhages or severe damage to nerves, muscles, tendons, or ligaments (Note: Severe damage is generally considered to have occurred if surgery is required to correct the damage.); </a:t>
            </a:r>
          </a:p>
          <a:p>
            <a:pPr marL="342900" indent="-342900">
              <a:spcBef>
                <a:spcPts val="0"/>
              </a:spcBef>
              <a:buAutoNum type="alphaLcParenBoth"/>
            </a:pPr>
            <a:r>
              <a:rPr lang="en-US" sz="1600" dirty="0"/>
              <a:t>Damages any internal organ; Attachment 2 DOE O 232.2A Page 4 1-17-2017 </a:t>
            </a:r>
          </a:p>
          <a:p>
            <a:pPr marL="342900" indent="-342900">
              <a:spcBef>
                <a:spcPts val="0"/>
              </a:spcBef>
              <a:buAutoNum type="alphaLcParenBoth"/>
            </a:pPr>
            <a:r>
              <a:rPr lang="en-US" sz="1600" dirty="0"/>
              <a:t>Causes 1 a concussion or 2 loss of consciousness due to an impact to the head, or </a:t>
            </a:r>
          </a:p>
          <a:p>
            <a:pPr marL="342900" indent="-342900">
              <a:spcBef>
                <a:spcPts val="0"/>
              </a:spcBef>
              <a:buAutoNum type="alphaLcParenBoth"/>
            </a:pPr>
            <a:r>
              <a:rPr lang="en-US" sz="1600" dirty="0"/>
              <a:t>(f) Causes second or third-degree burns, affecting more than five percent of the body surface. </a:t>
            </a:r>
          </a:p>
          <a:p>
            <a:pPr>
              <a:spcBef>
                <a:spcPts val="0"/>
              </a:spcBef>
            </a:pPr>
            <a:r>
              <a:rPr lang="en-US" sz="1600" dirty="0"/>
              <a:t>[</a:t>
            </a:r>
            <a:r>
              <a:rPr lang="en-US" sz="1600" dirty="0" err="1"/>
              <a:t>Notes:The</a:t>
            </a:r>
            <a:r>
              <a:rPr lang="en-US" sz="1600" dirty="0"/>
              <a:t> intent of Group 2A(5) reporting criterion is to report injuries based on the initial or first-line diagnosis and treatment. Events reported in this category are those for which the diagnosis was obtained within 21 calendar days after the event occurred. If changes occur from the initial diagnosis, resulting in revised treatment plans (i.e., misinterpretation of initial test results, additional evaluations performed), then reporting will need to be re-evaluated based on corrected diagnosis.]</a:t>
            </a:r>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3</a:t>
            </a:fld>
            <a:endParaRPr lang="en-US" dirty="0"/>
          </a:p>
        </p:txBody>
      </p:sp>
    </p:spTree>
    <p:extLst>
      <p:ext uri="{BB962C8B-B14F-4D97-AF65-F5344CB8AC3E}">
        <p14:creationId xmlns:p14="http://schemas.microsoft.com/office/powerpoint/2010/main" val="38883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pPr fontAlgn="auto">
              <a:spcAft>
                <a:spcPts val="0"/>
              </a:spcAft>
              <a:defRPr/>
            </a:pPr>
            <a:r>
              <a:rPr lang="en-US" dirty="0"/>
              <a:t>4.A.(1) Safety Structure/System Component performance degradation</a:t>
            </a:r>
          </a:p>
        </p:txBody>
      </p:sp>
      <p:sp>
        <p:nvSpPr>
          <p:cNvPr id="11" name="Content Placeholder 10"/>
          <p:cNvSpPr>
            <a:spLocks noGrp="1"/>
          </p:cNvSpPr>
          <p:nvPr>
            <p:ph idx="1"/>
          </p:nvPr>
        </p:nvSpPr>
        <p:spPr/>
        <p:txBody>
          <a:bodyPr rtlCol="0">
            <a:normAutofit/>
          </a:bodyPr>
          <a:lstStyle/>
          <a:p>
            <a:r>
              <a:rPr lang="en-US" dirty="0"/>
              <a:t>Performance degradation of any Safety Class (SC) or Safety Significant (SS) Structure, System, or Component (SSC), or any support system that is required for safety operation of the SC or SS SSCs, which prevents satisfactory performance of its design function when it is required to be operable.</a:t>
            </a:r>
          </a:p>
          <a:p>
            <a:endParaRPr lang="en-US" dirty="0"/>
          </a:p>
          <a:p>
            <a:endParaRPr lang="en-US" dirty="0"/>
          </a:p>
          <a:p>
            <a:r>
              <a:rPr lang="en-US" dirty="0"/>
              <a:t>Notes for Tables III-3 and III-4 </a:t>
            </a:r>
            <a:endParaRPr lang="en-US" b="0" dirty="0"/>
          </a:p>
          <a:p>
            <a:r>
              <a:rPr lang="en-US" b="0" dirty="0"/>
              <a:t>Report </a:t>
            </a:r>
            <a:r>
              <a:rPr lang="en-US" b="0" dirty="0" err="1"/>
              <a:t>noncompliances</a:t>
            </a:r>
            <a:r>
              <a:rPr lang="en-US" b="0" dirty="0"/>
              <a:t> associated with a degradation of Safety Class SSC preventing satisfactory performance of its design function when required to be operable or in operation. </a:t>
            </a:r>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4</a:t>
            </a:fld>
            <a:endParaRPr lang="en-US" dirty="0"/>
          </a:p>
        </p:txBody>
      </p:sp>
    </p:spTree>
    <p:extLst>
      <p:ext uri="{BB962C8B-B14F-4D97-AF65-F5344CB8AC3E}">
        <p14:creationId xmlns:p14="http://schemas.microsoft.com/office/powerpoint/2010/main" val="3007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a:lstStyle/>
          <a:p>
            <a:pPr fontAlgn="auto">
              <a:spcAft>
                <a:spcPts val="0"/>
              </a:spcAft>
              <a:defRPr/>
            </a:pPr>
            <a:r>
              <a:rPr lang="en-US" dirty="0"/>
              <a:t>10(2)	Near Miss</a:t>
            </a:r>
          </a:p>
        </p:txBody>
      </p:sp>
      <p:sp>
        <p:nvSpPr>
          <p:cNvPr id="11" name="Content Placeholder 10"/>
          <p:cNvSpPr>
            <a:spLocks noGrp="1"/>
          </p:cNvSpPr>
          <p:nvPr>
            <p:ph idx="1"/>
          </p:nvPr>
        </p:nvSpPr>
        <p:spPr/>
        <p:txBody>
          <a:bodyPr rtlCol="0">
            <a:normAutofit/>
          </a:bodyPr>
          <a:lstStyle/>
          <a:p>
            <a:r>
              <a:rPr lang="en-US" dirty="0"/>
              <a:t>A near miss to an injury, where something physically happened that was unexpected or unintended AND where no barrier prevented an event from having a reportable consequence (i.e., happenstance was the main reason the event did not result in a reportable injury).</a:t>
            </a:r>
          </a:p>
          <a:p>
            <a:endParaRPr lang="en-US" dirty="0"/>
          </a:p>
          <a:p>
            <a:endParaRPr lang="en-US" dirty="0"/>
          </a:p>
          <a:p>
            <a:r>
              <a:rPr lang="en-US" dirty="0"/>
              <a:t>Notes for Tables III-3 and III-4 </a:t>
            </a:r>
            <a:endParaRPr lang="en-US" b="0" dirty="0"/>
          </a:p>
          <a:p>
            <a:r>
              <a:rPr lang="en-US" b="0" dirty="0"/>
              <a:t>Under the revised DOE Order 232.2A, DOE Program Offices have the authority to determine which Informational Level Reports will be submitted to the ORPS database. Contractors should continue to screen these events for nuclear safety </a:t>
            </a:r>
            <a:r>
              <a:rPr lang="en-US" b="0" dirty="0" err="1"/>
              <a:t>noncompliances</a:t>
            </a:r>
            <a:r>
              <a:rPr lang="en-US" b="0" dirty="0"/>
              <a:t> and consider them as potentially reportable into NTS. </a:t>
            </a:r>
          </a:p>
        </p:txBody>
      </p:sp>
      <p:sp>
        <p:nvSpPr>
          <p:cNvPr id="2" name="Slide Number Placeholder 1"/>
          <p:cNvSpPr>
            <a:spLocks noGrp="1"/>
          </p:cNvSpPr>
          <p:nvPr>
            <p:ph type="sldNum" sz="quarter" idx="12"/>
          </p:nvPr>
        </p:nvSpPr>
        <p:spPr/>
        <p:txBody>
          <a:bodyPr/>
          <a:lstStyle/>
          <a:p>
            <a:pPr>
              <a:defRPr/>
            </a:pPr>
            <a:fld id="{B466DA7F-B1C4-48E6-AD3D-09D598288690}" type="slidenum">
              <a:rPr lang="en-US" smtClean="0"/>
              <a:pPr>
                <a:defRPr/>
              </a:pPr>
              <a:t>5</a:t>
            </a:fld>
            <a:endParaRPr lang="en-US" dirty="0"/>
          </a:p>
        </p:txBody>
      </p:sp>
    </p:spTree>
    <p:extLst>
      <p:ext uri="{BB962C8B-B14F-4D97-AF65-F5344CB8AC3E}">
        <p14:creationId xmlns:p14="http://schemas.microsoft.com/office/powerpoint/2010/main" val="4086666058"/>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Props1.xml><?xml version="1.0" encoding="utf-8"?>
<ds:datastoreItem xmlns:ds="http://schemas.openxmlformats.org/officeDocument/2006/customXml" ds:itemID="{5AC0D9A6-B05F-4631-A3F6-6924BFF73A6C}"/>
</file>

<file path=customXml/itemProps2.xml><?xml version="1.0" encoding="utf-8"?>
<ds:datastoreItem xmlns:ds="http://schemas.openxmlformats.org/officeDocument/2006/customXml" ds:itemID="{190A4478-8D1B-4E1C-B3DF-F4ACD93C18D8}"/>
</file>

<file path=customXml/itemProps3.xml><?xml version="1.0" encoding="utf-8"?>
<ds:datastoreItem xmlns:ds="http://schemas.openxmlformats.org/officeDocument/2006/customXml" ds:itemID="{5E9CB05B-68D3-4EAD-8743-0DB4EDC0E0E5}"/>
</file>

<file path=docProps/app.xml><?xml version="1.0" encoding="utf-8"?>
<Properties xmlns="http://schemas.openxmlformats.org/officeDocument/2006/extended-properties" xmlns:vt="http://schemas.openxmlformats.org/officeDocument/2006/docPropsVTypes">
  <Template>CNS_PPT_Template_INTERNAL_v01.potx</Template>
  <TotalTime>1144</TotalTime>
  <Words>626</Words>
  <Application>Microsoft Office PowerPoint</Application>
  <PresentationFormat>On-screen Show (4:3)</PresentationFormat>
  <Paragraphs>38</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CNS_PPT_Template_INTERNAL_v01</vt:lpstr>
      <vt:lpstr>PowerPoint Presentation</vt:lpstr>
      <vt:lpstr>Challenging Occurrence Reporting Categories</vt:lpstr>
      <vt:lpstr>2.A.(5)  Serious occupational injury</vt:lpstr>
      <vt:lpstr>4.A.(1) Safety Structure/System Component performance degradation</vt:lpstr>
      <vt:lpstr>10(2) Near Miss</vt:lpstr>
    </vt:vector>
  </TitlesOfParts>
  <Company>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Christine Frei</cp:lastModifiedBy>
  <cp:revision>84</cp:revision>
  <dcterms:created xsi:type="dcterms:W3CDTF">2014-06-03T17:16:06Z</dcterms:created>
  <dcterms:modified xsi:type="dcterms:W3CDTF">2022-11-14T21:24:18Z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