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6" r:id="rId3"/>
    <p:sldId id="265" r:id="rId4"/>
    <p:sldId id="266" r:id="rId5"/>
    <p:sldId id="267" r:id="rId6"/>
    <p:sldId id="263"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8" autoAdjust="0"/>
    <p:restoredTop sz="94674" autoAdjust="0"/>
  </p:normalViewPr>
  <p:slideViewPr>
    <p:cSldViewPr>
      <p:cViewPr varScale="1">
        <p:scale>
          <a:sx n="98" d="100"/>
          <a:sy n="98" d="100"/>
        </p:scale>
        <p:origin x="5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022FFF-4CF8-4B32-AED7-8F7307CE4BA2}" type="datetimeFigureOut">
              <a:rPr lang="en-US" smtClean="0"/>
              <a:t>10/31/2022</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10/31/2022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a:p>
        </p:txBody>
      </p:sp>
    </p:spTree>
    <p:extLst>
      <p:ext uri="{BB962C8B-B14F-4D97-AF65-F5344CB8AC3E}">
        <p14:creationId xmlns:p14="http://schemas.microsoft.com/office/powerpoint/2010/main" val="219662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69CF4-7646-3443-9E9F-BFD4D61CD3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1295400"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1295400"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1295400"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1295400"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10/31/2022</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39446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10/31/2022</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10/31/2022</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_CNS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4B3D0-9C5B-4F41-9549-93418ACD0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2521226"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2521226"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2521226"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2521226"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10/31/2022</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208059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_CNS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9CDFC-94D4-E844-9A0D-EC2B723BF6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2521226"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2521226"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2521226"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2521226"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10/31/2022</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63607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10/31/2022</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10/31/2022</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FontTx/>
              <a:buNone/>
              <a:defRPr b="1">
                <a:solidFill>
                  <a:schemeClr val="accent3"/>
                </a:solidFill>
              </a:defRPr>
            </a:lvl1pPr>
            <a:lvl2pPr marL="342900" indent="-171450">
              <a:spcBef>
                <a:spcPts val="600"/>
              </a:spcBef>
              <a:defRPr>
                <a:solidFill>
                  <a:schemeClr val="accent3"/>
                </a:solidFill>
              </a:defRPr>
            </a:lvl2pPr>
            <a:lvl3pPr marL="628650" indent="-171450">
              <a:defRPr>
                <a:solidFill>
                  <a:schemeClr val="accent3"/>
                </a:solidFill>
              </a:defRPr>
            </a:lvl3pPr>
            <a:lvl4pPr marL="857250" indent="-114300">
              <a:defRPr>
                <a:solidFill>
                  <a:schemeClr val="accent3"/>
                </a:solidFill>
              </a:defRPr>
            </a:lvl4pPr>
            <a:lvl5pPr marL="1028700" indent="-114300">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10/31/2022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b="0">
                <a:solidFill>
                  <a:schemeClr val="accent3"/>
                </a:solidFill>
              </a:defRPr>
            </a:lvl1pPr>
            <a:lvl2pPr>
              <a:spcBef>
                <a:spcPts val="600"/>
              </a:spcBef>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10/31/2022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10/31/2022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10/31/2022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10/31/2022</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thomcb@nv.doe.gov" TargetMode="External"/><Relationship Id="rId7" Type="http://schemas.openxmlformats.org/officeDocument/2006/relationships/hyperlink" Target="mailto:sherry.kontes@inl.gov" TargetMode="External"/><Relationship Id="rId2" Type="http://schemas.openxmlformats.org/officeDocument/2006/relationships/hyperlink" Target="mailto:kathy.brack@pxy12.doe.gov" TargetMode="External"/><Relationship Id="rId1" Type="http://schemas.openxmlformats.org/officeDocument/2006/relationships/slideLayout" Target="../slideLayouts/slideLayout6.xml"/><Relationship Id="rId6" Type="http://schemas.openxmlformats.org/officeDocument/2006/relationships/hyperlink" Target="mailto:mark.Holowczak@ettp.doe.gov" TargetMode="External"/><Relationship Id="rId5" Type="http://schemas.openxmlformats.org/officeDocument/2006/relationships/hyperlink" Target="mailto:heath.garrision@nrel.gov" TargetMode="External"/><Relationship Id="rId4" Type="http://schemas.openxmlformats.org/officeDocument/2006/relationships/hyperlink" Target="mailto:tamara.baldwin@sr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thomcb@nv.doe.gov" TargetMode="External"/><Relationship Id="rId2" Type="http://schemas.openxmlformats.org/officeDocument/2006/relationships/hyperlink" Target="mailto:Kathy.brack@pxy12.doe.go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p:txBody>
          <a:bodyPr/>
          <a:lstStyle/>
          <a:p>
            <a:r>
              <a:rPr lang="en-US" altLang="en-US" dirty="0" smtClean="0"/>
              <a:t>Regulatory &amp; Enforcement Technical Subgroup - </a:t>
            </a:r>
            <a:endParaRPr lang="en-US" altLang="en-US" dirty="0" smtClean="0"/>
          </a:p>
          <a:p>
            <a:r>
              <a:rPr lang="en-US" altLang="en-US" dirty="0" smtClean="0"/>
              <a:t>Steering Committee Update</a:t>
            </a:r>
            <a:endParaRPr lang="en-US" altLang="en-US" dirty="0"/>
          </a:p>
        </p:txBody>
      </p:sp>
      <p:sp>
        <p:nvSpPr>
          <p:cNvPr id="10" name="Text Placeholder 9"/>
          <p:cNvSpPr>
            <a:spLocks noGrp="1"/>
          </p:cNvSpPr>
          <p:nvPr>
            <p:ph type="body" sz="quarter" idx="14"/>
          </p:nvPr>
        </p:nvSpPr>
        <p:spPr/>
        <p:txBody>
          <a:bodyPr/>
          <a:lstStyle/>
          <a:p>
            <a:r>
              <a:rPr lang="en-US" dirty="0" smtClean="0"/>
              <a:t>Kathy </a:t>
            </a:r>
            <a:r>
              <a:rPr lang="en-US" dirty="0" err="1" smtClean="0"/>
              <a:t>Brack</a:t>
            </a:r>
            <a:endParaRPr lang="en-US" dirty="0"/>
          </a:p>
        </p:txBody>
      </p:sp>
      <p:sp>
        <p:nvSpPr>
          <p:cNvPr id="11" name="Text Placeholder 10"/>
          <p:cNvSpPr>
            <a:spLocks noGrp="1"/>
          </p:cNvSpPr>
          <p:nvPr>
            <p:ph type="body" sz="quarter" idx="15"/>
          </p:nvPr>
        </p:nvSpPr>
        <p:spPr/>
        <p:txBody>
          <a:bodyPr/>
          <a:lstStyle/>
          <a:p>
            <a:r>
              <a:rPr lang="en-US" dirty="0" smtClean="0"/>
              <a:t>Senior Manager</a:t>
            </a:r>
            <a:endParaRPr lang="en-US" dirty="0"/>
          </a:p>
        </p:txBody>
      </p:sp>
      <p:sp>
        <p:nvSpPr>
          <p:cNvPr id="3077" name="Text Placeholder 11"/>
          <p:cNvSpPr>
            <a:spLocks noGrp="1"/>
          </p:cNvSpPr>
          <p:nvPr>
            <p:ph type="body" sz="quarter" idx="16"/>
          </p:nvPr>
        </p:nvSpPr>
        <p:spPr/>
        <p:txBody>
          <a:bodyPr/>
          <a:lstStyle/>
          <a:p>
            <a:r>
              <a:rPr lang="en-US" altLang="en-US" dirty="0" smtClean="0"/>
              <a:t>kathy.brack@pxy12.doe.gov</a:t>
            </a:r>
            <a:endParaRPr lang="en-US" altLang="en-US" dirty="0"/>
          </a:p>
        </p:txBody>
      </p:sp>
      <p:sp>
        <p:nvSpPr>
          <p:cNvPr id="3" name="Slide Number Placeholder 2"/>
          <p:cNvSpPr>
            <a:spLocks noGrp="1"/>
          </p:cNvSpPr>
          <p:nvPr>
            <p:ph type="sldNum" sz="quarter" idx="19"/>
          </p:nvPr>
        </p:nvSpPr>
        <p:spPr/>
        <p:txBody>
          <a:bodyPr/>
          <a:lstStyle/>
          <a:p>
            <a:fld id="{A7B10A47-14A5-4C25-A6F3-FAEED61D5604}" type="slidenum">
              <a:rPr lang="en-US" smtClean="0"/>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Steering Committee Membership</a:t>
            </a:r>
            <a:endParaRPr lang="en-US" altLang="en-US" dirty="0"/>
          </a:p>
        </p:txBody>
      </p:sp>
      <p:sp>
        <p:nvSpPr>
          <p:cNvPr id="11" name="Content Placeholder 10"/>
          <p:cNvSpPr>
            <a:spLocks noGrp="1"/>
          </p:cNvSpPr>
          <p:nvPr>
            <p:ph idx="1"/>
          </p:nvPr>
        </p:nvSpPr>
        <p:spPr/>
        <p:txBody>
          <a:bodyPr rtlCol="0">
            <a:normAutofit/>
          </a:bodyPr>
          <a:lstStyle/>
          <a:p>
            <a:pPr fontAlgn="auto">
              <a:spcAft>
                <a:spcPts val="0"/>
              </a:spcAft>
              <a:defRPr/>
            </a:pPr>
            <a:r>
              <a:rPr lang="en-US" dirty="0" smtClean="0"/>
              <a:t>Co-chairs:</a:t>
            </a:r>
            <a:endParaRPr lang="en-US" dirty="0"/>
          </a:p>
          <a:p>
            <a:pPr lvl="1" fontAlgn="auto">
              <a:spcAft>
                <a:spcPts val="0"/>
              </a:spcAft>
              <a:buFont typeface="Arial" panose="020B0604020202020204" pitchFamily="34" charset="0"/>
              <a:buChar char="•"/>
              <a:defRPr/>
            </a:pPr>
            <a:r>
              <a:rPr lang="en-US" dirty="0" smtClean="0"/>
              <a:t>Kathy </a:t>
            </a:r>
            <a:r>
              <a:rPr lang="en-US" dirty="0" err="1" smtClean="0"/>
              <a:t>Brack</a:t>
            </a:r>
            <a:r>
              <a:rPr lang="en-US" dirty="0" smtClean="0"/>
              <a:t>		</a:t>
            </a:r>
            <a:r>
              <a:rPr lang="en-US" dirty="0" smtClean="0">
                <a:hlinkClick r:id="rId2"/>
              </a:rPr>
              <a:t>kathy.brack@pxy12.doe.gov</a:t>
            </a:r>
            <a:r>
              <a:rPr lang="en-US" dirty="0" smtClean="0"/>
              <a:t>		806-573-4099</a:t>
            </a:r>
          </a:p>
          <a:p>
            <a:pPr lvl="1" fontAlgn="auto">
              <a:spcAft>
                <a:spcPts val="0"/>
              </a:spcAft>
              <a:buFont typeface="Arial" panose="020B0604020202020204" pitchFamily="34" charset="0"/>
              <a:buChar char="•"/>
              <a:defRPr/>
            </a:pPr>
            <a:r>
              <a:rPr lang="en-US" dirty="0" smtClean="0"/>
              <a:t>Barry Thom		</a:t>
            </a:r>
            <a:r>
              <a:rPr lang="en-US" dirty="0" smtClean="0">
                <a:hlinkClick r:id="rId3"/>
              </a:rPr>
              <a:t>thomcb@nv.doe.gov</a:t>
            </a:r>
            <a:r>
              <a:rPr lang="en-US" dirty="0" smtClean="0"/>
              <a:t>		702-295-1601</a:t>
            </a:r>
            <a:endParaRPr lang="en-US" dirty="0"/>
          </a:p>
          <a:p>
            <a:pPr fontAlgn="auto">
              <a:spcAft>
                <a:spcPts val="0"/>
              </a:spcAft>
              <a:defRPr/>
            </a:pPr>
            <a:r>
              <a:rPr lang="en-US" dirty="0" smtClean="0"/>
              <a:t>Committee:</a:t>
            </a:r>
            <a:endParaRPr lang="en-US" dirty="0"/>
          </a:p>
          <a:p>
            <a:pPr lvl="1" fontAlgn="auto">
              <a:spcAft>
                <a:spcPts val="0"/>
              </a:spcAft>
              <a:buFont typeface="Arial" panose="020B0604020202020204" pitchFamily="34" charset="0"/>
              <a:buChar char="•"/>
              <a:defRPr/>
            </a:pPr>
            <a:r>
              <a:rPr lang="en-US" dirty="0" smtClean="0"/>
              <a:t>Tamara Baldwin		</a:t>
            </a:r>
            <a:r>
              <a:rPr lang="en-US" dirty="0" smtClean="0">
                <a:hlinkClick r:id="rId4"/>
              </a:rPr>
              <a:t>tamara.baldwin@srs.gov</a:t>
            </a:r>
            <a:r>
              <a:rPr lang="en-US" dirty="0" smtClean="0"/>
              <a:t>		803-952-7380</a:t>
            </a:r>
          </a:p>
          <a:p>
            <a:pPr lvl="1" fontAlgn="auto">
              <a:spcAft>
                <a:spcPts val="0"/>
              </a:spcAft>
              <a:buFont typeface="Arial" panose="020B0604020202020204" pitchFamily="34" charset="0"/>
              <a:buChar char="•"/>
              <a:defRPr/>
            </a:pPr>
            <a:r>
              <a:rPr lang="en-US" dirty="0" smtClean="0"/>
              <a:t>Heath Garrison		</a:t>
            </a:r>
            <a:r>
              <a:rPr lang="en-US" dirty="0" smtClean="0">
                <a:hlinkClick r:id="rId5"/>
              </a:rPr>
              <a:t>heath.garrision@nrel.gov</a:t>
            </a:r>
            <a:r>
              <a:rPr lang="en-US" dirty="0" smtClean="0"/>
              <a:t>		303-384-7408</a:t>
            </a:r>
          </a:p>
          <a:p>
            <a:pPr lvl="1" fontAlgn="auto">
              <a:spcAft>
                <a:spcPts val="0"/>
              </a:spcAft>
              <a:buFont typeface="Arial" panose="020B0604020202020204" pitchFamily="34" charset="0"/>
              <a:buChar char="•"/>
              <a:defRPr/>
            </a:pPr>
            <a:r>
              <a:rPr lang="en-US" dirty="0" smtClean="0"/>
              <a:t>Mark Holowczak	</a:t>
            </a:r>
            <a:r>
              <a:rPr lang="en-US" dirty="0" smtClean="0">
                <a:hlinkClick r:id="rId6"/>
              </a:rPr>
              <a:t>mark.Holowczak@ettp.doe.gov</a:t>
            </a:r>
            <a:r>
              <a:rPr lang="en-US" dirty="0" smtClean="0"/>
              <a:t>	865-574-3611</a:t>
            </a:r>
          </a:p>
          <a:p>
            <a:pPr lvl="1" fontAlgn="auto">
              <a:spcAft>
                <a:spcPts val="0"/>
              </a:spcAft>
              <a:buFont typeface="Arial" panose="020B0604020202020204" pitchFamily="34" charset="0"/>
              <a:buChar char="•"/>
              <a:defRPr/>
            </a:pPr>
            <a:r>
              <a:rPr lang="en-US" dirty="0" smtClean="0"/>
              <a:t>Sherry </a:t>
            </a:r>
            <a:r>
              <a:rPr lang="en-US" dirty="0" err="1" smtClean="0"/>
              <a:t>Kontes</a:t>
            </a:r>
            <a:r>
              <a:rPr lang="en-US" dirty="0" smtClean="0"/>
              <a:t>		</a:t>
            </a:r>
            <a:r>
              <a:rPr lang="en-US" dirty="0" smtClean="0">
                <a:hlinkClick r:id="rId7"/>
              </a:rPr>
              <a:t>sherry.kontes@inl.gov</a:t>
            </a:r>
            <a:r>
              <a:rPr lang="en-US" dirty="0" smtClean="0"/>
              <a:t>		208-526-1863</a:t>
            </a:r>
          </a:p>
          <a:p>
            <a:pPr lvl="1" fontAlgn="auto">
              <a:spcAft>
                <a:spcPts val="0"/>
              </a:spcAft>
              <a:buFont typeface="Arial" panose="020B0604020202020204" pitchFamily="34" charset="0"/>
              <a:buChar char="•"/>
              <a:defRPr/>
            </a:pPr>
            <a:r>
              <a:rPr lang="en-US" dirty="0" smtClean="0"/>
              <a:t>Opening 1</a:t>
            </a:r>
          </a:p>
          <a:p>
            <a:pPr lvl="1" fontAlgn="auto">
              <a:spcAft>
                <a:spcPts val="0"/>
              </a:spcAft>
              <a:buFont typeface="Arial" panose="020B0604020202020204" pitchFamily="34" charset="0"/>
              <a:buChar char="•"/>
              <a:defRPr/>
            </a:pPr>
            <a:r>
              <a:rPr lang="en-US" dirty="0" smtClean="0"/>
              <a:t>Opening 2</a:t>
            </a:r>
            <a:endParaRPr lang="en-US" dirty="0"/>
          </a:p>
          <a:p>
            <a:pPr fontAlgn="auto">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EFCOG Planning Changes</a:t>
            </a:r>
            <a:endParaRPr lang="en-US" altLang="en-US" dirty="0"/>
          </a:p>
        </p:txBody>
      </p:sp>
      <p:sp>
        <p:nvSpPr>
          <p:cNvPr id="11" name="Content Placeholder 10"/>
          <p:cNvSpPr>
            <a:spLocks noGrp="1"/>
          </p:cNvSpPr>
          <p:nvPr>
            <p:ph idx="1"/>
          </p:nvPr>
        </p:nvSpPr>
        <p:spPr/>
        <p:txBody>
          <a:bodyPr rtlCol="0">
            <a:normAutofit fontScale="92500" lnSpcReduction="10000"/>
          </a:bodyPr>
          <a:lstStyle/>
          <a:p>
            <a:r>
              <a:rPr lang="en-US" dirty="0"/>
              <a:t>EFCOG wants to emphasize quality over quantity even if solving a DOE complex problem takes more than one year.</a:t>
            </a:r>
          </a:p>
          <a:p>
            <a:r>
              <a:rPr lang="en-US" dirty="0" smtClean="0"/>
              <a:t>Annual </a:t>
            </a:r>
            <a:r>
              <a:rPr lang="en-US" dirty="0"/>
              <a:t>Plan should no longer list best practices, rather they should identify DOE Complex “</a:t>
            </a:r>
            <a:r>
              <a:rPr lang="en-US" dirty="0" smtClean="0"/>
              <a:t>hard problems” </a:t>
            </a:r>
            <a:r>
              <a:rPr lang="en-US" dirty="0"/>
              <a:t>that need to be </a:t>
            </a:r>
            <a:r>
              <a:rPr lang="en-US" dirty="0" smtClean="0"/>
              <a:t>solved.</a:t>
            </a:r>
            <a:endParaRPr lang="en-US" dirty="0"/>
          </a:p>
          <a:p>
            <a:pPr lvl="0"/>
            <a:r>
              <a:rPr lang="en-US" dirty="0" smtClean="0"/>
              <a:t>“Hard problems” </a:t>
            </a:r>
            <a:r>
              <a:rPr lang="en-US" dirty="0"/>
              <a:t>include but are not limited to: adverse trends, expensive inefficiencies, technological challenges, an emerging obstacle that threatens mission, or conditions that are possible and even one adverse experience is a significant risk for a site or the complex.</a:t>
            </a:r>
          </a:p>
          <a:p>
            <a:r>
              <a:rPr lang="en-US" dirty="0"/>
              <a:t>We can still generate Best Practices and they will be posted on the EFCOG website and captured in the Annual Report (because EFCOG wants to get credit for them), </a:t>
            </a:r>
            <a:r>
              <a:rPr lang="en-US" dirty="0" smtClean="0"/>
              <a:t>but </a:t>
            </a:r>
            <a:r>
              <a:rPr lang="en-US" dirty="0"/>
              <a:t>don’t put in respective Working Groups Annual </a:t>
            </a:r>
            <a:r>
              <a:rPr lang="en-US" dirty="0" smtClean="0"/>
              <a:t>Plan.</a:t>
            </a:r>
          </a:p>
          <a:p>
            <a:pPr lvl="0"/>
            <a:r>
              <a:rPr lang="en-US" dirty="0" smtClean="0"/>
              <a:t>Regulatory &amp; Enforcement Technical Subgroup is in a unique position to see issues that exist </a:t>
            </a:r>
            <a:r>
              <a:rPr lang="en-US" dirty="0"/>
              <a:t>at multiple </a:t>
            </a:r>
            <a:r>
              <a:rPr lang="en-US" dirty="0" smtClean="0"/>
              <a:t>sites – Potential “hard problems”.</a:t>
            </a:r>
          </a:p>
          <a:p>
            <a:pPr lvl="0"/>
            <a:r>
              <a:rPr lang="en-US" dirty="0" smtClean="0"/>
              <a:t>When we see potential a “hard problem”, we can raise it to the Safety Working Group Steering Committee.  Consider for assignment to an existing subgroup or create a task team.</a:t>
            </a:r>
            <a:endParaRPr lang="en-US" dirty="0"/>
          </a:p>
          <a:p>
            <a:endParaRPr lang="en-US" b="0"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3</a:t>
            </a:fld>
            <a:endParaRPr lang="en-US" dirty="0"/>
          </a:p>
        </p:txBody>
      </p:sp>
    </p:spTree>
    <p:extLst>
      <p:ext uri="{BB962C8B-B14F-4D97-AF65-F5344CB8AC3E}">
        <p14:creationId xmlns:p14="http://schemas.microsoft.com/office/powerpoint/2010/main" val="3007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FY2023 Task Commitment – Improve Engagement</a:t>
            </a:r>
            <a:endParaRPr lang="en-US" altLang="en-US" dirty="0"/>
          </a:p>
        </p:txBody>
      </p:sp>
      <p:sp>
        <p:nvSpPr>
          <p:cNvPr id="11" name="Content Placeholder 10"/>
          <p:cNvSpPr>
            <a:spLocks noGrp="1"/>
          </p:cNvSpPr>
          <p:nvPr>
            <p:ph idx="1"/>
          </p:nvPr>
        </p:nvSpPr>
        <p:spPr/>
        <p:txBody>
          <a:bodyPr rtlCol="0">
            <a:normAutofit/>
          </a:bodyPr>
          <a:lstStyle/>
          <a:p>
            <a:pPr lvl="0"/>
            <a:r>
              <a:rPr lang="en-US" dirty="0"/>
              <a:t>Host a series of contractor information exchange phone calls to enhance peer to peer mentorship.  The Steering Committee will monitor the discussions for topics of general interest that may be appropriate for a virtual meeting or conference call with the Office of Enforcement and evaluate interest in these meetings at the end of the year and apply feedback to continue improving peer to peer  mentorship.</a:t>
            </a:r>
          </a:p>
          <a:p>
            <a:r>
              <a:rPr lang="en-US" dirty="0"/>
              <a:t> </a:t>
            </a:r>
          </a:p>
          <a:p>
            <a:pPr lvl="0"/>
            <a:r>
              <a:rPr lang="en-US" dirty="0"/>
              <a:t>Pilot one or more virtual or conference call events with the Office of Enforcement in which the technical subgroup applies techniques to improve engagement with the Office of Enforcement in virtual meeting or conference call formats. The Steering Committee will collect data regarding the event and identify means to continue improving engagement with the Office of Enforcement.</a:t>
            </a:r>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4</a:t>
            </a:fld>
            <a:endParaRPr lang="en-US" dirty="0"/>
          </a:p>
        </p:txBody>
      </p:sp>
    </p:spTree>
    <p:extLst>
      <p:ext uri="{BB962C8B-B14F-4D97-AF65-F5344CB8AC3E}">
        <p14:creationId xmlns:p14="http://schemas.microsoft.com/office/powerpoint/2010/main" val="4086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On-going </a:t>
            </a:r>
            <a:r>
              <a:rPr lang="en-US" altLang="en-US" dirty="0" smtClean="0"/>
              <a:t>Work Products</a:t>
            </a:r>
            <a:endParaRPr lang="en-US" altLang="en-US" dirty="0"/>
          </a:p>
        </p:txBody>
      </p:sp>
      <p:sp>
        <p:nvSpPr>
          <p:cNvPr id="11" name="Content Placeholder 10"/>
          <p:cNvSpPr>
            <a:spLocks noGrp="1"/>
          </p:cNvSpPr>
          <p:nvPr>
            <p:ph idx="1"/>
          </p:nvPr>
        </p:nvSpPr>
        <p:spPr>
          <a:xfrm>
            <a:off x="306421" y="1092909"/>
            <a:ext cx="8534400" cy="5105400"/>
          </a:xfrm>
        </p:spPr>
        <p:txBody>
          <a:bodyPr rtlCol="0">
            <a:normAutofit/>
          </a:bodyPr>
          <a:lstStyle/>
          <a:p>
            <a:r>
              <a:rPr lang="en-US" dirty="0" smtClean="0"/>
              <a:t>Best Practice – Effectiveness Reviews (currentl</a:t>
            </a:r>
            <a:r>
              <a:rPr lang="en-US" dirty="0" smtClean="0"/>
              <a:t>y in classification review)</a:t>
            </a:r>
            <a:endParaRPr lang="en-US" dirty="0" smtClean="0"/>
          </a:p>
          <a:p>
            <a:pPr marL="285750" indent="-285750">
              <a:spcBef>
                <a:spcPts val="600"/>
              </a:spcBef>
              <a:buFont typeface="Arial" panose="020B0604020202020204" pitchFamily="34" charset="0"/>
              <a:buChar char="•"/>
            </a:pPr>
            <a:r>
              <a:rPr lang="en-US" b="0" dirty="0" smtClean="0"/>
              <a:t>Sherry </a:t>
            </a:r>
            <a:r>
              <a:rPr lang="en-US" b="0" dirty="0" err="1" smtClean="0"/>
              <a:t>Kontes</a:t>
            </a:r>
            <a:r>
              <a:rPr lang="en-US" b="0" dirty="0" smtClean="0"/>
              <a:t>, lead</a:t>
            </a:r>
            <a:endParaRPr lang="en-US" b="0" dirty="0" smtClean="0"/>
          </a:p>
          <a:p>
            <a:r>
              <a:rPr lang="en-US" dirty="0" smtClean="0"/>
              <a:t>Best Practice – Effective Integration of the Enforcement Program and Classified Information Security programs.</a:t>
            </a:r>
          </a:p>
          <a:p>
            <a:pPr marL="285750" indent="-285750">
              <a:spcBef>
                <a:spcPts val="600"/>
              </a:spcBef>
              <a:buFont typeface="Arial" panose="020B0604020202020204" pitchFamily="34" charset="0"/>
              <a:buChar char="•"/>
            </a:pPr>
            <a:r>
              <a:rPr lang="en-US" b="0" dirty="0" smtClean="0"/>
              <a:t>Sherry </a:t>
            </a:r>
            <a:r>
              <a:rPr lang="en-US" b="0" dirty="0" err="1" smtClean="0"/>
              <a:t>Kontes</a:t>
            </a:r>
            <a:r>
              <a:rPr lang="en-US" b="0" dirty="0" smtClean="0"/>
              <a:t>, lead </a:t>
            </a:r>
          </a:p>
          <a:p>
            <a:r>
              <a:rPr lang="en-US" dirty="0" smtClean="0"/>
              <a:t>Best Practice – Improved development and communication of lessons learned, including enforcement outcomes.</a:t>
            </a:r>
          </a:p>
          <a:p>
            <a:pPr marL="285750" indent="-285750">
              <a:spcBef>
                <a:spcPts val="600"/>
              </a:spcBef>
              <a:buFont typeface="Arial" panose="020B0604020202020204" pitchFamily="34" charset="0"/>
              <a:buChar char="•"/>
            </a:pPr>
            <a:r>
              <a:rPr lang="en-US" b="0" dirty="0" smtClean="0"/>
              <a:t>Mark Holowczak, lead</a:t>
            </a:r>
            <a:endParaRPr lang="en-US" b="0" dirty="0"/>
          </a:p>
          <a:p>
            <a:r>
              <a:rPr lang="en-US" dirty="0" smtClean="0"/>
              <a:t>Training – Work collaboratively with members of the DOE National Training Center (NTC) and the DOE Office of Enforcement to convert existing Enforcement Coordination training to computer-based training.</a:t>
            </a:r>
          </a:p>
          <a:p>
            <a:pPr marL="285750" indent="-285750">
              <a:spcBef>
                <a:spcPts val="600"/>
              </a:spcBef>
              <a:buFont typeface="Arial" panose="020B0604020202020204" pitchFamily="34" charset="0"/>
              <a:buChar char="•"/>
            </a:pPr>
            <a:r>
              <a:rPr lang="en-US" b="0" dirty="0" smtClean="0"/>
              <a:t>Tamara Baldwin, lead</a:t>
            </a:r>
            <a:endParaRPr lang="en-US" b="0"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5</a:t>
            </a:fld>
            <a:endParaRPr lang="en-US" dirty="0"/>
          </a:p>
        </p:txBody>
      </p:sp>
    </p:spTree>
    <p:extLst>
      <p:ext uri="{BB962C8B-B14F-4D97-AF65-F5344CB8AC3E}">
        <p14:creationId xmlns:p14="http://schemas.microsoft.com/office/powerpoint/2010/main" val="313351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smtClean="0"/>
              <a:t>Applying for Steering Committee</a:t>
            </a:r>
            <a:endParaRPr lang="en-US" altLang="en-US" dirty="0"/>
          </a:p>
        </p:txBody>
      </p:sp>
      <p:sp>
        <p:nvSpPr>
          <p:cNvPr id="11" name="Content Placeholder 10"/>
          <p:cNvSpPr>
            <a:spLocks noGrp="1"/>
          </p:cNvSpPr>
          <p:nvPr>
            <p:ph idx="1"/>
          </p:nvPr>
        </p:nvSpPr>
        <p:spPr/>
        <p:txBody>
          <a:bodyPr rtlCol="0">
            <a:normAutofit/>
          </a:bodyPr>
          <a:lstStyle/>
          <a:p>
            <a:pPr marL="285750" indent="-285750" fontAlgn="auto">
              <a:spcAft>
                <a:spcPts val="0"/>
              </a:spcAft>
              <a:buFont typeface="Arial" panose="020B0604020202020204" pitchFamily="34" charset="0"/>
              <a:buChar char="•"/>
              <a:defRPr/>
            </a:pPr>
            <a:r>
              <a:rPr lang="en-US" dirty="0" smtClean="0"/>
              <a:t>Contact Steering Committee Members to learn more about the role.</a:t>
            </a:r>
          </a:p>
          <a:p>
            <a:pPr marL="285750" indent="-285750" fontAlgn="auto">
              <a:spcAft>
                <a:spcPts val="0"/>
              </a:spcAft>
              <a:buFont typeface="Arial" panose="020B0604020202020204" pitchFamily="34" charset="0"/>
              <a:buChar char="•"/>
              <a:defRPr/>
            </a:pPr>
            <a:r>
              <a:rPr lang="en-US" dirty="0" smtClean="0"/>
              <a:t>Send an email expressing your interest.  Include your name, role, summary of experience to </a:t>
            </a:r>
          </a:p>
          <a:p>
            <a:pPr marL="628650" lvl="1" indent="-285750" fontAlgn="auto">
              <a:spcAft>
                <a:spcPts val="0"/>
              </a:spcAft>
              <a:buFont typeface="Arial" panose="020B0604020202020204" pitchFamily="34" charset="0"/>
              <a:buChar char="•"/>
              <a:defRPr/>
            </a:pPr>
            <a:r>
              <a:rPr lang="en-US" dirty="0" smtClean="0"/>
              <a:t>Kathy, </a:t>
            </a:r>
            <a:r>
              <a:rPr lang="en-US" dirty="0" smtClean="0">
                <a:hlinkClick r:id="rId2"/>
              </a:rPr>
              <a:t>Kathy.brack@pxy12.doe.gov</a:t>
            </a:r>
            <a:r>
              <a:rPr lang="en-US" dirty="0" smtClean="0"/>
              <a:t>, or</a:t>
            </a:r>
          </a:p>
          <a:p>
            <a:pPr marL="628650" lvl="1" indent="-285750" fontAlgn="auto">
              <a:spcAft>
                <a:spcPts val="0"/>
              </a:spcAft>
              <a:buFont typeface="Arial" panose="020B0604020202020204" pitchFamily="34" charset="0"/>
              <a:buChar char="•"/>
              <a:defRPr/>
            </a:pPr>
            <a:r>
              <a:rPr lang="en-US" dirty="0" smtClean="0"/>
              <a:t>Barry, </a:t>
            </a:r>
            <a:r>
              <a:rPr lang="en-US" dirty="0" smtClean="0">
                <a:hlinkClick r:id="rId3"/>
              </a:rPr>
              <a:t>thomcb@nv.doe.gov</a:t>
            </a:r>
            <a:r>
              <a:rPr lang="en-US" dirty="0" smtClean="0"/>
              <a:t>.</a:t>
            </a:r>
          </a:p>
          <a:p>
            <a:pPr marL="285750" indent="-285750" fontAlgn="auto">
              <a:spcAft>
                <a:spcPts val="0"/>
              </a:spcAft>
              <a:buFont typeface="Arial" panose="020B0604020202020204" pitchFamily="34" charset="0"/>
              <a:buChar char="•"/>
              <a:defRPr/>
            </a:pPr>
            <a:r>
              <a:rPr lang="en-US" dirty="0" smtClean="0"/>
              <a:t>Please express interest by December 9, 2022.</a:t>
            </a:r>
          </a:p>
          <a:p>
            <a:pPr lvl="1" fontAlgn="auto">
              <a:spcAft>
                <a:spcPts val="0"/>
              </a:spcAft>
              <a:buFont typeface="Arial" panose="020B0604020202020204"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6</a:t>
            </a:fld>
            <a:endParaRPr lang="en-US" dirty="0"/>
          </a:p>
        </p:txBody>
      </p:sp>
    </p:spTree>
    <p:extLst>
      <p:ext uri="{BB962C8B-B14F-4D97-AF65-F5344CB8AC3E}">
        <p14:creationId xmlns:p14="http://schemas.microsoft.com/office/powerpoint/2010/main" val="1093494268"/>
      </p:ext>
    </p:extLst>
  </p:cSld>
  <p:clrMapOvr>
    <a:masterClrMapping/>
  </p:clrMapOvr>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E8F432-AEF9-4A87-B95C-C18F3EA966B9}"/>
</file>

<file path=customXml/itemProps2.xml><?xml version="1.0" encoding="utf-8"?>
<ds:datastoreItem xmlns:ds="http://schemas.openxmlformats.org/officeDocument/2006/customXml" ds:itemID="{FC0A1E97-F8CF-4E75-8D90-DCA1155ADE8F}"/>
</file>

<file path=docProps/app.xml><?xml version="1.0" encoding="utf-8"?>
<Properties xmlns="http://schemas.openxmlformats.org/officeDocument/2006/extended-properties" xmlns:vt="http://schemas.openxmlformats.org/officeDocument/2006/docPropsVTypes">
  <Template>CNS_PPT_Template_INTERNAL_v01.potx</Template>
  <TotalTime>1212</TotalTime>
  <Words>551</Words>
  <Application>Microsoft Office PowerPoint</Application>
  <PresentationFormat>On-screen Show (4:3)</PresentationFormat>
  <Paragraphs>49</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CNS_PPT_Template_INTERNAL_v01</vt:lpstr>
      <vt:lpstr>PowerPoint Presentation</vt:lpstr>
      <vt:lpstr>Steering Committee Membership</vt:lpstr>
      <vt:lpstr>EFCOG Planning Changes</vt:lpstr>
      <vt:lpstr>FY2023 Task Commitment – Improve Engagement</vt:lpstr>
      <vt:lpstr>On-going Work Products</vt:lpstr>
      <vt:lpstr>Applying for Steering Committee</vt:lpstr>
    </vt:vector>
  </TitlesOfParts>
  <Company>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Brack, Kathy</cp:lastModifiedBy>
  <cp:revision>88</cp:revision>
  <dcterms:created xsi:type="dcterms:W3CDTF">2014-06-03T17:16:06Z</dcterms:created>
  <dcterms:modified xsi:type="dcterms:W3CDTF">2022-10-31T17:28:48Z</dcterms:modified>
</cp:coreProperties>
</file>