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41" r:id="rId3"/>
    <p:sldId id="4344" r:id="rId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unders, Ashley H." initials="SAH" lastIdx="5" clrIdx="0">
    <p:extLst>
      <p:ext uri="{19B8F6BF-5375-455C-9EA6-DF929625EA0E}">
        <p15:presenceInfo xmlns:p15="http://schemas.microsoft.com/office/powerpoint/2012/main" userId="Saunders, Ashley H." providerId="None"/>
      </p:ext>
    </p:extLst>
  </p:cmAuthor>
  <p:cmAuthor id="2" name="Aylor, Joseph S. (JAB)" initials="AJS(" lastIdx="2" clrIdx="1">
    <p:extLst>
      <p:ext uri="{19B8F6BF-5375-455C-9EA6-DF929625EA0E}">
        <p15:presenceInfo xmlns:p15="http://schemas.microsoft.com/office/powerpoint/2012/main" userId="Aylor, Joseph S. (JAB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3775" autoAdjust="0"/>
  </p:normalViewPr>
  <p:slideViewPr>
    <p:cSldViewPr snapToGrid="0">
      <p:cViewPr varScale="1">
        <p:scale>
          <a:sx n="65" d="100"/>
          <a:sy n="65" d="100"/>
        </p:scale>
        <p:origin x="555" y="42"/>
      </p:cViewPr>
      <p:guideLst>
        <p:guide orient="horz" pos="374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4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11/6/2022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11/6/2022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6704" y="2239238"/>
            <a:ext cx="1928139" cy="201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04" y="2657341"/>
            <a:ext cx="4555337" cy="1192065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04" y="3870558"/>
            <a:ext cx="4846320" cy="448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12666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Small flat le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8"/>
          <a:stretch/>
        </p:blipFill>
        <p:spPr>
          <a:xfrm>
            <a:off x="4807519" y="2057400"/>
            <a:ext cx="2536556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02"/>
          <a:stretch/>
        </p:blipFill>
        <p:spPr>
          <a:xfrm>
            <a:off x="8971729" y="2057400"/>
            <a:ext cx="3220271" cy="3886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974CFC-5155-4841-8657-6E6E770DA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9194777" y="459786"/>
            <a:ext cx="2577873" cy="9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12" y="1599159"/>
            <a:ext cx="11483119" cy="46206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97" y="404778"/>
            <a:ext cx="8660731" cy="847197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7" y="1410527"/>
            <a:ext cx="11427371" cy="4620682"/>
          </a:xfrm>
          <a:prstGeom prst="rect">
            <a:avLst/>
          </a:prstGeom>
        </p:spPr>
        <p:txBody>
          <a:bodyPr/>
          <a:lstStyle>
            <a:lvl1pPr marL="346075" indent="-346075">
              <a:buFont typeface="Wingdings" panose="05000000000000000000" pitchFamily="2" charset="2"/>
              <a:buChar char="§"/>
              <a:defRPr/>
            </a:lvl1pPr>
            <a:lvl2pPr marL="568325" indent="-284163">
              <a:buFont typeface="Corbel" panose="020B0503020204020204" pitchFamily="34" charset="0"/>
              <a:buChar char="–"/>
              <a:defRPr/>
            </a:lvl2pPr>
            <a:lvl3pPr marL="741363" indent="-219075">
              <a:buSzPct val="90000"/>
              <a:buFont typeface="Corbel" panose="020B0503020204020204" pitchFamily="34" charset="0"/>
              <a:buChar char="»"/>
              <a:defRPr/>
            </a:lvl3pPr>
            <a:lvl4pPr marL="976313" indent="-225425">
              <a:defRPr/>
            </a:lvl4pPr>
            <a:lvl5pPr marL="1198563" indent="-21907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  <a:prstGeom prst="rect">
            <a:avLst/>
          </a:prstGeo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032" y="430152"/>
            <a:ext cx="9371949" cy="8471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032" y="1599159"/>
            <a:ext cx="11483119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10312" marR="0" lvl="0" indent="-210312" algn="l" defTabSz="9144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Click to edit Master text styles</a:t>
            </a:r>
          </a:p>
          <a:p>
            <a:pPr marL="568325" marR="0" lvl="1" indent="-2841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»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Second level</a:t>
            </a:r>
          </a:p>
          <a:p>
            <a:pPr marL="741363" marR="0" lvl="2" indent="-21907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Third level</a:t>
            </a:r>
          </a:p>
          <a:p>
            <a:pPr marL="976313" marR="0" lvl="3" indent="-22542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Fourth level</a:t>
            </a:r>
          </a:p>
          <a:p>
            <a:pPr marL="1198563" marR="0" lvl="4" indent="-21907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" y="6629400"/>
            <a:ext cx="130981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3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D2369D-B383-4AE0-9722-8C32C4A005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79"/>
          <a:stretch/>
        </p:blipFill>
        <p:spPr>
          <a:xfrm>
            <a:off x="10678082" y="138080"/>
            <a:ext cx="1417840" cy="5000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0BE358-9395-4A58-A65B-20B26EE1B25D}"/>
              </a:ext>
            </a:extLst>
          </p:cNvPr>
          <p:cNvSpPr/>
          <p:nvPr userDrawn="1"/>
        </p:nvSpPr>
        <p:spPr>
          <a:xfrm rot="5400000" flipV="1">
            <a:off x="114303" y="610995"/>
            <a:ext cx="228601" cy="4572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2" indent="-457200" algn="l" defTabSz="914400" rtl="0" eaLnBrk="1" latinLnBrk="0" hangingPunct="1">
        <a:lnSpc>
          <a:spcPct val="90000"/>
        </a:lnSpc>
        <a:spcBef>
          <a:spcPts val="400"/>
        </a:spcBef>
        <a:buFont typeface="Wingdings" panose="05000000000000000000" pitchFamily="2" charset="2"/>
        <a:buChar char="§"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65188" indent="-3429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93788" indent="-3429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22388" indent="-3429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en-US" sz="24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746" y="4839182"/>
            <a:ext cx="4846320" cy="448056"/>
          </a:xfrm>
        </p:spPr>
        <p:txBody>
          <a:bodyPr>
            <a:noAutofit/>
          </a:bodyPr>
          <a:lstStyle/>
          <a:p>
            <a:r>
              <a:rPr lang="en-US" sz="2400" dirty="0"/>
              <a:t>Holowczak, M. S.</a:t>
            </a:r>
          </a:p>
          <a:p>
            <a:r>
              <a:rPr lang="en-US" sz="2000" dirty="0"/>
              <a:t>UCOR</a:t>
            </a:r>
          </a:p>
          <a:p>
            <a:r>
              <a:rPr lang="en-US" altLang="en-US" sz="800" dirty="0">
                <a:solidFill>
                  <a:schemeClr val="bg1"/>
                </a:solidFill>
                <a:latin typeface="Arial" panose="020B0604020202020204" pitchFamily="34" charset="0"/>
              </a:rPr>
              <a:t>Operational Excellence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Conference Calls</a:t>
            </a:r>
            <a:br>
              <a:rPr lang="en-US" dirty="0" smtClean="0"/>
            </a:br>
            <a:r>
              <a:rPr lang="en-US" dirty="0" smtClean="0"/>
              <a:t>Reg. </a:t>
            </a:r>
            <a:r>
              <a:rPr lang="en-US" dirty="0" err="1" smtClean="0"/>
              <a:t>Enf</a:t>
            </a:r>
            <a:r>
              <a:rPr lang="en-US" dirty="0" smtClean="0"/>
              <a:t>. EFCOG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09310-36A7-47AB-9510-CC2E6218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Precedence is set with QA and ORPS Task Team monthly calls.</a:t>
            </a:r>
          </a:p>
          <a:p>
            <a:r>
              <a:rPr lang="en-US" dirty="0" smtClean="0"/>
              <a:t>ORPS Calls have evolved to video conferencing.</a:t>
            </a:r>
          </a:p>
          <a:p>
            <a:r>
              <a:rPr lang="en-US" dirty="0" smtClean="0"/>
              <a:t>Both DOE and contractors participate.</a:t>
            </a:r>
          </a:p>
          <a:p>
            <a:r>
              <a:rPr lang="en-US" dirty="0" smtClean="0"/>
              <a:t>Setup:</a:t>
            </a:r>
          </a:p>
          <a:p>
            <a:pPr lvl="1"/>
            <a:r>
              <a:rPr lang="en-US" dirty="0" smtClean="0"/>
              <a:t>EHSS-23 gives update</a:t>
            </a:r>
          </a:p>
          <a:p>
            <a:pPr lvl="1"/>
            <a:r>
              <a:rPr lang="en-US" dirty="0" smtClean="0"/>
              <a:t>Specific issues are discussed (1197, Transportation, injury, etc.)</a:t>
            </a:r>
          </a:p>
          <a:p>
            <a:pPr lvl="1"/>
            <a:r>
              <a:rPr lang="en-US" dirty="0" smtClean="0"/>
              <a:t>Open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D8D479-8942-46E8-A226-A4E01F7A105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Pros/Cons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430" y="1251975"/>
            <a:ext cx="11427371" cy="4620682"/>
          </a:xfrm>
        </p:spPr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Too site specific discussions</a:t>
            </a:r>
          </a:p>
          <a:p>
            <a:pPr lvl="1"/>
            <a:r>
              <a:rPr lang="en-US" dirty="0" smtClean="0"/>
              <a:t>Hesitancy to speak freely</a:t>
            </a:r>
          </a:p>
          <a:p>
            <a:pPr lvl="1"/>
            <a:r>
              <a:rPr lang="en-US" dirty="0" smtClean="0"/>
              <a:t>DOE participation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“Real Time” information</a:t>
            </a:r>
          </a:p>
          <a:p>
            <a:pPr lvl="1"/>
            <a:r>
              <a:rPr lang="en-US" dirty="0" smtClean="0"/>
              <a:t>Continuous sharing of ideas</a:t>
            </a:r>
          </a:p>
          <a:p>
            <a:pPr lvl="1"/>
            <a:r>
              <a:rPr lang="en-US" smtClean="0"/>
              <a:t>DOE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Custom 2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14F5C"/>
      </a:accent1>
      <a:accent2>
        <a:srgbClr val="61B635"/>
      </a:accent2>
      <a:accent3>
        <a:srgbClr val="BBC723"/>
      </a:accent3>
      <a:accent4>
        <a:srgbClr val="21A8B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40B98F-2698-4B57-A4A8-A3CD3B2E0E69}"/>
</file>

<file path=customXml/itemProps2.xml><?xml version="1.0" encoding="utf-8"?>
<ds:datastoreItem xmlns:ds="http://schemas.openxmlformats.org/officeDocument/2006/customXml" ds:itemID="{F88175D8-5857-4891-A2CE-89B338270564}"/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6264</TotalTime>
  <Words>93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Corbel</vt:lpstr>
      <vt:lpstr>Franklin Gothic Book</vt:lpstr>
      <vt:lpstr>Franklin Gothic Medium</vt:lpstr>
      <vt:lpstr>Wingdings</vt:lpstr>
      <vt:lpstr>Ecology 16x9</vt:lpstr>
      <vt:lpstr>Conference Calls Reg. Enf. EFCOG</vt:lpstr>
      <vt:lpstr>Background</vt:lpstr>
      <vt:lpstr>Pros/Cons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Playbook Vision 2031</dc:title>
  <dc:creator>Kirby, Stacy</dc:creator>
  <cp:lastModifiedBy>Holowczak, Mark Stepan (MSH)</cp:lastModifiedBy>
  <cp:revision>218</cp:revision>
  <cp:lastPrinted>2022-08-11T13:28:28Z</cp:lastPrinted>
  <dcterms:created xsi:type="dcterms:W3CDTF">2021-11-30T21:44:35Z</dcterms:created>
  <dcterms:modified xsi:type="dcterms:W3CDTF">2022-11-07T01:06:55Z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