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2.xml" ContentType="application/vnd.openxmlformats-officedocument.drawingml.chartshapes+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3.xml" ContentType="application/vnd.openxmlformats-officedocument.drawingml.chartshapes+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4.xml" ContentType="application/vnd.openxmlformats-officedocument.drawingml.chartshapes+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5.xml" ContentType="application/vnd.openxmlformats-officedocument.drawingml.chartshapes+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4" r:id="rId6"/>
  </p:sldMasterIdLst>
  <p:notesMasterIdLst>
    <p:notesMasterId r:id="rId75"/>
  </p:notesMasterIdLst>
  <p:sldIdLst>
    <p:sldId id="257" r:id="rId7"/>
    <p:sldId id="506" r:id="rId8"/>
    <p:sldId id="256" r:id="rId9"/>
    <p:sldId id="264" r:id="rId10"/>
    <p:sldId id="265" r:id="rId11"/>
    <p:sldId id="266" r:id="rId12"/>
    <p:sldId id="505" r:id="rId13"/>
    <p:sldId id="272" r:id="rId14"/>
    <p:sldId id="273" r:id="rId15"/>
    <p:sldId id="258" r:id="rId16"/>
    <p:sldId id="259" r:id="rId17"/>
    <p:sldId id="260" r:id="rId18"/>
    <p:sldId id="261" r:id="rId19"/>
    <p:sldId id="427" r:id="rId20"/>
    <p:sldId id="496" r:id="rId21"/>
    <p:sldId id="450" r:id="rId22"/>
    <p:sldId id="509" r:id="rId23"/>
    <p:sldId id="428" r:id="rId24"/>
    <p:sldId id="303" r:id="rId25"/>
    <p:sldId id="269" r:id="rId26"/>
    <p:sldId id="370" r:id="rId27"/>
    <p:sldId id="498" r:id="rId28"/>
    <p:sldId id="499" r:id="rId29"/>
    <p:sldId id="500" r:id="rId30"/>
    <p:sldId id="397" r:id="rId31"/>
    <p:sldId id="384" r:id="rId32"/>
    <p:sldId id="398" r:id="rId33"/>
    <p:sldId id="396" r:id="rId34"/>
    <p:sldId id="501" r:id="rId35"/>
    <p:sldId id="399" r:id="rId36"/>
    <p:sldId id="389" r:id="rId37"/>
    <p:sldId id="390" r:id="rId38"/>
    <p:sldId id="391" r:id="rId39"/>
    <p:sldId id="386" r:id="rId40"/>
    <p:sldId id="502" r:id="rId41"/>
    <p:sldId id="503" r:id="rId42"/>
    <p:sldId id="387" r:id="rId43"/>
    <p:sldId id="293" r:id="rId44"/>
    <p:sldId id="382" r:id="rId45"/>
    <p:sldId id="383" r:id="rId46"/>
    <p:sldId id="325" r:id="rId47"/>
    <p:sldId id="302" r:id="rId48"/>
    <p:sldId id="393" r:id="rId49"/>
    <p:sldId id="394" r:id="rId50"/>
    <p:sldId id="395" r:id="rId51"/>
    <p:sldId id="339" r:id="rId52"/>
    <p:sldId id="340" r:id="rId53"/>
    <p:sldId id="388" r:id="rId54"/>
    <p:sldId id="304" r:id="rId55"/>
    <p:sldId id="326" r:id="rId56"/>
    <p:sldId id="338" r:id="rId57"/>
    <p:sldId id="392" r:id="rId58"/>
    <p:sldId id="453" r:id="rId59"/>
    <p:sldId id="419" r:id="rId60"/>
    <p:sldId id="452" r:id="rId61"/>
    <p:sldId id="494" r:id="rId62"/>
    <p:sldId id="492" r:id="rId63"/>
    <p:sldId id="491" r:id="rId64"/>
    <p:sldId id="490" r:id="rId65"/>
    <p:sldId id="489" r:id="rId66"/>
    <p:sldId id="467" r:id="rId67"/>
    <p:sldId id="455" r:id="rId68"/>
    <p:sldId id="444" r:id="rId69"/>
    <p:sldId id="468" r:id="rId70"/>
    <p:sldId id="495" r:id="rId71"/>
    <p:sldId id="479" r:id="rId72"/>
    <p:sldId id="463" r:id="rId73"/>
    <p:sldId id="425"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03D77-0B8F-49B4-9A97-50A951096F82}" vWet="4" dt="2022-11-03T14:24:59.166"/>
    <p1510:client id="{6A82BC47-A1AC-4568-8272-4EAB4FC3C94A}" v="29" dt="2022-11-02T19:19:29.465"/>
    <p1510:client id="{82808C72-0C6D-410D-87FC-41EC8E345382}" v="16" dt="2022-11-03T15:31:28.347"/>
    <p1510:client id="{8E593F44-A500-208A-9334-242E936682A3}" v="44" dt="2022-11-02T21:27:29.415"/>
    <p1510:client id="{C780CD32-6F01-4437-B726-92254ABA931F}" v="142" dt="2022-11-03T15:54:21.442"/>
    <p1510:client id="{D6525B24-25FE-47AC-FE82-2A32EB61A1D6}" v="5" dt="2022-11-03T20:02:48.339"/>
    <p1510:client id="{E32607EB-1D87-44B7-9657-ECC247267B4D}" v="40" dt="2022-11-02T21:46:34.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https://usdoe-my.sharepoint.com/personal/jennifer_fulfer_hq_doe_gov/Documents/Project%20Dashboard/Copy%20of%20EA-10%20Case%20Tracking%20Log%2028FEB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OE.LOCAL\DFSFR\org_ea\ea-10\EA-10\Presentations\EA-10%20Historical%20Graphs\EA-10%20Historical%20Graphs.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5.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6.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OE.LOCAL\DFSFR\org_ea\ea-10\EA-10\Presentations\EA-10%20Historical%20Graphs\EA-10%20Historical%20Graphs.xlsx"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OE.LOCAL\DFSFR\org_ea\ea-10\EA-10\Presentations\EA-10%20Historical%20Graphs\EA-10%20Historical%20Graph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OE.LOCAL\DFSFR\org_ea\ea-10\EA-10\Presentations\EA-10%20Historical%20Graphs\EA-10%20Historical%20Graph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OE.LOCAL\DFSFR\org_ea\ea-10\EA-10\Presentations\EA-10%20Historical%20Graphs\EA-10%20Historical%20Graphs.xlsx" TargetMode="Externa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OE.LOCAL\DFSFR\org_ea\ea-10\EA-10\Presentations\EA-10%20Historical%20Graphs\EA-10%20Historical%20Graphs.xlsx"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'All '!$D$1</c:f>
              <c:strCache>
                <c:ptCount val="1"/>
                <c:pt idx="0">
                  <c:v>Investigation in Days</c:v>
                </c:pt>
              </c:strCache>
            </c:strRef>
          </c:tx>
          <c:spPr>
            <a:solidFill>
              <a:schemeClr val="accent1"/>
            </a:solidFill>
            <a:ln>
              <a:noFill/>
            </a:ln>
            <a:effectLst/>
          </c:spPr>
          <c:invertIfNegative val="0"/>
          <c:dPt>
            <c:idx val="3"/>
            <c:invertIfNegative val="0"/>
            <c:bubble3D val="0"/>
            <c:spPr>
              <a:solidFill>
                <a:srgbClr val="F674CE"/>
              </a:solidFill>
              <a:ln>
                <a:noFill/>
              </a:ln>
              <a:effectLst/>
            </c:spPr>
            <c:extLst>
              <c:ext xmlns:c16="http://schemas.microsoft.com/office/drawing/2014/chart" uri="{C3380CC4-5D6E-409C-BE32-E72D297353CC}">
                <c16:uniqueId val="{00000019-98D8-45F6-878E-86B28450E935}"/>
              </c:ext>
            </c:extLst>
          </c:dPt>
          <c:dPt>
            <c:idx val="9"/>
            <c:invertIfNegative val="0"/>
            <c:bubble3D val="0"/>
            <c:spPr>
              <a:solidFill>
                <a:srgbClr val="F674CE"/>
              </a:solidFill>
              <a:ln>
                <a:noFill/>
              </a:ln>
              <a:effectLst/>
            </c:spPr>
            <c:extLst>
              <c:ext xmlns:c16="http://schemas.microsoft.com/office/drawing/2014/chart" uri="{C3380CC4-5D6E-409C-BE32-E72D297353CC}">
                <c16:uniqueId val="{00000018-98D8-45F6-878E-86B28450E935}"/>
              </c:ext>
            </c:extLst>
          </c:dPt>
          <c:dPt>
            <c:idx val="10"/>
            <c:invertIfNegative val="0"/>
            <c:bubble3D val="0"/>
            <c:spPr>
              <a:solidFill>
                <a:srgbClr val="F674CE"/>
              </a:solidFill>
              <a:ln>
                <a:noFill/>
              </a:ln>
              <a:effectLst/>
            </c:spPr>
            <c:extLst>
              <c:ext xmlns:c16="http://schemas.microsoft.com/office/drawing/2014/chart" uri="{C3380CC4-5D6E-409C-BE32-E72D297353CC}">
                <c16:uniqueId val="{00000017-98D8-45F6-878E-86B28450E935}"/>
              </c:ext>
            </c:extLst>
          </c:dPt>
          <c:dPt>
            <c:idx val="11"/>
            <c:invertIfNegative val="0"/>
            <c:bubble3D val="0"/>
            <c:spPr>
              <a:solidFill>
                <a:srgbClr val="F674CE"/>
              </a:solidFill>
              <a:ln>
                <a:noFill/>
              </a:ln>
              <a:effectLst/>
            </c:spPr>
            <c:extLst>
              <c:ext xmlns:c16="http://schemas.microsoft.com/office/drawing/2014/chart" uri="{C3380CC4-5D6E-409C-BE32-E72D297353CC}">
                <c16:uniqueId val="{00000016-98D8-45F6-878E-86B28450E935}"/>
              </c:ext>
            </c:extLst>
          </c:dPt>
          <c:dPt>
            <c:idx val="13"/>
            <c:invertIfNegative val="0"/>
            <c:bubble3D val="0"/>
            <c:spPr>
              <a:solidFill>
                <a:srgbClr val="00B050"/>
              </a:solidFill>
              <a:ln>
                <a:noFill/>
              </a:ln>
              <a:effectLst/>
            </c:spPr>
            <c:extLst>
              <c:ext xmlns:c16="http://schemas.microsoft.com/office/drawing/2014/chart" uri="{C3380CC4-5D6E-409C-BE32-E72D297353CC}">
                <c16:uniqueId val="{00000004-7137-437C-BEB3-0860046C0385}"/>
              </c:ext>
            </c:extLst>
          </c:dPt>
          <c:dPt>
            <c:idx val="14"/>
            <c:invertIfNegative val="0"/>
            <c:bubble3D val="0"/>
            <c:spPr>
              <a:solidFill>
                <a:srgbClr val="00B050"/>
              </a:solidFill>
              <a:ln>
                <a:noFill/>
              </a:ln>
              <a:effectLst/>
            </c:spPr>
            <c:extLst>
              <c:ext xmlns:c16="http://schemas.microsoft.com/office/drawing/2014/chart" uri="{C3380CC4-5D6E-409C-BE32-E72D297353CC}">
                <c16:uniqueId val="{00000005-7137-437C-BEB3-0860046C0385}"/>
              </c:ext>
            </c:extLst>
          </c:dPt>
          <c:dPt>
            <c:idx val="15"/>
            <c:invertIfNegative val="0"/>
            <c:bubble3D val="0"/>
            <c:spPr>
              <a:solidFill>
                <a:srgbClr val="00B050"/>
              </a:solidFill>
              <a:ln>
                <a:noFill/>
              </a:ln>
              <a:effectLst/>
            </c:spPr>
            <c:extLst>
              <c:ext xmlns:c16="http://schemas.microsoft.com/office/drawing/2014/chart" uri="{C3380CC4-5D6E-409C-BE32-E72D297353CC}">
                <c16:uniqueId val="{00000006-7137-437C-BEB3-0860046C0385}"/>
              </c:ext>
            </c:extLst>
          </c:dPt>
          <c:dPt>
            <c:idx val="16"/>
            <c:invertIfNegative val="0"/>
            <c:bubble3D val="0"/>
            <c:spPr>
              <a:solidFill>
                <a:srgbClr val="00B050"/>
              </a:solidFill>
              <a:ln>
                <a:noFill/>
              </a:ln>
              <a:effectLst/>
            </c:spPr>
            <c:extLst>
              <c:ext xmlns:c16="http://schemas.microsoft.com/office/drawing/2014/chart" uri="{C3380CC4-5D6E-409C-BE32-E72D297353CC}">
                <c16:uniqueId val="{00000007-7137-437C-BEB3-0860046C0385}"/>
              </c:ext>
            </c:extLst>
          </c:dPt>
          <c:dPt>
            <c:idx val="17"/>
            <c:invertIfNegative val="0"/>
            <c:bubble3D val="0"/>
            <c:spPr>
              <a:solidFill>
                <a:srgbClr val="F674CE"/>
              </a:solidFill>
              <a:ln>
                <a:noFill/>
              </a:ln>
              <a:effectLst/>
            </c:spPr>
            <c:extLst>
              <c:ext xmlns:c16="http://schemas.microsoft.com/office/drawing/2014/chart" uri="{C3380CC4-5D6E-409C-BE32-E72D297353CC}">
                <c16:uniqueId val="{00000015-98D8-45F6-878E-86B28450E935}"/>
              </c:ext>
            </c:extLst>
          </c:dPt>
          <c:dPt>
            <c:idx val="18"/>
            <c:invertIfNegative val="0"/>
            <c:bubble3D val="0"/>
            <c:spPr>
              <a:solidFill>
                <a:srgbClr val="00B050"/>
              </a:solidFill>
              <a:ln>
                <a:noFill/>
              </a:ln>
              <a:effectLst/>
            </c:spPr>
            <c:extLst>
              <c:ext xmlns:c16="http://schemas.microsoft.com/office/drawing/2014/chart" uri="{C3380CC4-5D6E-409C-BE32-E72D297353CC}">
                <c16:uniqueId val="{00000008-7137-437C-BEB3-0860046C0385}"/>
              </c:ext>
            </c:extLst>
          </c:dPt>
          <c:dPt>
            <c:idx val="19"/>
            <c:invertIfNegative val="0"/>
            <c:bubble3D val="0"/>
            <c:spPr>
              <a:solidFill>
                <a:srgbClr val="00B050"/>
              </a:solidFill>
              <a:ln>
                <a:noFill/>
              </a:ln>
              <a:effectLst/>
            </c:spPr>
            <c:extLst>
              <c:ext xmlns:c16="http://schemas.microsoft.com/office/drawing/2014/chart" uri="{C3380CC4-5D6E-409C-BE32-E72D297353CC}">
                <c16:uniqueId val="{00000009-7137-437C-BEB3-0860046C0385}"/>
              </c:ext>
            </c:extLst>
          </c:dPt>
          <c:dPt>
            <c:idx val="20"/>
            <c:invertIfNegative val="0"/>
            <c:bubble3D val="0"/>
            <c:spPr>
              <a:solidFill>
                <a:srgbClr val="00B050"/>
              </a:solidFill>
              <a:ln>
                <a:noFill/>
              </a:ln>
              <a:effectLst/>
            </c:spPr>
            <c:extLst>
              <c:ext xmlns:c16="http://schemas.microsoft.com/office/drawing/2014/chart" uri="{C3380CC4-5D6E-409C-BE32-E72D297353CC}">
                <c16:uniqueId val="{0000000A-7137-437C-BEB3-0860046C0385}"/>
              </c:ext>
            </c:extLst>
          </c:dPt>
          <c:dPt>
            <c:idx val="23"/>
            <c:invertIfNegative val="0"/>
            <c:bubble3D val="0"/>
            <c:spPr>
              <a:solidFill>
                <a:srgbClr val="F674CE"/>
              </a:solidFill>
              <a:ln>
                <a:noFill/>
              </a:ln>
              <a:effectLst/>
            </c:spPr>
            <c:extLst>
              <c:ext xmlns:c16="http://schemas.microsoft.com/office/drawing/2014/chart" uri="{C3380CC4-5D6E-409C-BE32-E72D297353CC}">
                <c16:uniqueId val="{0000001D-98D8-45F6-878E-86B28450E935}"/>
              </c:ext>
            </c:extLst>
          </c:dPt>
          <c:dPt>
            <c:idx val="25"/>
            <c:invertIfNegative val="0"/>
            <c:bubble3D val="0"/>
            <c:spPr>
              <a:solidFill>
                <a:srgbClr val="F674CE"/>
              </a:solidFill>
              <a:ln>
                <a:noFill/>
              </a:ln>
              <a:effectLst/>
            </c:spPr>
            <c:extLst>
              <c:ext xmlns:c16="http://schemas.microsoft.com/office/drawing/2014/chart" uri="{C3380CC4-5D6E-409C-BE32-E72D297353CC}">
                <c16:uniqueId val="{0000001C-98D8-45F6-878E-86B28450E935}"/>
              </c:ext>
            </c:extLst>
          </c:dPt>
          <c:dPt>
            <c:idx val="28"/>
            <c:invertIfNegative val="0"/>
            <c:bubble3D val="0"/>
            <c:spPr>
              <a:solidFill>
                <a:srgbClr val="F674CE"/>
              </a:solidFill>
              <a:ln>
                <a:noFill/>
              </a:ln>
              <a:effectLst/>
            </c:spPr>
            <c:extLst>
              <c:ext xmlns:c16="http://schemas.microsoft.com/office/drawing/2014/chart" uri="{C3380CC4-5D6E-409C-BE32-E72D297353CC}">
                <c16:uniqueId val="{0000001B-98D8-45F6-878E-86B28450E935}"/>
              </c:ext>
            </c:extLst>
          </c:dPt>
          <c:dPt>
            <c:idx val="29"/>
            <c:invertIfNegative val="0"/>
            <c:bubble3D val="0"/>
            <c:spPr>
              <a:solidFill>
                <a:srgbClr val="F674CE"/>
              </a:solidFill>
              <a:ln>
                <a:noFill/>
              </a:ln>
              <a:effectLst/>
            </c:spPr>
            <c:extLst>
              <c:ext xmlns:c16="http://schemas.microsoft.com/office/drawing/2014/chart" uri="{C3380CC4-5D6E-409C-BE32-E72D297353CC}">
                <c16:uniqueId val="{0000001A-98D8-45F6-878E-86B28450E935}"/>
              </c:ext>
            </c:extLst>
          </c:dPt>
          <c:dPt>
            <c:idx val="31"/>
            <c:invertIfNegative val="0"/>
            <c:bubble3D val="0"/>
            <c:spPr>
              <a:solidFill>
                <a:srgbClr val="00B050"/>
              </a:solidFill>
              <a:ln>
                <a:noFill/>
              </a:ln>
              <a:effectLst/>
            </c:spPr>
            <c:extLst>
              <c:ext xmlns:c16="http://schemas.microsoft.com/office/drawing/2014/chart" uri="{C3380CC4-5D6E-409C-BE32-E72D297353CC}">
                <c16:uniqueId val="{0000000B-7137-437C-BEB3-0860046C0385}"/>
              </c:ext>
            </c:extLst>
          </c:dPt>
          <c:dPt>
            <c:idx val="33"/>
            <c:invertIfNegative val="0"/>
            <c:bubble3D val="0"/>
            <c:spPr>
              <a:solidFill>
                <a:srgbClr val="F674CE"/>
              </a:solidFill>
              <a:ln>
                <a:noFill/>
              </a:ln>
              <a:effectLst/>
            </c:spPr>
            <c:extLst>
              <c:ext xmlns:c16="http://schemas.microsoft.com/office/drawing/2014/chart" uri="{C3380CC4-5D6E-409C-BE32-E72D297353CC}">
                <c16:uniqueId val="{0000001F-98D8-45F6-878E-86B28450E935}"/>
              </c:ext>
            </c:extLst>
          </c:dPt>
          <c:dPt>
            <c:idx val="35"/>
            <c:invertIfNegative val="0"/>
            <c:bubble3D val="0"/>
            <c:spPr>
              <a:solidFill>
                <a:srgbClr val="F674CE"/>
              </a:solidFill>
              <a:ln>
                <a:noFill/>
              </a:ln>
              <a:effectLst/>
            </c:spPr>
            <c:extLst>
              <c:ext xmlns:c16="http://schemas.microsoft.com/office/drawing/2014/chart" uri="{C3380CC4-5D6E-409C-BE32-E72D297353CC}">
                <c16:uniqueId val="{0000001E-98D8-45F6-878E-86B28450E935}"/>
              </c:ext>
            </c:extLst>
          </c:dPt>
          <c:dPt>
            <c:idx val="36"/>
            <c:invertIfNegative val="0"/>
            <c:bubble3D val="0"/>
            <c:spPr>
              <a:solidFill>
                <a:srgbClr val="00B050"/>
              </a:solidFill>
              <a:ln>
                <a:noFill/>
              </a:ln>
              <a:effectLst/>
            </c:spPr>
            <c:extLst>
              <c:ext xmlns:c16="http://schemas.microsoft.com/office/drawing/2014/chart" uri="{C3380CC4-5D6E-409C-BE32-E72D297353CC}">
                <c16:uniqueId val="{0000000C-7137-437C-BEB3-0860046C0385}"/>
              </c:ext>
            </c:extLst>
          </c:dPt>
          <c:dPt>
            <c:idx val="37"/>
            <c:invertIfNegative val="0"/>
            <c:bubble3D val="0"/>
            <c:spPr>
              <a:solidFill>
                <a:srgbClr val="00B050"/>
              </a:solidFill>
              <a:ln>
                <a:noFill/>
              </a:ln>
              <a:effectLst/>
            </c:spPr>
            <c:extLst>
              <c:ext xmlns:c16="http://schemas.microsoft.com/office/drawing/2014/chart" uri="{C3380CC4-5D6E-409C-BE32-E72D297353CC}">
                <c16:uniqueId val="{0000000D-7137-437C-BEB3-0860046C0385}"/>
              </c:ext>
            </c:extLst>
          </c:dPt>
          <c:cat>
            <c:strRef>
              <c:f>'All '!$A$2:$C$39</c:f>
              <c:strCache>
                <c:ptCount val="38"/>
                <c:pt idx="0">
                  <c:v>Sandia (NTESS)- Reenergized Electrical Line</c:v>
                </c:pt>
                <c:pt idx="1">
                  <c:v>Sandia (ACT2)- Reenergized Electrical Line</c:v>
                </c:pt>
                <c:pt idx="2">
                  <c:v>Sandia (Marto)- Reenergized Electrical Line</c:v>
                </c:pt>
                <c:pt idx="3">
                  <c:v>CNS- Toluene OverExposure</c:v>
                </c:pt>
                <c:pt idx="4">
                  <c:v>Waste Isolation Pilot Plant (WIPP)- IH Programmatic Events</c:v>
                </c:pt>
                <c:pt idx="5">
                  <c:v>LANL (Triad)- Telehandler Event</c:v>
                </c:pt>
                <c:pt idx="6">
                  <c:v>LANL (Cross Connection)- Telehandler Event</c:v>
                </c:pt>
                <c:pt idx="7">
                  <c:v>Jefferson Lab (JSA)- Hazardous Energy Controls/Electrical Safety Program </c:v>
                </c:pt>
                <c:pt idx="8">
                  <c:v>Y-12 (CNS)- Hazardous Energy Controls/Finger Amputation Event</c:v>
                </c:pt>
                <c:pt idx="9">
                  <c:v>INL-Battelle Energy Alliance - ATR Operations Staff Exposure to Halon</c:v>
                </c:pt>
                <c:pt idx="10">
                  <c:v>NREL - Alliance for Sustainable Energy, LLC  - Electrical Shock Event</c:v>
                </c:pt>
                <c:pt idx="11">
                  <c:v>WIPP Nuclear Waste Partnership LLC - Near Miss - Backhoe Tip Over</c:v>
                </c:pt>
                <c:pt idx="12">
                  <c:v>LANL (Triad)- Low Oxygen Exposure Event</c:v>
                </c:pt>
                <c:pt idx="13">
                  <c:v>BSO – Lawrence Berkeley National Laboratory (LBL) – Worker Struck in Arm by Abrasive Material from Abrasive Blasting Equipment</c:v>
                </c:pt>
                <c:pt idx="14">
                  <c:v>KCP – Honeywell Federal Manufacturing &amp; Technologies, LLC (Honeywell) – Roll Mill Crush Injury to Left Hand</c:v>
                </c:pt>
                <c:pt idx="15">
                  <c:v>LANL – Triad National Security, LLC (Triad) – Near Miss:  Worker Downrange during Live Fire Shooting</c:v>
                </c:pt>
                <c:pt idx="16">
                  <c:v>ETTP – URS (University Research Support), CH2M (Cornell, Howland, Hayes &amp; Merryfield), Oak Ridge, LLC (UCOR) – Work Control Program Non-compliance by an Asbestos Abatement Subcontractor During Class 1 Asbestos Abatement</c:v>
                </c:pt>
                <c:pt idx="17">
                  <c:v>BNL-Brookhaven Science Associates, LLC - Worker Fall Through Skylight Incident</c:v>
                </c:pt>
                <c:pt idx="18">
                  <c:v>NNSS - Mission Support &amp; Test Services, LLC (MSTS) - Uninterruptable Power Supply Battery Bank Failure Event</c:v>
                </c:pt>
                <c:pt idx="19">
                  <c:v>WIPP – Nuclear Waste Partnership, LLC (NWP) – Transporter Hand Crush Injury</c:v>
                </c:pt>
                <c:pt idx="20">
                  <c:v>KCP – Honeywell Federal Manufacturing &amp; Technologies, LLC (Honeywell) – Nitrogren Asphyxiation</c:v>
                </c:pt>
                <c:pt idx="21">
                  <c:v>CHPRC - Contamination Spread at PFP/HNF</c:v>
                </c:pt>
                <c:pt idx="22">
                  <c:v>CNS - Criticality Safety at Y-12</c:v>
                </c:pt>
                <c:pt idx="23">
                  <c:v>Savannah River Nuclear Solutions - Anomaly</c:v>
                </c:pt>
                <c:pt idx="24">
                  <c:v>ICP Fluor-Idaho, LLC - Drum OverPressure</c:v>
                </c:pt>
                <c:pt idx="25">
                  <c:v>LANL - Triad National Security, LLC - CMR Crit Safety</c:v>
                </c:pt>
                <c:pt idx="26">
                  <c:v>Fluor-BWXT Portsmouth, LLC - GDP (RPP) - FBP</c:v>
                </c:pt>
                <c:pt idx="27">
                  <c:v>ORNL - UT-Battelle and BWXT NOG HFIR</c:v>
                </c:pt>
                <c:pt idx="28">
                  <c:v>ANL - UChicago Argonne, LLC - Rad Area Entry Control Failure</c:v>
                </c:pt>
                <c:pt idx="29">
                  <c:v>Pantex - CNS - Zone 1 High Dose Rpt</c:v>
                </c:pt>
                <c:pt idx="30">
                  <c:v>ANL - UChicago Argonne, LLC - Personal Contamination 
(Case was tracked to closure without a publicly released 
outcome document)</c:v>
                </c:pt>
                <c:pt idx="31">
                  <c:v>LANL - Triad National Security, LLC - Water Tank Overfill (PF-4)</c:v>
                </c:pt>
                <c:pt idx="32">
                  <c:v>NTESS - Access Control Event</c:v>
                </c:pt>
                <c:pt idx="33">
                  <c:v>SRS-SRNS - IOSC Program Late Notifications (Fact-Finding)</c:v>
                </c:pt>
                <c:pt idx="34">
                  <c:v>SNL-NM – NTESS – Shared Drive Event</c:v>
                </c:pt>
                <c:pt idx="35">
                  <c:v>Pantex – CNS – Classified Information Security (Fact-Finding)</c:v>
                </c:pt>
                <c:pt idx="36">
                  <c:v>SNL-NM – NTESS – Unauthorized Equipment in Security Areas</c:v>
                </c:pt>
                <c:pt idx="37">
                  <c:v>SNL-NM - NTESS - Improper Protection of Visually Clsassified Items (Fact-Finding)</c:v>
                </c:pt>
              </c:strCache>
            </c:strRef>
          </c:cat>
          <c:val>
            <c:numRef>
              <c:f>'All '!$D$2:$D$39</c:f>
              <c:numCache>
                <c:formatCode>General</c:formatCode>
                <c:ptCount val="38"/>
                <c:pt idx="0">
                  <c:v>480</c:v>
                </c:pt>
                <c:pt idx="1">
                  <c:v>487</c:v>
                </c:pt>
                <c:pt idx="2">
                  <c:v>487</c:v>
                </c:pt>
                <c:pt idx="3">
                  <c:v>164</c:v>
                </c:pt>
                <c:pt idx="4">
                  <c:v>686</c:v>
                </c:pt>
                <c:pt idx="5">
                  <c:v>686</c:v>
                </c:pt>
                <c:pt idx="6">
                  <c:v>686</c:v>
                </c:pt>
                <c:pt idx="7">
                  <c:v>612</c:v>
                </c:pt>
                <c:pt idx="8">
                  <c:v>540</c:v>
                </c:pt>
                <c:pt idx="9">
                  <c:v>639</c:v>
                </c:pt>
                <c:pt idx="10">
                  <c:v>216</c:v>
                </c:pt>
                <c:pt idx="11">
                  <c:v>225</c:v>
                </c:pt>
                <c:pt idx="12">
                  <c:v>664</c:v>
                </c:pt>
                <c:pt idx="13">
                  <c:v>740</c:v>
                </c:pt>
                <c:pt idx="14">
                  <c:v>718</c:v>
                </c:pt>
                <c:pt idx="15">
                  <c:v>622</c:v>
                </c:pt>
                <c:pt idx="16">
                  <c:v>585</c:v>
                </c:pt>
                <c:pt idx="17">
                  <c:v>311</c:v>
                </c:pt>
                <c:pt idx="18">
                  <c:v>354</c:v>
                </c:pt>
                <c:pt idx="19">
                  <c:v>257</c:v>
                </c:pt>
                <c:pt idx="20">
                  <c:v>258</c:v>
                </c:pt>
                <c:pt idx="21">
                  <c:v>467</c:v>
                </c:pt>
                <c:pt idx="22">
                  <c:v>735</c:v>
                </c:pt>
                <c:pt idx="23">
                  <c:v>144</c:v>
                </c:pt>
                <c:pt idx="24">
                  <c:v>948</c:v>
                </c:pt>
                <c:pt idx="25">
                  <c:v>548</c:v>
                </c:pt>
                <c:pt idx="26">
                  <c:v>602</c:v>
                </c:pt>
                <c:pt idx="27">
                  <c:v>848</c:v>
                </c:pt>
                <c:pt idx="28">
                  <c:v>201</c:v>
                </c:pt>
                <c:pt idx="29">
                  <c:v>154</c:v>
                </c:pt>
                <c:pt idx="30">
                  <c:v>393</c:v>
                </c:pt>
                <c:pt idx="31">
                  <c:v>221</c:v>
                </c:pt>
                <c:pt idx="32">
                  <c:v>660</c:v>
                </c:pt>
                <c:pt idx="33">
                  <c:v>265</c:v>
                </c:pt>
                <c:pt idx="34">
                  <c:v>816</c:v>
                </c:pt>
                <c:pt idx="35">
                  <c:v>635</c:v>
                </c:pt>
                <c:pt idx="36">
                  <c:v>658</c:v>
                </c:pt>
                <c:pt idx="37">
                  <c:v>435</c:v>
                </c:pt>
              </c:numCache>
            </c:numRef>
          </c:val>
          <c:extLst>
            <c:ext xmlns:c16="http://schemas.microsoft.com/office/drawing/2014/chart" uri="{C3380CC4-5D6E-409C-BE32-E72D297353CC}">
              <c16:uniqueId val="{00000000-7137-437C-BEB3-0860046C0385}"/>
            </c:ext>
          </c:extLst>
        </c:ser>
        <c:ser>
          <c:idx val="1"/>
          <c:order val="1"/>
          <c:tx>
            <c:strRef>
              <c:f>'All '!$E$1</c:f>
              <c:strCache>
                <c:ptCount val="1"/>
                <c:pt idx="0">
                  <c:v>Average</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'All '!$A$2:$C$39</c:f>
              <c:strCache>
                <c:ptCount val="38"/>
                <c:pt idx="0">
                  <c:v>Sandia (NTESS)- Reenergized Electrical Line</c:v>
                </c:pt>
                <c:pt idx="1">
                  <c:v>Sandia (ACT2)- Reenergized Electrical Line</c:v>
                </c:pt>
                <c:pt idx="2">
                  <c:v>Sandia (Marto)- Reenergized Electrical Line</c:v>
                </c:pt>
                <c:pt idx="3">
                  <c:v>CNS- Toluene OverExposure</c:v>
                </c:pt>
                <c:pt idx="4">
                  <c:v>Waste Isolation Pilot Plant (WIPP)- IH Programmatic Events</c:v>
                </c:pt>
                <c:pt idx="5">
                  <c:v>LANL (Triad)- Telehandler Event</c:v>
                </c:pt>
                <c:pt idx="6">
                  <c:v>LANL (Cross Connection)- Telehandler Event</c:v>
                </c:pt>
                <c:pt idx="7">
                  <c:v>Jefferson Lab (JSA)- Hazardous Energy Controls/Electrical Safety Program </c:v>
                </c:pt>
                <c:pt idx="8">
                  <c:v>Y-12 (CNS)- Hazardous Energy Controls/Finger Amputation Event</c:v>
                </c:pt>
                <c:pt idx="9">
                  <c:v>INL-Battelle Energy Alliance - ATR Operations Staff Exposure to Halon</c:v>
                </c:pt>
                <c:pt idx="10">
                  <c:v>NREL - Alliance for Sustainable Energy, LLC  - Electrical Shock Event</c:v>
                </c:pt>
                <c:pt idx="11">
                  <c:v>WIPP Nuclear Waste Partnership LLC - Near Miss - Backhoe Tip Over</c:v>
                </c:pt>
                <c:pt idx="12">
                  <c:v>LANL (Triad)- Low Oxygen Exposure Event</c:v>
                </c:pt>
                <c:pt idx="13">
                  <c:v>BSO – Lawrence Berkeley National Laboratory (LBL) – Worker Struck in Arm by Abrasive Material from Abrasive Blasting Equipment</c:v>
                </c:pt>
                <c:pt idx="14">
                  <c:v>KCP – Honeywell Federal Manufacturing &amp; Technologies, LLC (Honeywell) – Roll Mill Crush Injury to Left Hand</c:v>
                </c:pt>
                <c:pt idx="15">
                  <c:v>LANL – Triad National Security, LLC (Triad) – Near Miss:  Worker Downrange during Live Fire Shooting</c:v>
                </c:pt>
                <c:pt idx="16">
                  <c:v>ETTP – URS (University Research Support), CH2M (Cornell, Howland, Hayes &amp; Merryfield), Oak Ridge, LLC (UCOR) – Work Control Program Non-compliance by an Asbestos Abatement Subcontractor During Class 1 Asbestos Abatement</c:v>
                </c:pt>
                <c:pt idx="17">
                  <c:v>BNL-Brookhaven Science Associates, LLC - Worker Fall Through Skylight Incident</c:v>
                </c:pt>
                <c:pt idx="18">
                  <c:v>NNSS - Mission Support &amp; Test Services, LLC (MSTS) - Uninterruptable Power Supply Battery Bank Failure Event</c:v>
                </c:pt>
                <c:pt idx="19">
                  <c:v>WIPP – Nuclear Waste Partnership, LLC (NWP) – Transporter Hand Crush Injury</c:v>
                </c:pt>
                <c:pt idx="20">
                  <c:v>KCP – Honeywell Federal Manufacturing &amp; Technologies, LLC (Honeywell) – Nitrogren Asphyxiation</c:v>
                </c:pt>
                <c:pt idx="21">
                  <c:v>CHPRC - Contamination Spread at PFP/HNF</c:v>
                </c:pt>
                <c:pt idx="22">
                  <c:v>CNS - Criticality Safety at Y-12</c:v>
                </c:pt>
                <c:pt idx="23">
                  <c:v>Savannah River Nuclear Solutions - Anomaly</c:v>
                </c:pt>
                <c:pt idx="24">
                  <c:v>ICP Fluor-Idaho, LLC - Drum OverPressure</c:v>
                </c:pt>
                <c:pt idx="25">
                  <c:v>LANL - Triad National Security, LLC - CMR Crit Safety</c:v>
                </c:pt>
                <c:pt idx="26">
                  <c:v>Fluor-BWXT Portsmouth, LLC - GDP (RPP) - FBP</c:v>
                </c:pt>
                <c:pt idx="27">
                  <c:v>ORNL - UT-Battelle and BWXT NOG HFIR</c:v>
                </c:pt>
                <c:pt idx="28">
                  <c:v>ANL - UChicago Argonne, LLC - Rad Area Entry Control Failure</c:v>
                </c:pt>
                <c:pt idx="29">
                  <c:v>Pantex - CNS - Zone 1 High Dose Rpt</c:v>
                </c:pt>
                <c:pt idx="30">
                  <c:v>ANL - UChicago Argonne, LLC - Personal Contamination 
(Case was tracked to closure without a publicly released 
outcome document)</c:v>
                </c:pt>
                <c:pt idx="31">
                  <c:v>LANL - Triad National Security, LLC - Water Tank Overfill (PF-4)</c:v>
                </c:pt>
                <c:pt idx="32">
                  <c:v>NTESS - Access Control Event</c:v>
                </c:pt>
                <c:pt idx="33">
                  <c:v>SRS-SRNS - IOSC Program Late Notifications (Fact-Finding)</c:v>
                </c:pt>
                <c:pt idx="34">
                  <c:v>SNL-NM – NTESS – Shared Drive Event</c:v>
                </c:pt>
                <c:pt idx="35">
                  <c:v>Pantex – CNS – Classified Information Security (Fact-Finding)</c:v>
                </c:pt>
                <c:pt idx="36">
                  <c:v>SNL-NM – NTESS – Unauthorized Equipment in Security Areas</c:v>
                </c:pt>
                <c:pt idx="37">
                  <c:v>SNL-NM - NTESS - Improper Protection of Visually Clsassified Items (Fact-Finding)</c:v>
                </c:pt>
              </c:strCache>
            </c:strRef>
          </c:cat>
          <c:val>
            <c:numRef>
              <c:f>'All '!$E$2:$E$39</c:f>
              <c:numCache>
                <c:formatCode>General</c:formatCode>
                <c:ptCount val="38"/>
                <c:pt idx="0">
                  <c:v>360</c:v>
                </c:pt>
                <c:pt idx="1">
                  <c:v>360</c:v>
                </c:pt>
                <c:pt idx="2">
                  <c:v>360</c:v>
                </c:pt>
                <c:pt idx="3">
                  <c:v>360</c:v>
                </c:pt>
                <c:pt idx="4">
                  <c:v>360</c:v>
                </c:pt>
                <c:pt idx="5">
                  <c:v>360</c:v>
                </c:pt>
                <c:pt idx="6">
                  <c:v>360</c:v>
                </c:pt>
                <c:pt idx="7">
                  <c:v>360</c:v>
                </c:pt>
                <c:pt idx="8">
                  <c:v>360</c:v>
                </c:pt>
                <c:pt idx="9">
                  <c:v>360</c:v>
                </c:pt>
                <c:pt idx="10">
                  <c:v>360</c:v>
                </c:pt>
                <c:pt idx="11">
                  <c:v>360</c:v>
                </c:pt>
                <c:pt idx="12">
                  <c:v>360</c:v>
                </c:pt>
                <c:pt idx="13">
                  <c:v>360</c:v>
                </c:pt>
                <c:pt idx="14">
                  <c:v>360</c:v>
                </c:pt>
                <c:pt idx="15">
                  <c:v>360</c:v>
                </c:pt>
                <c:pt idx="16">
                  <c:v>360</c:v>
                </c:pt>
                <c:pt idx="17">
                  <c:v>360</c:v>
                </c:pt>
                <c:pt idx="18">
                  <c:v>360</c:v>
                </c:pt>
                <c:pt idx="19">
                  <c:v>360</c:v>
                </c:pt>
                <c:pt idx="20">
                  <c:v>360</c:v>
                </c:pt>
                <c:pt idx="21">
                  <c:v>360</c:v>
                </c:pt>
                <c:pt idx="22">
                  <c:v>360</c:v>
                </c:pt>
                <c:pt idx="23">
                  <c:v>360</c:v>
                </c:pt>
                <c:pt idx="24">
                  <c:v>360</c:v>
                </c:pt>
                <c:pt idx="25">
                  <c:v>360</c:v>
                </c:pt>
                <c:pt idx="26">
                  <c:v>360</c:v>
                </c:pt>
                <c:pt idx="27">
                  <c:v>360</c:v>
                </c:pt>
                <c:pt idx="28">
                  <c:v>360</c:v>
                </c:pt>
                <c:pt idx="29">
                  <c:v>360</c:v>
                </c:pt>
                <c:pt idx="30">
                  <c:v>360</c:v>
                </c:pt>
                <c:pt idx="31">
                  <c:v>360</c:v>
                </c:pt>
                <c:pt idx="32">
                  <c:v>360</c:v>
                </c:pt>
                <c:pt idx="33">
                  <c:v>360</c:v>
                </c:pt>
                <c:pt idx="34">
                  <c:v>360</c:v>
                </c:pt>
                <c:pt idx="35">
                  <c:v>360</c:v>
                </c:pt>
                <c:pt idx="36">
                  <c:v>360</c:v>
                </c:pt>
                <c:pt idx="37">
                  <c:v>360</c:v>
                </c:pt>
              </c:numCache>
            </c:numRef>
          </c:val>
          <c:extLst>
            <c:ext xmlns:c16="http://schemas.microsoft.com/office/drawing/2014/chart" uri="{C3380CC4-5D6E-409C-BE32-E72D297353CC}">
              <c16:uniqueId val="{00000002-7137-437C-BEB3-0860046C0385}"/>
            </c:ext>
          </c:extLst>
        </c:ser>
        <c:dLbls>
          <c:showLegendKey val="0"/>
          <c:showVal val="0"/>
          <c:showCatName val="0"/>
          <c:showSerName val="0"/>
          <c:showPercent val="0"/>
          <c:showBubbleSize val="0"/>
        </c:dLbls>
        <c:gapWidth val="219"/>
        <c:overlap val="-27"/>
        <c:axId val="713659728"/>
        <c:axId val="713659072"/>
      </c:barChart>
      <c:catAx>
        <c:axId val="71365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659072"/>
        <c:crosses val="autoZero"/>
        <c:auto val="1"/>
        <c:lblAlgn val="ctr"/>
        <c:lblOffset val="100"/>
        <c:noMultiLvlLbl val="0"/>
      </c:catAx>
      <c:valAx>
        <c:axId val="713659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659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1800" b="1" i="0" cap="all" baseline="0">
                <a:effectLst/>
              </a:rPr>
              <a:t>Office of Enforcement: EA-13 2007-Current</a:t>
            </a:r>
            <a:endParaRPr lang="en-US">
              <a:effectLst/>
            </a:endParaRP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'EA-13'!$J$22</c:f>
              <c:strCache>
                <c:ptCount val="1"/>
                <c:pt idx="0">
                  <c:v>Column2</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884-4D21-AE94-79EF08BE1B81}"/>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884-4D21-AE94-79EF08BE1B81}"/>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884-4D21-AE94-79EF08BE1B81}"/>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8884-4D21-AE94-79EF08BE1B81}"/>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8884-4D21-AE94-79EF08BE1B81}"/>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8884-4D21-AE94-79EF08BE1B81}"/>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8884-4D21-AE94-79EF08BE1B81}"/>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8884-4D21-AE94-79EF08BE1B81}"/>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'EA-13'!$I$23:$I$26</c:f>
              <c:strCache>
                <c:ptCount val="4"/>
                <c:pt idx="0">
                  <c:v>PNOV</c:v>
                </c:pt>
                <c:pt idx="1">
                  <c:v>EL</c:v>
                </c:pt>
                <c:pt idx="2">
                  <c:v>Consent Order</c:v>
                </c:pt>
                <c:pt idx="3">
                  <c:v>Settlement Agreement</c:v>
                </c:pt>
              </c:strCache>
            </c:strRef>
          </c:cat>
          <c:val>
            <c:numRef>
              <c:f>'EA-13'!$J$23:$J$26</c:f>
              <c:numCache>
                <c:formatCode>General</c:formatCode>
                <c:ptCount val="4"/>
                <c:pt idx="0">
                  <c:v>8</c:v>
                </c:pt>
                <c:pt idx="1">
                  <c:v>14</c:v>
                </c:pt>
                <c:pt idx="2">
                  <c:v>0</c:v>
                </c:pt>
                <c:pt idx="3">
                  <c:v>5</c:v>
                </c:pt>
              </c:numCache>
            </c:numRef>
          </c:val>
          <c:extLst>
            <c:ext xmlns:c16="http://schemas.microsoft.com/office/drawing/2014/chart" uri="{C3380CC4-5D6E-409C-BE32-E72D297353CC}">
              <c16:uniqueId val="{00000008-8884-4D21-AE94-79EF08BE1B8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a:t>2007-Current</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1"/>
          <c:order val="1"/>
          <c:tx>
            <c:strRef>
              <c:f>'EA-13'!$I$1</c:f>
              <c:strCache>
                <c:ptCount val="1"/>
                <c:pt idx="0">
                  <c:v>PNOV</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'EA-13'!$H$2:$H$17</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'EA-13'!$I$2:$I$17</c:f>
              <c:numCache>
                <c:formatCode>General</c:formatCode>
                <c:ptCount val="16"/>
                <c:pt idx="0">
                  <c:v>2</c:v>
                </c:pt>
                <c:pt idx="1">
                  <c:v>0</c:v>
                </c:pt>
                <c:pt idx="2">
                  <c:v>0</c:v>
                </c:pt>
                <c:pt idx="3">
                  <c:v>1</c:v>
                </c:pt>
                <c:pt idx="4">
                  <c:v>1</c:v>
                </c:pt>
                <c:pt idx="5">
                  <c:v>0</c:v>
                </c:pt>
                <c:pt idx="6">
                  <c:v>0</c:v>
                </c:pt>
                <c:pt idx="7">
                  <c:v>1</c:v>
                </c:pt>
                <c:pt idx="8">
                  <c:v>2</c:v>
                </c:pt>
                <c:pt idx="9">
                  <c:v>1</c:v>
                </c:pt>
                <c:pt idx="10">
                  <c:v>0</c:v>
                </c:pt>
                <c:pt idx="11">
                  <c:v>0</c:v>
                </c:pt>
                <c:pt idx="12">
                  <c:v>0</c:v>
                </c:pt>
                <c:pt idx="13">
                  <c:v>0</c:v>
                </c:pt>
                <c:pt idx="14">
                  <c:v>0</c:v>
                </c:pt>
                <c:pt idx="15">
                  <c:v>0</c:v>
                </c:pt>
              </c:numCache>
            </c:numRef>
          </c:val>
          <c:extLst>
            <c:ext xmlns:c16="http://schemas.microsoft.com/office/drawing/2014/chart" uri="{C3380CC4-5D6E-409C-BE32-E72D297353CC}">
              <c16:uniqueId val="{00000000-65DA-427E-AEE8-4F8AA95307B2}"/>
            </c:ext>
          </c:extLst>
        </c:ser>
        <c:ser>
          <c:idx val="2"/>
          <c:order val="2"/>
          <c:tx>
            <c:strRef>
              <c:f>'EA-13'!$J$1</c:f>
              <c:strCache>
                <c:ptCount val="1"/>
                <c:pt idx="0">
                  <c:v>EL</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numRef>
              <c:f>'EA-13'!$H$2:$H$17</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'EA-13'!$J$2:$J$17</c:f>
              <c:numCache>
                <c:formatCode>General</c:formatCode>
                <c:ptCount val="16"/>
                <c:pt idx="0">
                  <c:v>0</c:v>
                </c:pt>
                <c:pt idx="1">
                  <c:v>3</c:v>
                </c:pt>
                <c:pt idx="2">
                  <c:v>1</c:v>
                </c:pt>
                <c:pt idx="3">
                  <c:v>0</c:v>
                </c:pt>
                <c:pt idx="4">
                  <c:v>0</c:v>
                </c:pt>
                <c:pt idx="5">
                  <c:v>1</c:v>
                </c:pt>
                <c:pt idx="6">
                  <c:v>0</c:v>
                </c:pt>
                <c:pt idx="7">
                  <c:v>0</c:v>
                </c:pt>
                <c:pt idx="8">
                  <c:v>2</c:v>
                </c:pt>
                <c:pt idx="9">
                  <c:v>2</c:v>
                </c:pt>
                <c:pt idx="10">
                  <c:v>0</c:v>
                </c:pt>
                <c:pt idx="11">
                  <c:v>1</c:v>
                </c:pt>
                <c:pt idx="12">
                  <c:v>1</c:v>
                </c:pt>
                <c:pt idx="13">
                  <c:v>0</c:v>
                </c:pt>
                <c:pt idx="14">
                  <c:v>2</c:v>
                </c:pt>
                <c:pt idx="15">
                  <c:v>1</c:v>
                </c:pt>
              </c:numCache>
            </c:numRef>
          </c:val>
          <c:extLst>
            <c:ext xmlns:c16="http://schemas.microsoft.com/office/drawing/2014/chart" uri="{C3380CC4-5D6E-409C-BE32-E72D297353CC}">
              <c16:uniqueId val="{00000001-65DA-427E-AEE8-4F8AA95307B2}"/>
            </c:ext>
          </c:extLst>
        </c:ser>
        <c:ser>
          <c:idx val="3"/>
          <c:order val="3"/>
          <c:tx>
            <c:strRef>
              <c:f>'EA-13'!$K$1</c:f>
              <c:strCache>
                <c:ptCount val="1"/>
                <c:pt idx="0">
                  <c:v>Consent Order</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cat>
            <c:numRef>
              <c:f>'EA-13'!$H$2:$H$17</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'EA-13'!$K$2:$K$17</c:f>
              <c:numCache>
                <c:formatCode>General</c:formatCode>
                <c:ptCount val="16"/>
              </c:numCache>
            </c:numRef>
          </c:val>
          <c:extLst>
            <c:ext xmlns:c16="http://schemas.microsoft.com/office/drawing/2014/chart" uri="{C3380CC4-5D6E-409C-BE32-E72D297353CC}">
              <c16:uniqueId val="{00000002-65DA-427E-AEE8-4F8AA95307B2}"/>
            </c:ext>
          </c:extLst>
        </c:ser>
        <c:ser>
          <c:idx val="4"/>
          <c:order val="4"/>
          <c:tx>
            <c:strRef>
              <c:f>'EA-13'!$L$1</c:f>
              <c:strCache>
                <c:ptCount val="1"/>
                <c:pt idx="0">
                  <c:v>Settlement Agreement</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numRef>
              <c:f>'EA-13'!$H$2:$H$17</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'EA-13'!$L$2:$L$17</c:f>
              <c:numCache>
                <c:formatCode>General</c:formatCode>
                <c:ptCount val="16"/>
                <c:pt idx="0">
                  <c:v>0</c:v>
                </c:pt>
                <c:pt idx="1">
                  <c:v>0</c:v>
                </c:pt>
                <c:pt idx="2">
                  <c:v>0</c:v>
                </c:pt>
                <c:pt idx="3">
                  <c:v>0</c:v>
                </c:pt>
                <c:pt idx="4">
                  <c:v>1</c:v>
                </c:pt>
                <c:pt idx="5">
                  <c:v>0</c:v>
                </c:pt>
                <c:pt idx="6">
                  <c:v>0</c:v>
                </c:pt>
                <c:pt idx="7">
                  <c:v>0</c:v>
                </c:pt>
                <c:pt idx="8">
                  <c:v>0</c:v>
                </c:pt>
                <c:pt idx="9">
                  <c:v>0</c:v>
                </c:pt>
                <c:pt idx="10">
                  <c:v>1</c:v>
                </c:pt>
                <c:pt idx="11">
                  <c:v>1</c:v>
                </c:pt>
                <c:pt idx="12">
                  <c:v>1</c:v>
                </c:pt>
                <c:pt idx="13">
                  <c:v>0</c:v>
                </c:pt>
                <c:pt idx="14">
                  <c:v>1</c:v>
                </c:pt>
                <c:pt idx="15">
                  <c:v>0</c:v>
                </c:pt>
              </c:numCache>
            </c:numRef>
          </c:val>
          <c:extLst>
            <c:ext xmlns:c16="http://schemas.microsoft.com/office/drawing/2014/chart" uri="{C3380CC4-5D6E-409C-BE32-E72D297353CC}">
              <c16:uniqueId val="{00000003-65DA-427E-AEE8-4F8AA95307B2}"/>
            </c:ext>
          </c:extLst>
        </c:ser>
        <c:dLbls>
          <c:showLegendKey val="0"/>
          <c:showVal val="0"/>
          <c:showCatName val="0"/>
          <c:showSerName val="0"/>
          <c:showPercent val="0"/>
          <c:showBubbleSize val="0"/>
        </c:dLbls>
        <c:gapWidth val="219"/>
        <c:overlap val="100"/>
        <c:axId val="1020832976"/>
        <c:axId val="1020830680"/>
        <c:extLst>
          <c:ext xmlns:c15="http://schemas.microsoft.com/office/drawing/2012/chart" uri="{02D57815-91ED-43cb-92C2-25804820EDAC}">
            <c15:filteredBarSeries>
              <c15:ser>
                <c:idx val="0"/>
                <c:order val="0"/>
                <c:tx>
                  <c:strRef>
                    <c:extLst>
                      <c:ext uri="{02D57815-91ED-43cb-92C2-25804820EDAC}">
                        <c15:formulaRef>
                          <c15:sqref>'EA-13'!$H$1</c15:sqref>
                        </c15:formulaRef>
                      </c:ext>
                    </c:extLst>
                    <c:strCache>
                      <c:ptCount val="1"/>
                      <c:pt idx="0">
                        <c:v>Column 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extLst>
                      <c:ext uri="{02D57815-91ED-43cb-92C2-25804820EDAC}">
                        <c15:formulaRef>
                          <c15:sqref>'EA-13'!$H$2:$H$17</c15:sqref>
                        </c15:formulaRef>
                      </c:ext>
                    </c:extLst>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extLst>
                      <c:ext uri="{02D57815-91ED-43cb-92C2-25804820EDAC}">
                        <c15:formulaRef>
                          <c15:sqref>'EA-13'!$H$2:$H$17</c15:sqref>
                        </c15:formulaRef>
                      </c:ext>
                    </c:extLst>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val>
                <c:extLst>
                  <c:ext xmlns:c16="http://schemas.microsoft.com/office/drawing/2014/chart" uri="{C3380CC4-5D6E-409C-BE32-E72D297353CC}">
                    <c16:uniqueId val="{00000005-65DA-427E-AEE8-4F8AA95307B2}"/>
                  </c:ext>
                </c:extLst>
              </c15:ser>
            </c15:filteredBarSeries>
          </c:ext>
        </c:extLst>
      </c:barChart>
      <c:lineChart>
        <c:grouping val="standard"/>
        <c:varyColors val="0"/>
        <c:ser>
          <c:idx val="5"/>
          <c:order val="5"/>
          <c:tx>
            <c:strRef>
              <c:f>'EA-13'!$X$1</c:f>
              <c:strCache>
                <c:ptCount val="1"/>
                <c:pt idx="0">
                  <c:v># of IOSCs Screened by EA-13</c:v>
                </c:pt>
              </c:strCache>
            </c:strRef>
          </c:tx>
          <c:spPr>
            <a:ln w="28575" cap="rnd">
              <a:solidFill>
                <a:schemeClr val="accent6"/>
              </a:solidFill>
              <a:round/>
            </a:ln>
            <a:effectLst/>
          </c:spPr>
          <c:marker>
            <c:symbol val="none"/>
          </c:marker>
          <c:val>
            <c:numRef>
              <c:f>'EA-13'!$X$2:$X$18</c:f>
              <c:numCache>
                <c:formatCode>General</c:formatCode>
                <c:ptCount val="17"/>
                <c:pt idx="1">
                  <c:v>201</c:v>
                </c:pt>
                <c:pt idx="2">
                  <c:v>240</c:v>
                </c:pt>
                <c:pt idx="3">
                  <c:v>251</c:v>
                </c:pt>
                <c:pt idx="4">
                  <c:v>265</c:v>
                </c:pt>
                <c:pt idx="5">
                  <c:v>253</c:v>
                </c:pt>
                <c:pt idx="6">
                  <c:v>224</c:v>
                </c:pt>
                <c:pt idx="7">
                  <c:v>194</c:v>
                </c:pt>
                <c:pt idx="8">
                  <c:v>102</c:v>
                </c:pt>
                <c:pt idx="9">
                  <c:v>145</c:v>
                </c:pt>
                <c:pt idx="10">
                  <c:v>151</c:v>
                </c:pt>
                <c:pt idx="11">
                  <c:v>191</c:v>
                </c:pt>
                <c:pt idx="12">
                  <c:v>327</c:v>
                </c:pt>
                <c:pt idx="13">
                  <c:v>261</c:v>
                </c:pt>
                <c:pt idx="14">
                  <c:v>297</c:v>
                </c:pt>
                <c:pt idx="15">
                  <c:v>296</c:v>
                </c:pt>
                <c:pt idx="16">
                  <c:v>229</c:v>
                </c:pt>
              </c:numCache>
            </c:numRef>
          </c:val>
          <c:smooth val="0"/>
          <c:extLst>
            <c:ext xmlns:c16="http://schemas.microsoft.com/office/drawing/2014/chart" uri="{C3380CC4-5D6E-409C-BE32-E72D297353CC}">
              <c16:uniqueId val="{00000004-65DA-427E-AEE8-4F8AA95307B2}"/>
            </c:ext>
          </c:extLst>
        </c:ser>
        <c:dLbls>
          <c:showLegendKey val="0"/>
          <c:showVal val="0"/>
          <c:showCatName val="0"/>
          <c:showSerName val="0"/>
          <c:showPercent val="0"/>
          <c:showBubbleSize val="0"/>
        </c:dLbls>
        <c:marker val="1"/>
        <c:smooth val="0"/>
        <c:axId val="1020835928"/>
        <c:axId val="1020831664"/>
      </c:lineChart>
      <c:catAx>
        <c:axId val="10208329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830680"/>
        <c:crosses val="autoZero"/>
        <c:auto val="1"/>
        <c:lblAlgn val="ctr"/>
        <c:lblOffset val="100"/>
        <c:noMultiLvlLbl val="0"/>
      </c:catAx>
      <c:valAx>
        <c:axId val="1020830680"/>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832976"/>
        <c:crosses val="autoZero"/>
        <c:crossBetween val="between"/>
      </c:valAx>
      <c:valAx>
        <c:axId val="1020831664"/>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835928"/>
        <c:crosses val="max"/>
        <c:crossBetween val="between"/>
      </c:valAx>
      <c:catAx>
        <c:axId val="1020835928"/>
        <c:scaling>
          <c:orientation val="minMax"/>
        </c:scaling>
        <c:delete val="1"/>
        <c:axPos val="b"/>
        <c:majorTickMark val="none"/>
        <c:minorTickMark val="none"/>
        <c:tickLblPos val="nextTo"/>
        <c:crossAx val="10208316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Request for Investigation (RFI)</c:v>
                </c:pt>
              </c:strCache>
            </c:strRef>
          </c:tx>
          <c:spPr>
            <a:solidFill>
              <a:srgbClr val="FF000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3-2E49-4B84-9E79-1EF8C801BC05}"/>
              </c:ext>
            </c:extLst>
          </c:dPt>
          <c:dPt>
            <c:idx val="1"/>
            <c:invertIfNegative val="0"/>
            <c:bubble3D val="0"/>
            <c:spPr>
              <a:solidFill>
                <a:srgbClr val="00B050"/>
              </a:solidFill>
              <a:ln>
                <a:noFill/>
              </a:ln>
              <a:effectLst/>
            </c:spPr>
            <c:extLst>
              <c:ext xmlns:c16="http://schemas.microsoft.com/office/drawing/2014/chart" uri="{C3380CC4-5D6E-409C-BE32-E72D297353CC}">
                <c16:uniqueId val="{00000004-2E49-4B84-9E79-1EF8C801BC05}"/>
              </c:ext>
            </c:extLst>
          </c:dPt>
          <c:dPt>
            <c:idx val="2"/>
            <c:invertIfNegative val="0"/>
            <c:bubble3D val="0"/>
            <c:spPr>
              <a:solidFill>
                <a:srgbClr val="00B050"/>
              </a:solidFill>
              <a:ln>
                <a:noFill/>
              </a:ln>
              <a:effectLst/>
            </c:spPr>
            <c:extLst>
              <c:ext xmlns:c16="http://schemas.microsoft.com/office/drawing/2014/chart" uri="{C3380CC4-5D6E-409C-BE32-E72D297353CC}">
                <c16:uniqueId val="{00000005-2E49-4B84-9E79-1EF8C801BC05}"/>
              </c:ext>
            </c:extLst>
          </c:dPt>
          <c:cat>
            <c:strRef>
              <c:f>Sheet1!$A$2:$A$5</c:f>
              <c:strCache>
                <c:ptCount val="4"/>
                <c:pt idx="0">
                  <c:v>FY-20</c:v>
                </c:pt>
                <c:pt idx="1">
                  <c:v>FY-21</c:v>
                </c:pt>
                <c:pt idx="2">
                  <c:v>FY-22</c:v>
                </c:pt>
                <c:pt idx="3">
                  <c:v>FY-23</c:v>
                </c:pt>
              </c:strCache>
            </c:strRef>
          </c:cat>
          <c:val>
            <c:numRef>
              <c:f>Sheet1!$B$2:$B$5</c:f>
              <c:numCache>
                <c:formatCode>General</c:formatCode>
                <c:ptCount val="4"/>
                <c:pt idx="0">
                  <c:v>7</c:v>
                </c:pt>
                <c:pt idx="1">
                  <c:v>4</c:v>
                </c:pt>
                <c:pt idx="2">
                  <c:v>10</c:v>
                </c:pt>
              </c:numCache>
            </c:numRef>
          </c:val>
          <c:extLst>
            <c:ext xmlns:c16="http://schemas.microsoft.com/office/drawing/2014/chart" uri="{C3380CC4-5D6E-409C-BE32-E72D297353CC}">
              <c16:uniqueId val="{00000000-2E49-4B84-9E79-1EF8C801BC05}"/>
            </c:ext>
          </c:extLst>
        </c:ser>
        <c:dLbls>
          <c:showLegendKey val="0"/>
          <c:showVal val="0"/>
          <c:showCatName val="0"/>
          <c:showSerName val="0"/>
          <c:showPercent val="0"/>
          <c:showBubbleSize val="0"/>
        </c:dLbls>
        <c:gapWidth val="219"/>
        <c:axId val="634027272"/>
        <c:axId val="634027600"/>
      </c:barChart>
      <c:catAx>
        <c:axId val="634027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027600"/>
        <c:crosses val="autoZero"/>
        <c:auto val="1"/>
        <c:lblAlgn val="ctr"/>
        <c:lblOffset val="100"/>
        <c:noMultiLvlLbl val="0"/>
      </c:catAx>
      <c:valAx>
        <c:axId val="63402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027272"/>
        <c:crosses val="autoZero"/>
        <c:crossBetween val="between"/>
      </c:valAx>
      <c:spPr>
        <a:noFill/>
        <a:ln>
          <a:noFill/>
        </a:ln>
        <a:effectLst>
          <a:glow rad="381000">
            <a:schemeClr val="bg1"/>
          </a:glow>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v>Total</c:v>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cat>
            <c:strRef>
              <c:f>'Sheet6 (3)'!$A$9:$A$12</c:f>
              <c:strCache>
                <c:ptCount val="4"/>
                <c:pt idx="0">
                  <c:v>Low</c:v>
                </c:pt>
                <c:pt idx="1">
                  <c:v>Marginal</c:v>
                </c:pt>
                <c:pt idx="2">
                  <c:v>Elevated</c:v>
                </c:pt>
                <c:pt idx="3">
                  <c:v>High</c:v>
                </c:pt>
              </c:strCache>
            </c:strRef>
          </c:cat>
          <c:val>
            <c:numRef>
              <c:f>'Sheet6 (3)'!$B$9:$B$12</c:f>
              <c:numCache>
                <c:formatCode>0%</c:formatCode>
                <c:ptCount val="4"/>
                <c:pt idx="0">
                  <c:v>0.73931623931623935</c:v>
                </c:pt>
                <c:pt idx="1">
                  <c:v>0.21367521367521367</c:v>
                </c:pt>
                <c:pt idx="2">
                  <c:v>3.8461538461538464E-2</c:v>
                </c:pt>
                <c:pt idx="3">
                  <c:v>8.5470085470085479E-3</c:v>
                </c:pt>
              </c:numCache>
            </c:numRef>
          </c:val>
          <c:extLst>
            <c:ext xmlns:c16="http://schemas.microsoft.com/office/drawing/2014/chart" uri="{C3380CC4-5D6E-409C-BE32-E72D297353CC}">
              <c16:uniqueId val="{00000000-92C7-4098-872A-208F7E1AB34F}"/>
            </c:ext>
          </c:extLst>
        </c:ser>
        <c:dLbls>
          <c:showLegendKey val="0"/>
          <c:showVal val="0"/>
          <c:showCatName val="0"/>
          <c:showSerName val="0"/>
          <c:showPercent val="0"/>
          <c:showBubbleSize val="0"/>
        </c:dLbls>
        <c:gapDepth val="0"/>
        <c:axId val="1570204960"/>
        <c:axId val="1570206928"/>
        <c:axId val="446431384"/>
      </c:area3DChart>
      <c:catAx>
        <c:axId val="157020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570206928"/>
        <c:crosses val="autoZero"/>
        <c:auto val="1"/>
        <c:lblAlgn val="ctr"/>
        <c:lblOffset val="100"/>
        <c:noMultiLvlLbl val="0"/>
      </c:catAx>
      <c:valAx>
        <c:axId val="1570206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70204960"/>
        <c:crosses val="autoZero"/>
        <c:crossBetween val="midCat"/>
      </c:valAx>
      <c:serAx>
        <c:axId val="44643138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70206928"/>
        <c:crosses val="autoZero"/>
      </c:ser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v>Total</c:v>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cat>
            <c:strRef>
              <c:f>'Sheet6 (3)'!$A$9:$A$12</c:f>
              <c:strCache>
                <c:ptCount val="4"/>
                <c:pt idx="0">
                  <c:v>Low</c:v>
                </c:pt>
                <c:pt idx="1">
                  <c:v>Marginal</c:v>
                </c:pt>
                <c:pt idx="2">
                  <c:v>Elevated</c:v>
                </c:pt>
                <c:pt idx="3">
                  <c:v>High</c:v>
                </c:pt>
              </c:strCache>
            </c:strRef>
          </c:cat>
          <c:val>
            <c:numRef>
              <c:f>'Sheet6 (3)'!$B$9:$B$12</c:f>
              <c:numCache>
                <c:formatCode>0%</c:formatCode>
                <c:ptCount val="4"/>
                <c:pt idx="0">
                  <c:v>0.73931623931623935</c:v>
                </c:pt>
                <c:pt idx="1">
                  <c:v>0.21367521367521367</c:v>
                </c:pt>
                <c:pt idx="2">
                  <c:v>3.8461538461538464E-2</c:v>
                </c:pt>
                <c:pt idx="3">
                  <c:v>8.5470085470085479E-3</c:v>
                </c:pt>
              </c:numCache>
            </c:numRef>
          </c:val>
          <c:extLst>
            <c:ext xmlns:c16="http://schemas.microsoft.com/office/drawing/2014/chart" uri="{C3380CC4-5D6E-409C-BE32-E72D297353CC}">
              <c16:uniqueId val="{00000000-9E7B-4E23-AE19-C8BDE5971623}"/>
            </c:ext>
          </c:extLst>
        </c:ser>
        <c:ser>
          <c:idx val="1"/>
          <c:order val="1"/>
          <c:tx>
            <c:v>Contractor 1</c:v>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a:sp3d contourW="9525">
              <a:contourClr>
                <a:schemeClr val="accent2">
                  <a:shade val="95000"/>
                </a:schemeClr>
              </a:contourClr>
            </a:sp3d>
          </c:spPr>
          <c:cat>
            <c:strRef>
              <c:f>'Sheet6 (3)'!$A$9:$A$12</c:f>
              <c:strCache>
                <c:ptCount val="4"/>
                <c:pt idx="0">
                  <c:v>Low</c:v>
                </c:pt>
                <c:pt idx="1">
                  <c:v>Marginal</c:v>
                </c:pt>
                <c:pt idx="2">
                  <c:v>Elevated</c:v>
                </c:pt>
                <c:pt idx="3">
                  <c:v>High</c:v>
                </c:pt>
              </c:strCache>
            </c:strRef>
          </c:cat>
          <c:val>
            <c:numRef>
              <c:f>'Sheet6 (3)'!$C$9:$C$12</c:f>
              <c:numCache>
                <c:formatCode>0%</c:formatCode>
                <c:ptCount val="4"/>
                <c:pt idx="0">
                  <c:v>0.91666666666666663</c:v>
                </c:pt>
                <c:pt idx="1">
                  <c:v>8.3333333333333329E-2</c:v>
                </c:pt>
                <c:pt idx="2">
                  <c:v>0</c:v>
                </c:pt>
                <c:pt idx="3">
                  <c:v>0</c:v>
                </c:pt>
              </c:numCache>
            </c:numRef>
          </c:val>
          <c:extLst>
            <c:ext xmlns:c16="http://schemas.microsoft.com/office/drawing/2014/chart" uri="{C3380CC4-5D6E-409C-BE32-E72D297353CC}">
              <c16:uniqueId val="{00000001-9E7B-4E23-AE19-C8BDE5971623}"/>
            </c:ext>
          </c:extLst>
        </c:ser>
        <c:ser>
          <c:idx val="2"/>
          <c:order val="2"/>
          <c:tx>
            <c:v>Contractor 2</c:v>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a:sp3d contourW="9525">
              <a:contourClr>
                <a:schemeClr val="accent3">
                  <a:shade val="95000"/>
                </a:schemeClr>
              </a:contourClr>
            </a:sp3d>
          </c:spPr>
          <c:cat>
            <c:strRef>
              <c:f>'Sheet6 (3)'!$A$9:$A$12</c:f>
              <c:strCache>
                <c:ptCount val="4"/>
                <c:pt idx="0">
                  <c:v>Low</c:v>
                </c:pt>
                <c:pt idx="1">
                  <c:v>Marginal</c:v>
                </c:pt>
                <c:pt idx="2">
                  <c:v>Elevated</c:v>
                </c:pt>
                <c:pt idx="3">
                  <c:v>High</c:v>
                </c:pt>
              </c:strCache>
            </c:strRef>
          </c:cat>
          <c:val>
            <c:numRef>
              <c:f>'Sheet6 (3)'!$D$9:$D$12</c:f>
              <c:numCache>
                <c:formatCode>0%</c:formatCode>
                <c:ptCount val="4"/>
                <c:pt idx="0">
                  <c:v>0.47619047619047616</c:v>
                </c:pt>
                <c:pt idx="1">
                  <c:v>0.2857142857142857</c:v>
                </c:pt>
                <c:pt idx="2">
                  <c:v>0.19047619047619047</c:v>
                </c:pt>
                <c:pt idx="3">
                  <c:v>4.7619047619047616E-2</c:v>
                </c:pt>
              </c:numCache>
            </c:numRef>
          </c:val>
          <c:extLst>
            <c:ext xmlns:c16="http://schemas.microsoft.com/office/drawing/2014/chart" uri="{C3380CC4-5D6E-409C-BE32-E72D297353CC}">
              <c16:uniqueId val="{00000002-9E7B-4E23-AE19-C8BDE5971623}"/>
            </c:ext>
          </c:extLst>
        </c:ser>
        <c:ser>
          <c:idx val="3"/>
          <c:order val="3"/>
          <c:tx>
            <c:v>Contractor 3</c:v>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a:sp3d contourW="9525">
              <a:contourClr>
                <a:schemeClr val="accent4">
                  <a:shade val="95000"/>
                </a:schemeClr>
              </a:contourClr>
            </a:sp3d>
          </c:spPr>
          <c:cat>
            <c:strRef>
              <c:f>'Sheet6 (3)'!$A$9:$A$12</c:f>
              <c:strCache>
                <c:ptCount val="4"/>
                <c:pt idx="0">
                  <c:v>Low</c:v>
                </c:pt>
                <c:pt idx="1">
                  <c:v>Marginal</c:v>
                </c:pt>
                <c:pt idx="2">
                  <c:v>Elevated</c:v>
                </c:pt>
                <c:pt idx="3">
                  <c:v>High</c:v>
                </c:pt>
              </c:strCache>
            </c:strRef>
          </c:cat>
          <c:val>
            <c:numRef>
              <c:f>'Sheet6 (3)'!$E$9:$E$12</c:f>
              <c:numCache>
                <c:formatCode>0%</c:formatCode>
                <c:ptCount val="4"/>
                <c:pt idx="0">
                  <c:v>0</c:v>
                </c:pt>
                <c:pt idx="1">
                  <c:v>0.6</c:v>
                </c:pt>
                <c:pt idx="2">
                  <c:v>0.2</c:v>
                </c:pt>
                <c:pt idx="3">
                  <c:v>0.2</c:v>
                </c:pt>
              </c:numCache>
            </c:numRef>
          </c:val>
          <c:extLst>
            <c:ext xmlns:c16="http://schemas.microsoft.com/office/drawing/2014/chart" uri="{C3380CC4-5D6E-409C-BE32-E72D297353CC}">
              <c16:uniqueId val="{00000003-9E7B-4E23-AE19-C8BDE5971623}"/>
            </c:ext>
          </c:extLst>
        </c:ser>
        <c:dLbls>
          <c:showLegendKey val="0"/>
          <c:showVal val="0"/>
          <c:showCatName val="0"/>
          <c:showSerName val="0"/>
          <c:showPercent val="0"/>
          <c:showBubbleSize val="0"/>
        </c:dLbls>
        <c:gapDepth val="100"/>
        <c:axId val="1570204960"/>
        <c:axId val="1570206928"/>
        <c:axId val="446431384"/>
      </c:area3DChart>
      <c:catAx>
        <c:axId val="157020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570206928"/>
        <c:crosses val="autoZero"/>
        <c:auto val="1"/>
        <c:lblAlgn val="ctr"/>
        <c:lblOffset val="100"/>
        <c:noMultiLvlLbl val="0"/>
      </c:catAx>
      <c:valAx>
        <c:axId val="1570206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70204960"/>
        <c:crosses val="autoZero"/>
        <c:crossBetween val="midCat"/>
      </c:valAx>
      <c:serAx>
        <c:axId val="44643138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70206928"/>
        <c:crosses val="autoZero"/>
      </c:ser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Enforcement Actions (FY2017-FY2019)</c:v>
                </c:pt>
              </c:strCache>
            </c:strRef>
          </c:tx>
          <c:explosion val="9"/>
          <c:dPt>
            <c:idx val="0"/>
            <c:bubble3D val="0"/>
            <c:spPr>
              <a:solidFill>
                <a:schemeClr val="accent1"/>
              </a:solidFill>
              <a:ln w="19050">
                <a:solidFill>
                  <a:schemeClr val="lt1"/>
                </a:solidFill>
              </a:ln>
              <a:effectLst/>
            </c:spPr>
            <c:extLst>
              <c:ext xmlns:c16="http://schemas.microsoft.com/office/drawing/2014/chart" uri="{C3380CC4-5D6E-409C-BE32-E72D297353CC}">
                <c16:uniqueId val="{00000004-04A5-4C11-BB83-4BAEDFCD14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A5-4C11-BB83-4BAEDFCD14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04A5-4C11-BB83-4BAEDFCD146A}"/>
              </c:ext>
            </c:extLst>
          </c:dPt>
          <c:dLbls>
            <c:dLbl>
              <c:idx val="0"/>
              <c:layout>
                <c:manualLayout>
                  <c:x val="-1.5544011859628658E-2"/>
                  <c:y val="4.4112610755459178E-2"/>
                </c:manualLayout>
              </c:layout>
              <c:numFmt formatCode="0" sourceLinked="0"/>
              <c:spPr>
                <a:noFill/>
                <a:ln>
                  <a:noFill/>
                </a:ln>
                <a:effectLst/>
              </c:spPr>
              <c:txPr>
                <a:bodyPr rot="0" spcFirstLastPara="1" vertOverflow="ellipsis" vert="horz" wrap="square" lIns="36576"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4A5-4C11-BB83-4BAEDFCD146A}"/>
                </c:ext>
              </c:extLst>
            </c:dLbl>
            <c:dLbl>
              <c:idx val="1"/>
              <c:layout>
                <c:manualLayout>
                  <c:x val="6.7679574971891504E-2"/>
                  <c:y val="-0.16829063895808152"/>
                </c:manualLayout>
              </c:layout>
              <c:numFmt formatCode="0" sourceLinked="0"/>
              <c:spPr>
                <a:noFill/>
                <a:ln>
                  <a:noFill/>
                </a:ln>
                <a:effectLst/>
              </c:spPr>
              <c:txPr>
                <a:bodyPr rot="0" spcFirstLastPara="1" vertOverflow="ellipsis" vert="horz" wrap="square" lIns="36576" tIns="19050" rIns="38100" bIns="19050" anchor="ctr" anchorCtr="1">
                  <a:noAutofit/>
                </a:bodyPr>
                <a:lstStyle/>
                <a:p>
                  <a:pPr>
                    <a:defRPr sz="1800" b="1" i="0" u="none" strike="noStrike" kern="1200" baseline="0">
                      <a:solidFill>
                        <a:schemeClr val="accent2">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5.7779923735948098E-2"/>
                      <c:h val="7.375999317714263E-2"/>
                    </c:manualLayout>
                  </c15:layout>
                </c:ext>
                <c:ext xmlns:c16="http://schemas.microsoft.com/office/drawing/2014/chart" uri="{C3380CC4-5D6E-409C-BE32-E72D297353CC}">
                  <c16:uniqueId val="{00000003-04A5-4C11-BB83-4BAEDFCD146A}"/>
                </c:ext>
              </c:extLst>
            </c:dLbl>
            <c:dLbl>
              <c:idx val="2"/>
              <c:layout>
                <c:manualLayout>
                  <c:x val="0.18667533303620054"/>
                  <c:y val="-9.5927982619389507E-2"/>
                </c:manualLayout>
              </c:layout>
              <c:numFmt formatCode="0" sourceLinked="0"/>
              <c:spPr>
                <a:noFill/>
                <a:ln>
                  <a:noFill/>
                </a:ln>
                <a:effectLst/>
              </c:spPr>
              <c:txPr>
                <a:bodyPr rot="0" spcFirstLastPara="1" vertOverflow="ellipsis" vert="horz" wrap="square" lIns="36576" tIns="19050" rIns="38100" bIns="19050" anchor="ctr" anchorCtr="1">
                  <a:noAutofit/>
                </a:bodyPr>
                <a:lstStyle/>
                <a:p>
                  <a:pPr>
                    <a:defRPr sz="1800" b="1" i="0" u="none" strike="noStrike" kern="1200" baseline="0">
                      <a:solidFill>
                        <a:schemeClr val="accent3">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6.2467686822166101E-2"/>
                      <c:h val="7.3759993177142616E-2"/>
                    </c:manualLayout>
                  </c15:layout>
                </c:ext>
                <c:ext xmlns:c16="http://schemas.microsoft.com/office/drawing/2014/chart" uri="{C3380CC4-5D6E-409C-BE32-E72D297353CC}">
                  <c16:uniqueId val="{00000002-04A5-4C11-BB83-4BAEDFCD146A}"/>
                </c:ext>
              </c:extLst>
            </c:dLbl>
            <c:numFmt formatCode="0" sourceLinked="0"/>
            <c:spPr>
              <a:noFill/>
              <a:ln>
                <a:noFill/>
              </a:ln>
              <a:effectLst/>
            </c:spPr>
            <c:txPr>
              <a:bodyPr rot="0" spcFirstLastPara="1" vertOverflow="ellipsis" vert="horz" wrap="square" lIns="36576"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No Action</c:v>
                </c:pt>
                <c:pt idx="1">
                  <c:v>Fact-Findings</c:v>
                </c:pt>
                <c:pt idx="2">
                  <c:v>Investigations</c:v>
                </c:pt>
              </c:strCache>
            </c:strRef>
          </c:cat>
          <c:val>
            <c:numRef>
              <c:f>Sheet1!$B$2:$B$4</c:f>
              <c:numCache>
                <c:formatCode>General</c:formatCode>
                <c:ptCount val="3"/>
                <c:pt idx="0">
                  <c:v>791</c:v>
                </c:pt>
                <c:pt idx="1">
                  <c:v>2</c:v>
                </c:pt>
                <c:pt idx="2">
                  <c:v>2</c:v>
                </c:pt>
              </c:numCache>
            </c:numRef>
          </c:val>
          <c:extLst>
            <c:ext xmlns:c16="http://schemas.microsoft.com/office/drawing/2014/chart" uri="{C3380CC4-5D6E-409C-BE32-E72D297353CC}">
              <c16:uniqueId val="{00000000-04A5-4C11-BB83-4BAEDFCD146A}"/>
            </c:ext>
          </c:extLst>
        </c:ser>
        <c:dLbls>
          <c:showLegendKey val="0"/>
          <c:showVal val="0"/>
          <c:showCatName val="0"/>
          <c:showSerName val="0"/>
          <c:showPercent val="0"/>
          <c:showBubbleSize val="0"/>
          <c:showLeaderLines val="1"/>
        </c:dLbls>
        <c:firstSliceAng val="45"/>
        <c:holeSize val="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44604841061529E-2"/>
          <c:y val="2.3675382823136411E-2"/>
          <c:w val="0.9277800865169632"/>
          <c:h val="0.6535290162137608"/>
        </c:manualLayout>
      </c:layout>
      <c:barChart>
        <c:barDir val="col"/>
        <c:grouping val="clustered"/>
        <c:varyColors val="0"/>
        <c:ser>
          <c:idx val="0"/>
          <c:order val="0"/>
          <c:tx>
            <c:strRef>
              <c:f>Sheet1!$A$2</c:f>
              <c:strCache>
                <c:ptCount val="1"/>
                <c:pt idx="0">
                  <c:v>FY 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Total # of Incidents</c:v>
                </c:pt>
                <c:pt idx="1">
                  <c:v>Handling/Storage</c:v>
                </c:pt>
                <c:pt idx="2">
                  <c:v>Cyber</c:v>
                </c:pt>
                <c:pt idx="3">
                  <c:v>E-Mail</c:v>
                </c:pt>
                <c:pt idx="4">
                  <c:v>Controlled Articles
w/Nexus to Classified</c:v>
                </c:pt>
                <c:pt idx="5">
                  <c:v>Virtual Meetings/
Discussions</c:v>
                </c:pt>
              </c:strCache>
            </c:strRef>
          </c:cat>
          <c:val>
            <c:numRef>
              <c:f>Sheet1!$B$2:$G$2</c:f>
              <c:numCache>
                <c:formatCode>General</c:formatCode>
                <c:ptCount val="6"/>
                <c:pt idx="0">
                  <c:v>306</c:v>
                </c:pt>
                <c:pt idx="1">
                  <c:v>226</c:v>
                </c:pt>
                <c:pt idx="2">
                  <c:v>190</c:v>
                </c:pt>
                <c:pt idx="3">
                  <c:v>140</c:v>
                </c:pt>
                <c:pt idx="4">
                  <c:v>9</c:v>
                </c:pt>
                <c:pt idx="5">
                  <c:v>39</c:v>
                </c:pt>
              </c:numCache>
            </c:numRef>
          </c:val>
          <c:extLst>
            <c:ext xmlns:c16="http://schemas.microsoft.com/office/drawing/2014/chart" uri="{C3380CC4-5D6E-409C-BE32-E72D297353CC}">
              <c16:uniqueId val="{00000000-3E86-45C6-808B-53EE275332E7}"/>
            </c:ext>
          </c:extLst>
        </c:ser>
        <c:ser>
          <c:idx val="1"/>
          <c:order val="1"/>
          <c:tx>
            <c:strRef>
              <c:f>Sheet1!$A$3</c:f>
              <c:strCache>
                <c:ptCount val="1"/>
                <c:pt idx="0">
                  <c:v>FY 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Total # of Incidents</c:v>
                </c:pt>
                <c:pt idx="1">
                  <c:v>Handling/Storage</c:v>
                </c:pt>
                <c:pt idx="2">
                  <c:v>Cyber</c:v>
                </c:pt>
                <c:pt idx="3">
                  <c:v>E-Mail</c:v>
                </c:pt>
                <c:pt idx="4">
                  <c:v>Controlled Articles
w/Nexus to Classified</c:v>
                </c:pt>
                <c:pt idx="5">
                  <c:v>Virtual Meetings/
Discussions</c:v>
                </c:pt>
              </c:strCache>
            </c:strRef>
          </c:cat>
          <c:val>
            <c:numRef>
              <c:f>Sheet1!$B$3:$G$3</c:f>
              <c:numCache>
                <c:formatCode>General</c:formatCode>
                <c:ptCount val="6"/>
                <c:pt idx="0">
                  <c:v>309</c:v>
                </c:pt>
                <c:pt idx="1">
                  <c:v>252</c:v>
                </c:pt>
                <c:pt idx="2">
                  <c:v>186</c:v>
                </c:pt>
                <c:pt idx="3">
                  <c:v>113</c:v>
                </c:pt>
                <c:pt idx="4">
                  <c:v>27</c:v>
                </c:pt>
                <c:pt idx="5">
                  <c:v>44</c:v>
                </c:pt>
              </c:numCache>
            </c:numRef>
          </c:val>
          <c:extLst>
            <c:ext xmlns:c16="http://schemas.microsoft.com/office/drawing/2014/chart" uri="{C3380CC4-5D6E-409C-BE32-E72D297353CC}">
              <c16:uniqueId val="{00000001-3E86-45C6-808B-53EE275332E7}"/>
            </c:ext>
          </c:extLst>
        </c:ser>
        <c:ser>
          <c:idx val="2"/>
          <c:order val="2"/>
          <c:tx>
            <c:strRef>
              <c:f>Sheet1!$A$4</c:f>
              <c:strCache>
                <c:ptCount val="1"/>
                <c:pt idx="0">
                  <c:v>FY 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Total # of Incidents</c:v>
                </c:pt>
                <c:pt idx="1">
                  <c:v>Handling/Storage</c:v>
                </c:pt>
                <c:pt idx="2">
                  <c:v>Cyber</c:v>
                </c:pt>
                <c:pt idx="3">
                  <c:v>E-Mail</c:v>
                </c:pt>
                <c:pt idx="4">
                  <c:v>Controlled Articles
w/Nexus to Classified</c:v>
                </c:pt>
                <c:pt idx="5">
                  <c:v>Virtual Meetings/
Discussions</c:v>
                </c:pt>
              </c:strCache>
            </c:strRef>
          </c:cat>
          <c:val>
            <c:numRef>
              <c:f>Sheet1!$B$4:$G$4</c:f>
              <c:numCache>
                <c:formatCode>General</c:formatCode>
                <c:ptCount val="6"/>
                <c:pt idx="0">
                  <c:v>183</c:v>
                </c:pt>
                <c:pt idx="1">
                  <c:v>159</c:v>
                </c:pt>
                <c:pt idx="2">
                  <c:v>99</c:v>
                </c:pt>
                <c:pt idx="3">
                  <c:v>56</c:v>
                </c:pt>
                <c:pt idx="4">
                  <c:v>36</c:v>
                </c:pt>
                <c:pt idx="5">
                  <c:v>39</c:v>
                </c:pt>
              </c:numCache>
            </c:numRef>
          </c:val>
          <c:extLst>
            <c:ext xmlns:c16="http://schemas.microsoft.com/office/drawing/2014/chart" uri="{C3380CC4-5D6E-409C-BE32-E72D297353CC}">
              <c16:uniqueId val="{00000002-3E86-45C6-808B-53EE275332E7}"/>
            </c:ext>
          </c:extLst>
        </c:ser>
        <c:dLbls>
          <c:showLegendKey val="0"/>
          <c:showVal val="0"/>
          <c:showCatName val="0"/>
          <c:showSerName val="0"/>
          <c:showPercent val="0"/>
          <c:showBubbleSize val="0"/>
        </c:dLbls>
        <c:gapWidth val="219"/>
        <c:overlap val="-27"/>
        <c:axId val="246666064"/>
        <c:axId val="245523760"/>
      </c:barChart>
      <c:catAx>
        <c:axId val="24666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245523760"/>
        <c:crosses val="autoZero"/>
        <c:auto val="1"/>
        <c:lblAlgn val="ctr"/>
        <c:lblOffset val="100"/>
        <c:noMultiLvlLbl val="0"/>
      </c:catAx>
      <c:valAx>
        <c:axId val="24552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666064"/>
        <c:crosses val="autoZero"/>
        <c:crossBetween val="between"/>
      </c:valAx>
      <c:spPr>
        <a:noFill/>
        <a:ln>
          <a:noFill/>
        </a:ln>
        <a:effectLst/>
      </c:spPr>
    </c:plotArea>
    <c:legend>
      <c:legendPos val="b"/>
      <c:layout>
        <c:manualLayout>
          <c:xMode val="edge"/>
          <c:yMode val="edge"/>
          <c:x val="0.33333333333333331"/>
          <c:y val="0.91625962379702541"/>
          <c:w val="0.33433982210557012"/>
          <c:h val="6.36638232720909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091545833822759E-2"/>
          <c:y val="1.2919947506561679E-2"/>
          <c:w val="0.96090842811315247"/>
          <c:h val="0.97221566054243225"/>
        </c:manualLayout>
      </c:layout>
      <c:pieChart>
        <c:varyColors val="1"/>
        <c:ser>
          <c:idx val="0"/>
          <c:order val="0"/>
          <c:tx>
            <c:strRef>
              <c:f>Sheet1!$B$1</c:f>
              <c:strCache>
                <c:ptCount val="1"/>
                <c:pt idx="0">
                  <c:v># of IOSCs</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4E5-4C25-B88E-BE023B7CA6D2}"/>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44E5-4C25-B88E-BE023B7CA6D2}"/>
              </c:ext>
            </c:extLst>
          </c:dPt>
          <c:dLbls>
            <c:dLbl>
              <c:idx val="0"/>
              <c:dLblPos val="ctr"/>
              <c:showLegendKey val="0"/>
              <c:showVal val="1"/>
              <c:showCatName val="0"/>
              <c:showSerName val="0"/>
              <c:showPercent val="1"/>
              <c:showBubbleSize val="0"/>
              <c:extLst>
                <c:ext xmlns:c15="http://schemas.microsoft.com/office/drawing/2012/chart" uri="{CE6537A1-D6FC-4f65-9D91-7224C49458BB}">
                  <c15:layout>
                    <c:manualLayout>
                      <c:w val="0.30043999708369784"/>
                      <c:h val="0.17212962962962963"/>
                    </c:manualLayout>
                  </c15:layout>
                </c:ext>
                <c:ext xmlns:c16="http://schemas.microsoft.com/office/drawing/2014/chart" uri="{C3380CC4-5D6E-409C-BE32-E72D297353CC}">
                  <c16:uniqueId val="{00000001-44E5-4C25-B88E-BE023B7CA6D2}"/>
                </c:ext>
              </c:extLst>
            </c:dLbl>
            <c:dLbl>
              <c:idx val="1"/>
              <c:dLblPos val="ctr"/>
              <c:showLegendKey val="0"/>
              <c:showVal val="1"/>
              <c:showCatName val="0"/>
              <c:showSerName val="0"/>
              <c:showPercent val="1"/>
              <c:showBubbleSize val="0"/>
              <c:extLst>
                <c:ext xmlns:c15="http://schemas.microsoft.com/office/drawing/2012/chart" uri="{CE6537A1-D6FC-4f65-9D91-7224C49458BB}">
                  <c15:layout>
                    <c:manualLayout>
                      <c:w val="0.2911807378244386"/>
                      <c:h val="0.17212962962962963"/>
                    </c:manualLayout>
                  </c15:layout>
                </c:ext>
                <c:ext xmlns:c16="http://schemas.microsoft.com/office/drawing/2014/chart" uri="{C3380CC4-5D6E-409C-BE32-E72D297353CC}">
                  <c16:uniqueId val="{00000003-44E5-4C25-B88E-BE023B7CA6D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showLeaderLines val="0"/>
            <c:extLst>
              <c:ext xmlns:c15="http://schemas.microsoft.com/office/drawing/2012/chart" uri="{CE6537A1-D6FC-4f65-9D91-7224C49458BB}"/>
            </c:extLst>
          </c:dLbls>
          <c:cat>
            <c:strRef>
              <c:f>Sheet1!$A$2:$A$3</c:f>
              <c:strCache>
                <c:ptCount val="2"/>
                <c:pt idx="0">
                  <c:v>Incidents Involving Classification Issues</c:v>
                </c:pt>
                <c:pt idx="1">
                  <c:v>Incidents NOT Involving Classification Issues</c:v>
                </c:pt>
              </c:strCache>
            </c:strRef>
          </c:cat>
          <c:val>
            <c:numRef>
              <c:f>Sheet1!$B$2:$B$3</c:f>
              <c:numCache>
                <c:formatCode>General</c:formatCode>
                <c:ptCount val="2"/>
                <c:pt idx="0">
                  <c:v>165</c:v>
                </c:pt>
                <c:pt idx="1">
                  <c:v>141</c:v>
                </c:pt>
              </c:numCache>
            </c:numRef>
          </c:val>
          <c:extLst>
            <c:ext xmlns:c16="http://schemas.microsoft.com/office/drawing/2014/chart" uri="{C3380CC4-5D6E-409C-BE32-E72D297353CC}">
              <c16:uniqueId val="{00000004-44E5-4C25-B88E-BE023B7CA6D2}"/>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91025015020929"/>
          <c:y val="1.0695644328486464E-2"/>
          <c:w val="0.56092910748950453"/>
          <c:h val="0.80971887585840718"/>
        </c:manualLayout>
      </c:layout>
      <c:pieChart>
        <c:varyColors val="1"/>
        <c:ser>
          <c:idx val="0"/>
          <c:order val="0"/>
          <c:tx>
            <c:strRef>
              <c:f>Sheet1!$B$1</c:f>
              <c:strCache>
                <c:ptCount val="1"/>
                <c:pt idx="0">
                  <c:v># of IOSCs</c:v>
                </c:pt>
              </c:strCache>
            </c:strRef>
          </c:tx>
          <c:explosion val="1"/>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570-4D83-BB3E-E8B011689E95}"/>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B570-4D83-BB3E-E8B011689E9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showLeaderLines val="0"/>
            <c:extLst>
              <c:ext xmlns:c15="http://schemas.microsoft.com/office/drawing/2012/chart" uri="{CE6537A1-D6FC-4f65-9D91-7224C49458BB}"/>
            </c:extLst>
          </c:dLbls>
          <c:cat>
            <c:strRef>
              <c:f>Sheet1!$A$2:$A$3</c:f>
              <c:strCache>
                <c:ptCount val="2"/>
                <c:pt idx="0">
                  <c:v>Incidents Involving Classification Issues</c:v>
                </c:pt>
                <c:pt idx="1">
                  <c:v>Incidents NOT Involving Classification Issues</c:v>
                </c:pt>
              </c:strCache>
            </c:strRef>
          </c:cat>
          <c:val>
            <c:numRef>
              <c:f>Sheet1!$B$2:$B$3</c:f>
              <c:numCache>
                <c:formatCode>General</c:formatCode>
                <c:ptCount val="2"/>
                <c:pt idx="0">
                  <c:v>144</c:v>
                </c:pt>
                <c:pt idx="1">
                  <c:v>165</c:v>
                </c:pt>
              </c:numCache>
            </c:numRef>
          </c:val>
          <c:extLst>
            <c:ext xmlns:c16="http://schemas.microsoft.com/office/drawing/2014/chart" uri="{C3380CC4-5D6E-409C-BE32-E72D297353CC}">
              <c16:uniqueId val="{00000004-B570-4D83-BB3E-E8B011689E95}"/>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7273612017032809"/>
          <c:w val="1"/>
          <c:h val="0.1223486814956804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2298775153105859E-3"/>
          <c:w val="0.99277012248468943"/>
          <c:h val="0.99277012248468943"/>
        </c:manualLayout>
      </c:layout>
      <c:pieChart>
        <c:varyColors val="1"/>
        <c:ser>
          <c:idx val="0"/>
          <c:order val="0"/>
          <c:tx>
            <c:strRef>
              <c:f>Sheet1!$B$1</c:f>
              <c:strCache>
                <c:ptCount val="1"/>
                <c:pt idx="0">
                  <c:v># of IOSCs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0C0-495E-AC01-4E40DF64C933}"/>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30C0-495E-AC01-4E40DF64C933}"/>
              </c:ext>
            </c:extLst>
          </c:dPt>
          <c:dLbls>
            <c:dLbl>
              <c:idx val="0"/>
              <c:dLblPos val="ctr"/>
              <c:showLegendKey val="0"/>
              <c:showVal val="1"/>
              <c:showCatName val="0"/>
              <c:showSerName val="0"/>
              <c:showPercent val="1"/>
              <c:showBubbleSize val="0"/>
              <c:extLst>
                <c:ext xmlns:c15="http://schemas.microsoft.com/office/drawing/2012/chart" uri="{CE6537A1-D6FC-4f65-9D91-7224C49458BB}">
                  <c15:layout>
                    <c:manualLayout>
                      <c:w val="0.24719925634295714"/>
                      <c:h val="0.17212962962962963"/>
                    </c:manualLayout>
                  </c15:layout>
                </c:ext>
                <c:ext xmlns:c16="http://schemas.microsoft.com/office/drawing/2014/chart" uri="{C3380CC4-5D6E-409C-BE32-E72D297353CC}">
                  <c16:uniqueId val="{00000001-30C0-495E-AC01-4E40DF64C933}"/>
                </c:ext>
              </c:extLst>
            </c:dLbl>
            <c:dLbl>
              <c:idx val="1"/>
              <c:dLblPos val="ctr"/>
              <c:showLegendKey val="0"/>
              <c:showVal val="1"/>
              <c:showCatName val="0"/>
              <c:showSerName val="0"/>
              <c:showPercent val="1"/>
              <c:showBubbleSize val="0"/>
              <c:extLst>
                <c:ext xmlns:c15="http://schemas.microsoft.com/office/drawing/2012/chart" uri="{CE6537A1-D6FC-4f65-9D91-7224C49458BB}">
                  <c15:layout>
                    <c:manualLayout>
                      <c:w val="0.30506962671332749"/>
                      <c:h val="0.17212962962962963"/>
                    </c:manualLayout>
                  </c15:layout>
                </c:ext>
                <c:ext xmlns:c16="http://schemas.microsoft.com/office/drawing/2014/chart" uri="{C3380CC4-5D6E-409C-BE32-E72D297353CC}">
                  <c16:uniqueId val="{00000003-30C0-495E-AC01-4E40DF64C93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showLeaderLines val="0"/>
            <c:extLst>
              <c:ext xmlns:c15="http://schemas.microsoft.com/office/drawing/2012/chart" uri="{CE6537A1-D6FC-4f65-9D91-7224C49458BB}"/>
            </c:extLst>
          </c:dLbls>
          <c:cat>
            <c:strRef>
              <c:f>Sheet1!$A$2:$A$3</c:f>
              <c:strCache>
                <c:ptCount val="2"/>
                <c:pt idx="0">
                  <c:v>Incidents Involving Classification Issues</c:v>
                </c:pt>
                <c:pt idx="1">
                  <c:v>Incidents NOT Involving Classification Issues</c:v>
                </c:pt>
              </c:strCache>
            </c:strRef>
          </c:cat>
          <c:val>
            <c:numRef>
              <c:f>Sheet1!$B$2:$B$3</c:f>
              <c:numCache>
                <c:formatCode>General</c:formatCode>
                <c:ptCount val="2"/>
                <c:pt idx="0">
                  <c:v>69</c:v>
                </c:pt>
                <c:pt idx="1">
                  <c:v>114</c:v>
                </c:pt>
              </c:numCache>
            </c:numRef>
          </c:val>
          <c:extLst>
            <c:ext xmlns:c16="http://schemas.microsoft.com/office/drawing/2014/chart" uri="{C3380CC4-5D6E-409C-BE32-E72D297353CC}">
              <c16:uniqueId val="{00000004-30C0-495E-AC01-4E40DF64C933}"/>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Office of enforcement</a:t>
            </a:r>
            <a:r>
              <a:rPr lang="en-US" baseline="0"/>
              <a:t> 1995-current</a:t>
            </a:r>
            <a:r>
              <a:rPr lang="en-US"/>
              <a:t> </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314-4884-8F71-B491195851F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314-4884-8F71-B491195851F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314-4884-8F71-B491195851F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314-4884-8F71-B491195851F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0314-4884-8F71-B491195851FB}"/>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0314-4884-8F71-B491195851FB}"/>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0314-4884-8F71-B491195851FB}"/>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0314-4884-8F71-B491195851FB}"/>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'EA-10'!$K$37:$K$40</c:f>
              <c:strCache>
                <c:ptCount val="4"/>
                <c:pt idx="0">
                  <c:v>PNOV</c:v>
                </c:pt>
                <c:pt idx="1">
                  <c:v>EL</c:v>
                </c:pt>
                <c:pt idx="2">
                  <c:v>Consent Order</c:v>
                </c:pt>
                <c:pt idx="3">
                  <c:v>Settlement Agreement</c:v>
                </c:pt>
              </c:strCache>
            </c:strRef>
          </c:cat>
          <c:val>
            <c:numRef>
              <c:f>'EA-10'!$L$37:$L$40</c:f>
              <c:numCache>
                <c:formatCode>General</c:formatCode>
                <c:ptCount val="4"/>
                <c:pt idx="0">
                  <c:v>167</c:v>
                </c:pt>
                <c:pt idx="1">
                  <c:v>150</c:v>
                </c:pt>
                <c:pt idx="2">
                  <c:v>35</c:v>
                </c:pt>
                <c:pt idx="3">
                  <c:v>5</c:v>
                </c:pt>
              </c:numCache>
            </c:numRef>
          </c:val>
          <c:extLst>
            <c:ext xmlns:c16="http://schemas.microsoft.com/office/drawing/2014/chart" uri="{C3380CC4-5D6E-409C-BE32-E72D297353CC}">
              <c16:uniqueId val="{00000008-0314-4884-8F71-B491195851F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44604841061529E-2"/>
          <c:y val="2.3675382823136411E-2"/>
          <c:w val="0.9277800865169632"/>
          <c:h val="0.6535290162137608"/>
        </c:manualLayout>
      </c:layout>
      <c:barChart>
        <c:barDir val="col"/>
        <c:grouping val="clustered"/>
        <c:varyColors val="0"/>
        <c:ser>
          <c:idx val="0"/>
          <c:order val="0"/>
          <c:tx>
            <c:strRef>
              <c:f>Sheet1!$A$2</c:f>
              <c:strCache>
                <c:ptCount val="1"/>
                <c:pt idx="0">
                  <c:v>FY 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Failure to Receive Review</c:v>
                </c:pt>
                <c:pt idx="1">
                  <c:v>Info Compilation/Association</c:v>
                </c:pt>
                <c:pt idx="2">
                  <c:v>Misclassification</c:v>
                </c:pt>
                <c:pt idx="3">
                  <c:v>Classification Guidance Issues</c:v>
                </c:pt>
                <c:pt idx="4">
                  <c:v>DC w/o Proper Authority of Subject</c:v>
                </c:pt>
              </c:strCache>
            </c:strRef>
          </c:cat>
          <c:val>
            <c:numRef>
              <c:f>Sheet1!$B$2:$F$2</c:f>
              <c:numCache>
                <c:formatCode>General</c:formatCode>
                <c:ptCount val="5"/>
                <c:pt idx="0">
                  <c:v>104</c:v>
                </c:pt>
                <c:pt idx="1">
                  <c:v>90</c:v>
                </c:pt>
                <c:pt idx="2">
                  <c:v>39</c:v>
                </c:pt>
                <c:pt idx="3">
                  <c:v>11</c:v>
                </c:pt>
                <c:pt idx="4">
                  <c:v>3</c:v>
                </c:pt>
              </c:numCache>
            </c:numRef>
          </c:val>
          <c:extLst>
            <c:ext xmlns:c16="http://schemas.microsoft.com/office/drawing/2014/chart" uri="{C3380CC4-5D6E-409C-BE32-E72D297353CC}">
              <c16:uniqueId val="{00000000-3E86-45C6-808B-53EE275332E7}"/>
            </c:ext>
          </c:extLst>
        </c:ser>
        <c:ser>
          <c:idx val="1"/>
          <c:order val="1"/>
          <c:tx>
            <c:strRef>
              <c:f>Sheet1!$A$3</c:f>
              <c:strCache>
                <c:ptCount val="1"/>
                <c:pt idx="0">
                  <c:v>FY 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Failure to Receive Review</c:v>
                </c:pt>
                <c:pt idx="1">
                  <c:v>Info Compilation/Association</c:v>
                </c:pt>
                <c:pt idx="2">
                  <c:v>Misclassification</c:v>
                </c:pt>
                <c:pt idx="3">
                  <c:v>Classification Guidance Issues</c:v>
                </c:pt>
                <c:pt idx="4">
                  <c:v>DC w/o Proper Authority of Subject</c:v>
                </c:pt>
              </c:strCache>
            </c:strRef>
          </c:cat>
          <c:val>
            <c:numRef>
              <c:f>Sheet1!$B$3:$F$3</c:f>
              <c:numCache>
                <c:formatCode>General</c:formatCode>
                <c:ptCount val="5"/>
                <c:pt idx="0">
                  <c:v>105</c:v>
                </c:pt>
                <c:pt idx="1">
                  <c:v>74</c:v>
                </c:pt>
                <c:pt idx="2">
                  <c:v>22</c:v>
                </c:pt>
                <c:pt idx="3">
                  <c:v>6</c:v>
                </c:pt>
                <c:pt idx="4">
                  <c:v>2</c:v>
                </c:pt>
              </c:numCache>
            </c:numRef>
          </c:val>
          <c:extLst>
            <c:ext xmlns:c16="http://schemas.microsoft.com/office/drawing/2014/chart" uri="{C3380CC4-5D6E-409C-BE32-E72D297353CC}">
              <c16:uniqueId val="{00000001-3E86-45C6-808B-53EE275332E7}"/>
            </c:ext>
          </c:extLst>
        </c:ser>
        <c:ser>
          <c:idx val="2"/>
          <c:order val="2"/>
          <c:tx>
            <c:strRef>
              <c:f>Sheet1!$A$4</c:f>
              <c:strCache>
                <c:ptCount val="1"/>
                <c:pt idx="0">
                  <c:v>FY 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Failure to Receive Review</c:v>
                </c:pt>
                <c:pt idx="1">
                  <c:v>Info Compilation/Association</c:v>
                </c:pt>
                <c:pt idx="2">
                  <c:v>Misclassification</c:v>
                </c:pt>
                <c:pt idx="3">
                  <c:v>Classification Guidance Issues</c:v>
                </c:pt>
                <c:pt idx="4">
                  <c:v>DC w/o Proper Authority of Subject</c:v>
                </c:pt>
              </c:strCache>
            </c:strRef>
          </c:cat>
          <c:val>
            <c:numRef>
              <c:f>Sheet1!$B$4:$F$4</c:f>
              <c:numCache>
                <c:formatCode>General</c:formatCode>
                <c:ptCount val="5"/>
                <c:pt idx="0">
                  <c:v>43</c:v>
                </c:pt>
                <c:pt idx="1">
                  <c:v>37</c:v>
                </c:pt>
                <c:pt idx="2">
                  <c:v>9</c:v>
                </c:pt>
                <c:pt idx="3">
                  <c:v>0</c:v>
                </c:pt>
                <c:pt idx="4">
                  <c:v>1</c:v>
                </c:pt>
              </c:numCache>
            </c:numRef>
          </c:val>
          <c:extLst>
            <c:ext xmlns:c16="http://schemas.microsoft.com/office/drawing/2014/chart" uri="{C3380CC4-5D6E-409C-BE32-E72D297353CC}">
              <c16:uniqueId val="{00000002-3E86-45C6-808B-53EE275332E7}"/>
            </c:ext>
          </c:extLst>
        </c:ser>
        <c:dLbls>
          <c:showLegendKey val="0"/>
          <c:showVal val="0"/>
          <c:showCatName val="0"/>
          <c:showSerName val="0"/>
          <c:showPercent val="0"/>
          <c:showBubbleSize val="0"/>
        </c:dLbls>
        <c:gapWidth val="219"/>
        <c:overlap val="-27"/>
        <c:axId val="246666064"/>
        <c:axId val="245523760"/>
      </c:barChart>
      <c:catAx>
        <c:axId val="24666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245523760"/>
        <c:crosses val="autoZero"/>
        <c:auto val="1"/>
        <c:lblAlgn val="ctr"/>
        <c:lblOffset val="100"/>
        <c:noMultiLvlLbl val="0"/>
      </c:catAx>
      <c:valAx>
        <c:axId val="24552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666064"/>
        <c:crosses val="autoZero"/>
        <c:crossBetween val="between"/>
      </c:valAx>
      <c:spPr>
        <a:noFill/>
        <a:ln>
          <a:noFill/>
        </a:ln>
        <a:effectLst/>
      </c:spPr>
    </c:plotArea>
    <c:legend>
      <c:legendPos val="b"/>
      <c:layout>
        <c:manualLayout>
          <c:xMode val="edge"/>
          <c:yMode val="edge"/>
          <c:x val="0.33333333333333331"/>
          <c:y val="0.93292629046369202"/>
          <c:w val="0.33433982210557012"/>
          <c:h val="6.36638232720909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091545833822759E-2"/>
          <c:y val="1.2919947506561679E-2"/>
          <c:w val="0.96090842811315247"/>
          <c:h val="0.97221566054243225"/>
        </c:manualLayout>
      </c:layout>
      <c:pieChart>
        <c:varyColors val="1"/>
        <c:ser>
          <c:idx val="0"/>
          <c:order val="0"/>
          <c:tx>
            <c:strRef>
              <c:f>Sheet1!$B$1</c:f>
              <c:strCache>
                <c:ptCount val="1"/>
                <c:pt idx="0">
                  <c:v># of IOSCs</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4E5-4C25-B88E-BE023B7CA6D2}"/>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44E5-4C25-B88E-BE023B7CA6D2}"/>
              </c:ext>
            </c:extLst>
          </c:dPt>
          <c:dLbls>
            <c:dLbl>
              <c:idx val="0"/>
              <c:dLblPos val="ctr"/>
              <c:showLegendKey val="0"/>
              <c:showVal val="1"/>
              <c:showCatName val="0"/>
              <c:showSerName val="0"/>
              <c:showPercent val="1"/>
              <c:showBubbleSize val="0"/>
              <c:extLst>
                <c:ext xmlns:c15="http://schemas.microsoft.com/office/drawing/2012/chart" uri="{CE6537A1-D6FC-4f65-9D91-7224C49458BB}">
                  <c15:layout>
                    <c:manualLayout>
                      <c:w val="0.30043999708369784"/>
                      <c:h val="0.17212962962962963"/>
                    </c:manualLayout>
                  </c15:layout>
                </c:ext>
                <c:ext xmlns:c16="http://schemas.microsoft.com/office/drawing/2014/chart" uri="{C3380CC4-5D6E-409C-BE32-E72D297353CC}">
                  <c16:uniqueId val="{00000001-44E5-4C25-B88E-BE023B7CA6D2}"/>
                </c:ext>
              </c:extLst>
            </c:dLbl>
            <c:dLbl>
              <c:idx val="1"/>
              <c:layout>
                <c:manualLayout>
                  <c:x val="0.17916593759113444"/>
                  <c:y val="4.9672280548264801E-2"/>
                </c:manualLayout>
              </c:layout>
              <c:dLblPos val="bestFit"/>
              <c:showLegendKey val="0"/>
              <c:showVal val="1"/>
              <c:showCatName val="0"/>
              <c:showSerName val="0"/>
              <c:showPercent val="1"/>
              <c:showBubbleSize val="0"/>
              <c:extLst>
                <c:ext xmlns:c15="http://schemas.microsoft.com/office/drawing/2012/chart" uri="{CE6537A1-D6FC-4f65-9D91-7224C49458BB}">
                  <c15:layout>
                    <c:manualLayout>
                      <c:w val="0.2911807378244386"/>
                      <c:h val="0.17212962962962963"/>
                    </c:manualLayout>
                  </c15:layout>
                </c:ext>
                <c:ext xmlns:c16="http://schemas.microsoft.com/office/drawing/2014/chart" uri="{C3380CC4-5D6E-409C-BE32-E72D297353CC}">
                  <c16:uniqueId val="{00000003-44E5-4C25-B88E-BE023B7CA6D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showLeaderLines val="0"/>
            <c:extLst>
              <c:ext xmlns:c15="http://schemas.microsoft.com/office/drawing/2012/chart" uri="{CE6537A1-D6FC-4f65-9D91-7224C49458BB}"/>
            </c:extLst>
          </c:dLbls>
          <c:cat>
            <c:strRef>
              <c:f>Sheet1!$A$2:$A$3</c:f>
              <c:strCache>
                <c:ptCount val="2"/>
                <c:pt idx="0">
                  <c:v>Actual or Potential Compromise</c:v>
                </c:pt>
                <c:pt idx="1">
                  <c:v>No Compromise</c:v>
                </c:pt>
              </c:strCache>
            </c:strRef>
          </c:cat>
          <c:val>
            <c:numRef>
              <c:f>Sheet1!$B$2:$B$3</c:f>
              <c:numCache>
                <c:formatCode>General</c:formatCode>
                <c:ptCount val="2"/>
                <c:pt idx="0">
                  <c:v>261</c:v>
                </c:pt>
                <c:pt idx="1">
                  <c:v>28</c:v>
                </c:pt>
              </c:numCache>
            </c:numRef>
          </c:val>
          <c:extLst>
            <c:ext xmlns:c16="http://schemas.microsoft.com/office/drawing/2014/chart" uri="{C3380CC4-5D6E-409C-BE32-E72D297353CC}">
              <c16:uniqueId val="{00000004-44E5-4C25-B88E-BE023B7CA6D2}"/>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91025015020929"/>
          <c:y val="1.0695644328486464E-2"/>
          <c:w val="0.56092910748950453"/>
          <c:h val="0.80971887585840718"/>
        </c:manualLayout>
      </c:layout>
      <c:pieChart>
        <c:varyColors val="1"/>
        <c:ser>
          <c:idx val="0"/>
          <c:order val="0"/>
          <c:tx>
            <c:strRef>
              <c:f>Sheet1!$B$1</c:f>
              <c:strCache>
                <c:ptCount val="1"/>
                <c:pt idx="0">
                  <c:v># of IOSCs</c:v>
                </c:pt>
              </c:strCache>
            </c:strRef>
          </c:tx>
          <c:explosion val="1"/>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570-4D83-BB3E-E8B011689E95}"/>
              </c:ext>
            </c:extLst>
          </c:dPt>
          <c:dPt>
            <c:idx val="1"/>
            <c:bubble3D val="0"/>
            <c:explosion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B570-4D83-BB3E-E8B011689E95}"/>
              </c:ext>
            </c:extLst>
          </c:dPt>
          <c:dLbls>
            <c:dLbl>
              <c:idx val="1"/>
              <c:layout>
                <c:manualLayout>
                  <c:x val="0.13553244438117901"/>
                  <c:y val="0.11119778378274445"/>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70-4D83-BB3E-E8B011689E9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showLeaderLines val="0"/>
            <c:extLst>
              <c:ext xmlns:c15="http://schemas.microsoft.com/office/drawing/2012/chart" uri="{CE6537A1-D6FC-4f65-9D91-7224C49458BB}"/>
            </c:extLst>
          </c:dLbls>
          <c:cat>
            <c:strRef>
              <c:f>Sheet1!$A$2:$A$3</c:f>
              <c:strCache>
                <c:ptCount val="2"/>
                <c:pt idx="0">
                  <c:v>Actual or Potential Compromise</c:v>
                </c:pt>
                <c:pt idx="1">
                  <c:v>No Compromise</c:v>
                </c:pt>
              </c:strCache>
            </c:strRef>
          </c:cat>
          <c:val>
            <c:numRef>
              <c:f>Sheet1!$B$2:$B$3</c:f>
              <c:numCache>
                <c:formatCode>General</c:formatCode>
                <c:ptCount val="2"/>
                <c:pt idx="0">
                  <c:v>236</c:v>
                </c:pt>
                <c:pt idx="1">
                  <c:v>50</c:v>
                </c:pt>
              </c:numCache>
            </c:numRef>
          </c:val>
          <c:extLst>
            <c:ext xmlns:c16="http://schemas.microsoft.com/office/drawing/2014/chart" uri="{C3380CC4-5D6E-409C-BE32-E72D297353CC}">
              <c16:uniqueId val="{00000004-B570-4D83-BB3E-E8B011689E95}"/>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legendEntry>
        <c:idx val="0"/>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7273612017032809"/>
          <c:w val="1"/>
          <c:h val="0.1223486814956804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2298775153105859E-3"/>
          <c:w val="0.99277012248468943"/>
          <c:h val="0.99277012248468943"/>
        </c:manualLayout>
      </c:layout>
      <c:pieChart>
        <c:varyColors val="1"/>
        <c:ser>
          <c:idx val="0"/>
          <c:order val="0"/>
          <c:tx>
            <c:strRef>
              <c:f>Sheet1!$B$1</c:f>
              <c:strCache>
                <c:ptCount val="1"/>
                <c:pt idx="0">
                  <c:v># of IOSCs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0C0-495E-AC01-4E40DF64C933}"/>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30C0-495E-AC01-4E40DF64C933}"/>
              </c:ext>
            </c:extLst>
          </c:dPt>
          <c:dLbls>
            <c:dLbl>
              <c:idx val="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extLst>
                <c:ext xmlns:c15="http://schemas.microsoft.com/office/drawing/2012/chart" uri="{CE6537A1-D6FC-4f65-9D91-7224C49458BB}">
                  <c15:layout>
                    <c:manualLayout>
                      <c:w val="0.32127333041703116"/>
                      <c:h val="0.1350925925925926"/>
                    </c:manualLayout>
                  </c15:layout>
                </c:ext>
                <c:ext xmlns:c16="http://schemas.microsoft.com/office/drawing/2014/chart" uri="{C3380CC4-5D6E-409C-BE32-E72D297353CC}">
                  <c16:uniqueId val="{00000001-30C0-495E-AC01-4E40DF64C933}"/>
                </c:ext>
              </c:extLst>
            </c:dLbl>
            <c:dLbl>
              <c:idx val="1"/>
              <c:layout>
                <c:manualLayout>
                  <c:x val="0.17968759113444149"/>
                  <c:y val="7.01275882181394E-2"/>
                </c:manualLayout>
              </c:layout>
              <c:dLblPos val="bestFit"/>
              <c:showLegendKey val="0"/>
              <c:showVal val="1"/>
              <c:showCatName val="0"/>
              <c:showSerName val="0"/>
              <c:showPercent val="1"/>
              <c:showBubbleSize val="0"/>
              <c:extLst>
                <c:ext xmlns:c15="http://schemas.microsoft.com/office/drawing/2012/chart" uri="{CE6537A1-D6FC-4f65-9D91-7224C49458BB}">
                  <c15:layout>
                    <c:manualLayout>
                      <c:w val="0.30506962671332749"/>
                      <c:h val="0.17212962962962963"/>
                    </c:manualLayout>
                  </c15:layout>
                </c:ext>
                <c:ext xmlns:c16="http://schemas.microsoft.com/office/drawing/2014/chart" uri="{C3380CC4-5D6E-409C-BE32-E72D297353CC}">
                  <c16:uniqueId val="{00000003-30C0-495E-AC01-4E40DF64C93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1"/>
            <c:showBubbleSize val="0"/>
            <c:showLeaderLines val="0"/>
            <c:extLst>
              <c:ext xmlns:c15="http://schemas.microsoft.com/office/drawing/2012/chart" uri="{CE6537A1-D6FC-4f65-9D91-7224C49458BB}"/>
            </c:extLst>
          </c:dLbls>
          <c:cat>
            <c:strRef>
              <c:f>Sheet1!$A$2:$A$3</c:f>
              <c:strCache>
                <c:ptCount val="2"/>
                <c:pt idx="0">
                  <c:v>Actual or Potential Compromise</c:v>
                </c:pt>
                <c:pt idx="1">
                  <c:v>No Compromise</c:v>
                </c:pt>
              </c:strCache>
            </c:strRef>
          </c:cat>
          <c:val>
            <c:numRef>
              <c:f>Sheet1!$B$2:$B$3</c:f>
              <c:numCache>
                <c:formatCode>General</c:formatCode>
                <c:ptCount val="2"/>
                <c:pt idx="0">
                  <c:v>107</c:v>
                </c:pt>
                <c:pt idx="1">
                  <c:v>20</c:v>
                </c:pt>
              </c:numCache>
            </c:numRef>
          </c:val>
          <c:extLst>
            <c:ext xmlns:c16="http://schemas.microsoft.com/office/drawing/2014/chart" uri="{C3380CC4-5D6E-409C-BE32-E72D297353CC}">
              <c16:uniqueId val="{00000004-30C0-495E-AC01-4E40DF64C933}"/>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Office</a:t>
            </a:r>
            <a:r>
              <a:rPr lang="en-US" baseline="0"/>
              <a:t> of Enforcement: 1995-Current</a:t>
            </a:r>
            <a:br>
              <a:rPr lang="en-US" baseline="0"/>
            </a:br>
            <a:r>
              <a:rPr lang="en-US" baseline="0"/>
              <a:t>Actions by Type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'EA-10'!$I$1</c:f>
              <c:strCache>
                <c:ptCount val="1"/>
                <c:pt idx="0">
                  <c:v>PNOV</c:v>
                </c:pt>
              </c:strCache>
            </c:strRef>
          </c:tx>
          <c:spPr>
            <a:solidFill>
              <a:schemeClr val="accent1"/>
            </a:solidFill>
            <a:ln>
              <a:noFill/>
            </a:ln>
            <a:effectLst/>
          </c:spPr>
          <c:invertIfNegative val="0"/>
          <c:cat>
            <c:numRef>
              <c:f>'EA-10'!$H$2:$H$29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'EA-10'!$I$2:$I$29</c:f>
              <c:numCache>
                <c:formatCode>General</c:formatCode>
                <c:ptCount val="28"/>
                <c:pt idx="0">
                  <c:v>0</c:v>
                </c:pt>
                <c:pt idx="1">
                  <c:v>7</c:v>
                </c:pt>
                <c:pt idx="2">
                  <c:v>13</c:v>
                </c:pt>
                <c:pt idx="3">
                  <c:v>12</c:v>
                </c:pt>
                <c:pt idx="4">
                  <c:v>10</c:v>
                </c:pt>
                <c:pt idx="5">
                  <c:v>9</c:v>
                </c:pt>
                <c:pt idx="6">
                  <c:v>6</c:v>
                </c:pt>
                <c:pt idx="7">
                  <c:v>6</c:v>
                </c:pt>
                <c:pt idx="8">
                  <c:v>9</c:v>
                </c:pt>
                <c:pt idx="9">
                  <c:v>9</c:v>
                </c:pt>
                <c:pt idx="10">
                  <c:v>8</c:v>
                </c:pt>
                <c:pt idx="11">
                  <c:v>5</c:v>
                </c:pt>
                <c:pt idx="12">
                  <c:v>7</c:v>
                </c:pt>
                <c:pt idx="13">
                  <c:v>6</c:v>
                </c:pt>
                <c:pt idx="14">
                  <c:v>4</c:v>
                </c:pt>
                <c:pt idx="15">
                  <c:v>7</c:v>
                </c:pt>
                <c:pt idx="16">
                  <c:v>6</c:v>
                </c:pt>
                <c:pt idx="17">
                  <c:v>5</c:v>
                </c:pt>
                <c:pt idx="18">
                  <c:v>1</c:v>
                </c:pt>
                <c:pt idx="19">
                  <c:v>6</c:v>
                </c:pt>
                <c:pt idx="20">
                  <c:v>11</c:v>
                </c:pt>
                <c:pt idx="21">
                  <c:v>6</c:v>
                </c:pt>
                <c:pt idx="22">
                  <c:v>2</c:v>
                </c:pt>
                <c:pt idx="23">
                  <c:v>2</c:v>
                </c:pt>
                <c:pt idx="24">
                  <c:v>2</c:v>
                </c:pt>
                <c:pt idx="25">
                  <c:v>4</c:v>
                </c:pt>
                <c:pt idx="26">
                  <c:v>2</c:v>
                </c:pt>
                <c:pt idx="27">
                  <c:v>2</c:v>
                </c:pt>
              </c:numCache>
            </c:numRef>
          </c:val>
          <c:extLst>
            <c:ext xmlns:c16="http://schemas.microsoft.com/office/drawing/2014/chart" uri="{C3380CC4-5D6E-409C-BE32-E72D297353CC}">
              <c16:uniqueId val="{00000000-55F7-4C6A-B2BE-ECF7D97A0A6E}"/>
            </c:ext>
          </c:extLst>
        </c:ser>
        <c:ser>
          <c:idx val="1"/>
          <c:order val="1"/>
          <c:tx>
            <c:strRef>
              <c:f>'EA-10'!$J$1</c:f>
              <c:strCache>
                <c:ptCount val="1"/>
                <c:pt idx="0">
                  <c:v>EL</c:v>
                </c:pt>
              </c:strCache>
            </c:strRef>
          </c:tx>
          <c:spPr>
            <a:solidFill>
              <a:schemeClr val="accent2"/>
            </a:solidFill>
            <a:ln>
              <a:noFill/>
            </a:ln>
            <a:effectLst/>
          </c:spPr>
          <c:invertIfNegative val="0"/>
          <c:cat>
            <c:numRef>
              <c:f>'EA-10'!$H$2:$H$29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'EA-10'!$J$2:$J$29</c:f>
              <c:numCache>
                <c:formatCode>General</c:formatCode>
                <c:ptCount val="28"/>
                <c:pt idx="0">
                  <c:v>2</c:v>
                </c:pt>
                <c:pt idx="1">
                  <c:v>6</c:v>
                </c:pt>
                <c:pt idx="2">
                  <c:v>7</c:v>
                </c:pt>
                <c:pt idx="3">
                  <c:v>8</c:v>
                </c:pt>
                <c:pt idx="4">
                  <c:v>5</c:v>
                </c:pt>
                <c:pt idx="5">
                  <c:v>9</c:v>
                </c:pt>
                <c:pt idx="6">
                  <c:v>2</c:v>
                </c:pt>
                <c:pt idx="7">
                  <c:v>6</c:v>
                </c:pt>
                <c:pt idx="8">
                  <c:v>4</c:v>
                </c:pt>
                <c:pt idx="9">
                  <c:v>8</c:v>
                </c:pt>
                <c:pt idx="10">
                  <c:v>2</c:v>
                </c:pt>
                <c:pt idx="11">
                  <c:v>3</c:v>
                </c:pt>
                <c:pt idx="12">
                  <c:v>3</c:v>
                </c:pt>
                <c:pt idx="13">
                  <c:v>5</c:v>
                </c:pt>
                <c:pt idx="14">
                  <c:v>5</c:v>
                </c:pt>
                <c:pt idx="15">
                  <c:v>7</c:v>
                </c:pt>
                <c:pt idx="16">
                  <c:v>5</c:v>
                </c:pt>
                <c:pt idx="17">
                  <c:v>8</c:v>
                </c:pt>
                <c:pt idx="18">
                  <c:v>7</c:v>
                </c:pt>
                <c:pt idx="19">
                  <c:v>6</c:v>
                </c:pt>
                <c:pt idx="20">
                  <c:v>12</c:v>
                </c:pt>
                <c:pt idx="21">
                  <c:v>7</c:v>
                </c:pt>
                <c:pt idx="22">
                  <c:v>1</c:v>
                </c:pt>
                <c:pt idx="23">
                  <c:v>4</c:v>
                </c:pt>
                <c:pt idx="24">
                  <c:v>3</c:v>
                </c:pt>
                <c:pt idx="25">
                  <c:v>5</c:v>
                </c:pt>
                <c:pt idx="26">
                  <c:v>4</c:v>
                </c:pt>
                <c:pt idx="27">
                  <c:v>6</c:v>
                </c:pt>
              </c:numCache>
            </c:numRef>
          </c:val>
          <c:extLst>
            <c:ext xmlns:c16="http://schemas.microsoft.com/office/drawing/2014/chart" uri="{C3380CC4-5D6E-409C-BE32-E72D297353CC}">
              <c16:uniqueId val="{00000001-55F7-4C6A-B2BE-ECF7D97A0A6E}"/>
            </c:ext>
          </c:extLst>
        </c:ser>
        <c:ser>
          <c:idx val="2"/>
          <c:order val="2"/>
          <c:tx>
            <c:strRef>
              <c:f>'EA-10'!$K$1</c:f>
              <c:strCache>
                <c:ptCount val="1"/>
                <c:pt idx="0">
                  <c:v>Consent Order</c:v>
                </c:pt>
              </c:strCache>
            </c:strRef>
          </c:tx>
          <c:spPr>
            <a:solidFill>
              <a:schemeClr val="accent3"/>
            </a:solidFill>
            <a:ln>
              <a:noFill/>
            </a:ln>
            <a:effectLst/>
          </c:spPr>
          <c:invertIfNegative val="0"/>
          <c:cat>
            <c:numRef>
              <c:f>'EA-10'!$H$2:$H$29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'EA-10'!$K$2:$K$29</c:f>
              <c:numCache>
                <c:formatCode>General</c:formatCode>
                <c:ptCount val="28"/>
                <c:pt idx="0">
                  <c:v>0</c:v>
                </c:pt>
                <c:pt idx="1">
                  <c:v>0</c:v>
                </c:pt>
                <c:pt idx="2">
                  <c:v>0</c:v>
                </c:pt>
                <c:pt idx="3">
                  <c:v>1</c:v>
                </c:pt>
                <c:pt idx="4">
                  <c:v>0</c:v>
                </c:pt>
                <c:pt idx="5">
                  <c:v>3</c:v>
                </c:pt>
                <c:pt idx="6">
                  <c:v>0</c:v>
                </c:pt>
                <c:pt idx="7">
                  <c:v>0</c:v>
                </c:pt>
                <c:pt idx="8">
                  <c:v>1</c:v>
                </c:pt>
                <c:pt idx="9">
                  <c:v>0</c:v>
                </c:pt>
                <c:pt idx="10">
                  <c:v>1</c:v>
                </c:pt>
                <c:pt idx="11">
                  <c:v>0</c:v>
                </c:pt>
                <c:pt idx="12">
                  <c:v>0</c:v>
                </c:pt>
                <c:pt idx="13">
                  <c:v>0</c:v>
                </c:pt>
                <c:pt idx="14">
                  <c:v>1</c:v>
                </c:pt>
                <c:pt idx="15">
                  <c:v>4</c:v>
                </c:pt>
                <c:pt idx="16">
                  <c:v>4</c:v>
                </c:pt>
                <c:pt idx="17">
                  <c:v>1</c:v>
                </c:pt>
                <c:pt idx="18">
                  <c:v>0</c:v>
                </c:pt>
                <c:pt idx="19">
                  <c:v>3</c:v>
                </c:pt>
                <c:pt idx="20">
                  <c:v>4</c:v>
                </c:pt>
                <c:pt idx="21">
                  <c:v>5</c:v>
                </c:pt>
                <c:pt idx="22">
                  <c:v>1</c:v>
                </c:pt>
                <c:pt idx="23">
                  <c:v>3</c:v>
                </c:pt>
                <c:pt idx="24">
                  <c:v>0</c:v>
                </c:pt>
                <c:pt idx="25">
                  <c:v>1</c:v>
                </c:pt>
                <c:pt idx="26">
                  <c:v>2</c:v>
                </c:pt>
                <c:pt idx="27">
                  <c:v>0</c:v>
                </c:pt>
              </c:numCache>
            </c:numRef>
          </c:val>
          <c:extLst>
            <c:ext xmlns:c16="http://schemas.microsoft.com/office/drawing/2014/chart" uri="{C3380CC4-5D6E-409C-BE32-E72D297353CC}">
              <c16:uniqueId val="{00000002-55F7-4C6A-B2BE-ECF7D97A0A6E}"/>
            </c:ext>
          </c:extLst>
        </c:ser>
        <c:ser>
          <c:idx val="3"/>
          <c:order val="3"/>
          <c:tx>
            <c:strRef>
              <c:f>'EA-10'!$L$1</c:f>
              <c:strCache>
                <c:ptCount val="1"/>
                <c:pt idx="0">
                  <c:v>Settlement Agreement</c:v>
                </c:pt>
              </c:strCache>
            </c:strRef>
          </c:tx>
          <c:spPr>
            <a:solidFill>
              <a:schemeClr val="accent4"/>
            </a:solidFill>
            <a:ln>
              <a:noFill/>
            </a:ln>
            <a:effectLst/>
          </c:spPr>
          <c:invertIfNegative val="0"/>
          <c:cat>
            <c:numRef>
              <c:f>'EA-10'!$H$2:$H$29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'EA-10'!$L$2:$L$29</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c:v>
                </c:pt>
                <c:pt idx="17">
                  <c:v>0</c:v>
                </c:pt>
                <c:pt idx="18">
                  <c:v>0</c:v>
                </c:pt>
                <c:pt idx="19">
                  <c:v>0</c:v>
                </c:pt>
                <c:pt idx="20">
                  <c:v>0</c:v>
                </c:pt>
                <c:pt idx="21">
                  <c:v>0</c:v>
                </c:pt>
                <c:pt idx="22">
                  <c:v>1</c:v>
                </c:pt>
                <c:pt idx="23">
                  <c:v>1</c:v>
                </c:pt>
                <c:pt idx="24">
                  <c:v>1</c:v>
                </c:pt>
                <c:pt idx="25">
                  <c:v>0</c:v>
                </c:pt>
                <c:pt idx="26">
                  <c:v>1</c:v>
                </c:pt>
                <c:pt idx="27">
                  <c:v>0</c:v>
                </c:pt>
              </c:numCache>
            </c:numRef>
          </c:val>
          <c:extLst>
            <c:ext xmlns:c16="http://schemas.microsoft.com/office/drawing/2014/chart" uri="{C3380CC4-5D6E-409C-BE32-E72D297353CC}">
              <c16:uniqueId val="{00000003-55F7-4C6A-B2BE-ECF7D97A0A6E}"/>
            </c:ext>
          </c:extLst>
        </c:ser>
        <c:dLbls>
          <c:showLegendKey val="0"/>
          <c:showVal val="0"/>
          <c:showCatName val="0"/>
          <c:showSerName val="0"/>
          <c:showPercent val="0"/>
          <c:showBubbleSize val="0"/>
        </c:dLbls>
        <c:gapWidth val="150"/>
        <c:overlap val="100"/>
        <c:axId val="998374048"/>
        <c:axId val="998375360"/>
      </c:barChart>
      <c:catAx>
        <c:axId val="99837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8375360"/>
        <c:crosses val="autoZero"/>
        <c:auto val="1"/>
        <c:lblAlgn val="ctr"/>
        <c:lblOffset val="100"/>
        <c:noMultiLvlLbl val="0"/>
      </c:catAx>
      <c:valAx>
        <c:axId val="998375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837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Office</a:t>
            </a:r>
            <a:r>
              <a:rPr lang="en-US" baseline="0"/>
              <a:t> of Enforcement: 1995-Current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'EA-10'!$I$1</c:f>
              <c:strCache>
                <c:ptCount val="1"/>
                <c:pt idx="0">
                  <c:v>PNOV</c:v>
                </c:pt>
              </c:strCache>
            </c:strRef>
          </c:tx>
          <c:spPr>
            <a:ln w="28575" cap="rnd">
              <a:solidFill>
                <a:schemeClr val="accent1"/>
              </a:solidFill>
              <a:round/>
            </a:ln>
            <a:effectLst/>
          </c:spPr>
          <c:marker>
            <c:symbol val="none"/>
          </c:marker>
          <c:cat>
            <c:numRef>
              <c:f>'EA-10'!$H$2:$H$29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'EA-10'!$I$2:$I$29</c:f>
              <c:numCache>
                <c:formatCode>General</c:formatCode>
                <c:ptCount val="28"/>
                <c:pt idx="0">
                  <c:v>0</c:v>
                </c:pt>
                <c:pt idx="1">
                  <c:v>7</c:v>
                </c:pt>
                <c:pt idx="2">
                  <c:v>13</c:v>
                </c:pt>
                <c:pt idx="3">
                  <c:v>12</c:v>
                </c:pt>
                <c:pt idx="4">
                  <c:v>10</c:v>
                </c:pt>
                <c:pt idx="5">
                  <c:v>9</c:v>
                </c:pt>
                <c:pt idx="6">
                  <c:v>6</c:v>
                </c:pt>
                <c:pt idx="7">
                  <c:v>6</c:v>
                </c:pt>
                <c:pt idx="8">
                  <c:v>9</c:v>
                </c:pt>
                <c:pt idx="9">
                  <c:v>9</c:v>
                </c:pt>
                <c:pt idx="10">
                  <c:v>8</c:v>
                </c:pt>
                <c:pt idx="11">
                  <c:v>5</c:v>
                </c:pt>
                <c:pt idx="12">
                  <c:v>7</c:v>
                </c:pt>
                <c:pt idx="13">
                  <c:v>6</c:v>
                </c:pt>
                <c:pt idx="14">
                  <c:v>4</c:v>
                </c:pt>
                <c:pt idx="15">
                  <c:v>7</c:v>
                </c:pt>
                <c:pt idx="16">
                  <c:v>6</c:v>
                </c:pt>
                <c:pt idx="17">
                  <c:v>5</c:v>
                </c:pt>
                <c:pt idx="18">
                  <c:v>1</c:v>
                </c:pt>
                <c:pt idx="19">
                  <c:v>6</c:v>
                </c:pt>
                <c:pt idx="20">
                  <c:v>11</c:v>
                </c:pt>
                <c:pt idx="21">
                  <c:v>6</c:v>
                </c:pt>
                <c:pt idx="22">
                  <c:v>2</c:v>
                </c:pt>
                <c:pt idx="23">
                  <c:v>2</c:v>
                </c:pt>
                <c:pt idx="24">
                  <c:v>2</c:v>
                </c:pt>
                <c:pt idx="25">
                  <c:v>4</c:v>
                </c:pt>
                <c:pt idx="26">
                  <c:v>2</c:v>
                </c:pt>
                <c:pt idx="27">
                  <c:v>2</c:v>
                </c:pt>
              </c:numCache>
            </c:numRef>
          </c:val>
          <c:smooth val="0"/>
          <c:extLst>
            <c:ext xmlns:c16="http://schemas.microsoft.com/office/drawing/2014/chart" uri="{C3380CC4-5D6E-409C-BE32-E72D297353CC}">
              <c16:uniqueId val="{00000000-081B-4780-A145-D028045CACFD}"/>
            </c:ext>
          </c:extLst>
        </c:ser>
        <c:ser>
          <c:idx val="1"/>
          <c:order val="1"/>
          <c:tx>
            <c:strRef>
              <c:f>'EA-10'!$J$1</c:f>
              <c:strCache>
                <c:ptCount val="1"/>
                <c:pt idx="0">
                  <c:v>EL</c:v>
                </c:pt>
              </c:strCache>
            </c:strRef>
          </c:tx>
          <c:spPr>
            <a:ln w="28575" cap="rnd">
              <a:solidFill>
                <a:schemeClr val="accent2"/>
              </a:solidFill>
              <a:round/>
            </a:ln>
            <a:effectLst/>
          </c:spPr>
          <c:marker>
            <c:symbol val="none"/>
          </c:marker>
          <c:cat>
            <c:numRef>
              <c:f>'EA-10'!$H$2:$H$29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'EA-10'!$J$2:$J$29</c:f>
              <c:numCache>
                <c:formatCode>General</c:formatCode>
                <c:ptCount val="28"/>
                <c:pt idx="0">
                  <c:v>2</c:v>
                </c:pt>
                <c:pt idx="1">
                  <c:v>6</c:v>
                </c:pt>
                <c:pt idx="2">
                  <c:v>7</c:v>
                </c:pt>
                <c:pt idx="3">
                  <c:v>8</c:v>
                </c:pt>
                <c:pt idx="4">
                  <c:v>5</c:v>
                </c:pt>
                <c:pt idx="5">
                  <c:v>9</c:v>
                </c:pt>
                <c:pt idx="6">
                  <c:v>2</c:v>
                </c:pt>
                <c:pt idx="7">
                  <c:v>6</c:v>
                </c:pt>
                <c:pt idx="8">
                  <c:v>4</c:v>
                </c:pt>
                <c:pt idx="9">
                  <c:v>8</c:v>
                </c:pt>
                <c:pt idx="10">
                  <c:v>2</c:v>
                </c:pt>
                <c:pt idx="11">
                  <c:v>3</c:v>
                </c:pt>
                <c:pt idx="12">
                  <c:v>3</c:v>
                </c:pt>
                <c:pt idx="13">
                  <c:v>5</c:v>
                </c:pt>
                <c:pt idx="14">
                  <c:v>5</c:v>
                </c:pt>
                <c:pt idx="15">
                  <c:v>7</c:v>
                </c:pt>
                <c:pt idx="16">
                  <c:v>5</c:v>
                </c:pt>
                <c:pt idx="17">
                  <c:v>8</c:v>
                </c:pt>
                <c:pt idx="18">
                  <c:v>7</c:v>
                </c:pt>
                <c:pt idx="19">
                  <c:v>6</c:v>
                </c:pt>
                <c:pt idx="20">
                  <c:v>12</c:v>
                </c:pt>
                <c:pt idx="21">
                  <c:v>7</c:v>
                </c:pt>
                <c:pt idx="22">
                  <c:v>1</c:v>
                </c:pt>
                <c:pt idx="23">
                  <c:v>4</c:v>
                </c:pt>
                <c:pt idx="24">
                  <c:v>3</c:v>
                </c:pt>
                <c:pt idx="25">
                  <c:v>5</c:v>
                </c:pt>
                <c:pt idx="26">
                  <c:v>4</c:v>
                </c:pt>
                <c:pt idx="27">
                  <c:v>6</c:v>
                </c:pt>
              </c:numCache>
            </c:numRef>
          </c:val>
          <c:smooth val="0"/>
          <c:extLst>
            <c:ext xmlns:c16="http://schemas.microsoft.com/office/drawing/2014/chart" uri="{C3380CC4-5D6E-409C-BE32-E72D297353CC}">
              <c16:uniqueId val="{00000001-081B-4780-A145-D028045CACFD}"/>
            </c:ext>
          </c:extLst>
        </c:ser>
        <c:ser>
          <c:idx val="2"/>
          <c:order val="2"/>
          <c:tx>
            <c:strRef>
              <c:f>'EA-10'!$K$1</c:f>
              <c:strCache>
                <c:ptCount val="1"/>
                <c:pt idx="0">
                  <c:v>Consent Order</c:v>
                </c:pt>
              </c:strCache>
            </c:strRef>
          </c:tx>
          <c:spPr>
            <a:ln w="28575" cap="rnd">
              <a:solidFill>
                <a:schemeClr val="accent3"/>
              </a:solidFill>
              <a:round/>
            </a:ln>
            <a:effectLst/>
          </c:spPr>
          <c:marker>
            <c:symbol val="none"/>
          </c:marker>
          <c:cat>
            <c:numRef>
              <c:f>'EA-10'!$H$2:$H$29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'EA-10'!$K$2:$K$29</c:f>
              <c:numCache>
                <c:formatCode>General</c:formatCode>
                <c:ptCount val="28"/>
                <c:pt idx="0">
                  <c:v>0</c:v>
                </c:pt>
                <c:pt idx="1">
                  <c:v>0</c:v>
                </c:pt>
                <c:pt idx="2">
                  <c:v>0</c:v>
                </c:pt>
                <c:pt idx="3">
                  <c:v>1</c:v>
                </c:pt>
                <c:pt idx="4">
                  <c:v>0</c:v>
                </c:pt>
                <c:pt idx="5">
                  <c:v>3</c:v>
                </c:pt>
                <c:pt idx="6">
                  <c:v>0</c:v>
                </c:pt>
                <c:pt idx="7">
                  <c:v>0</c:v>
                </c:pt>
                <c:pt idx="8">
                  <c:v>1</c:v>
                </c:pt>
                <c:pt idx="9">
                  <c:v>0</c:v>
                </c:pt>
                <c:pt idx="10">
                  <c:v>1</c:v>
                </c:pt>
                <c:pt idx="11">
                  <c:v>0</c:v>
                </c:pt>
                <c:pt idx="12">
                  <c:v>0</c:v>
                </c:pt>
                <c:pt idx="13">
                  <c:v>0</c:v>
                </c:pt>
                <c:pt idx="14">
                  <c:v>1</c:v>
                </c:pt>
                <c:pt idx="15">
                  <c:v>4</c:v>
                </c:pt>
                <c:pt idx="16">
                  <c:v>4</c:v>
                </c:pt>
                <c:pt idx="17">
                  <c:v>1</c:v>
                </c:pt>
                <c:pt idx="18">
                  <c:v>0</c:v>
                </c:pt>
                <c:pt idx="19">
                  <c:v>3</c:v>
                </c:pt>
                <c:pt idx="20">
                  <c:v>4</c:v>
                </c:pt>
                <c:pt idx="21">
                  <c:v>5</c:v>
                </c:pt>
                <c:pt idx="22">
                  <c:v>1</c:v>
                </c:pt>
                <c:pt idx="23">
                  <c:v>3</c:v>
                </c:pt>
                <c:pt idx="24">
                  <c:v>0</c:v>
                </c:pt>
                <c:pt idx="25">
                  <c:v>1</c:v>
                </c:pt>
                <c:pt idx="26">
                  <c:v>2</c:v>
                </c:pt>
                <c:pt idx="27">
                  <c:v>0</c:v>
                </c:pt>
              </c:numCache>
            </c:numRef>
          </c:val>
          <c:smooth val="0"/>
          <c:extLst>
            <c:ext xmlns:c16="http://schemas.microsoft.com/office/drawing/2014/chart" uri="{C3380CC4-5D6E-409C-BE32-E72D297353CC}">
              <c16:uniqueId val="{00000002-081B-4780-A145-D028045CACFD}"/>
            </c:ext>
          </c:extLst>
        </c:ser>
        <c:ser>
          <c:idx val="3"/>
          <c:order val="3"/>
          <c:tx>
            <c:strRef>
              <c:f>'EA-10'!$L$1</c:f>
              <c:strCache>
                <c:ptCount val="1"/>
                <c:pt idx="0">
                  <c:v>Settlement Agreement</c:v>
                </c:pt>
              </c:strCache>
            </c:strRef>
          </c:tx>
          <c:spPr>
            <a:ln w="28575" cap="rnd">
              <a:solidFill>
                <a:schemeClr val="accent4"/>
              </a:solidFill>
              <a:round/>
            </a:ln>
            <a:effectLst/>
          </c:spPr>
          <c:marker>
            <c:symbol val="none"/>
          </c:marker>
          <c:cat>
            <c:numRef>
              <c:f>'EA-10'!$H$2:$H$29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'EA-10'!$L$2:$L$29</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c:v>
                </c:pt>
                <c:pt idx="17">
                  <c:v>0</c:v>
                </c:pt>
                <c:pt idx="18">
                  <c:v>0</c:v>
                </c:pt>
                <c:pt idx="19">
                  <c:v>0</c:v>
                </c:pt>
                <c:pt idx="20">
                  <c:v>0</c:v>
                </c:pt>
                <c:pt idx="21">
                  <c:v>0</c:v>
                </c:pt>
                <c:pt idx="22">
                  <c:v>1</c:v>
                </c:pt>
                <c:pt idx="23">
                  <c:v>1</c:v>
                </c:pt>
                <c:pt idx="24">
                  <c:v>1</c:v>
                </c:pt>
                <c:pt idx="25">
                  <c:v>0</c:v>
                </c:pt>
                <c:pt idx="26">
                  <c:v>1</c:v>
                </c:pt>
                <c:pt idx="27">
                  <c:v>0</c:v>
                </c:pt>
              </c:numCache>
            </c:numRef>
          </c:val>
          <c:smooth val="0"/>
          <c:extLst>
            <c:ext xmlns:c16="http://schemas.microsoft.com/office/drawing/2014/chart" uri="{C3380CC4-5D6E-409C-BE32-E72D297353CC}">
              <c16:uniqueId val="{00000003-081B-4780-A145-D028045CACFD}"/>
            </c:ext>
          </c:extLst>
        </c:ser>
        <c:dLbls>
          <c:showLegendKey val="0"/>
          <c:showVal val="0"/>
          <c:showCatName val="0"/>
          <c:showSerName val="0"/>
          <c:showPercent val="0"/>
          <c:showBubbleSize val="0"/>
        </c:dLbls>
        <c:smooth val="0"/>
        <c:axId val="1157770504"/>
        <c:axId val="1157776080"/>
      </c:lineChart>
      <c:catAx>
        <c:axId val="115777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7776080"/>
        <c:crosses val="autoZero"/>
        <c:auto val="1"/>
        <c:lblAlgn val="ctr"/>
        <c:lblOffset val="100"/>
        <c:noMultiLvlLbl val="0"/>
      </c:catAx>
      <c:valAx>
        <c:axId val="1157776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7770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Office of Enforcement: EA-11 </a:t>
            </a:r>
            <a:br>
              <a:rPr lang="en-US"/>
            </a:br>
            <a:r>
              <a:rPr lang="en-US"/>
              <a:t>2008-Current</a:t>
            </a:r>
          </a:p>
        </c:rich>
      </c:tx>
      <c:layout>
        <c:manualLayout>
          <c:xMode val="edge"/>
          <c:yMode val="edge"/>
          <c:x val="0.18743744531933509"/>
          <c:y val="1.3888888888888888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'EA-11'!$K$21</c:f>
              <c:strCache>
                <c:ptCount val="1"/>
                <c:pt idx="0">
                  <c:v>Column2</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B4A-4353-95F6-B5E3A03EC4A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B4A-4353-95F6-B5E3A03EC4A0}"/>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B4A-4353-95F6-B5E3A03EC4A0}"/>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B4A-4353-95F6-B5E3A03EC4A0}"/>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0B4A-4353-95F6-B5E3A03EC4A0}"/>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0B4A-4353-95F6-B5E3A03EC4A0}"/>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0B4A-4353-95F6-B5E3A03EC4A0}"/>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0B4A-4353-95F6-B5E3A03EC4A0}"/>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'EA-11'!$J$22:$J$25</c:f>
              <c:strCache>
                <c:ptCount val="4"/>
                <c:pt idx="0">
                  <c:v>PNOV</c:v>
                </c:pt>
                <c:pt idx="1">
                  <c:v>EL</c:v>
                </c:pt>
                <c:pt idx="2">
                  <c:v>Consent Order</c:v>
                </c:pt>
                <c:pt idx="3">
                  <c:v>Settlement Agreement</c:v>
                </c:pt>
              </c:strCache>
            </c:strRef>
          </c:cat>
          <c:val>
            <c:numRef>
              <c:f>'EA-11'!$K$22:$K$25</c:f>
              <c:numCache>
                <c:formatCode>General</c:formatCode>
                <c:ptCount val="4"/>
                <c:pt idx="0">
                  <c:v>43</c:v>
                </c:pt>
                <c:pt idx="1">
                  <c:v>43</c:v>
                </c:pt>
                <c:pt idx="2">
                  <c:v>13</c:v>
                </c:pt>
                <c:pt idx="3">
                  <c:v>0</c:v>
                </c:pt>
              </c:numCache>
            </c:numRef>
          </c:val>
          <c:extLst>
            <c:ext xmlns:c16="http://schemas.microsoft.com/office/drawing/2014/chart" uri="{C3380CC4-5D6E-409C-BE32-E72D297353CC}">
              <c16:uniqueId val="{00000008-0B4A-4353-95F6-B5E3A03EC4A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a:t>Outcomes</a:t>
            </a:r>
            <a:r>
              <a:rPr lang="en-US" baseline="0"/>
              <a:t> &amp; Rates</a:t>
            </a:r>
            <a:endParaRPr lang="en-US"/>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1"/>
          <c:order val="1"/>
          <c:tx>
            <c:strRef>
              <c:f>'EA-11'!$I$1</c:f>
              <c:strCache>
                <c:ptCount val="1"/>
                <c:pt idx="0">
                  <c:v>PNOV</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'EA-11'!$H$2:$H$16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'EA-11'!$I$2:$I$16</c:f>
              <c:numCache>
                <c:formatCode>General</c:formatCode>
                <c:ptCount val="15"/>
                <c:pt idx="0">
                  <c:v>1</c:v>
                </c:pt>
                <c:pt idx="1">
                  <c:v>4</c:v>
                </c:pt>
                <c:pt idx="2">
                  <c:v>6</c:v>
                </c:pt>
                <c:pt idx="3">
                  <c:v>1</c:v>
                </c:pt>
                <c:pt idx="4">
                  <c:v>4</c:v>
                </c:pt>
                <c:pt idx="5">
                  <c:v>1</c:v>
                </c:pt>
                <c:pt idx="6">
                  <c:v>5</c:v>
                </c:pt>
                <c:pt idx="7">
                  <c:v>7</c:v>
                </c:pt>
                <c:pt idx="8">
                  <c:v>4</c:v>
                </c:pt>
                <c:pt idx="9">
                  <c:v>2</c:v>
                </c:pt>
                <c:pt idx="10">
                  <c:v>2</c:v>
                </c:pt>
                <c:pt idx="11">
                  <c:v>1</c:v>
                </c:pt>
                <c:pt idx="12">
                  <c:v>2</c:v>
                </c:pt>
                <c:pt idx="13">
                  <c:v>1</c:v>
                </c:pt>
                <c:pt idx="14">
                  <c:v>2</c:v>
                </c:pt>
              </c:numCache>
            </c:numRef>
          </c:val>
          <c:extLst>
            <c:ext xmlns:c16="http://schemas.microsoft.com/office/drawing/2014/chart" uri="{C3380CC4-5D6E-409C-BE32-E72D297353CC}">
              <c16:uniqueId val="{00000000-1701-4F2C-B718-83A2B83F6C2E}"/>
            </c:ext>
          </c:extLst>
        </c:ser>
        <c:ser>
          <c:idx val="2"/>
          <c:order val="2"/>
          <c:tx>
            <c:strRef>
              <c:f>'EA-11'!$J$1</c:f>
              <c:strCache>
                <c:ptCount val="1"/>
                <c:pt idx="0">
                  <c:v>EL</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numRef>
              <c:f>'EA-11'!$H$2:$H$16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'EA-11'!$J$2:$J$16</c:f>
              <c:numCache>
                <c:formatCode>General</c:formatCode>
                <c:ptCount val="15"/>
                <c:pt idx="0">
                  <c:v>1</c:v>
                </c:pt>
                <c:pt idx="1">
                  <c:v>2</c:v>
                </c:pt>
                <c:pt idx="2">
                  <c:v>2</c:v>
                </c:pt>
                <c:pt idx="3">
                  <c:v>1</c:v>
                </c:pt>
                <c:pt idx="4">
                  <c:v>5</c:v>
                </c:pt>
                <c:pt idx="5">
                  <c:v>4</c:v>
                </c:pt>
                <c:pt idx="6">
                  <c:v>4</c:v>
                </c:pt>
                <c:pt idx="7">
                  <c:v>7</c:v>
                </c:pt>
                <c:pt idx="8">
                  <c:v>3</c:v>
                </c:pt>
                <c:pt idx="9">
                  <c:v>1</c:v>
                </c:pt>
                <c:pt idx="10">
                  <c:v>1</c:v>
                </c:pt>
                <c:pt idx="11">
                  <c:v>2</c:v>
                </c:pt>
                <c:pt idx="12">
                  <c:v>4</c:v>
                </c:pt>
                <c:pt idx="13">
                  <c:v>1</c:v>
                </c:pt>
                <c:pt idx="14">
                  <c:v>5</c:v>
                </c:pt>
              </c:numCache>
            </c:numRef>
          </c:val>
          <c:extLst>
            <c:ext xmlns:c16="http://schemas.microsoft.com/office/drawing/2014/chart" uri="{C3380CC4-5D6E-409C-BE32-E72D297353CC}">
              <c16:uniqueId val="{00000001-1701-4F2C-B718-83A2B83F6C2E}"/>
            </c:ext>
          </c:extLst>
        </c:ser>
        <c:ser>
          <c:idx val="3"/>
          <c:order val="3"/>
          <c:tx>
            <c:strRef>
              <c:f>'EA-11'!$K$1</c:f>
              <c:strCache>
                <c:ptCount val="1"/>
                <c:pt idx="0">
                  <c:v>Consent Order</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cat>
            <c:numRef>
              <c:f>'EA-11'!$H$2:$H$16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'EA-11'!$K$2:$K$16</c:f>
              <c:numCache>
                <c:formatCode>General</c:formatCode>
                <c:ptCount val="15"/>
                <c:pt idx="0">
                  <c:v>0</c:v>
                </c:pt>
                <c:pt idx="1">
                  <c:v>1</c:v>
                </c:pt>
                <c:pt idx="2">
                  <c:v>1</c:v>
                </c:pt>
                <c:pt idx="3">
                  <c:v>1</c:v>
                </c:pt>
                <c:pt idx="4">
                  <c:v>0</c:v>
                </c:pt>
                <c:pt idx="5">
                  <c:v>0</c:v>
                </c:pt>
                <c:pt idx="6">
                  <c:v>1</c:v>
                </c:pt>
                <c:pt idx="7">
                  <c:v>2</c:v>
                </c:pt>
                <c:pt idx="8">
                  <c:v>2</c:v>
                </c:pt>
                <c:pt idx="9">
                  <c:v>1</c:v>
                </c:pt>
                <c:pt idx="10">
                  <c:v>2</c:v>
                </c:pt>
                <c:pt idx="11">
                  <c:v>0</c:v>
                </c:pt>
                <c:pt idx="12">
                  <c:v>1</c:v>
                </c:pt>
                <c:pt idx="13">
                  <c:v>1</c:v>
                </c:pt>
                <c:pt idx="14">
                  <c:v>0</c:v>
                </c:pt>
              </c:numCache>
            </c:numRef>
          </c:val>
          <c:extLst>
            <c:ext xmlns:c16="http://schemas.microsoft.com/office/drawing/2014/chart" uri="{C3380CC4-5D6E-409C-BE32-E72D297353CC}">
              <c16:uniqueId val="{00000002-1701-4F2C-B718-83A2B83F6C2E}"/>
            </c:ext>
          </c:extLst>
        </c:ser>
        <c:ser>
          <c:idx val="4"/>
          <c:order val="4"/>
          <c:tx>
            <c:strRef>
              <c:f>'EA-11'!$L$1</c:f>
              <c:strCache>
                <c:ptCount val="1"/>
                <c:pt idx="0">
                  <c:v>Settlement Agreement</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numRef>
              <c:f>'EA-11'!$H$2:$H$16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'EA-11'!$L$2:$L$16</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3-1701-4F2C-B718-83A2B83F6C2E}"/>
            </c:ext>
          </c:extLst>
        </c:ser>
        <c:dLbls>
          <c:showLegendKey val="0"/>
          <c:showVal val="0"/>
          <c:showCatName val="0"/>
          <c:showSerName val="0"/>
          <c:showPercent val="0"/>
          <c:showBubbleSize val="0"/>
        </c:dLbls>
        <c:gapWidth val="219"/>
        <c:overlap val="100"/>
        <c:axId val="1028938112"/>
        <c:axId val="1028935816"/>
        <c:extLst>
          <c:ext xmlns:c15="http://schemas.microsoft.com/office/drawing/2012/chart" uri="{02D57815-91ED-43cb-92C2-25804820EDAC}">
            <c15:filteredBarSeries>
              <c15:ser>
                <c:idx val="0"/>
                <c:order val="0"/>
                <c:tx>
                  <c:strRef>
                    <c:extLst>
                      <c:ext uri="{02D57815-91ED-43cb-92C2-25804820EDAC}">
                        <c15:formulaRef>
                          <c15:sqref>'EA-11'!$H$1</c15:sqref>
                        </c15:formulaRef>
                      </c:ext>
                    </c:extLst>
                    <c:strCache>
                      <c:ptCount val="1"/>
                      <c:pt idx="0">
                        <c:v>Column 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extLst>
                      <c:ext uri="{02D57815-91ED-43cb-92C2-25804820EDAC}">
                        <c15:formulaRef>
                          <c15:sqref>'EA-11'!$H$2:$H$16</c15:sqref>
                        </c15:formulaRef>
                      </c:ext>
                    </c:extLst>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extLst>
                      <c:ext uri="{02D57815-91ED-43cb-92C2-25804820EDAC}">
                        <c15:formulaRef>
                          <c15:sqref>'EA-11'!$H$2:$H$16</c15:sqref>
                        </c15:formulaRef>
                      </c:ext>
                    </c:extLst>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val>
                <c:extLst>
                  <c:ext xmlns:c16="http://schemas.microsoft.com/office/drawing/2014/chart" uri="{C3380CC4-5D6E-409C-BE32-E72D297353CC}">
                    <c16:uniqueId val="{00000005-1701-4F2C-B718-83A2B83F6C2E}"/>
                  </c:ext>
                </c:extLst>
              </c15:ser>
            </c15:filteredBarSeries>
          </c:ext>
        </c:extLst>
      </c:barChart>
      <c:lineChart>
        <c:grouping val="standard"/>
        <c:varyColors val="0"/>
        <c:ser>
          <c:idx val="5"/>
          <c:order val="5"/>
          <c:tx>
            <c:strRef>
              <c:f>'EA-11'!$X$2</c:f>
              <c:strCache>
                <c:ptCount val="1"/>
                <c:pt idx="0">
                  <c:v>Injury/Illness Rates</c:v>
                </c:pt>
              </c:strCache>
            </c:strRef>
          </c:tx>
          <c:spPr>
            <a:ln w="28575" cap="rnd">
              <a:solidFill>
                <a:schemeClr val="accent6"/>
              </a:solidFill>
              <a:round/>
            </a:ln>
            <a:effectLst/>
          </c:spPr>
          <c:marker>
            <c:symbol val="none"/>
          </c:marker>
          <c:val>
            <c:numRef>
              <c:f>'EA-11'!$X$3:$X$17</c:f>
              <c:numCache>
                <c:formatCode>General</c:formatCode>
                <c:ptCount val="15"/>
                <c:pt idx="0">
                  <c:v>34.93</c:v>
                </c:pt>
                <c:pt idx="1">
                  <c:v>30.52</c:v>
                </c:pt>
                <c:pt idx="2">
                  <c:v>27.76</c:v>
                </c:pt>
                <c:pt idx="3">
                  <c:v>24.22</c:v>
                </c:pt>
                <c:pt idx="4">
                  <c:v>22.18</c:v>
                </c:pt>
                <c:pt idx="5">
                  <c:v>24.4</c:v>
                </c:pt>
                <c:pt idx="6">
                  <c:v>24.13</c:v>
                </c:pt>
                <c:pt idx="7">
                  <c:v>22.39</c:v>
                </c:pt>
                <c:pt idx="8">
                  <c:v>21.25</c:v>
                </c:pt>
                <c:pt idx="9">
                  <c:v>21.53</c:v>
                </c:pt>
                <c:pt idx="10">
                  <c:v>22.22</c:v>
                </c:pt>
                <c:pt idx="11">
                  <c:v>19.88</c:v>
                </c:pt>
                <c:pt idx="12">
                  <c:v>22.01</c:v>
                </c:pt>
                <c:pt idx="13">
                  <c:v>20.100000000000001</c:v>
                </c:pt>
                <c:pt idx="14">
                  <c:v>11.44</c:v>
                </c:pt>
              </c:numCache>
            </c:numRef>
          </c:val>
          <c:smooth val="0"/>
          <c:extLst>
            <c:ext xmlns:c16="http://schemas.microsoft.com/office/drawing/2014/chart" uri="{C3380CC4-5D6E-409C-BE32-E72D297353CC}">
              <c16:uniqueId val="{00000004-1701-4F2C-B718-83A2B83F6C2E}"/>
            </c:ext>
          </c:extLst>
        </c:ser>
        <c:dLbls>
          <c:showLegendKey val="0"/>
          <c:showVal val="0"/>
          <c:showCatName val="0"/>
          <c:showSerName val="0"/>
          <c:showPercent val="0"/>
          <c:showBubbleSize val="0"/>
        </c:dLbls>
        <c:marker val="1"/>
        <c:smooth val="0"/>
        <c:axId val="1028943360"/>
        <c:axId val="1028945000"/>
      </c:lineChart>
      <c:catAx>
        <c:axId val="102893811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8935816"/>
        <c:crosses val="autoZero"/>
        <c:auto val="1"/>
        <c:lblAlgn val="ctr"/>
        <c:lblOffset val="100"/>
        <c:noMultiLvlLbl val="0"/>
      </c:catAx>
      <c:valAx>
        <c:axId val="1028935816"/>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8938112"/>
        <c:crosses val="autoZero"/>
        <c:crossBetween val="between"/>
      </c:valAx>
      <c:valAx>
        <c:axId val="102894500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8943360"/>
        <c:crosses val="max"/>
        <c:crossBetween val="between"/>
      </c:valAx>
      <c:catAx>
        <c:axId val="1028943360"/>
        <c:scaling>
          <c:orientation val="minMax"/>
        </c:scaling>
        <c:delete val="1"/>
        <c:axPos val="b"/>
        <c:majorTickMark val="none"/>
        <c:minorTickMark val="none"/>
        <c:tickLblPos val="nextTo"/>
        <c:crossAx val="10289450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00" b="1" i="0" u="none" strike="noStrike" kern="1200" cap="all" spc="150" baseline="0">
                <a:solidFill>
                  <a:schemeClr val="tx1">
                    <a:lumMod val="50000"/>
                    <a:lumOff val="50000"/>
                  </a:schemeClr>
                </a:solidFill>
                <a:latin typeface="+mn-lt"/>
                <a:ea typeface="+mn-ea"/>
                <a:cs typeface="+mn-cs"/>
              </a:defRPr>
            </a:pPr>
            <a:r>
              <a:rPr lang="en-US" sz="1600" baseline="0"/>
              <a:t>Outcomes &amp; Numbers</a:t>
            </a:r>
            <a:endParaRPr lang="en-US" sz="1600"/>
          </a:p>
        </c:rich>
      </c:tx>
      <c:overlay val="0"/>
      <c:spPr>
        <a:noFill/>
        <a:ln>
          <a:noFill/>
        </a:ln>
        <a:effectLst/>
      </c:spPr>
      <c:txPr>
        <a:bodyPr rot="0" spcFirstLastPara="1" vertOverflow="ellipsis" vert="horz" wrap="square" anchor="ctr" anchorCtr="1"/>
        <a:lstStyle/>
        <a:p>
          <a:pPr algn="ct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1"/>
          <c:order val="1"/>
          <c:tx>
            <c:strRef>
              <c:f>'EA-11'!$I$1</c:f>
              <c:strCache>
                <c:ptCount val="1"/>
                <c:pt idx="0">
                  <c:v>PNOV</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'EA-11'!$H$2:$H$16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'EA-11'!$I$2:$I$16</c:f>
              <c:numCache>
                <c:formatCode>General</c:formatCode>
                <c:ptCount val="15"/>
                <c:pt idx="0">
                  <c:v>1</c:v>
                </c:pt>
                <c:pt idx="1">
                  <c:v>4</c:v>
                </c:pt>
                <c:pt idx="2">
                  <c:v>6</c:v>
                </c:pt>
                <c:pt idx="3">
                  <c:v>1</c:v>
                </c:pt>
                <c:pt idx="4">
                  <c:v>4</c:v>
                </c:pt>
                <c:pt idx="5">
                  <c:v>1</c:v>
                </c:pt>
                <c:pt idx="6">
                  <c:v>5</c:v>
                </c:pt>
                <c:pt idx="7">
                  <c:v>7</c:v>
                </c:pt>
                <c:pt idx="8">
                  <c:v>4</c:v>
                </c:pt>
                <c:pt idx="9">
                  <c:v>2</c:v>
                </c:pt>
                <c:pt idx="10">
                  <c:v>2</c:v>
                </c:pt>
                <c:pt idx="11">
                  <c:v>1</c:v>
                </c:pt>
                <c:pt idx="12">
                  <c:v>2</c:v>
                </c:pt>
                <c:pt idx="13">
                  <c:v>1</c:v>
                </c:pt>
                <c:pt idx="14">
                  <c:v>2</c:v>
                </c:pt>
              </c:numCache>
            </c:numRef>
          </c:val>
          <c:extLst>
            <c:ext xmlns:c16="http://schemas.microsoft.com/office/drawing/2014/chart" uri="{C3380CC4-5D6E-409C-BE32-E72D297353CC}">
              <c16:uniqueId val="{00000000-2B81-4CFA-B055-83CC4544686B}"/>
            </c:ext>
          </c:extLst>
        </c:ser>
        <c:ser>
          <c:idx val="2"/>
          <c:order val="2"/>
          <c:tx>
            <c:strRef>
              <c:f>'EA-11'!$J$1</c:f>
              <c:strCache>
                <c:ptCount val="1"/>
                <c:pt idx="0">
                  <c:v>EL</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numRef>
              <c:f>'EA-11'!$H$2:$H$16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'EA-11'!$J$2:$J$16</c:f>
              <c:numCache>
                <c:formatCode>General</c:formatCode>
                <c:ptCount val="15"/>
                <c:pt idx="0">
                  <c:v>1</c:v>
                </c:pt>
                <c:pt idx="1">
                  <c:v>2</c:v>
                </c:pt>
                <c:pt idx="2">
                  <c:v>2</c:v>
                </c:pt>
                <c:pt idx="3">
                  <c:v>1</c:v>
                </c:pt>
                <c:pt idx="4">
                  <c:v>5</c:v>
                </c:pt>
                <c:pt idx="5">
                  <c:v>4</c:v>
                </c:pt>
                <c:pt idx="6">
                  <c:v>4</c:v>
                </c:pt>
                <c:pt idx="7">
                  <c:v>7</c:v>
                </c:pt>
                <c:pt idx="8">
                  <c:v>3</c:v>
                </c:pt>
                <c:pt idx="9">
                  <c:v>1</c:v>
                </c:pt>
                <c:pt idx="10">
                  <c:v>1</c:v>
                </c:pt>
                <c:pt idx="11">
                  <c:v>2</c:v>
                </c:pt>
                <c:pt idx="12">
                  <c:v>4</c:v>
                </c:pt>
                <c:pt idx="13">
                  <c:v>1</c:v>
                </c:pt>
                <c:pt idx="14">
                  <c:v>5</c:v>
                </c:pt>
              </c:numCache>
            </c:numRef>
          </c:val>
          <c:extLst>
            <c:ext xmlns:c16="http://schemas.microsoft.com/office/drawing/2014/chart" uri="{C3380CC4-5D6E-409C-BE32-E72D297353CC}">
              <c16:uniqueId val="{00000001-2B81-4CFA-B055-83CC4544686B}"/>
            </c:ext>
          </c:extLst>
        </c:ser>
        <c:ser>
          <c:idx val="3"/>
          <c:order val="3"/>
          <c:tx>
            <c:strRef>
              <c:f>'EA-11'!$K$1</c:f>
              <c:strCache>
                <c:ptCount val="1"/>
                <c:pt idx="0">
                  <c:v>Consent Order</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cat>
            <c:numRef>
              <c:f>'EA-11'!$H$2:$H$16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'EA-11'!$K$2:$K$16</c:f>
              <c:numCache>
                <c:formatCode>General</c:formatCode>
                <c:ptCount val="15"/>
                <c:pt idx="0">
                  <c:v>0</c:v>
                </c:pt>
                <c:pt idx="1">
                  <c:v>1</c:v>
                </c:pt>
                <c:pt idx="2">
                  <c:v>1</c:v>
                </c:pt>
                <c:pt idx="3">
                  <c:v>1</c:v>
                </c:pt>
                <c:pt idx="4">
                  <c:v>0</c:v>
                </c:pt>
                <c:pt idx="5">
                  <c:v>0</c:v>
                </c:pt>
                <c:pt idx="6">
                  <c:v>1</c:v>
                </c:pt>
                <c:pt idx="7">
                  <c:v>2</c:v>
                </c:pt>
                <c:pt idx="8">
                  <c:v>2</c:v>
                </c:pt>
                <c:pt idx="9">
                  <c:v>1</c:v>
                </c:pt>
                <c:pt idx="10">
                  <c:v>2</c:v>
                </c:pt>
                <c:pt idx="11">
                  <c:v>0</c:v>
                </c:pt>
                <c:pt idx="12">
                  <c:v>1</c:v>
                </c:pt>
                <c:pt idx="13">
                  <c:v>1</c:v>
                </c:pt>
                <c:pt idx="14">
                  <c:v>0</c:v>
                </c:pt>
              </c:numCache>
            </c:numRef>
          </c:val>
          <c:extLst>
            <c:ext xmlns:c16="http://schemas.microsoft.com/office/drawing/2014/chart" uri="{C3380CC4-5D6E-409C-BE32-E72D297353CC}">
              <c16:uniqueId val="{00000002-2B81-4CFA-B055-83CC4544686B}"/>
            </c:ext>
          </c:extLst>
        </c:ser>
        <c:ser>
          <c:idx val="4"/>
          <c:order val="4"/>
          <c:tx>
            <c:strRef>
              <c:f>'EA-11'!$L$1</c:f>
              <c:strCache>
                <c:ptCount val="1"/>
                <c:pt idx="0">
                  <c:v>Settlement Agreement</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numRef>
              <c:f>'EA-11'!$H$2:$H$16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'EA-11'!$L$2:$L$16</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3-2B81-4CFA-B055-83CC4544686B}"/>
            </c:ext>
          </c:extLst>
        </c:ser>
        <c:dLbls>
          <c:showLegendKey val="0"/>
          <c:showVal val="0"/>
          <c:showCatName val="0"/>
          <c:showSerName val="0"/>
          <c:showPercent val="0"/>
          <c:showBubbleSize val="0"/>
        </c:dLbls>
        <c:gapWidth val="219"/>
        <c:overlap val="100"/>
        <c:axId val="1028925320"/>
        <c:axId val="1028931224"/>
        <c:extLst>
          <c:ext xmlns:c15="http://schemas.microsoft.com/office/drawing/2012/chart" uri="{02D57815-91ED-43cb-92C2-25804820EDAC}">
            <c15:filteredBarSeries>
              <c15:ser>
                <c:idx val="0"/>
                <c:order val="0"/>
                <c:tx>
                  <c:strRef>
                    <c:extLst>
                      <c:ext uri="{02D57815-91ED-43cb-92C2-25804820EDAC}">
                        <c15:formulaRef>
                          <c15:sqref>'EA-11'!$H$1</c15:sqref>
                        </c15:formulaRef>
                      </c:ext>
                    </c:extLst>
                    <c:strCache>
                      <c:ptCount val="1"/>
                      <c:pt idx="0">
                        <c:v>Column 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extLst>
                      <c:ext uri="{02D57815-91ED-43cb-92C2-25804820EDAC}">
                        <c15:formulaRef>
                          <c15:sqref>'EA-11'!$H$2:$H$16</c15:sqref>
                        </c15:formulaRef>
                      </c:ext>
                    </c:extLst>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extLst>
                      <c:ext uri="{02D57815-91ED-43cb-92C2-25804820EDAC}">
                        <c15:formulaRef>
                          <c15:sqref>'EA-11'!$H$2:$H$16</c15:sqref>
                        </c15:formulaRef>
                      </c:ext>
                    </c:extLst>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val>
                <c:extLst>
                  <c:ext xmlns:c16="http://schemas.microsoft.com/office/drawing/2014/chart" uri="{C3380CC4-5D6E-409C-BE32-E72D297353CC}">
                    <c16:uniqueId val="{00000005-2B81-4CFA-B055-83CC4544686B}"/>
                  </c:ext>
                </c:extLst>
              </c15:ser>
            </c15:filteredBarSeries>
          </c:ext>
        </c:extLst>
      </c:barChart>
      <c:lineChart>
        <c:grouping val="standard"/>
        <c:varyColors val="0"/>
        <c:ser>
          <c:idx val="5"/>
          <c:order val="5"/>
          <c:tx>
            <c:strRef>
              <c:f>'EA-11'!$Y$2</c:f>
              <c:strCache>
                <c:ptCount val="1"/>
                <c:pt idx="0">
                  <c:v>Injury/Illness Numbers</c:v>
                </c:pt>
              </c:strCache>
            </c:strRef>
          </c:tx>
          <c:spPr>
            <a:ln w="28575" cap="rnd">
              <a:solidFill>
                <a:schemeClr val="accent6"/>
              </a:solidFill>
              <a:round/>
            </a:ln>
            <a:effectLst/>
          </c:spPr>
          <c:marker>
            <c:symbol val="none"/>
          </c:marker>
          <c:val>
            <c:numRef>
              <c:f>'EA-11'!$Y$3:$Y$17</c:f>
              <c:numCache>
                <c:formatCode>General</c:formatCode>
                <c:ptCount val="15"/>
                <c:pt idx="0">
                  <c:v>632</c:v>
                </c:pt>
                <c:pt idx="1">
                  <c:v>683</c:v>
                </c:pt>
                <c:pt idx="2">
                  <c:v>674</c:v>
                </c:pt>
                <c:pt idx="3">
                  <c:v>554</c:v>
                </c:pt>
                <c:pt idx="4">
                  <c:v>510</c:v>
                </c:pt>
                <c:pt idx="5">
                  <c:v>498</c:v>
                </c:pt>
                <c:pt idx="6">
                  <c:v>508</c:v>
                </c:pt>
                <c:pt idx="7">
                  <c:v>451</c:v>
                </c:pt>
                <c:pt idx="8">
                  <c:v>481</c:v>
                </c:pt>
                <c:pt idx="9">
                  <c:v>466</c:v>
                </c:pt>
                <c:pt idx="10">
                  <c:v>467</c:v>
                </c:pt>
                <c:pt idx="11">
                  <c:v>485</c:v>
                </c:pt>
                <c:pt idx="12">
                  <c:v>708</c:v>
                </c:pt>
                <c:pt idx="13">
                  <c:v>668</c:v>
                </c:pt>
                <c:pt idx="14">
                  <c:v>232</c:v>
                </c:pt>
              </c:numCache>
            </c:numRef>
          </c:val>
          <c:smooth val="0"/>
          <c:extLst>
            <c:ext xmlns:c16="http://schemas.microsoft.com/office/drawing/2014/chart" uri="{C3380CC4-5D6E-409C-BE32-E72D297353CC}">
              <c16:uniqueId val="{00000004-2B81-4CFA-B055-83CC4544686B}"/>
            </c:ext>
          </c:extLst>
        </c:ser>
        <c:dLbls>
          <c:showLegendKey val="0"/>
          <c:showVal val="0"/>
          <c:showCatName val="0"/>
          <c:showSerName val="0"/>
          <c:showPercent val="0"/>
          <c:showBubbleSize val="0"/>
        </c:dLbls>
        <c:marker val="1"/>
        <c:smooth val="0"/>
        <c:axId val="1028930896"/>
        <c:axId val="1028927616"/>
      </c:lineChart>
      <c:catAx>
        <c:axId val="102892532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8931224"/>
        <c:crosses val="autoZero"/>
        <c:auto val="1"/>
        <c:lblAlgn val="ctr"/>
        <c:lblOffset val="100"/>
        <c:noMultiLvlLbl val="0"/>
      </c:catAx>
      <c:valAx>
        <c:axId val="1028931224"/>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8925320"/>
        <c:crosses val="autoZero"/>
        <c:crossBetween val="between"/>
      </c:valAx>
      <c:valAx>
        <c:axId val="1028927616"/>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8930896"/>
        <c:crosses val="max"/>
        <c:crossBetween val="between"/>
      </c:valAx>
      <c:catAx>
        <c:axId val="1028930896"/>
        <c:scaling>
          <c:orientation val="minMax"/>
        </c:scaling>
        <c:delete val="1"/>
        <c:axPos val="b"/>
        <c:majorTickMark val="none"/>
        <c:minorTickMark val="none"/>
        <c:tickLblPos val="nextTo"/>
        <c:crossAx val="10289276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1800" b="1" i="0" cap="all" baseline="0">
                <a:effectLst/>
              </a:rPr>
              <a:t>Office of Enforcement: EA-12 1995-Current</a:t>
            </a:r>
            <a:endParaRPr lang="en-US">
              <a:effectLst/>
            </a:endParaRPr>
          </a:p>
        </c:rich>
      </c:tx>
      <c:layout>
        <c:manualLayout>
          <c:xMode val="edge"/>
          <c:yMode val="edge"/>
          <c:x val="0.17111463977605712"/>
          <c:y val="1.5288760887641511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'EA-12'!$J$32</c:f>
              <c:strCache>
                <c:ptCount val="1"/>
                <c:pt idx="0">
                  <c:v>Column2</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7F8-4FA8-828F-D3AB4C748A3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7F8-4FA8-828F-D3AB4C748A3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7F8-4FA8-828F-D3AB4C748A3F}"/>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7F8-4FA8-828F-D3AB4C748A3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D7F8-4FA8-828F-D3AB4C748A3F}"/>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D7F8-4FA8-828F-D3AB4C748A3F}"/>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D7F8-4FA8-828F-D3AB4C748A3F}"/>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D7F8-4FA8-828F-D3AB4C748A3F}"/>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'EA-12'!$I$33:$I$36</c:f>
              <c:strCache>
                <c:ptCount val="4"/>
                <c:pt idx="0">
                  <c:v>PNOV</c:v>
                </c:pt>
                <c:pt idx="1">
                  <c:v>EL</c:v>
                </c:pt>
                <c:pt idx="2">
                  <c:v>Consent Order</c:v>
                </c:pt>
                <c:pt idx="3">
                  <c:v>Settlement Agreement</c:v>
                </c:pt>
              </c:strCache>
            </c:strRef>
          </c:cat>
          <c:val>
            <c:numRef>
              <c:f>'EA-12'!$J$33:$J$36</c:f>
              <c:numCache>
                <c:formatCode>General</c:formatCode>
                <c:ptCount val="4"/>
                <c:pt idx="0">
                  <c:v>116</c:v>
                </c:pt>
                <c:pt idx="1">
                  <c:v>93</c:v>
                </c:pt>
                <c:pt idx="2">
                  <c:v>22</c:v>
                </c:pt>
                <c:pt idx="3">
                  <c:v>0</c:v>
                </c:pt>
              </c:numCache>
            </c:numRef>
          </c:val>
          <c:extLst>
            <c:ext xmlns:c16="http://schemas.microsoft.com/office/drawing/2014/chart" uri="{C3380CC4-5D6E-409C-BE32-E72D297353CC}">
              <c16:uniqueId val="{00000008-D7F8-4FA8-828F-D3AB4C748A3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a:t>1995-Current</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'EA-12'!$I$1</c:f>
              <c:strCache>
                <c:ptCount val="1"/>
                <c:pt idx="0">
                  <c:v>PNOV</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'EA-12'!$H$2:$H$29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'EA-12'!$I$2:$I$29</c:f>
              <c:numCache>
                <c:formatCode>General</c:formatCode>
                <c:ptCount val="28"/>
                <c:pt idx="0">
                  <c:v>0</c:v>
                </c:pt>
                <c:pt idx="1">
                  <c:v>7</c:v>
                </c:pt>
                <c:pt idx="2">
                  <c:v>13</c:v>
                </c:pt>
                <c:pt idx="3">
                  <c:v>12</c:v>
                </c:pt>
                <c:pt idx="4">
                  <c:v>10</c:v>
                </c:pt>
                <c:pt idx="5">
                  <c:v>9</c:v>
                </c:pt>
                <c:pt idx="6">
                  <c:v>6</c:v>
                </c:pt>
                <c:pt idx="7">
                  <c:v>6</c:v>
                </c:pt>
                <c:pt idx="8">
                  <c:v>9</c:v>
                </c:pt>
                <c:pt idx="9">
                  <c:v>9</c:v>
                </c:pt>
                <c:pt idx="10">
                  <c:v>8</c:v>
                </c:pt>
                <c:pt idx="11">
                  <c:v>5</c:v>
                </c:pt>
                <c:pt idx="12">
                  <c:v>5</c:v>
                </c:pt>
                <c:pt idx="13">
                  <c:v>5</c:v>
                </c:pt>
                <c:pt idx="14">
                  <c:v>0</c:v>
                </c:pt>
                <c:pt idx="15">
                  <c:v>0</c:v>
                </c:pt>
                <c:pt idx="16">
                  <c:v>4</c:v>
                </c:pt>
                <c:pt idx="17">
                  <c:v>1</c:v>
                </c:pt>
                <c:pt idx="18">
                  <c:v>0</c:v>
                </c:pt>
                <c:pt idx="19">
                  <c:v>0</c:v>
                </c:pt>
                <c:pt idx="20">
                  <c:v>2</c:v>
                </c:pt>
                <c:pt idx="21">
                  <c:v>1</c:v>
                </c:pt>
                <c:pt idx="22">
                  <c:v>0</c:v>
                </c:pt>
                <c:pt idx="23">
                  <c:v>0</c:v>
                </c:pt>
                <c:pt idx="24">
                  <c:v>1</c:v>
                </c:pt>
                <c:pt idx="25">
                  <c:v>2</c:v>
                </c:pt>
                <c:pt idx="26">
                  <c:v>1</c:v>
                </c:pt>
                <c:pt idx="27">
                  <c:v>0</c:v>
                </c:pt>
              </c:numCache>
            </c:numRef>
          </c:val>
          <c:extLst>
            <c:ext xmlns:c16="http://schemas.microsoft.com/office/drawing/2014/chart" uri="{C3380CC4-5D6E-409C-BE32-E72D297353CC}">
              <c16:uniqueId val="{00000000-AE6A-48FB-92B4-71B23C2EEC46}"/>
            </c:ext>
          </c:extLst>
        </c:ser>
        <c:ser>
          <c:idx val="1"/>
          <c:order val="1"/>
          <c:tx>
            <c:strRef>
              <c:f>'EA-12'!$J$1</c:f>
              <c:strCache>
                <c:ptCount val="1"/>
                <c:pt idx="0">
                  <c:v>EL</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'EA-12'!$H$2:$H$29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'EA-12'!$J$2:$J$29</c:f>
              <c:numCache>
                <c:formatCode>General</c:formatCode>
                <c:ptCount val="28"/>
                <c:pt idx="0">
                  <c:v>2</c:v>
                </c:pt>
                <c:pt idx="1">
                  <c:v>6</c:v>
                </c:pt>
                <c:pt idx="2">
                  <c:v>7</c:v>
                </c:pt>
                <c:pt idx="3">
                  <c:v>8</c:v>
                </c:pt>
                <c:pt idx="4">
                  <c:v>5</c:v>
                </c:pt>
                <c:pt idx="5">
                  <c:v>9</c:v>
                </c:pt>
                <c:pt idx="6">
                  <c:v>2</c:v>
                </c:pt>
                <c:pt idx="7">
                  <c:v>6</c:v>
                </c:pt>
                <c:pt idx="8">
                  <c:v>4</c:v>
                </c:pt>
                <c:pt idx="9">
                  <c:v>8</c:v>
                </c:pt>
                <c:pt idx="10">
                  <c:v>2</c:v>
                </c:pt>
                <c:pt idx="11">
                  <c:v>3</c:v>
                </c:pt>
                <c:pt idx="12">
                  <c:v>3</c:v>
                </c:pt>
                <c:pt idx="13">
                  <c:v>1</c:v>
                </c:pt>
                <c:pt idx="14">
                  <c:v>2</c:v>
                </c:pt>
                <c:pt idx="15">
                  <c:v>5</c:v>
                </c:pt>
                <c:pt idx="16">
                  <c:v>4</c:v>
                </c:pt>
                <c:pt idx="17">
                  <c:v>2</c:v>
                </c:pt>
                <c:pt idx="18">
                  <c:v>3</c:v>
                </c:pt>
                <c:pt idx="19">
                  <c:v>2</c:v>
                </c:pt>
                <c:pt idx="20">
                  <c:v>3</c:v>
                </c:pt>
                <c:pt idx="21">
                  <c:v>2</c:v>
                </c:pt>
                <c:pt idx="22">
                  <c:v>0</c:v>
                </c:pt>
                <c:pt idx="23">
                  <c:v>2</c:v>
                </c:pt>
                <c:pt idx="24">
                  <c:v>0</c:v>
                </c:pt>
                <c:pt idx="25">
                  <c:v>1</c:v>
                </c:pt>
                <c:pt idx="26">
                  <c:v>1</c:v>
                </c:pt>
                <c:pt idx="27">
                  <c:v>0</c:v>
                </c:pt>
              </c:numCache>
            </c:numRef>
          </c:val>
          <c:extLst>
            <c:ext xmlns:c16="http://schemas.microsoft.com/office/drawing/2014/chart" uri="{C3380CC4-5D6E-409C-BE32-E72D297353CC}">
              <c16:uniqueId val="{00000001-AE6A-48FB-92B4-71B23C2EEC46}"/>
            </c:ext>
          </c:extLst>
        </c:ser>
        <c:ser>
          <c:idx val="2"/>
          <c:order val="2"/>
          <c:tx>
            <c:strRef>
              <c:f>'EA-12'!$K$1</c:f>
              <c:strCache>
                <c:ptCount val="1"/>
                <c:pt idx="0">
                  <c:v>Consent Order</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numRef>
              <c:f>'EA-12'!$H$2:$H$29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'EA-12'!$K$2:$K$29</c:f>
              <c:numCache>
                <c:formatCode>General</c:formatCode>
                <c:ptCount val="28"/>
                <c:pt idx="0">
                  <c:v>0</c:v>
                </c:pt>
                <c:pt idx="1">
                  <c:v>0</c:v>
                </c:pt>
                <c:pt idx="2">
                  <c:v>0</c:v>
                </c:pt>
                <c:pt idx="3">
                  <c:v>1</c:v>
                </c:pt>
                <c:pt idx="4">
                  <c:v>0</c:v>
                </c:pt>
                <c:pt idx="5">
                  <c:v>3</c:v>
                </c:pt>
                <c:pt idx="6">
                  <c:v>0</c:v>
                </c:pt>
                <c:pt idx="7">
                  <c:v>0</c:v>
                </c:pt>
                <c:pt idx="8">
                  <c:v>1</c:v>
                </c:pt>
                <c:pt idx="9">
                  <c:v>0</c:v>
                </c:pt>
                <c:pt idx="10">
                  <c:v>1</c:v>
                </c:pt>
                <c:pt idx="11">
                  <c:v>0</c:v>
                </c:pt>
                <c:pt idx="12">
                  <c:v>0</c:v>
                </c:pt>
                <c:pt idx="13">
                  <c:v>0</c:v>
                </c:pt>
                <c:pt idx="14">
                  <c:v>0</c:v>
                </c:pt>
                <c:pt idx="15">
                  <c:v>3</c:v>
                </c:pt>
                <c:pt idx="16">
                  <c:v>3</c:v>
                </c:pt>
                <c:pt idx="17">
                  <c:v>1</c:v>
                </c:pt>
                <c:pt idx="18">
                  <c:v>0</c:v>
                </c:pt>
                <c:pt idx="19">
                  <c:v>2</c:v>
                </c:pt>
                <c:pt idx="20">
                  <c:v>2</c:v>
                </c:pt>
                <c:pt idx="21">
                  <c:v>3</c:v>
                </c:pt>
                <c:pt idx="22">
                  <c:v>0</c:v>
                </c:pt>
                <c:pt idx="23">
                  <c:v>1</c:v>
                </c:pt>
                <c:pt idx="24">
                  <c:v>0</c:v>
                </c:pt>
                <c:pt idx="25">
                  <c:v>0</c:v>
                </c:pt>
                <c:pt idx="26">
                  <c:v>1</c:v>
                </c:pt>
                <c:pt idx="27">
                  <c:v>0</c:v>
                </c:pt>
              </c:numCache>
            </c:numRef>
          </c:val>
          <c:extLst>
            <c:ext xmlns:c16="http://schemas.microsoft.com/office/drawing/2014/chart" uri="{C3380CC4-5D6E-409C-BE32-E72D297353CC}">
              <c16:uniqueId val="{00000002-AE6A-48FB-92B4-71B23C2EEC46}"/>
            </c:ext>
          </c:extLst>
        </c:ser>
        <c:dLbls>
          <c:showLegendKey val="0"/>
          <c:showVal val="0"/>
          <c:showCatName val="0"/>
          <c:showSerName val="0"/>
          <c:showPercent val="0"/>
          <c:showBubbleSize val="0"/>
        </c:dLbls>
        <c:gapWidth val="150"/>
        <c:axId val="895964248"/>
        <c:axId val="895966544"/>
        <c:extLst>
          <c:ext xmlns:c15="http://schemas.microsoft.com/office/drawing/2012/chart" uri="{02D57815-91ED-43cb-92C2-25804820EDAC}">
            <c15:filteredBarSeries>
              <c15:ser>
                <c:idx val="4"/>
                <c:order val="4"/>
                <c:tx>
                  <c:strRef>
                    <c:extLst>
                      <c:ext uri="{02D57815-91ED-43cb-92C2-25804820EDAC}">
                        <c15:formulaRef>
                          <c15:sqref>'EA-12'!$V$1</c15:sqref>
                        </c15:formulaRef>
                      </c:ext>
                    </c:extLst>
                    <c:strCache>
                      <c:ptCount val="1"/>
                      <c:pt idx="0">
                        <c:v>Year</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numRef>
                    <c:extLst>
                      <c:ext uri="{02D57815-91ED-43cb-92C2-25804820EDAC}">
                        <c15:formulaRef>
                          <c15:sqref>'EA-12'!$H$2:$H$29</c15:sqref>
                        </c15:formulaRef>
                      </c:ext>
                    </c:extLst>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extLst>
                      <c:ext uri="{02D57815-91ED-43cb-92C2-25804820EDAC}">
                        <c15:formulaRef>
                          <c15:sqref>'EA-12'!$V$2:$V$29</c15:sqref>
                        </c15:formulaRef>
                      </c:ext>
                    </c:extLst>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val>
                <c:extLst>
                  <c:ext xmlns:c16="http://schemas.microsoft.com/office/drawing/2014/chart" uri="{C3380CC4-5D6E-409C-BE32-E72D297353CC}">
                    <c16:uniqueId val="{00000005-AE6A-48FB-92B4-71B23C2EEC46}"/>
                  </c:ext>
                </c:extLst>
              </c15:ser>
            </c15:filteredBarSeries>
          </c:ext>
        </c:extLst>
      </c:barChart>
      <c:lineChart>
        <c:grouping val="standard"/>
        <c:varyColors val="0"/>
        <c:ser>
          <c:idx val="3"/>
          <c:order val="3"/>
          <c:tx>
            <c:strRef>
              <c:f>'EA-12'!$L$1</c:f>
              <c:strCache>
                <c:ptCount val="1"/>
                <c:pt idx="0">
                  <c:v>Settlement Agreement</c:v>
                </c:pt>
              </c:strCache>
            </c:strRef>
          </c:tx>
          <c:spPr>
            <a:ln w="28575" cap="rnd">
              <a:solidFill>
                <a:schemeClr val="accent4"/>
              </a:solidFill>
              <a:round/>
            </a:ln>
            <a:effectLst/>
          </c:spPr>
          <c:marker>
            <c:symbol val="none"/>
          </c:marker>
          <c:cat>
            <c:numRef>
              <c:f>'EA-12'!$H$2:$H$29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'EA-12'!$L$2:$L$29</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val>
          <c:smooth val="0"/>
          <c:extLst>
            <c:ext xmlns:c16="http://schemas.microsoft.com/office/drawing/2014/chart" uri="{C3380CC4-5D6E-409C-BE32-E72D297353CC}">
              <c16:uniqueId val="{00000003-AE6A-48FB-92B4-71B23C2EEC46}"/>
            </c:ext>
          </c:extLst>
        </c:ser>
        <c:dLbls>
          <c:showLegendKey val="0"/>
          <c:showVal val="0"/>
          <c:showCatName val="0"/>
          <c:showSerName val="0"/>
          <c:showPercent val="0"/>
          <c:showBubbleSize val="0"/>
        </c:dLbls>
        <c:marker val="1"/>
        <c:smooth val="0"/>
        <c:axId val="895964248"/>
        <c:axId val="895966544"/>
      </c:lineChart>
      <c:lineChart>
        <c:grouping val="standard"/>
        <c:varyColors val="0"/>
        <c:ser>
          <c:idx val="5"/>
          <c:order val="5"/>
          <c:tx>
            <c:strRef>
              <c:f>'EA-12'!$W$1</c:f>
              <c:strCache>
                <c:ptCount val="1"/>
                <c:pt idx="0">
                  <c:v>Nuclear Safety Events</c:v>
                </c:pt>
              </c:strCache>
            </c:strRef>
          </c:tx>
          <c:spPr>
            <a:ln w="28575" cap="rnd">
              <a:solidFill>
                <a:schemeClr val="accent6"/>
              </a:solidFill>
              <a:round/>
            </a:ln>
            <a:effectLst/>
          </c:spPr>
          <c:marker>
            <c:symbol val="none"/>
          </c:marker>
          <c:cat>
            <c:numRef>
              <c:f>'EA-12'!$H$2:$H$29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'EA-12'!$W$2:$W$29</c:f>
              <c:numCache>
                <c:formatCode>General</c:formatCode>
                <c:ptCount val="28"/>
                <c:pt idx="0">
                  <c:v>4492</c:v>
                </c:pt>
                <c:pt idx="1">
                  <c:v>3545</c:v>
                </c:pt>
                <c:pt idx="2">
                  <c:v>2979</c:v>
                </c:pt>
                <c:pt idx="3">
                  <c:v>2984</c:v>
                </c:pt>
                <c:pt idx="4">
                  <c:v>2781</c:v>
                </c:pt>
                <c:pt idx="5">
                  <c:v>2449</c:v>
                </c:pt>
                <c:pt idx="6">
                  <c:v>2320</c:v>
                </c:pt>
                <c:pt idx="7">
                  <c:v>1986</c:v>
                </c:pt>
                <c:pt idx="8">
                  <c:v>1663</c:v>
                </c:pt>
                <c:pt idx="9">
                  <c:v>1781</c:v>
                </c:pt>
                <c:pt idx="10">
                  <c:v>1760</c:v>
                </c:pt>
                <c:pt idx="11">
                  <c:v>1493</c:v>
                </c:pt>
                <c:pt idx="12">
                  <c:v>1297</c:v>
                </c:pt>
                <c:pt idx="13">
                  <c:v>1270</c:v>
                </c:pt>
                <c:pt idx="14">
                  <c:v>1183</c:v>
                </c:pt>
                <c:pt idx="15">
                  <c:v>1285</c:v>
                </c:pt>
                <c:pt idx="16">
                  <c:v>1235</c:v>
                </c:pt>
                <c:pt idx="17">
                  <c:v>1185</c:v>
                </c:pt>
                <c:pt idx="18">
                  <c:v>1128</c:v>
                </c:pt>
                <c:pt idx="19">
                  <c:v>1092</c:v>
                </c:pt>
                <c:pt idx="20">
                  <c:v>1033</c:v>
                </c:pt>
                <c:pt idx="21">
                  <c:v>1022</c:v>
                </c:pt>
                <c:pt idx="22">
                  <c:v>966</c:v>
                </c:pt>
                <c:pt idx="23">
                  <c:v>811</c:v>
                </c:pt>
                <c:pt idx="24">
                  <c:v>918</c:v>
                </c:pt>
                <c:pt idx="25">
                  <c:v>823</c:v>
                </c:pt>
                <c:pt idx="26">
                  <c:v>918</c:v>
                </c:pt>
                <c:pt idx="27">
                  <c:v>597</c:v>
                </c:pt>
              </c:numCache>
            </c:numRef>
          </c:val>
          <c:smooth val="0"/>
          <c:extLst>
            <c:ext xmlns:c16="http://schemas.microsoft.com/office/drawing/2014/chart" uri="{C3380CC4-5D6E-409C-BE32-E72D297353CC}">
              <c16:uniqueId val="{00000004-AE6A-48FB-92B4-71B23C2EEC46}"/>
            </c:ext>
          </c:extLst>
        </c:ser>
        <c:dLbls>
          <c:showLegendKey val="0"/>
          <c:showVal val="0"/>
          <c:showCatName val="0"/>
          <c:showSerName val="0"/>
          <c:showPercent val="0"/>
          <c:showBubbleSize val="0"/>
        </c:dLbls>
        <c:marker val="1"/>
        <c:smooth val="0"/>
        <c:axId val="972329352"/>
        <c:axId val="972323120"/>
      </c:lineChart>
      <c:catAx>
        <c:axId val="89596424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966544"/>
        <c:crosses val="autoZero"/>
        <c:auto val="1"/>
        <c:lblAlgn val="ctr"/>
        <c:lblOffset val="100"/>
        <c:noMultiLvlLbl val="0"/>
      </c:catAx>
      <c:valAx>
        <c:axId val="895966544"/>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964248"/>
        <c:crosses val="autoZero"/>
        <c:crossBetween val="between"/>
      </c:valAx>
      <c:valAx>
        <c:axId val="97232312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2329352"/>
        <c:crosses val="max"/>
        <c:crossBetween val="between"/>
      </c:valAx>
      <c:catAx>
        <c:axId val="972329352"/>
        <c:scaling>
          <c:orientation val="minMax"/>
        </c:scaling>
        <c:delete val="1"/>
        <c:axPos val="b"/>
        <c:numFmt formatCode="General" sourceLinked="1"/>
        <c:majorTickMark val="none"/>
        <c:minorTickMark val="none"/>
        <c:tickLblPos val="nextTo"/>
        <c:crossAx val="9723231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0.84259</cdr:x>
      <cdr:y>0.78113</cdr:y>
    </cdr:from>
    <cdr:to>
      <cdr:x>0.98148</cdr:x>
      <cdr:y>1</cdr:y>
    </cdr:to>
    <cdr:sp macro="" textlink="">
      <cdr:nvSpPr>
        <cdr:cNvPr id="2" name="TextBox 1"/>
        <cdr:cNvSpPr txBox="1"/>
      </cdr:nvSpPr>
      <cdr:spPr>
        <a:xfrm xmlns:a="http://schemas.openxmlformats.org/drawingml/2006/main">
          <a:off x="6934200" y="3535362"/>
          <a:ext cx="1143009" cy="990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rgbClr val="00B050"/>
              </a:solidFill>
            </a:rPr>
            <a:t>Green</a:t>
          </a:r>
          <a:r>
            <a:rPr lang="en-US" sz="1100" dirty="0">
              <a:solidFill>
                <a:schemeClr val="tx1">
                  <a:lumMod val="85000"/>
                  <a:lumOff val="15000"/>
                </a:schemeClr>
              </a:solidFill>
            </a:rPr>
            <a:t> indicates Active/Open Activity</a:t>
          </a:r>
        </a:p>
        <a:p xmlns:a="http://schemas.openxmlformats.org/drawingml/2006/main">
          <a:r>
            <a:rPr lang="en-US" dirty="0">
              <a:solidFill>
                <a:srgbClr val="F674CE"/>
              </a:solidFill>
            </a:rPr>
            <a:t>Pink</a:t>
          </a:r>
          <a:r>
            <a:rPr lang="en-US" dirty="0">
              <a:solidFill>
                <a:schemeClr val="tx1">
                  <a:lumMod val="85000"/>
                  <a:lumOff val="15000"/>
                </a:schemeClr>
              </a:solidFill>
            </a:rPr>
            <a:t> indicates EL</a:t>
          </a:r>
          <a:endParaRPr lang="en-US" sz="1100" dirty="0">
            <a:solidFill>
              <a:schemeClr val="tx1">
                <a:lumMod val="85000"/>
                <a:lumOff val="1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0.3084</cdr:x>
      <cdr:y>0.88977</cdr:y>
    </cdr:from>
    <cdr:to>
      <cdr:x>0.3755</cdr:x>
      <cdr:y>1</cdr:y>
    </cdr:to>
    <cdr:sp macro="" textlink="">
      <cdr:nvSpPr>
        <cdr:cNvPr id="2" name="TextBox 1">
          <a:extLst xmlns:a="http://schemas.openxmlformats.org/drawingml/2006/main">
            <a:ext uri="{FF2B5EF4-FFF2-40B4-BE49-F238E27FC236}">
              <a16:creationId xmlns:a16="http://schemas.microsoft.com/office/drawing/2014/main" id="{18F1943D-B47A-4125-8723-6BE8CE5468E7}"/>
            </a:ext>
          </a:extLst>
        </cdr:cNvPr>
        <cdr:cNvSpPr txBox="1"/>
      </cdr:nvSpPr>
      <cdr:spPr>
        <a:xfrm xmlns:a="http://schemas.openxmlformats.org/drawingml/2006/main">
          <a:off x="3406241" y="4027052"/>
          <a:ext cx="741145" cy="4989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0.32026</cdr:x>
      <cdr:y>0.5</cdr:y>
    </cdr:from>
    <cdr:to>
      <cdr:x>0.40305</cdr:x>
      <cdr:y>0.70203</cdr:y>
    </cdr:to>
    <cdr:sp macro="" textlink="">
      <cdr:nvSpPr>
        <cdr:cNvPr id="3" name="TextBox 2">
          <a:extLst xmlns:a="http://schemas.openxmlformats.org/drawingml/2006/main">
            <a:ext uri="{FF2B5EF4-FFF2-40B4-BE49-F238E27FC236}">
              <a16:creationId xmlns:a16="http://schemas.microsoft.com/office/drawing/2014/main" id="{DFB2FEC7-C521-4A2A-873E-F0FAB5B6D49A}"/>
            </a:ext>
          </a:extLst>
        </cdr:cNvPr>
        <cdr:cNvSpPr txBox="1"/>
      </cdr:nvSpPr>
      <cdr:spPr>
        <a:xfrm xmlns:a="http://schemas.openxmlformats.org/drawingml/2006/main">
          <a:off x="3537285" y="226298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0.30719</cdr:x>
      <cdr:y>0.63811</cdr:y>
    </cdr:from>
    <cdr:to>
      <cdr:x>0.38998</cdr:x>
      <cdr:y>0.84014</cdr:y>
    </cdr:to>
    <cdr:sp macro="" textlink="">
      <cdr:nvSpPr>
        <cdr:cNvPr id="4" name="TextBox 3">
          <a:extLst xmlns:a="http://schemas.openxmlformats.org/drawingml/2006/main">
            <a:ext uri="{FF2B5EF4-FFF2-40B4-BE49-F238E27FC236}">
              <a16:creationId xmlns:a16="http://schemas.microsoft.com/office/drawing/2014/main" id="{A9336E64-00A8-412E-9D8B-FA0D66F0FEFE}"/>
            </a:ext>
          </a:extLst>
        </cdr:cNvPr>
        <cdr:cNvSpPr txBox="1"/>
      </cdr:nvSpPr>
      <cdr:spPr>
        <a:xfrm xmlns:a="http://schemas.openxmlformats.org/drawingml/2006/main">
          <a:off x="3392906" y="28880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0.77111</cdr:x>
      <cdr:y>0.73931</cdr:y>
    </cdr:from>
    <cdr:to>
      <cdr:x>0.98429</cdr:x>
      <cdr:y>1</cdr:y>
    </cdr:to>
    <cdr:sp macro="" textlink="">
      <cdr:nvSpPr>
        <cdr:cNvPr id="2" name="TextBox 1">
          <a:extLst xmlns:a="http://schemas.openxmlformats.org/drawingml/2006/main">
            <a:ext uri="{FF2B5EF4-FFF2-40B4-BE49-F238E27FC236}">
              <a16:creationId xmlns:a16="http://schemas.microsoft.com/office/drawing/2014/main" id="{197DF908-2A01-4141-BE13-7A632C223FAF}"/>
            </a:ext>
          </a:extLst>
        </cdr:cNvPr>
        <cdr:cNvSpPr txBox="1"/>
      </cdr:nvSpPr>
      <cdr:spPr>
        <a:xfrm xmlns:a="http://schemas.openxmlformats.org/drawingml/2006/main">
          <a:off x="3307476" y="302635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0.70056</cdr:x>
      <cdr:y>0.70743</cdr:y>
    </cdr:from>
    <cdr:to>
      <cdr:x>0.91374</cdr:x>
      <cdr:y>1</cdr:y>
    </cdr:to>
    <cdr:sp macro="" textlink="">
      <cdr:nvSpPr>
        <cdr:cNvPr id="3" name="TextBox 2">
          <a:extLst xmlns:a="http://schemas.openxmlformats.org/drawingml/2006/main">
            <a:ext uri="{FF2B5EF4-FFF2-40B4-BE49-F238E27FC236}">
              <a16:creationId xmlns:a16="http://schemas.microsoft.com/office/drawing/2014/main" id="{D36D0169-D935-4CC2-ADCE-724E0D7981C8}"/>
            </a:ext>
          </a:extLst>
        </cdr:cNvPr>
        <cdr:cNvSpPr txBox="1"/>
      </cdr:nvSpPr>
      <cdr:spPr>
        <a:xfrm xmlns:a="http://schemas.openxmlformats.org/drawingml/2006/main">
          <a:off x="3004880" y="2481390"/>
          <a:ext cx="914400" cy="1026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highlight>
              <a:srgbClr val="FFFF00"/>
            </a:highlight>
          </a:endParaRPr>
        </a:p>
      </cdr:txBody>
    </cdr:sp>
  </cdr:relSizeAnchor>
  <cdr:relSizeAnchor xmlns:cdr="http://schemas.openxmlformats.org/drawingml/2006/chartDrawing">
    <cdr:from>
      <cdr:x>0.63054</cdr:x>
      <cdr:y>0.73247</cdr:y>
    </cdr:from>
    <cdr:to>
      <cdr:x>0.8003</cdr:x>
      <cdr:y>1</cdr:y>
    </cdr:to>
    <cdr:sp macro="" textlink="">
      <cdr:nvSpPr>
        <cdr:cNvPr id="4" name="TextBox 3">
          <a:extLst xmlns:a="http://schemas.openxmlformats.org/drawingml/2006/main">
            <a:ext uri="{FF2B5EF4-FFF2-40B4-BE49-F238E27FC236}">
              <a16:creationId xmlns:a16="http://schemas.microsoft.com/office/drawing/2014/main" id="{913EA950-3EC4-4E6B-9CE0-60EDEBB2D889}"/>
            </a:ext>
          </a:extLst>
        </cdr:cNvPr>
        <cdr:cNvSpPr txBox="1"/>
      </cdr:nvSpPr>
      <cdr:spPr>
        <a:xfrm xmlns:a="http://schemas.openxmlformats.org/drawingml/2006/main">
          <a:off x="3396343" y="302817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0.66018</cdr:x>
      <cdr:y>0.73247</cdr:y>
    </cdr:from>
    <cdr:to>
      <cdr:x>1</cdr:x>
      <cdr:y>1</cdr:y>
    </cdr:to>
    <cdr:sp macro="" textlink="">
      <cdr:nvSpPr>
        <cdr:cNvPr id="6" name="TextBox 5">
          <a:extLst xmlns:a="http://schemas.openxmlformats.org/drawingml/2006/main">
            <a:ext uri="{FF2B5EF4-FFF2-40B4-BE49-F238E27FC236}">
              <a16:creationId xmlns:a16="http://schemas.microsoft.com/office/drawing/2014/main" id="{C1378170-DD1D-47F1-A982-347760BC88C3}"/>
            </a:ext>
          </a:extLst>
        </cdr:cNvPr>
        <cdr:cNvSpPr txBox="1"/>
      </cdr:nvSpPr>
      <cdr:spPr>
        <a:xfrm xmlns:a="http://schemas.openxmlformats.org/drawingml/2006/main">
          <a:off x="3556000" y="2503487"/>
          <a:ext cx="1830388"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0.3084</cdr:x>
      <cdr:y>0.88977</cdr:y>
    </cdr:from>
    <cdr:to>
      <cdr:x>0.3755</cdr:x>
      <cdr:y>1</cdr:y>
    </cdr:to>
    <cdr:sp macro="" textlink="">
      <cdr:nvSpPr>
        <cdr:cNvPr id="2" name="TextBox 1">
          <a:extLst xmlns:a="http://schemas.openxmlformats.org/drawingml/2006/main">
            <a:ext uri="{FF2B5EF4-FFF2-40B4-BE49-F238E27FC236}">
              <a16:creationId xmlns:a16="http://schemas.microsoft.com/office/drawing/2014/main" id="{18F1943D-B47A-4125-8723-6BE8CE5468E7}"/>
            </a:ext>
          </a:extLst>
        </cdr:cNvPr>
        <cdr:cNvSpPr txBox="1"/>
      </cdr:nvSpPr>
      <cdr:spPr>
        <a:xfrm xmlns:a="http://schemas.openxmlformats.org/drawingml/2006/main">
          <a:off x="3406241" y="4027052"/>
          <a:ext cx="741145" cy="4989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0.32026</cdr:x>
      <cdr:y>0.5</cdr:y>
    </cdr:from>
    <cdr:to>
      <cdr:x>0.40305</cdr:x>
      <cdr:y>0.70203</cdr:y>
    </cdr:to>
    <cdr:sp macro="" textlink="">
      <cdr:nvSpPr>
        <cdr:cNvPr id="3" name="TextBox 2">
          <a:extLst xmlns:a="http://schemas.openxmlformats.org/drawingml/2006/main">
            <a:ext uri="{FF2B5EF4-FFF2-40B4-BE49-F238E27FC236}">
              <a16:creationId xmlns:a16="http://schemas.microsoft.com/office/drawing/2014/main" id="{DFB2FEC7-C521-4A2A-873E-F0FAB5B6D49A}"/>
            </a:ext>
          </a:extLst>
        </cdr:cNvPr>
        <cdr:cNvSpPr txBox="1"/>
      </cdr:nvSpPr>
      <cdr:spPr>
        <a:xfrm xmlns:a="http://schemas.openxmlformats.org/drawingml/2006/main">
          <a:off x="3537285" y="226298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0.30719</cdr:x>
      <cdr:y>0.63811</cdr:y>
    </cdr:from>
    <cdr:to>
      <cdr:x>0.38998</cdr:x>
      <cdr:y>0.84014</cdr:y>
    </cdr:to>
    <cdr:sp macro="" textlink="">
      <cdr:nvSpPr>
        <cdr:cNvPr id="4" name="TextBox 3">
          <a:extLst xmlns:a="http://schemas.openxmlformats.org/drawingml/2006/main">
            <a:ext uri="{FF2B5EF4-FFF2-40B4-BE49-F238E27FC236}">
              <a16:creationId xmlns:a16="http://schemas.microsoft.com/office/drawing/2014/main" id="{A9336E64-00A8-412E-9D8B-FA0D66F0FEFE}"/>
            </a:ext>
          </a:extLst>
        </cdr:cNvPr>
        <cdr:cNvSpPr txBox="1"/>
      </cdr:nvSpPr>
      <cdr:spPr>
        <a:xfrm xmlns:a="http://schemas.openxmlformats.org/drawingml/2006/main">
          <a:off x="3392906" y="28880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0.77111</cdr:x>
      <cdr:y>0.73931</cdr:y>
    </cdr:from>
    <cdr:to>
      <cdr:x>0.98429</cdr:x>
      <cdr:y>1</cdr:y>
    </cdr:to>
    <cdr:sp macro="" textlink="">
      <cdr:nvSpPr>
        <cdr:cNvPr id="2" name="TextBox 1">
          <a:extLst xmlns:a="http://schemas.openxmlformats.org/drawingml/2006/main">
            <a:ext uri="{FF2B5EF4-FFF2-40B4-BE49-F238E27FC236}">
              <a16:creationId xmlns:a16="http://schemas.microsoft.com/office/drawing/2014/main" id="{197DF908-2A01-4141-BE13-7A632C223FAF}"/>
            </a:ext>
          </a:extLst>
        </cdr:cNvPr>
        <cdr:cNvSpPr txBox="1"/>
      </cdr:nvSpPr>
      <cdr:spPr>
        <a:xfrm xmlns:a="http://schemas.openxmlformats.org/drawingml/2006/main">
          <a:off x="3307476" y="302635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0.70056</cdr:x>
      <cdr:y>0.70743</cdr:y>
    </cdr:from>
    <cdr:to>
      <cdr:x>0.91374</cdr:x>
      <cdr:y>1</cdr:y>
    </cdr:to>
    <cdr:sp macro="" textlink="">
      <cdr:nvSpPr>
        <cdr:cNvPr id="3" name="TextBox 2">
          <a:extLst xmlns:a="http://schemas.openxmlformats.org/drawingml/2006/main">
            <a:ext uri="{FF2B5EF4-FFF2-40B4-BE49-F238E27FC236}">
              <a16:creationId xmlns:a16="http://schemas.microsoft.com/office/drawing/2014/main" id="{D36D0169-D935-4CC2-ADCE-724E0D7981C8}"/>
            </a:ext>
          </a:extLst>
        </cdr:cNvPr>
        <cdr:cNvSpPr txBox="1"/>
      </cdr:nvSpPr>
      <cdr:spPr>
        <a:xfrm xmlns:a="http://schemas.openxmlformats.org/drawingml/2006/main">
          <a:off x="3004880" y="2481390"/>
          <a:ext cx="914400" cy="1026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highlight>
              <a:srgbClr val="FFFF00"/>
            </a:highlight>
          </a:endParaRPr>
        </a:p>
      </cdr:txBody>
    </cdr:sp>
  </cdr:relSizeAnchor>
  <cdr:relSizeAnchor xmlns:cdr="http://schemas.openxmlformats.org/drawingml/2006/chartDrawing">
    <cdr:from>
      <cdr:x>0.63054</cdr:x>
      <cdr:y>0.73247</cdr:y>
    </cdr:from>
    <cdr:to>
      <cdr:x>0.8003</cdr:x>
      <cdr:y>1</cdr:y>
    </cdr:to>
    <cdr:sp macro="" textlink="">
      <cdr:nvSpPr>
        <cdr:cNvPr id="4" name="TextBox 3">
          <a:extLst xmlns:a="http://schemas.openxmlformats.org/drawingml/2006/main">
            <a:ext uri="{FF2B5EF4-FFF2-40B4-BE49-F238E27FC236}">
              <a16:creationId xmlns:a16="http://schemas.microsoft.com/office/drawing/2014/main" id="{913EA950-3EC4-4E6B-9CE0-60EDEBB2D889}"/>
            </a:ext>
          </a:extLst>
        </cdr:cNvPr>
        <cdr:cNvSpPr txBox="1"/>
      </cdr:nvSpPr>
      <cdr:spPr>
        <a:xfrm xmlns:a="http://schemas.openxmlformats.org/drawingml/2006/main">
          <a:off x="3396343" y="302817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0.66018</cdr:x>
      <cdr:y>0.73247</cdr:y>
    </cdr:from>
    <cdr:to>
      <cdr:x>1</cdr:x>
      <cdr:y>1</cdr:y>
    </cdr:to>
    <cdr:sp macro="" textlink="">
      <cdr:nvSpPr>
        <cdr:cNvPr id="6" name="TextBox 5">
          <a:extLst xmlns:a="http://schemas.openxmlformats.org/drawingml/2006/main">
            <a:ext uri="{FF2B5EF4-FFF2-40B4-BE49-F238E27FC236}">
              <a16:creationId xmlns:a16="http://schemas.microsoft.com/office/drawing/2014/main" id="{C1378170-DD1D-47F1-A982-347760BC88C3}"/>
            </a:ext>
          </a:extLst>
        </cdr:cNvPr>
        <cdr:cNvSpPr txBox="1"/>
      </cdr:nvSpPr>
      <cdr:spPr>
        <a:xfrm xmlns:a="http://schemas.openxmlformats.org/drawingml/2006/main">
          <a:off x="3556000" y="2503487"/>
          <a:ext cx="1830388"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3FC816-6A97-4A4E-91E7-F83AC447CA1F}" type="datetimeFigureOut">
              <a:rPr lang="en-US" smtClean="0"/>
              <a:t>11/3/2022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422A509-6E1E-489A-ADB4-CC5B8B96D9DC}" type="slidenum">
              <a:rPr lang="en-US" smtClean="0"/>
              <a:t>‹#›</a:t>
            </a:fld>
            <a:endParaRPr lang="en-US"/>
          </a:p>
        </p:txBody>
      </p:sp>
    </p:spTree>
    <p:extLst>
      <p:ext uri="{BB962C8B-B14F-4D97-AF65-F5344CB8AC3E}">
        <p14:creationId xmlns:p14="http://schemas.microsoft.com/office/powerpoint/2010/main" val="2286654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D8BBC9-4918-4E5A-9179-B740B31EC76F}" type="slidenum">
              <a:rPr lang="en-US" smtClean="0"/>
              <a:t>19</a:t>
            </a:fld>
            <a:endParaRPr lang="en-US"/>
          </a:p>
        </p:txBody>
      </p:sp>
    </p:spTree>
    <p:extLst>
      <p:ext uri="{BB962C8B-B14F-4D97-AF65-F5344CB8AC3E}">
        <p14:creationId xmlns:p14="http://schemas.microsoft.com/office/powerpoint/2010/main" val="1115274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EAD8BBC9-4918-4E5A-9179-B740B31EC76F}" type="slidenum">
              <a:rPr lang="en-US">
                <a:solidFill>
                  <a:prstClr val="black"/>
                </a:solidFill>
                <a:latin typeface="Calibri"/>
              </a:rPr>
              <a:pPr defTabSz="931774">
                <a:defRPr/>
              </a:pPr>
              <a:t>39</a:t>
            </a:fld>
            <a:endParaRPr lang="en-US">
              <a:solidFill>
                <a:prstClr val="black"/>
              </a:solidFill>
              <a:latin typeface="Calibri"/>
            </a:endParaRPr>
          </a:p>
        </p:txBody>
      </p:sp>
    </p:spTree>
    <p:extLst>
      <p:ext uri="{BB962C8B-B14F-4D97-AF65-F5344CB8AC3E}">
        <p14:creationId xmlns:p14="http://schemas.microsoft.com/office/powerpoint/2010/main" val="1115274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EAD8BBC9-4918-4E5A-9179-B740B31EC76F}" type="slidenum">
              <a:rPr lang="en-US">
                <a:solidFill>
                  <a:prstClr val="black"/>
                </a:solidFill>
                <a:latin typeface="Calibri"/>
              </a:rPr>
              <a:pPr defTabSz="931774">
                <a:defRPr/>
              </a:pPr>
              <a:t>40</a:t>
            </a:fld>
            <a:endParaRPr lang="en-US">
              <a:solidFill>
                <a:prstClr val="black"/>
              </a:solidFill>
              <a:latin typeface="Calibri"/>
            </a:endParaRPr>
          </a:p>
        </p:txBody>
      </p:sp>
    </p:spTree>
    <p:extLst>
      <p:ext uri="{BB962C8B-B14F-4D97-AF65-F5344CB8AC3E}">
        <p14:creationId xmlns:p14="http://schemas.microsoft.com/office/powerpoint/2010/main" val="397460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EAD8BBC9-4918-4E5A-9179-B740B31EC76F}" type="slidenum">
              <a:rPr lang="en-US">
                <a:solidFill>
                  <a:prstClr val="black"/>
                </a:solidFill>
                <a:latin typeface="Calibri"/>
              </a:rPr>
              <a:pPr defTabSz="931774">
                <a:defRPr/>
              </a:pPr>
              <a:t>41</a:t>
            </a:fld>
            <a:endParaRPr lang="en-US">
              <a:solidFill>
                <a:prstClr val="black"/>
              </a:solidFill>
              <a:latin typeface="Calibri"/>
            </a:endParaRPr>
          </a:p>
        </p:txBody>
      </p:sp>
    </p:spTree>
    <p:extLst>
      <p:ext uri="{BB962C8B-B14F-4D97-AF65-F5344CB8AC3E}">
        <p14:creationId xmlns:p14="http://schemas.microsoft.com/office/powerpoint/2010/main" val="254224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4" name="Slide Number Placeholder 3"/>
          <p:cNvSpPr>
            <a:spLocks noGrp="1"/>
          </p:cNvSpPr>
          <p:nvPr>
            <p:ph type="sldNum" sz="quarter" idx="10"/>
          </p:nvPr>
        </p:nvSpPr>
        <p:spPr/>
        <p:txBody>
          <a:bodyPr/>
          <a:lstStyle/>
          <a:p>
            <a:pPr defTabSz="931774">
              <a:defRPr/>
            </a:pPr>
            <a:fld id="{EAD8BBC9-4918-4E5A-9179-B740B31EC76F}" type="slidenum">
              <a:rPr lang="en-US">
                <a:solidFill>
                  <a:prstClr val="black"/>
                </a:solidFill>
                <a:latin typeface="Calibri"/>
              </a:rPr>
              <a:pPr defTabSz="931774">
                <a:defRPr/>
              </a:pPr>
              <a:t>42</a:t>
            </a:fld>
            <a:endParaRPr lang="en-US">
              <a:solidFill>
                <a:prstClr val="black"/>
              </a:solidFill>
              <a:latin typeface="Calibri"/>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63078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EAD8BBC9-4918-4E5A-9179-B740B31EC76F}" type="slidenum">
              <a:rPr lang="en-US">
                <a:solidFill>
                  <a:prstClr val="black"/>
                </a:solidFill>
                <a:latin typeface="Calibri"/>
              </a:rPr>
              <a:pPr defTabSz="931774">
                <a:defRPr/>
              </a:pPr>
              <a:t>46</a:t>
            </a:fld>
            <a:endParaRPr lang="en-US">
              <a:solidFill>
                <a:prstClr val="black"/>
              </a:solidFill>
              <a:latin typeface="Calibri"/>
            </a:endParaRPr>
          </a:p>
        </p:txBody>
      </p:sp>
    </p:spTree>
    <p:extLst>
      <p:ext uri="{BB962C8B-B14F-4D97-AF65-F5344CB8AC3E}">
        <p14:creationId xmlns:p14="http://schemas.microsoft.com/office/powerpoint/2010/main" val="414644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EAD8BBC9-4918-4E5A-9179-B740B31EC76F}" type="slidenum">
              <a:rPr lang="en-US">
                <a:solidFill>
                  <a:prstClr val="black"/>
                </a:solidFill>
                <a:latin typeface="Calibri"/>
              </a:rPr>
              <a:pPr defTabSz="931774">
                <a:defRPr/>
              </a:pPr>
              <a:t>49</a:t>
            </a:fld>
            <a:endParaRPr lang="en-US">
              <a:solidFill>
                <a:prstClr val="black"/>
              </a:solidFill>
              <a:latin typeface="Calibri"/>
            </a:endParaRPr>
          </a:p>
        </p:txBody>
      </p:sp>
    </p:spTree>
    <p:extLst>
      <p:ext uri="{BB962C8B-B14F-4D97-AF65-F5344CB8AC3E}">
        <p14:creationId xmlns:p14="http://schemas.microsoft.com/office/powerpoint/2010/main" val="51665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D8BBC9-4918-4E5A-9179-B740B31EC76F}" type="slidenum">
              <a:rPr lang="en-US" smtClean="0"/>
              <a:t>50</a:t>
            </a:fld>
            <a:endParaRPr lang="en-US"/>
          </a:p>
        </p:txBody>
      </p:sp>
    </p:spTree>
    <p:extLst>
      <p:ext uri="{BB962C8B-B14F-4D97-AF65-F5344CB8AC3E}">
        <p14:creationId xmlns:p14="http://schemas.microsoft.com/office/powerpoint/2010/main" val="2363459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D8BBC9-4918-4E5A-9179-B740B31EC76F}" type="slidenum">
              <a:rPr lang="en-US" smtClean="0"/>
              <a:t>51</a:t>
            </a:fld>
            <a:endParaRPr lang="en-US"/>
          </a:p>
        </p:txBody>
      </p:sp>
    </p:spTree>
    <p:extLst>
      <p:ext uri="{BB962C8B-B14F-4D97-AF65-F5344CB8AC3E}">
        <p14:creationId xmlns:p14="http://schemas.microsoft.com/office/powerpoint/2010/main" val="2158713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EAD8BBC9-4918-4E5A-9179-B740B31EC76F}" type="slidenum">
              <a:rPr lang="en-US">
                <a:solidFill>
                  <a:prstClr val="black"/>
                </a:solidFill>
                <a:latin typeface="Calibri"/>
              </a:rPr>
              <a:pPr defTabSz="931774">
                <a:defRPr/>
              </a:pPr>
              <a:t>52</a:t>
            </a:fld>
            <a:endParaRPr lang="en-US">
              <a:solidFill>
                <a:prstClr val="black"/>
              </a:solidFill>
              <a:latin typeface="Calibri"/>
            </a:endParaRPr>
          </a:p>
        </p:txBody>
      </p:sp>
    </p:spTree>
    <p:extLst>
      <p:ext uri="{BB962C8B-B14F-4D97-AF65-F5344CB8AC3E}">
        <p14:creationId xmlns:p14="http://schemas.microsoft.com/office/powerpoint/2010/main" val="406974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D8BBC9-4918-4E5A-9179-B740B31EC76F}" type="slidenum">
              <a:rPr lang="en-US" smtClean="0"/>
              <a:t>20</a:t>
            </a:fld>
            <a:endParaRPr lang="en-US"/>
          </a:p>
        </p:txBody>
      </p:sp>
    </p:spTree>
    <p:extLst>
      <p:ext uri="{BB962C8B-B14F-4D97-AF65-F5344CB8AC3E}">
        <p14:creationId xmlns:p14="http://schemas.microsoft.com/office/powerpoint/2010/main" val="397460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D8BBC9-4918-4E5A-9179-B740B31EC76F}" type="slidenum">
              <a:rPr lang="en-US" smtClean="0"/>
              <a:t>21</a:t>
            </a:fld>
            <a:endParaRPr lang="en-US"/>
          </a:p>
        </p:txBody>
      </p:sp>
    </p:spTree>
    <p:extLst>
      <p:ext uri="{BB962C8B-B14F-4D97-AF65-F5344CB8AC3E}">
        <p14:creationId xmlns:p14="http://schemas.microsoft.com/office/powerpoint/2010/main" val="167127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-Did not develop an appropriate rescue plan that included retrieval of an injured or incapacitated worker from a 25-foot scaffold within a permit-required confined space </a:t>
            </a:r>
          </a:p>
          <a:p>
            <a:r>
              <a:rPr lang="en-US"/>
              <a:t>-Did not confirm that the County Fire Department had the capability to perform an emergency rescue on the 25-foot scaffold that was erected in Tank prior to abrasive blasting </a:t>
            </a:r>
          </a:p>
        </p:txBody>
      </p:sp>
      <p:sp>
        <p:nvSpPr>
          <p:cNvPr id="4" name="Slide Number Placeholder 3"/>
          <p:cNvSpPr>
            <a:spLocks noGrp="1"/>
          </p:cNvSpPr>
          <p:nvPr>
            <p:ph type="sldNum" sz="quarter" idx="5"/>
          </p:nvPr>
        </p:nvSpPr>
        <p:spPr/>
        <p:txBody>
          <a:bodyPr/>
          <a:lstStyle/>
          <a:p>
            <a:fld id="{EAD8BBC9-4918-4E5A-9179-B740B31EC76F}" type="slidenum">
              <a:rPr lang="en-US" smtClean="0"/>
              <a:t>25</a:t>
            </a:fld>
            <a:endParaRPr lang="en-US"/>
          </a:p>
        </p:txBody>
      </p:sp>
    </p:spTree>
    <p:extLst>
      <p:ext uri="{BB962C8B-B14F-4D97-AF65-F5344CB8AC3E}">
        <p14:creationId xmlns:p14="http://schemas.microsoft.com/office/powerpoint/2010/main" val="3053274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BBC9-4918-4E5A-9179-B740B31EC76F}" type="slidenum">
              <a:rPr lang="en-US" smtClean="0"/>
              <a:t>27</a:t>
            </a:fld>
            <a:endParaRPr lang="en-US"/>
          </a:p>
        </p:txBody>
      </p:sp>
    </p:spTree>
    <p:extLst>
      <p:ext uri="{BB962C8B-B14F-4D97-AF65-F5344CB8AC3E}">
        <p14:creationId xmlns:p14="http://schemas.microsoft.com/office/powerpoint/2010/main" val="239910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There were 2 instances where workers fall into holes on a roof, 1 into the system and the other caught himself. </a:t>
            </a:r>
          </a:p>
          <a:p>
            <a:r>
              <a:rPr lang="en-US"/>
              <a:t>-1 ladder fall, 1 incident involving both improper ladder use and improper fall arrest use with no fall. </a:t>
            </a:r>
          </a:p>
          <a:p>
            <a:endParaRPr lang="en-US"/>
          </a:p>
          <a:p>
            <a:r>
              <a:rPr lang="en-US"/>
              <a:t>-When a construction sub-contractors need to work at heights, diligence in oversight of the WPC process, then verifying that they are following the plan in the field is imperative.</a:t>
            </a:r>
          </a:p>
          <a:p>
            <a:endParaRPr lang="en-US"/>
          </a:p>
          <a:p>
            <a:endParaRPr lang="en-US"/>
          </a:p>
        </p:txBody>
      </p:sp>
      <p:sp>
        <p:nvSpPr>
          <p:cNvPr id="4" name="Slide Number Placeholder 3"/>
          <p:cNvSpPr>
            <a:spLocks noGrp="1"/>
          </p:cNvSpPr>
          <p:nvPr>
            <p:ph type="sldNum" sz="quarter" idx="5"/>
          </p:nvPr>
        </p:nvSpPr>
        <p:spPr/>
        <p:txBody>
          <a:bodyPr/>
          <a:lstStyle/>
          <a:p>
            <a:fld id="{EAD8BBC9-4918-4E5A-9179-B740B31EC76F}" type="slidenum">
              <a:rPr lang="en-US" smtClean="0"/>
              <a:t>28</a:t>
            </a:fld>
            <a:endParaRPr lang="en-US"/>
          </a:p>
        </p:txBody>
      </p:sp>
    </p:spTree>
    <p:extLst>
      <p:ext uri="{BB962C8B-B14F-4D97-AF65-F5344CB8AC3E}">
        <p14:creationId xmlns:p14="http://schemas.microsoft.com/office/powerpoint/2010/main" val="202831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BBC9-4918-4E5A-9179-B740B31EC76F}" type="slidenum">
              <a:rPr lang="en-US" smtClean="0"/>
              <a:t>32</a:t>
            </a:fld>
            <a:endParaRPr lang="en-US"/>
          </a:p>
        </p:txBody>
      </p:sp>
    </p:spTree>
    <p:extLst>
      <p:ext uri="{BB962C8B-B14F-4D97-AF65-F5344CB8AC3E}">
        <p14:creationId xmlns:p14="http://schemas.microsoft.com/office/powerpoint/2010/main" val="204639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BBC9-4918-4E5A-9179-B740B31EC76F}" type="slidenum">
              <a:rPr lang="en-US" smtClean="0"/>
              <a:t>37</a:t>
            </a:fld>
            <a:endParaRPr lang="en-US"/>
          </a:p>
        </p:txBody>
      </p:sp>
    </p:spTree>
    <p:extLst>
      <p:ext uri="{BB962C8B-B14F-4D97-AF65-F5344CB8AC3E}">
        <p14:creationId xmlns:p14="http://schemas.microsoft.com/office/powerpoint/2010/main" val="2210756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D8BBC9-4918-4E5A-9179-B740B31EC76F}" type="slidenum">
              <a:rPr lang="en-US" smtClean="0"/>
              <a:t>38</a:t>
            </a:fld>
            <a:endParaRPr lang="en-US"/>
          </a:p>
        </p:txBody>
      </p:sp>
    </p:spTree>
    <p:extLst>
      <p:ext uri="{BB962C8B-B14F-4D97-AF65-F5344CB8AC3E}">
        <p14:creationId xmlns:p14="http://schemas.microsoft.com/office/powerpoint/2010/main" val="4069746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ambria" pitchFamily="18"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Date Placeholder 10"/>
          <p:cNvSpPr>
            <a:spLocks noGrp="1"/>
          </p:cNvSpPr>
          <p:nvPr>
            <p:ph type="dt" sz="half" idx="10"/>
          </p:nvPr>
        </p:nvSpPr>
        <p:spPr/>
        <p:txBody>
          <a:bodyPr/>
          <a:lstStyle/>
          <a:p>
            <a:r>
              <a:rPr lang="en-US"/>
              <a:t>November 2022</a:t>
            </a:r>
          </a:p>
        </p:txBody>
      </p:sp>
      <p:sp>
        <p:nvSpPr>
          <p:cNvPr id="12" name="Footer Placeholder 11"/>
          <p:cNvSpPr>
            <a:spLocks noGrp="1"/>
          </p:cNvSpPr>
          <p:nvPr>
            <p:ph type="ftr" sz="quarter" idx="11"/>
          </p:nvPr>
        </p:nvSpPr>
        <p:spPr/>
        <p:txBody>
          <a:bodyPr/>
          <a:lstStyle/>
          <a:p>
            <a:r>
              <a:rPr lang="en-US"/>
              <a:t>Office of Enforcement</a:t>
            </a:r>
          </a:p>
        </p:txBody>
      </p:sp>
      <p:sp>
        <p:nvSpPr>
          <p:cNvPr id="13" name="Slide Number Placeholder 12"/>
          <p:cNvSpPr>
            <a:spLocks noGrp="1"/>
          </p:cNvSpPr>
          <p:nvPr>
            <p:ph type="sldNum" sz="quarter" idx="12"/>
          </p:nvPr>
        </p:nvSpPr>
        <p:spPr/>
        <p:txBody>
          <a:bodyPr/>
          <a:lstStyle/>
          <a:p>
            <a:fld id="{9A7551C4-2F93-4548-8F22-82D6D8849934}" type="slidenum">
              <a:rPr lang="en-US" smtClean="0"/>
              <a:t>‹#›</a:t>
            </a:fld>
            <a:endParaRPr lang="en-US"/>
          </a:p>
        </p:txBody>
      </p:sp>
    </p:spTree>
    <p:extLst>
      <p:ext uri="{BB962C8B-B14F-4D97-AF65-F5344CB8AC3E}">
        <p14:creationId xmlns:p14="http://schemas.microsoft.com/office/powerpoint/2010/main" val="84104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November 2022</a:t>
            </a:r>
          </a:p>
        </p:txBody>
      </p:sp>
      <p:sp>
        <p:nvSpPr>
          <p:cNvPr id="6" name="Footer Placeholder 5"/>
          <p:cNvSpPr>
            <a:spLocks noGrp="1"/>
          </p:cNvSpPr>
          <p:nvPr>
            <p:ph type="ftr" sz="quarter" idx="11"/>
          </p:nvPr>
        </p:nvSpPr>
        <p:spPr/>
        <p:txBody>
          <a:bodyPr/>
          <a:lstStyle/>
          <a:p>
            <a:r>
              <a:rPr lang="en-US"/>
              <a:t>Office of Enforcement</a:t>
            </a:r>
          </a:p>
        </p:txBody>
      </p:sp>
      <p:sp>
        <p:nvSpPr>
          <p:cNvPr id="7" name="Slide Number Placeholder 6"/>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2731743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914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272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754312"/>
            <a:ext cx="5386917" cy="3417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272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754312"/>
            <a:ext cx="5389033" cy="3417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November 2022</a:t>
            </a:r>
          </a:p>
        </p:txBody>
      </p:sp>
      <p:sp>
        <p:nvSpPr>
          <p:cNvPr id="8" name="Footer Placeholder 7"/>
          <p:cNvSpPr>
            <a:spLocks noGrp="1"/>
          </p:cNvSpPr>
          <p:nvPr>
            <p:ph type="ftr" sz="quarter" idx="11"/>
          </p:nvPr>
        </p:nvSpPr>
        <p:spPr/>
        <p:txBody>
          <a:bodyPr/>
          <a:lstStyle/>
          <a:p>
            <a:r>
              <a:rPr lang="en-US"/>
              <a:t>Office of Enforcement</a:t>
            </a:r>
          </a:p>
        </p:txBody>
      </p:sp>
      <p:sp>
        <p:nvSpPr>
          <p:cNvPr id="9" name="Slide Number Placeholder 8"/>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1609931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November 2022</a:t>
            </a:r>
          </a:p>
        </p:txBody>
      </p:sp>
      <p:sp>
        <p:nvSpPr>
          <p:cNvPr id="4" name="Footer Placeholder 3"/>
          <p:cNvSpPr>
            <a:spLocks noGrp="1"/>
          </p:cNvSpPr>
          <p:nvPr>
            <p:ph type="ftr" sz="quarter" idx="11"/>
          </p:nvPr>
        </p:nvSpPr>
        <p:spPr/>
        <p:txBody>
          <a:bodyPr/>
          <a:lstStyle/>
          <a:p>
            <a:r>
              <a:rPr lang="en-US"/>
              <a:t>Office of Enforcement</a:t>
            </a:r>
          </a:p>
        </p:txBody>
      </p:sp>
      <p:sp>
        <p:nvSpPr>
          <p:cNvPr id="5" name="Slide Number Placeholder 4"/>
          <p:cNvSpPr>
            <a:spLocks noGrp="1"/>
          </p:cNvSpPr>
          <p:nvPr>
            <p:ph type="sldNum" sz="quarter" idx="12"/>
          </p:nvPr>
        </p:nvSpPr>
        <p:spPr/>
        <p:txBody>
          <a:bodyPr/>
          <a:lstStyle/>
          <a:p>
            <a:fld id="{3A98F282-A15F-4A87-B428-6991105A83D0}" type="slidenum">
              <a:rPr lang="en-US" smtClean="0"/>
              <a:pPr/>
              <a:t>‹#›</a:t>
            </a:fld>
            <a:endParaRPr lang="en-US"/>
          </a:p>
        </p:txBody>
      </p:sp>
      <p:sp>
        <p:nvSpPr>
          <p:cNvPr id="7" name="Title 6"/>
          <p:cNvSpPr>
            <a:spLocks noGrp="1"/>
          </p:cNvSpPr>
          <p:nvPr>
            <p:ph type="title" hasCustomPrompt="1"/>
          </p:nvPr>
        </p:nvSpPr>
        <p:spPr/>
        <p:txBody>
          <a:bodyPr/>
          <a:lstStyle>
            <a:lvl1pPr>
              <a:defRPr/>
            </a:lvl1pPr>
          </a:lstStyle>
          <a:p>
            <a:r>
              <a:rPr lang="en-US"/>
              <a:t>to edit Master title style</a:t>
            </a:r>
          </a:p>
        </p:txBody>
      </p:sp>
    </p:spTree>
    <p:extLst>
      <p:ext uri="{BB962C8B-B14F-4D97-AF65-F5344CB8AC3E}">
        <p14:creationId xmlns:p14="http://schemas.microsoft.com/office/powerpoint/2010/main" val="1381283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2022</a:t>
            </a:r>
          </a:p>
        </p:txBody>
      </p:sp>
      <p:sp>
        <p:nvSpPr>
          <p:cNvPr id="4" name="Footer Placeholder 3"/>
          <p:cNvSpPr>
            <a:spLocks noGrp="1"/>
          </p:cNvSpPr>
          <p:nvPr>
            <p:ph type="ftr" sz="quarter" idx="11"/>
          </p:nvPr>
        </p:nvSpPr>
        <p:spPr/>
        <p:txBody>
          <a:bodyPr/>
          <a:lstStyle/>
          <a:p>
            <a:r>
              <a:rPr lang="en-US"/>
              <a:t>Office of Enforcement</a:t>
            </a:r>
          </a:p>
        </p:txBody>
      </p:sp>
      <p:sp>
        <p:nvSpPr>
          <p:cNvPr id="5" name="Slide Number Placeholder 4"/>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4213291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p>
        </p:txBody>
      </p:sp>
      <p:sp>
        <p:nvSpPr>
          <p:cNvPr id="3" name="Footer Placeholder 2"/>
          <p:cNvSpPr>
            <a:spLocks noGrp="1"/>
          </p:cNvSpPr>
          <p:nvPr>
            <p:ph type="ftr" sz="quarter" idx="11"/>
          </p:nvPr>
        </p:nvSpPr>
        <p:spPr/>
        <p:txBody>
          <a:bodyPr/>
          <a:lstStyle/>
          <a:p>
            <a:r>
              <a:rPr lang="en-US"/>
              <a:t>Office of Enforcement</a:t>
            </a:r>
          </a:p>
        </p:txBody>
      </p:sp>
      <p:sp>
        <p:nvSpPr>
          <p:cNvPr id="4" name="Slide Number Placeholder 3"/>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1540805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2022</a:t>
            </a:r>
          </a:p>
        </p:txBody>
      </p:sp>
      <p:sp>
        <p:nvSpPr>
          <p:cNvPr id="4" name="Footer Placeholder 3"/>
          <p:cNvSpPr>
            <a:spLocks noGrp="1"/>
          </p:cNvSpPr>
          <p:nvPr>
            <p:ph type="ftr" sz="quarter" idx="11"/>
          </p:nvPr>
        </p:nvSpPr>
        <p:spPr/>
        <p:txBody>
          <a:bodyPr/>
          <a:lstStyle/>
          <a:p>
            <a:r>
              <a:rPr lang="en-US"/>
              <a:t>Office of Enforcement</a:t>
            </a:r>
          </a:p>
        </p:txBody>
      </p:sp>
      <p:sp>
        <p:nvSpPr>
          <p:cNvPr id="5" name="Slide Number Placeholder 4"/>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2568113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2022</a:t>
            </a:r>
          </a:p>
        </p:txBody>
      </p:sp>
      <p:sp>
        <p:nvSpPr>
          <p:cNvPr id="6" name="Footer Placeholder 5"/>
          <p:cNvSpPr>
            <a:spLocks noGrp="1"/>
          </p:cNvSpPr>
          <p:nvPr>
            <p:ph type="ftr" sz="quarter" idx="11"/>
          </p:nvPr>
        </p:nvSpPr>
        <p:spPr/>
        <p:txBody>
          <a:bodyPr/>
          <a:lstStyle/>
          <a:p>
            <a:r>
              <a:rPr lang="en-US"/>
              <a:t>Office of Enforcement</a:t>
            </a:r>
          </a:p>
        </p:txBody>
      </p:sp>
      <p:sp>
        <p:nvSpPr>
          <p:cNvPr id="7" name="Slide Number Placeholder 6"/>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2932045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2022</a:t>
            </a:r>
          </a:p>
        </p:txBody>
      </p:sp>
      <p:sp>
        <p:nvSpPr>
          <p:cNvPr id="6" name="Footer Placeholder 5"/>
          <p:cNvSpPr>
            <a:spLocks noGrp="1"/>
          </p:cNvSpPr>
          <p:nvPr>
            <p:ph type="ftr" sz="quarter" idx="11"/>
          </p:nvPr>
        </p:nvSpPr>
        <p:spPr/>
        <p:txBody>
          <a:bodyPr/>
          <a:lstStyle/>
          <a:p>
            <a:r>
              <a:rPr lang="en-US"/>
              <a:t>Office of Enforcement</a:t>
            </a:r>
          </a:p>
        </p:txBody>
      </p:sp>
      <p:sp>
        <p:nvSpPr>
          <p:cNvPr id="7" name="Slide Number Placeholder 6"/>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2753357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November 2022</a:t>
            </a:r>
          </a:p>
        </p:txBody>
      </p:sp>
      <p:sp>
        <p:nvSpPr>
          <p:cNvPr id="5" name="Footer Placeholder 4"/>
          <p:cNvSpPr>
            <a:spLocks noGrp="1"/>
          </p:cNvSpPr>
          <p:nvPr>
            <p:ph type="ftr" sz="quarter" idx="11"/>
          </p:nvPr>
        </p:nvSpPr>
        <p:spPr/>
        <p:txBody>
          <a:bodyPr/>
          <a:lstStyle/>
          <a:p>
            <a:r>
              <a:rPr lang="en-US"/>
              <a:t>Office of Enforcement</a:t>
            </a:r>
          </a:p>
        </p:txBody>
      </p:sp>
      <p:sp>
        <p:nvSpPr>
          <p:cNvPr id="6" name="Slide Number Placeholder 5"/>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2417858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November 2022</a:t>
            </a:r>
          </a:p>
        </p:txBody>
      </p:sp>
      <p:sp>
        <p:nvSpPr>
          <p:cNvPr id="5" name="Footer Placeholder 4"/>
          <p:cNvSpPr>
            <a:spLocks noGrp="1"/>
          </p:cNvSpPr>
          <p:nvPr>
            <p:ph type="ftr" sz="quarter" idx="11"/>
          </p:nvPr>
        </p:nvSpPr>
        <p:spPr/>
        <p:txBody>
          <a:bodyPr/>
          <a:lstStyle/>
          <a:p>
            <a:r>
              <a:rPr lang="en-US"/>
              <a:t>Office of Enforcement</a:t>
            </a:r>
          </a:p>
        </p:txBody>
      </p:sp>
      <p:sp>
        <p:nvSpPr>
          <p:cNvPr id="6" name="Slide Number Placeholder 5"/>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215924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6300"/>
            <a:ext cx="10972800" cy="906116"/>
          </a:xfrm>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09600" y="1790700"/>
            <a:ext cx="10972800" cy="4572000"/>
          </a:xfrm>
        </p:spPr>
        <p:txBody>
          <a:bodyPr/>
          <a:lstStyle>
            <a:lvl1pPr>
              <a:buClr>
                <a:srgbClr val="333399"/>
              </a:buClr>
              <a:defRPr/>
            </a:lvl1pPr>
            <a:lvl2pPr>
              <a:spcBef>
                <a:spcPts val="1200"/>
              </a:spcBef>
              <a:buClr>
                <a:srgbClr val="333399"/>
              </a:buClr>
              <a:defRPr/>
            </a:lvl2pPr>
            <a:lvl3pPr>
              <a:spcBef>
                <a:spcPts val="1200"/>
              </a:spcBef>
              <a:buClr>
                <a:srgbClr val="333399"/>
              </a:buClr>
              <a:defRPr/>
            </a:lvl3pPr>
            <a:lvl4pPr>
              <a:spcBef>
                <a:spcPts val="1200"/>
              </a:spcBef>
              <a:buClr>
                <a:srgbClr val="333399"/>
              </a:buClr>
              <a:defRPr/>
            </a:lvl4pPr>
            <a:lvl5pPr>
              <a:spcBef>
                <a:spcPts val="1200"/>
              </a:spcBef>
              <a:buClr>
                <a:srgbClr val="33339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November 2022</a:t>
            </a:r>
          </a:p>
        </p:txBody>
      </p:sp>
      <p:sp>
        <p:nvSpPr>
          <p:cNvPr id="8" name="Footer Placeholder 7"/>
          <p:cNvSpPr>
            <a:spLocks noGrp="1"/>
          </p:cNvSpPr>
          <p:nvPr>
            <p:ph type="ftr" sz="quarter" idx="11"/>
          </p:nvPr>
        </p:nvSpPr>
        <p:spPr/>
        <p:txBody>
          <a:bodyPr/>
          <a:lstStyle>
            <a:lvl1pPr>
              <a:defRPr/>
            </a:lvl1pPr>
          </a:lstStyle>
          <a:p>
            <a:r>
              <a:rPr lang="en-US"/>
              <a:t>Office of Enforcement</a:t>
            </a:r>
          </a:p>
        </p:txBody>
      </p:sp>
      <p:sp>
        <p:nvSpPr>
          <p:cNvPr id="9" name="Slide Number Placeholder 8"/>
          <p:cNvSpPr>
            <a:spLocks noGrp="1"/>
          </p:cNvSpPr>
          <p:nvPr>
            <p:ph type="sldNum" sz="quarter" idx="12"/>
          </p:nvPr>
        </p:nvSpPr>
        <p:spPr/>
        <p:txBody>
          <a:bodyPr/>
          <a:lstStyle/>
          <a:p>
            <a:fld id="{9A7551C4-2F93-4548-8F22-82D6D8849934}" type="slidenum">
              <a:rPr lang="en-US" smtClean="0"/>
              <a:t>‹#›</a:t>
            </a:fld>
            <a:endParaRPr lang="en-US"/>
          </a:p>
        </p:txBody>
      </p:sp>
    </p:spTree>
    <p:extLst>
      <p:ext uri="{BB962C8B-B14F-4D97-AF65-F5344CB8AC3E}">
        <p14:creationId xmlns:p14="http://schemas.microsoft.com/office/powerpoint/2010/main" val="372574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November 2022</a:t>
            </a:r>
          </a:p>
        </p:txBody>
      </p:sp>
      <p:sp>
        <p:nvSpPr>
          <p:cNvPr id="6" name="Footer Placeholder 5"/>
          <p:cNvSpPr>
            <a:spLocks noGrp="1"/>
          </p:cNvSpPr>
          <p:nvPr>
            <p:ph type="ftr" sz="quarter" idx="11"/>
          </p:nvPr>
        </p:nvSpPr>
        <p:spPr/>
        <p:txBody>
          <a:bodyPr/>
          <a:lstStyle/>
          <a:p>
            <a:r>
              <a:rPr lang="en-US"/>
              <a:t>Office of Enforcement</a:t>
            </a:r>
          </a:p>
        </p:txBody>
      </p:sp>
      <p:sp>
        <p:nvSpPr>
          <p:cNvPr id="7" name="Slide Number Placeholder 6"/>
          <p:cNvSpPr>
            <a:spLocks noGrp="1"/>
          </p:cNvSpPr>
          <p:nvPr>
            <p:ph type="sldNum" sz="quarter" idx="12"/>
          </p:nvPr>
        </p:nvSpPr>
        <p:spPr/>
        <p:txBody>
          <a:bodyPr/>
          <a:lstStyle/>
          <a:p>
            <a:fld id="{9A7551C4-2F93-4548-8F22-82D6D8849934}" type="slidenum">
              <a:rPr lang="en-US" smtClean="0"/>
              <a:t>‹#›</a:t>
            </a:fld>
            <a:endParaRPr lang="en-US"/>
          </a:p>
        </p:txBody>
      </p:sp>
    </p:spTree>
    <p:extLst>
      <p:ext uri="{BB962C8B-B14F-4D97-AF65-F5344CB8AC3E}">
        <p14:creationId xmlns:p14="http://schemas.microsoft.com/office/powerpoint/2010/main" val="2549281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1CB01687-632E-492B-AB66-F8ECAC006495}"/>
              </a:ext>
            </a:extLst>
          </p:cNvPr>
          <p:cNvSpPr>
            <a:spLocks noGrp="1"/>
          </p:cNvSpPr>
          <p:nvPr>
            <p:ph type="dt" sz="half" idx="10"/>
          </p:nvPr>
        </p:nvSpPr>
        <p:spPr>
          <a:xfrm>
            <a:off x="452887" y="6349729"/>
            <a:ext cx="2844800" cy="365125"/>
          </a:xfrm>
        </p:spPr>
        <p:txBody>
          <a:bodyPr/>
          <a:lstStyle/>
          <a:p>
            <a:r>
              <a:rPr lang="en-US"/>
              <a:t>November 2022</a:t>
            </a:r>
          </a:p>
        </p:txBody>
      </p:sp>
      <p:sp>
        <p:nvSpPr>
          <p:cNvPr id="9" name="Footer Placeholder 7">
            <a:extLst>
              <a:ext uri="{FF2B5EF4-FFF2-40B4-BE49-F238E27FC236}">
                <a16:creationId xmlns:a16="http://schemas.microsoft.com/office/drawing/2014/main" id="{75A589E8-9683-401C-8A34-34C4AA3EDAF1}"/>
              </a:ext>
            </a:extLst>
          </p:cNvPr>
          <p:cNvSpPr>
            <a:spLocks noGrp="1"/>
          </p:cNvSpPr>
          <p:nvPr>
            <p:ph type="ftr" sz="quarter" idx="11"/>
          </p:nvPr>
        </p:nvSpPr>
        <p:spPr>
          <a:xfrm>
            <a:off x="4165600" y="6349729"/>
            <a:ext cx="3860800" cy="365125"/>
          </a:xfrm>
        </p:spPr>
        <p:txBody>
          <a:bodyPr/>
          <a:lstStyle/>
          <a:p>
            <a:r>
              <a:rPr lang="en-US"/>
              <a:t>Office of Enforcement</a:t>
            </a:r>
          </a:p>
        </p:txBody>
      </p:sp>
      <p:sp>
        <p:nvSpPr>
          <p:cNvPr id="10" name="Slide Number Placeholder 8">
            <a:extLst>
              <a:ext uri="{FF2B5EF4-FFF2-40B4-BE49-F238E27FC236}">
                <a16:creationId xmlns:a16="http://schemas.microsoft.com/office/drawing/2014/main" id="{D4773171-69B8-4507-AF18-EE9E71C270BB}"/>
              </a:ext>
            </a:extLst>
          </p:cNvPr>
          <p:cNvSpPr>
            <a:spLocks noGrp="1"/>
          </p:cNvSpPr>
          <p:nvPr>
            <p:ph type="sldNum" sz="quarter" idx="12"/>
          </p:nvPr>
        </p:nvSpPr>
        <p:spPr>
          <a:xfrm>
            <a:off x="8890000" y="6349729"/>
            <a:ext cx="2844800" cy="365125"/>
          </a:xfrm>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8159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914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27238"/>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754312"/>
            <a:ext cx="5386917" cy="34178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2027238"/>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754312"/>
            <a:ext cx="5389033" cy="34178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November 2022</a:t>
            </a:r>
          </a:p>
        </p:txBody>
      </p:sp>
      <p:sp>
        <p:nvSpPr>
          <p:cNvPr id="8" name="Footer Placeholder 7"/>
          <p:cNvSpPr>
            <a:spLocks noGrp="1"/>
          </p:cNvSpPr>
          <p:nvPr>
            <p:ph type="ftr" sz="quarter" idx="11"/>
          </p:nvPr>
        </p:nvSpPr>
        <p:spPr/>
        <p:txBody>
          <a:bodyPr/>
          <a:lstStyle/>
          <a:p>
            <a:r>
              <a:rPr lang="en-US"/>
              <a:t>Office of Enforcement</a:t>
            </a:r>
          </a:p>
        </p:txBody>
      </p:sp>
      <p:sp>
        <p:nvSpPr>
          <p:cNvPr id="9" name="Slide Number Placeholder 8"/>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3309629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November 2022</a:t>
            </a:r>
          </a:p>
        </p:txBody>
      </p:sp>
      <p:sp>
        <p:nvSpPr>
          <p:cNvPr id="4" name="Footer Placeholder 3"/>
          <p:cNvSpPr>
            <a:spLocks noGrp="1"/>
          </p:cNvSpPr>
          <p:nvPr>
            <p:ph type="ftr" sz="quarter" idx="11"/>
          </p:nvPr>
        </p:nvSpPr>
        <p:spPr/>
        <p:txBody>
          <a:bodyPr/>
          <a:lstStyle/>
          <a:p>
            <a:r>
              <a:rPr lang="en-US">
                <a:solidFill>
                  <a:prstClr val="black">
                    <a:tint val="75000"/>
                  </a:prstClr>
                </a:solidFill>
              </a:rPr>
              <a:t>Office of Enforcement</a:t>
            </a:r>
          </a:p>
        </p:txBody>
      </p:sp>
      <p:sp>
        <p:nvSpPr>
          <p:cNvPr id="5" name="Slide Number Placeholder 4"/>
          <p:cNvSpPr>
            <a:spLocks noGrp="1"/>
          </p:cNvSpPr>
          <p:nvPr>
            <p:ph type="sldNum" sz="quarter" idx="12"/>
          </p:nvPr>
        </p:nvSpPr>
        <p:spPr/>
        <p:txBody>
          <a:bodyPr/>
          <a:lstStyle/>
          <a:p>
            <a:fld id="{3A98F282-A15F-4A87-B428-6991105A83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30909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ambria" pitchFamily="18"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November 2022</a:t>
            </a:r>
          </a:p>
        </p:txBody>
      </p:sp>
      <p:sp>
        <p:nvSpPr>
          <p:cNvPr id="5" name="Footer Placeholder 4"/>
          <p:cNvSpPr>
            <a:spLocks noGrp="1"/>
          </p:cNvSpPr>
          <p:nvPr>
            <p:ph type="ftr" sz="quarter" idx="11"/>
          </p:nvPr>
        </p:nvSpPr>
        <p:spPr>
          <a:xfrm>
            <a:off x="4165600" y="6248401"/>
            <a:ext cx="3860800" cy="365125"/>
          </a:xfrm>
        </p:spPr>
        <p:txBody>
          <a:bodyPr/>
          <a:lstStyle>
            <a:lvl1pPr>
              <a:defRPr sz="1600" b="1"/>
            </a:lvl1pPr>
          </a:lstStyle>
          <a:p>
            <a:r>
              <a:rPr lang="en-US"/>
              <a:t>Office of Enforcement</a:t>
            </a:r>
          </a:p>
        </p:txBody>
      </p:sp>
      <p:sp>
        <p:nvSpPr>
          <p:cNvPr id="6" name="Slide Number Placeholder 5"/>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209675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914400"/>
          </a:xfrm>
        </p:spPr>
        <p:txBody>
          <a:bodyPr/>
          <a:lstStyle/>
          <a:p>
            <a:r>
              <a:rPr lang="en-US"/>
              <a:t>Click to edit Master title style</a:t>
            </a:r>
          </a:p>
        </p:txBody>
      </p:sp>
      <p:sp>
        <p:nvSpPr>
          <p:cNvPr id="3" name="Content Placeholder 2"/>
          <p:cNvSpPr>
            <a:spLocks noGrp="1"/>
          </p:cNvSpPr>
          <p:nvPr>
            <p:ph idx="1"/>
          </p:nvPr>
        </p:nvSpPr>
        <p:spPr>
          <a:xfrm>
            <a:off x="609600" y="1722438"/>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November 2022</a:t>
            </a:r>
          </a:p>
        </p:txBody>
      </p:sp>
      <p:sp>
        <p:nvSpPr>
          <p:cNvPr id="5" name="Footer Placeholder 4"/>
          <p:cNvSpPr>
            <a:spLocks noGrp="1"/>
          </p:cNvSpPr>
          <p:nvPr>
            <p:ph type="ftr" sz="quarter" idx="11"/>
          </p:nvPr>
        </p:nvSpPr>
        <p:spPr/>
        <p:txBody>
          <a:bodyPr/>
          <a:lstStyle>
            <a:lvl1pPr>
              <a:defRPr sz="1600" b="1"/>
            </a:lvl1pPr>
          </a:lstStyle>
          <a:p>
            <a:r>
              <a:rPr lang="en-US"/>
              <a:t>Office of Enforcement</a:t>
            </a:r>
          </a:p>
        </p:txBody>
      </p:sp>
      <p:sp>
        <p:nvSpPr>
          <p:cNvPr id="6" name="Slide Number Placeholder 5"/>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147103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November 2022</a:t>
            </a:r>
          </a:p>
        </p:txBody>
      </p:sp>
      <p:sp>
        <p:nvSpPr>
          <p:cNvPr id="5" name="Footer Placeholder 4"/>
          <p:cNvSpPr>
            <a:spLocks noGrp="1"/>
          </p:cNvSpPr>
          <p:nvPr>
            <p:ph type="ftr" sz="quarter" idx="11"/>
          </p:nvPr>
        </p:nvSpPr>
        <p:spPr/>
        <p:txBody>
          <a:bodyPr/>
          <a:lstStyle/>
          <a:p>
            <a:r>
              <a:rPr lang="en-US"/>
              <a:t>Office of Enforcement</a:t>
            </a:r>
          </a:p>
        </p:txBody>
      </p:sp>
      <p:sp>
        <p:nvSpPr>
          <p:cNvPr id="6" name="Slide Number Placeholder 5"/>
          <p:cNvSpPr>
            <a:spLocks noGrp="1"/>
          </p:cNvSpPr>
          <p:nvPr>
            <p:ph type="sldNum" sz="quarter" idx="12"/>
          </p:nvPr>
        </p:nvSpPr>
        <p:spPr/>
        <p:txBody>
          <a:bodyPr/>
          <a:lstStyle/>
          <a:p>
            <a:fld id="{3A98F282-A15F-4A87-B428-6991105A83D0}" type="slidenum">
              <a:rPr lang="en-US" smtClean="0"/>
              <a:pPr/>
              <a:t>‹#›</a:t>
            </a:fld>
            <a:endParaRPr lang="en-US"/>
          </a:p>
        </p:txBody>
      </p:sp>
    </p:spTree>
    <p:extLst>
      <p:ext uri="{BB962C8B-B14F-4D97-AF65-F5344CB8AC3E}">
        <p14:creationId xmlns:p14="http://schemas.microsoft.com/office/powerpoint/2010/main" val="98116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3.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8763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p>
        </p:txBody>
      </p:sp>
      <p:sp>
        <p:nvSpPr>
          <p:cNvPr id="1027" name="Text Placeholder 2"/>
          <p:cNvSpPr>
            <a:spLocks noGrp="1"/>
          </p:cNvSpPr>
          <p:nvPr>
            <p:ph type="body" idx="1"/>
          </p:nvPr>
        </p:nvSpPr>
        <p:spPr bwMode="auto">
          <a:xfrm>
            <a:off x="609600" y="1790700"/>
            <a:ext cx="1097280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49725"/>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r>
              <a:rPr lang="en-US"/>
              <a:t>November 2022</a:t>
            </a:r>
          </a:p>
        </p:txBody>
      </p:sp>
      <p:sp>
        <p:nvSpPr>
          <p:cNvPr id="5" name="Footer Placeholder 4"/>
          <p:cNvSpPr>
            <a:spLocks noGrp="1"/>
          </p:cNvSpPr>
          <p:nvPr>
            <p:ph type="ftr" sz="quarter" idx="3"/>
          </p:nvPr>
        </p:nvSpPr>
        <p:spPr>
          <a:xfrm>
            <a:off x="4165600" y="6349725"/>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r>
              <a:rPr lang="en-US"/>
              <a:t>Office of Enforcement</a:t>
            </a:r>
          </a:p>
        </p:txBody>
      </p:sp>
      <p:sp>
        <p:nvSpPr>
          <p:cNvPr id="6" name="Slide Number Placeholder 5"/>
          <p:cNvSpPr>
            <a:spLocks noGrp="1"/>
          </p:cNvSpPr>
          <p:nvPr>
            <p:ph type="sldNum" sz="quarter" idx="4"/>
          </p:nvPr>
        </p:nvSpPr>
        <p:spPr>
          <a:xfrm>
            <a:off x="8737600" y="634972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fld id="{9A7551C4-2F93-4548-8F22-82D6D8849934}" type="slidenum">
              <a:rPr lang="en-US" smtClean="0"/>
              <a:t>‹#›</a:t>
            </a:fld>
            <a:endParaRPr lang="en-US"/>
          </a:p>
        </p:txBody>
      </p:sp>
      <p:pic>
        <p:nvPicPr>
          <p:cNvPr id="1031" name="Picture 10" descr="New_DOE_Logo_Color_042808.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8000" y="354014"/>
            <a:ext cx="2540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EA logo color final.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789584" y="373063"/>
            <a:ext cx="198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304800" y="228600"/>
            <a:ext cx="11582400" cy="6400800"/>
          </a:xfrm>
          <a:prstGeom prst="rect">
            <a:avLst/>
          </a:prstGeom>
          <a:noFill/>
          <a:ln w="5715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solidFill>
                <a:prstClr val="black"/>
              </a:solidFill>
              <a:cs typeface="Arial" panose="020B0604020202020204" pitchFamily="34" charset="0"/>
            </a:endParaRPr>
          </a:p>
        </p:txBody>
      </p:sp>
    </p:spTree>
    <p:extLst>
      <p:ext uri="{BB962C8B-B14F-4D97-AF65-F5344CB8AC3E}">
        <p14:creationId xmlns:p14="http://schemas.microsoft.com/office/powerpoint/2010/main" val="3657622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8" r:id="rId4"/>
    <p:sldLayoutId id="2147483679" r:id="rId5"/>
    <p:sldLayoutId id="2147483680" r:id="rId6"/>
  </p:sldLayoutIdLst>
  <p:hf hdr="0"/>
  <p:txStyles>
    <p:titleStyle>
      <a:lvl1pPr algn="ctr" rtl="0" eaLnBrk="1" fontAlgn="base" hangingPunct="1">
        <a:spcBef>
          <a:spcPct val="0"/>
        </a:spcBef>
        <a:spcAft>
          <a:spcPct val="0"/>
        </a:spcAft>
        <a:defRPr sz="3600" kern="1200" baseline="0">
          <a:solidFill>
            <a:srgbClr val="333399"/>
          </a:solidFill>
          <a:latin typeface="Cambria" pitchFamily="18" charset="0"/>
          <a:ea typeface="+mj-ea"/>
          <a:cs typeface="+mj-cs"/>
        </a:defRPr>
      </a:lvl1pPr>
      <a:lvl2pPr algn="ctr" rtl="0" eaLnBrk="1" fontAlgn="base" hangingPunct="1">
        <a:spcBef>
          <a:spcPct val="0"/>
        </a:spcBef>
        <a:spcAft>
          <a:spcPct val="0"/>
        </a:spcAft>
        <a:defRPr sz="4400">
          <a:solidFill>
            <a:schemeClr val="tx1"/>
          </a:solidFill>
          <a:latin typeface="Cambria" panose="02040503050406030204" pitchFamily="18" charset="0"/>
        </a:defRPr>
      </a:lvl2pPr>
      <a:lvl3pPr algn="ctr" rtl="0" eaLnBrk="1" fontAlgn="base" hangingPunct="1">
        <a:spcBef>
          <a:spcPct val="0"/>
        </a:spcBef>
        <a:spcAft>
          <a:spcPct val="0"/>
        </a:spcAft>
        <a:defRPr sz="4400">
          <a:solidFill>
            <a:schemeClr val="tx1"/>
          </a:solidFill>
          <a:latin typeface="Cambria" panose="02040503050406030204" pitchFamily="18" charset="0"/>
        </a:defRPr>
      </a:lvl3pPr>
      <a:lvl4pPr algn="ctr" rtl="0" eaLnBrk="1" fontAlgn="base" hangingPunct="1">
        <a:spcBef>
          <a:spcPct val="0"/>
        </a:spcBef>
        <a:spcAft>
          <a:spcPct val="0"/>
        </a:spcAft>
        <a:defRPr sz="4400">
          <a:solidFill>
            <a:schemeClr val="tx1"/>
          </a:solidFill>
          <a:latin typeface="Cambria" panose="02040503050406030204" pitchFamily="18" charset="0"/>
        </a:defRPr>
      </a:lvl4pPr>
      <a:lvl5pPr algn="ctr" rtl="0" eaLnBrk="1" fontAlgn="base" hangingPunct="1">
        <a:spcBef>
          <a:spcPct val="0"/>
        </a:spcBef>
        <a:spcAft>
          <a:spcPct val="0"/>
        </a:spcAft>
        <a:defRPr sz="4400">
          <a:solidFill>
            <a:schemeClr val="tx1"/>
          </a:solidFill>
          <a:latin typeface="Cambria" panose="02040503050406030204" pitchFamily="18" charset="0"/>
        </a:defRPr>
      </a:lvl5pPr>
      <a:lvl6pPr marL="457200" algn="ctr" rtl="0" eaLnBrk="1" fontAlgn="base" hangingPunct="1">
        <a:spcBef>
          <a:spcPct val="0"/>
        </a:spcBef>
        <a:spcAft>
          <a:spcPct val="0"/>
        </a:spcAft>
        <a:defRPr sz="4400">
          <a:solidFill>
            <a:schemeClr val="tx1"/>
          </a:solidFill>
          <a:latin typeface="Cambria" panose="02040503050406030204" pitchFamily="18" charset="0"/>
        </a:defRPr>
      </a:lvl6pPr>
      <a:lvl7pPr marL="914400" algn="ctr" rtl="0" eaLnBrk="1" fontAlgn="base" hangingPunct="1">
        <a:spcBef>
          <a:spcPct val="0"/>
        </a:spcBef>
        <a:spcAft>
          <a:spcPct val="0"/>
        </a:spcAft>
        <a:defRPr sz="4400">
          <a:solidFill>
            <a:schemeClr val="tx1"/>
          </a:solidFill>
          <a:latin typeface="Cambria" panose="02040503050406030204" pitchFamily="18" charset="0"/>
        </a:defRPr>
      </a:lvl7pPr>
      <a:lvl8pPr marL="1371600" algn="ctr" rtl="0" eaLnBrk="1" fontAlgn="base" hangingPunct="1">
        <a:spcBef>
          <a:spcPct val="0"/>
        </a:spcBef>
        <a:spcAft>
          <a:spcPct val="0"/>
        </a:spcAft>
        <a:defRPr sz="4400">
          <a:solidFill>
            <a:schemeClr val="tx1"/>
          </a:solidFill>
          <a:latin typeface="Cambria" panose="02040503050406030204" pitchFamily="18" charset="0"/>
        </a:defRPr>
      </a:lvl8pPr>
      <a:lvl9pPr marL="1828800" algn="ctr" rtl="0" eaLnBrk="1" fontAlgn="base" hangingPunct="1">
        <a:spcBef>
          <a:spcPct val="0"/>
        </a:spcBef>
        <a:spcAft>
          <a:spcPct val="0"/>
        </a:spcAft>
        <a:defRPr sz="4400">
          <a:solidFill>
            <a:schemeClr val="tx1"/>
          </a:solidFill>
          <a:latin typeface="Cambria" panose="02040503050406030204" pitchFamily="18" charset="0"/>
        </a:defRPr>
      </a:lvl9pPr>
    </p:titleStyle>
    <p:bodyStyle>
      <a:lvl1pPr marL="342900" indent="-342900" algn="l" rtl="0" eaLnBrk="1" fontAlgn="base" hangingPunct="1">
        <a:spcBef>
          <a:spcPct val="20000"/>
        </a:spcBef>
        <a:spcAft>
          <a:spcPct val="0"/>
        </a:spcAft>
        <a:buClr>
          <a:srgbClr val="333399"/>
        </a:buClr>
        <a:buFont typeface="Arial" panose="020B0604020202020204" pitchFamily="34" charset="0"/>
        <a:buChar char="•"/>
        <a:defRPr sz="3200" kern="1200">
          <a:solidFill>
            <a:schemeClr val="tx1"/>
          </a:solidFill>
          <a:latin typeface="Cambria" pitchFamily="18" charset="0"/>
          <a:ea typeface="+mn-ea"/>
          <a:cs typeface="+mn-cs"/>
        </a:defRPr>
      </a:lvl1pPr>
      <a:lvl2pPr marL="742950" indent="-285750" algn="l" rtl="0" eaLnBrk="1" fontAlgn="base" hangingPunct="1">
        <a:spcBef>
          <a:spcPts val="1200"/>
        </a:spcBef>
        <a:spcAft>
          <a:spcPct val="0"/>
        </a:spcAft>
        <a:buClr>
          <a:srgbClr val="333399"/>
        </a:buClr>
        <a:buFont typeface="Arial" panose="020B0604020202020204" pitchFamily="34" charset="0"/>
        <a:buChar char="–"/>
        <a:defRPr sz="2800" kern="1200">
          <a:solidFill>
            <a:schemeClr val="tx1"/>
          </a:solidFill>
          <a:latin typeface="Cambria" pitchFamily="18" charset="0"/>
          <a:ea typeface="+mn-ea"/>
          <a:cs typeface="+mn-cs"/>
        </a:defRPr>
      </a:lvl2pPr>
      <a:lvl3pPr marL="1143000" indent="-228600" algn="l" rtl="0" eaLnBrk="1" fontAlgn="base" hangingPunct="1">
        <a:spcBef>
          <a:spcPts val="1200"/>
        </a:spcBef>
        <a:spcAft>
          <a:spcPct val="0"/>
        </a:spcAft>
        <a:buClr>
          <a:srgbClr val="333399"/>
        </a:buClr>
        <a:buFont typeface="Arial" panose="020B0604020202020204" pitchFamily="34" charset="0"/>
        <a:buChar char="•"/>
        <a:defRPr sz="2400" kern="1200">
          <a:solidFill>
            <a:schemeClr val="tx1"/>
          </a:solidFill>
          <a:latin typeface="Cambria" pitchFamily="18" charset="0"/>
          <a:ea typeface="+mn-ea"/>
          <a:cs typeface="+mn-cs"/>
        </a:defRPr>
      </a:lvl3pPr>
      <a:lvl4pPr marL="1600200" indent="-228600" algn="l" rtl="0" eaLnBrk="1" fontAlgn="base" hangingPunct="1">
        <a:spcBef>
          <a:spcPts val="1200"/>
        </a:spcBef>
        <a:spcAft>
          <a:spcPct val="0"/>
        </a:spcAft>
        <a:buClr>
          <a:srgbClr val="333399"/>
        </a:buClr>
        <a:buFont typeface="Arial" panose="020B0604020202020204" pitchFamily="34" charset="0"/>
        <a:buChar char="–"/>
        <a:defRPr sz="2000" kern="1200">
          <a:solidFill>
            <a:schemeClr val="tx1"/>
          </a:solidFill>
          <a:latin typeface="Cambria" pitchFamily="18" charset="0"/>
          <a:ea typeface="+mn-ea"/>
          <a:cs typeface="+mn-cs"/>
        </a:defRPr>
      </a:lvl4pPr>
      <a:lvl5pPr marL="2057400" indent="-228600" algn="l" rtl="0" eaLnBrk="1" fontAlgn="base" hangingPunct="1">
        <a:spcBef>
          <a:spcPts val="1200"/>
        </a:spcBef>
        <a:spcAft>
          <a:spcPct val="0"/>
        </a:spcAft>
        <a:buClr>
          <a:srgbClr val="333399"/>
        </a:buClr>
        <a:buFont typeface="Arial" panose="020B0604020202020204" pitchFamily="34" charset="0"/>
        <a:buChar char="»"/>
        <a:defRPr sz="2000" kern="1200">
          <a:solidFill>
            <a:schemeClr val="tx1"/>
          </a:solidFill>
          <a:latin typeface="Cambr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2">
          <p15:clr>
            <a:srgbClr val="F26B43"/>
          </p15:clr>
        </p15:guide>
        <p15:guide id="2" pos="3840">
          <p15:clr>
            <a:srgbClr val="F26B43"/>
          </p15:clr>
        </p15:guide>
        <p15:guide id="3" orient="horz" pos="1128">
          <p15:clr>
            <a:srgbClr val="F26B43"/>
          </p15:clr>
        </p15:guide>
        <p15:guide id="4"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10972800" cy="10668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798637"/>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2022</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Office of Enforcement</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F282-A15F-4A87-B428-6991105A83D0}" type="slidenum">
              <a:rPr lang="en-US" smtClean="0"/>
              <a:pPr/>
              <a:t>‹#›</a:t>
            </a:fld>
            <a:endParaRPr lang="en-US"/>
          </a:p>
        </p:txBody>
      </p:sp>
      <p:pic>
        <p:nvPicPr>
          <p:cNvPr id="11" name="Picture 10" descr="New_DOE_Logo_Color_042808.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8001" y="382733"/>
            <a:ext cx="2539999" cy="478914"/>
          </a:xfrm>
          <a:prstGeom prst="rect">
            <a:avLst/>
          </a:prstGeom>
        </p:spPr>
      </p:pic>
      <p:sp>
        <p:nvSpPr>
          <p:cNvPr id="9" name="Rectangle 4"/>
          <p:cNvSpPr>
            <a:spLocks noChangeArrowheads="1"/>
          </p:cNvSpPr>
          <p:nvPr/>
        </p:nvSpPr>
        <p:spPr bwMode="auto">
          <a:xfrm>
            <a:off x="304800" y="228600"/>
            <a:ext cx="11582400" cy="6400800"/>
          </a:xfrm>
          <a:prstGeom prst="rect">
            <a:avLst/>
          </a:prstGeom>
          <a:noFill/>
          <a:ln w="57150">
            <a:solidFill>
              <a:srgbClr val="333399"/>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pic>
        <p:nvPicPr>
          <p:cNvPr id="12" name="Picture 8" descr="EA logo color final.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753600" y="400265"/>
            <a:ext cx="198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20686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p:txStyles>
    <p:titleStyle>
      <a:lvl1pPr algn="ctr" defTabSz="914400" rtl="0" eaLnBrk="1" latinLnBrk="0" hangingPunct="1">
        <a:spcBef>
          <a:spcPct val="0"/>
        </a:spcBef>
        <a:buNone/>
        <a:defRPr sz="4400" kern="1200">
          <a:solidFill>
            <a:schemeClr val="tx1"/>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mbria"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mbria"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mbria"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mbria"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mbr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pixabay.com/en/question-mark-question-response-1019993/"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pixabay.com/en/reminder-dimensional-control-homily-279903/" TargetMode="Externa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5.xml"/><Relationship Id="rId4" Type="http://schemas.openxmlformats.org/officeDocument/2006/relationships/chart" Target="../charts/chart19.xml"/></Relationships>
</file>

<file path=ppt/slides/_rels/slide5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5.xml"/><Relationship Id="rId4" Type="http://schemas.openxmlformats.org/officeDocument/2006/relationships/chart" Target="../charts/chart23.xml"/></Relationships>
</file>

<file path=ppt/slides/_rels/slide6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energy.gov/ea/services/enforcement/enforcement-program-and-process-guidance-and-information" TargetMode="External"/><Relationship Id="rId2" Type="http://schemas.openxmlformats.org/officeDocument/2006/relationships/hyperlink" Target="http://energy.gov/ea/services/enforc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karen.sims@hq.doe.gov" TargetMode="External"/><Relationship Id="rId2" Type="http://schemas.openxmlformats.org/officeDocument/2006/relationships/hyperlink" Target="mailto:carrianne.zimmerman@hq.doe.gov"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a:extLst>
              <a:ext uri="{FF2B5EF4-FFF2-40B4-BE49-F238E27FC236}">
                <a16:creationId xmlns:a16="http://schemas.microsoft.com/office/drawing/2014/main" id="{37CECE42-8FCE-524A-E4CF-5D64CA6DD582}"/>
              </a:ext>
            </a:extLst>
          </p:cNvPr>
          <p:cNvSpPr>
            <a:spLocks noGrp="1"/>
          </p:cNvSpPr>
          <p:nvPr>
            <p:ph type="ctrTitle"/>
          </p:nvPr>
        </p:nvSpPr>
        <p:spPr>
          <a:xfrm>
            <a:off x="2209800" y="1676400"/>
            <a:ext cx="7772400" cy="2381250"/>
          </a:xfrm>
        </p:spPr>
        <p:txBody>
          <a:bodyPr/>
          <a:lstStyle/>
          <a:p>
            <a:pPr eaLnBrk="1" hangingPunct="1"/>
            <a:r>
              <a:rPr lang="en-US" altLang="en-US" sz="3200">
                <a:solidFill>
                  <a:srgbClr val="000099"/>
                </a:solidFill>
              </a:rPr>
              <a:t>U.S. Department of Energy</a:t>
            </a:r>
            <a:br>
              <a:rPr lang="en-US" altLang="en-US" sz="3200">
                <a:solidFill>
                  <a:srgbClr val="000099"/>
                </a:solidFill>
              </a:rPr>
            </a:br>
            <a:r>
              <a:rPr lang="en-US" altLang="en-US" sz="3200">
                <a:solidFill>
                  <a:srgbClr val="000099"/>
                </a:solidFill>
              </a:rPr>
              <a:t>Office of Enterprise Assessments</a:t>
            </a:r>
            <a:br>
              <a:rPr lang="en-US" altLang="en-US" sz="3200">
                <a:solidFill>
                  <a:srgbClr val="000099"/>
                </a:solidFill>
              </a:rPr>
            </a:br>
            <a:r>
              <a:rPr lang="en-US" altLang="en-US" sz="3200">
                <a:solidFill>
                  <a:srgbClr val="000099"/>
                </a:solidFill>
              </a:rPr>
              <a:t>Office of Enforcement (EA-10)</a:t>
            </a:r>
            <a:br>
              <a:rPr lang="en-US" altLang="en-US" sz="3200">
                <a:solidFill>
                  <a:srgbClr val="000099"/>
                </a:solidFill>
              </a:rPr>
            </a:br>
            <a:endParaRPr lang="en-US" altLang="en-US" sz="3200">
              <a:solidFill>
                <a:srgbClr val="000099"/>
              </a:solidFill>
            </a:endParaRPr>
          </a:p>
        </p:txBody>
      </p:sp>
      <p:sp>
        <p:nvSpPr>
          <p:cNvPr id="5" name="Subtitle 4">
            <a:extLst>
              <a:ext uri="{FF2B5EF4-FFF2-40B4-BE49-F238E27FC236}">
                <a16:creationId xmlns:a16="http://schemas.microsoft.com/office/drawing/2014/main" id="{0EB93EF7-1588-3789-D3CC-1348CADBF4BC}"/>
              </a:ext>
            </a:extLst>
          </p:cNvPr>
          <p:cNvSpPr>
            <a:spLocks noGrp="1"/>
          </p:cNvSpPr>
          <p:nvPr>
            <p:ph type="subTitle" idx="1"/>
          </p:nvPr>
        </p:nvSpPr>
        <p:spPr>
          <a:xfrm>
            <a:off x="2895600" y="5029200"/>
            <a:ext cx="6400800" cy="990600"/>
          </a:xfrm>
        </p:spPr>
        <p:txBody>
          <a:bodyPr rtlCol="0">
            <a:normAutofit fontScale="92500" lnSpcReduction="20000"/>
          </a:bodyPr>
          <a:lstStyle/>
          <a:p>
            <a:pPr eaLnBrk="1" fontAlgn="auto" hangingPunct="1">
              <a:spcAft>
                <a:spcPts val="0"/>
              </a:spcAft>
              <a:defRPr/>
            </a:pPr>
            <a:r>
              <a:rPr lang="en-US">
                <a:latin typeface="Cambria"/>
                <a:ea typeface="Cambria"/>
              </a:rPr>
              <a:t>Anthony C. Pierpoint, Director</a:t>
            </a:r>
          </a:p>
          <a:p>
            <a:pPr>
              <a:spcAft>
                <a:spcPts val="0"/>
              </a:spcAft>
              <a:defRPr/>
            </a:pPr>
            <a:r>
              <a:rPr lang="en-US">
                <a:latin typeface="Cambria"/>
                <a:ea typeface="Cambria"/>
              </a:rPr>
              <a:t>November 8, 2022</a:t>
            </a:r>
            <a:endParaRPr lang="en-US">
              <a:ea typeface="Cambria"/>
            </a:endParaRPr>
          </a:p>
          <a:p>
            <a:pPr fontAlgn="auto">
              <a:spcAft>
                <a:spcPts val="0"/>
              </a:spcAft>
              <a:defRPr/>
            </a:pPr>
            <a:endParaRPr lang="en-US">
              <a:ea typeface="Cambria" pitchFamily="18" charset="0"/>
            </a:endParaRPr>
          </a:p>
        </p:txBody>
      </p:sp>
      <p:sp>
        <p:nvSpPr>
          <p:cNvPr id="2" name="Date Placeholder 1">
            <a:extLst>
              <a:ext uri="{FF2B5EF4-FFF2-40B4-BE49-F238E27FC236}">
                <a16:creationId xmlns:a16="http://schemas.microsoft.com/office/drawing/2014/main" id="{AFC3EE80-68BD-501B-F09B-4BB8AE0228C1}"/>
              </a:ext>
            </a:extLst>
          </p:cNvPr>
          <p:cNvSpPr>
            <a:spLocks noGrp="1"/>
          </p:cNvSpPr>
          <p:nvPr>
            <p:ph type="dt" sz="quarter" idx="10"/>
          </p:nvPr>
        </p:nvSpPr>
        <p:spPr/>
        <p:txBody>
          <a:bodyPr/>
          <a:lstStyle/>
          <a:p>
            <a:pPr>
              <a:defRPr/>
            </a:pPr>
            <a:r>
              <a:rPr lang="en-US">
                <a:solidFill>
                  <a:prstClr val="white">
                    <a:lumMod val="50000"/>
                  </a:prstClr>
                </a:solidFill>
                <a:latin typeface="Calibri"/>
              </a:rPr>
              <a:t>November 2022</a:t>
            </a:r>
          </a:p>
        </p:txBody>
      </p:sp>
      <p:sp>
        <p:nvSpPr>
          <p:cNvPr id="3" name="Footer Placeholder 2">
            <a:extLst>
              <a:ext uri="{FF2B5EF4-FFF2-40B4-BE49-F238E27FC236}">
                <a16:creationId xmlns:a16="http://schemas.microsoft.com/office/drawing/2014/main" id="{5CAABF01-B2B7-4EBC-DA3B-BEE65B12F61D}"/>
              </a:ext>
            </a:extLst>
          </p:cNvPr>
          <p:cNvSpPr>
            <a:spLocks noGrp="1"/>
          </p:cNvSpPr>
          <p:nvPr>
            <p:ph type="ftr" sz="quarter" idx="11"/>
          </p:nvPr>
        </p:nvSpPr>
        <p:spPr/>
        <p:txBody>
          <a:bodyPr/>
          <a:lstStyle/>
          <a:p>
            <a:pPr>
              <a:defRPr/>
            </a:pPr>
            <a:r>
              <a:rPr lang="en-US">
                <a:solidFill>
                  <a:prstClr val="black">
                    <a:tint val="75000"/>
                  </a:prstClr>
                </a:solidFill>
                <a:latin typeface="Calibri"/>
              </a:rPr>
              <a:t>Office </a:t>
            </a:r>
            <a:r>
              <a:rPr lang="en-US">
                <a:solidFill>
                  <a:prstClr val="black">
                    <a:lumMod val="50000"/>
                    <a:lumOff val="50000"/>
                  </a:prstClr>
                </a:solidFill>
                <a:latin typeface="Calibri"/>
              </a:rPr>
              <a:t>of Enforcement</a:t>
            </a:r>
          </a:p>
        </p:txBody>
      </p:sp>
      <p:sp>
        <p:nvSpPr>
          <p:cNvPr id="6150" name="Slide Number Placeholder 3">
            <a:extLst>
              <a:ext uri="{FF2B5EF4-FFF2-40B4-BE49-F238E27FC236}">
                <a16:creationId xmlns:a16="http://schemas.microsoft.com/office/drawing/2014/main" id="{763AA9D2-53B2-B3D0-9A03-01658B0D751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fontAlgn="base">
              <a:spcBef>
                <a:spcPct val="0"/>
              </a:spcBef>
              <a:spcAft>
                <a:spcPct val="0"/>
              </a:spcAft>
              <a:buNone/>
            </a:pPr>
            <a:fld id="{10E6321A-061D-495C-AEC6-5362F88426FD}" type="slidenum">
              <a:rPr lang="en-US" altLang="en-US" sz="1200">
                <a:solidFill>
                  <a:srgbClr val="898989"/>
                </a:solidFill>
                <a:latin typeface="Calibri" panose="020F0502020204030204" pitchFamily="34" charset="0"/>
                <a:cs typeface="Arial" panose="020B0604020202020204" pitchFamily="34" charset="0"/>
              </a:rPr>
              <a:pPr fontAlgn="base">
                <a:spcBef>
                  <a:spcPct val="0"/>
                </a:spcBef>
                <a:spcAft>
                  <a:spcPct val="0"/>
                </a:spcAft>
                <a:buNone/>
              </a:pPr>
              <a:t>1</a:t>
            </a:fld>
            <a:endParaRPr lang="en-US" altLang="en-US" sz="1200">
              <a:solidFill>
                <a:srgbClr val="898989"/>
              </a:solidFill>
              <a:latin typeface="Calibri" panose="020F050202020403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5DEC-A016-4E3C-E0DF-B52C6D1171AB}"/>
              </a:ext>
            </a:extLst>
          </p:cNvPr>
          <p:cNvSpPr>
            <a:spLocks noGrp="1"/>
          </p:cNvSpPr>
          <p:nvPr>
            <p:ph type="title"/>
          </p:nvPr>
        </p:nvSpPr>
        <p:spPr/>
        <p:txBody>
          <a:bodyPr/>
          <a:lstStyle/>
          <a:p>
            <a:r>
              <a:rPr lang="en-US" sz="4000"/>
              <a:t>EA-10 Office of Enforcement 1995-Current</a:t>
            </a:r>
          </a:p>
        </p:txBody>
      </p:sp>
      <p:sp>
        <p:nvSpPr>
          <p:cNvPr id="4" name="Date Placeholder 3">
            <a:extLst>
              <a:ext uri="{FF2B5EF4-FFF2-40B4-BE49-F238E27FC236}">
                <a16:creationId xmlns:a16="http://schemas.microsoft.com/office/drawing/2014/main" id="{15D176C6-6162-A9C3-70A8-1F6EEF94727F}"/>
              </a:ext>
            </a:extLst>
          </p:cNvPr>
          <p:cNvSpPr>
            <a:spLocks noGrp="1"/>
          </p:cNvSpPr>
          <p:nvPr>
            <p:ph type="dt" sz="half" idx="10"/>
          </p:nvPr>
        </p:nvSpPr>
        <p:spPr/>
        <p:txBody>
          <a:bodyPr/>
          <a:lstStyle/>
          <a:p>
            <a:pPr>
              <a:defRPr/>
            </a:pPr>
            <a:r>
              <a:rPr lang="en-US"/>
              <a:t>November 2022</a:t>
            </a:r>
          </a:p>
        </p:txBody>
      </p:sp>
      <p:sp>
        <p:nvSpPr>
          <p:cNvPr id="5" name="Footer Placeholder 4">
            <a:extLst>
              <a:ext uri="{FF2B5EF4-FFF2-40B4-BE49-F238E27FC236}">
                <a16:creationId xmlns:a16="http://schemas.microsoft.com/office/drawing/2014/main" id="{A859BA1A-3FDF-8CAC-21D2-F15166F7EDA6}"/>
              </a:ext>
            </a:extLst>
          </p:cNvPr>
          <p:cNvSpPr>
            <a:spLocks noGrp="1"/>
          </p:cNvSpPr>
          <p:nvPr>
            <p:ph type="ftr" sz="quarter" idx="11"/>
          </p:nvPr>
        </p:nvSpPr>
        <p:spPr/>
        <p:txBody>
          <a:bodyPr/>
          <a:lstStyle/>
          <a:p>
            <a:pPr>
              <a:defRPr/>
            </a:pPr>
            <a:r>
              <a:rPr lang="en-US"/>
              <a:t>Office of Enforcement</a:t>
            </a:r>
          </a:p>
        </p:txBody>
      </p:sp>
      <p:sp>
        <p:nvSpPr>
          <p:cNvPr id="6" name="Slide Number Placeholder 5">
            <a:extLst>
              <a:ext uri="{FF2B5EF4-FFF2-40B4-BE49-F238E27FC236}">
                <a16:creationId xmlns:a16="http://schemas.microsoft.com/office/drawing/2014/main" id="{DB3CD58D-9CEE-03FE-E91A-21A75B7E91DF}"/>
              </a:ext>
            </a:extLst>
          </p:cNvPr>
          <p:cNvSpPr>
            <a:spLocks noGrp="1"/>
          </p:cNvSpPr>
          <p:nvPr>
            <p:ph type="sldNum" sz="quarter" idx="12"/>
          </p:nvPr>
        </p:nvSpPr>
        <p:spPr/>
        <p:txBody>
          <a:bodyPr/>
          <a:lstStyle/>
          <a:p>
            <a:pPr>
              <a:defRPr/>
            </a:pPr>
            <a:fld id="{B63078FC-F743-461F-9E7D-13FD361E7DF5}" type="slidenum">
              <a:rPr lang="en-US" altLang="en-US" smtClean="0"/>
              <a:pPr>
                <a:defRPr/>
              </a:pPr>
              <a:t>10</a:t>
            </a:fld>
            <a:endParaRPr lang="en-US" altLang="en-US"/>
          </a:p>
        </p:txBody>
      </p:sp>
      <p:graphicFrame>
        <p:nvGraphicFramePr>
          <p:cNvPr id="7" name="Content Placeholder 6">
            <a:extLst>
              <a:ext uri="{FF2B5EF4-FFF2-40B4-BE49-F238E27FC236}">
                <a16:creationId xmlns:a16="http://schemas.microsoft.com/office/drawing/2014/main" id="{1CEC41A3-894C-0DD0-900A-61A4E5E0C360}"/>
              </a:ext>
            </a:extLst>
          </p:cNvPr>
          <p:cNvGraphicFramePr>
            <a:graphicFrameLocks noGrp="1"/>
          </p:cNvGraphicFramePr>
          <p:nvPr>
            <p:ph idx="1"/>
          </p:nvPr>
        </p:nvGraphicFramePr>
        <p:xfrm>
          <a:off x="609600" y="1750978"/>
          <a:ext cx="5486400" cy="44974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BA0447A8-66F5-50ED-B655-732C8C49FFDA}"/>
              </a:ext>
            </a:extLst>
          </p:cNvPr>
          <p:cNvGraphicFramePr>
            <a:graphicFrameLocks/>
          </p:cNvGraphicFramePr>
          <p:nvPr/>
        </p:nvGraphicFramePr>
        <p:xfrm>
          <a:off x="6096001" y="1496776"/>
          <a:ext cx="4536332" cy="2306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1A6C5291-8AE8-7887-7EC1-3875680DCC25}"/>
              </a:ext>
            </a:extLst>
          </p:cNvPr>
          <p:cNvGraphicFramePr>
            <a:graphicFrameLocks/>
          </p:cNvGraphicFramePr>
          <p:nvPr/>
        </p:nvGraphicFramePr>
        <p:xfrm>
          <a:off x="6091238" y="3714683"/>
          <a:ext cx="4581525" cy="2730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279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2359-C520-87BE-A33F-CE15B6A3B3AB}"/>
              </a:ext>
            </a:extLst>
          </p:cNvPr>
          <p:cNvSpPr>
            <a:spLocks noGrp="1"/>
          </p:cNvSpPr>
          <p:nvPr>
            <p:ph type="title"/>
          </p:nvPr>
        </p:nvSpPr>
        <p:spPr/>
        <p:txBody>
          <a:bodyPr/>
          <a:lstStyle/>
          <a:p>
            <a:r>
              <a:rPr lang="en-US" sz="4000"/>
              <a:t>EA-11 Worker Safety and Health 2008-Current</a:t>
            </a:r>
          </a:p>
        </p:txBody>
      </p:sp>
      <p:sp>
        <p:nvSpPr>
          <p:cNvPr id="4" name="Date Placeholder 3">
            <a:extLst>
              <a:ext uri="{FF2B5EF4-FFF2-40B4-BE49-F238E27FC236}">
                <a16:creationId xmlns:a16="http://schemas.microsoft.com/office/drawing/2014/main" id="{1B9F45D7-6D42-6019-1CE9-D07A649CD621}"/>
              </a:ext>
            </a:extLst>
          </p:cNvPr>
          <p:cNvSpPr>
            <a:spLocks noGrp="1"/>
          </p:cNvSpPr>
          <p:nvPr>
            <p:ph type="dt" sz="half" idx="10"/>
          </p:nvPr>
        </p:nvSpPr>
        <p:spPr/>
        <p:txBody>
          <a:bodyPr/>
          <a:lstStyle/>
          <a:p>
            <a:pPr>
              <a:defRPr/>
            </a:pPr>
            <a:r>
              <a:rPr lang="en-US"/>
              <a:t>November 2022</a:t>
            </a:r>
          </a:p>
        </p:txBody>
      </p:sp>
      <p:sp>
        <p:nvSpPr>
          <p:cNvPr id="5" name="Footer Placeholder 4">
            <a:extLst>
              <a:ext uri="{FF2B5EF4-FFF2-40B4-BE49-F238E27FC236}">
                <a16:creationId xmlns:a16="http://schemas.microsoft.com/office/drawing/2014/main" id="{67C6B1EB-F1F9-7C4C-D5E3-19EA4DC1495F}"/>
              </a:ext>
            </a:extLst>
          </p:cNvPr>
          <p:cNvSpPr>
            <a:spLocks noGrp="1"/>
          </p:cNvSpPr>
          <p:nvPr>
            <p:ph type="ftr" sz="quarter" idx="11"/>
          </p:nvPr>
        </p:nvSpPr>
        <p:spPr/>
        <p:txBody>
          <a:bodyPr/>
          <a:lstStyle/>
          <a:p>
            <a:pPr>
              <a:defRPr/>
            </a:pPr>
            <a:r>
              <a:rPr lang="en-US"/>
              <a:t>Office of Enforcement</a:t>
            </a:r>
          </a:p>
        </p:txBody>
      </p:sp>
      <p:sp>
        <p:nvSpPr>
          <p:cNvPr id="6" name="Slide Number Placeholder 5">
            <a:extLst>
              <a:ext uri="{FF2B5EF4-FFF2-40B4-BE49-F238E27FC236}">
                <a16:creationId xmlns:a16="http://schemas.microsoft.com/office/drawing/2014/main" id="{79331C1B-2218-597D-7DD1-4A2A71CC351A}"/>
              </a:ext>
            </a:extLst>
          </p:cNvPr>
          <p:cNvSpPr>
            <a:spLocks noGrp="1"/>
          </p:cNvSpPr>
          <p:nvPr>
            <p:ph type="sldNum" sz="quarter" idx="12"/>
          </p:nvPr>
        </p:nvSpPr>
        <p:spPr/>
        <p:txBody>
          <a:bodyPr/>
          <a:lstStyle/>
          <a:p>
            <a:pPr>
              <a:defRPr/>
            </a:pPr>
            <a:fld id="{B63078FC-F743-461F-9E7D-13FD361E7DF5}" type="slidenum">
              <a:rPr lang="en-US" altLang="en-US" smtClean="0"/>
              <a:pPr>
                <a:defRPr/>
              </a:pPr>
              <a:t>11</a:t>
            </a:fld>
            <a:endParaRPr lang="en-US" altLang="en-US"/>
          </a:p>
        </p:txBody>
      </p:sp>
      <p:graphicFrame>
        <p:nvGraphicFramePr>
          <p:cNvPr id="7" name="Content Placeholder 6">
            <a:extLst>
              <a:ext uri="{FF2B5EF4-FFF2-40B4-BE49-F238E27FC236}">
                <a16:creationId xmlns:a16="http://schemas.microsoft.com/office/drawing/2014/main" id="{3E6F3950-3915-B635-DAD2-D903E4B12BD1}"/>
              </a:ext>
            </a:extLst>
          </p:cNvPr>
          <p:cNvGraphicFramePr>
            <a:graphicFrameLocks noGrp="1"/>
          </p:cNvGraphicFramePr>
          <p:nvPr>
            <p:ph idx="1"/>
          </p:nvPr>
        </p:nvGraphicFramePr>
        <p:xfrm>
          <a:off x="609600" y="1722438"/>
          <a:ext cx="4790173" cy="45259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2092061F-8BE9-2DB3-801B-4A1D0C8D52DC}"/>
              </a:ext>
            </a:extLst>
          </p:cNvPr>
          <p:cNvGraphicFramePr>
            <a:graphicFrameLocks/>
          </p:cNvGraphicFramePr>
          <p:nvPr>
            <p:extLst>
              <p:ext uri="{D42A27DB-BD31-4B8C-83A1-F6EECF244321}">
                <p14:modId xmlns:p14="http://schemas.microsoft.com/office/powerpoint/2010/main" val="1818048213"/>
              </p:ext>
            </p:extLst>
          </p:nvPr>
        </p:nvGraphicFramePr>
        <p:xfrm>
          <a:off x="6096001" y="1434479"/>
          <a:ext cx="5486399" cy="2724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A387327F-C23E-BC23-2278-3DC8059C2BB5}"/>
              </a:ext>
            </a:extLst>
          </p:cNvPr>
          <p:cNvGraphicFramePr>
            <a:graphicFrameLocks/>
          </p:cNvGraphicFramePr>
          <p:nvPr/>
        </p:nvGraphicFramePr>
        <p:xfrm>
          <a:off x="6110973" y="3973512"/>
          <a:ext cx="5130799" cy="26511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5334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91A0-C00D-0553-BA0F-AFD7801690DF}"/>
              </a:ext>
            </a:extLst>
          </p:cNvPr>
          <p:cNvSpPr>
            <a:spLocks noGrp="1"/>
          </p:cNvSpPr>
          <p:nvPr>
            <p:ph type="title"/>
          </p:nvPr>
        </p:nvSpPr>
        <p:spPr/>
        <p:txBody>
          <a:bodyPr/>
          <a:lstStyle/>
          <a:p>
            <a:r>
              <a:rPr lang="en-US" sz="4000"/>
              <a:t>EA-12 Nuclear Safety Enforcement 1995-Current</a:t>
            </a:r>
          </a:p>
        </p:txBody>
      </p:sp>
      <p:sp>
        <p:nvSpPr>
          <p:cNvPr id="4" name="Date Placeholder 3">
            <a:extLst>
              <a:ext uri="{FF2B5EF4-FFF2-40B4-BE49-F238E27FC236}">
                <a16:creationId xmlns:a16="http://schemas.microsoft.com/office/drawing/2014/main" id="{B5453C3B-43EC-F4B0-39E4-43EA43523E46}"/>
              </a:ext>
            </a:extLst>
          </p:cNvPr>
          <p:cNvSpPr>
            <a:spLocks noGrp="1"/>
          </p:cNvSpPr>
          <p:nvPr>
            <p:ph type="dt" sz="half" idx="10"/>
          </p:nvPr>
        </p:nvSpPr>
        <p:spPr/>
        <p:txBody>
          <a:bodyPr/>
          <a:lstStyle/>
          <a:p>
            <a:pPr>
              <a:defRPr/>
            </a:pPr>
            <a:r>
              <a:rPr lang="en-US"/>
              <a:t>November 2022</a:t>
            </a:r>
          </a:p>
        </p:txBody>
      </p:sp>
      <p:sp>
        <p:nvSpPr>
          <p:cNvPr id="5" name="Footer Placeholder 4">
            <a:extLst>
              <a:ext uri="{FF2B5EF4-FFF2-40B4-BE49-F238E27FC236}">
                <a16:creationId xmlns:a16="http://schemas.microsoft.com/office/drawing/2014/main" id="{255EC2A3-BB49-EC8F-1DAA-B44E9FC1D193}"/>
              </a:ext>
            </a:extLst>
          </p:cNvPr>
          <p:cNvSpPr>
            <a:spLocks noGrp="1"/>
          </p:cNvSpPr>
          <p:nvPr>
            <p:ph type="ftr" sz="quarter" idx="11"/>
          </p:nvPr>
        </p:nvSpPr>
        <p:spPr/>
        <p:txBody>
          <a:bodyPr/>
          <a:lstStyle/>
          <a:p>
            <a:pPr>
              <a:defRPr/>
            </a:pPr>
            <a:r>
              <a:rPr lang="en-US"/>
              <a:t>Office of Enforcement</a:t>
            </a:r>
          </a:p>
        </p:txBody>
      </p:sp>
      <p:sp>
        <p:nvSpPr>
          <p:cNvPr id="6" name="Slide Number Placeholder 5">
            <a:extLst>
              <a:ext uri="{FF2B5EF4-FFF2-40B4-BE49-F238E27FC236}">
                <a16:creationId xmlns:a16="http://schemas.microsoft.com/office/drawing/2014/main" id="{6B17B7F6-D2C2-E67A-C544-FD83EEDF0742}"/>
              </a:ext>
            </a:extLst>
          </p:cNvPr>
          <p:cNvSpPr>
            <a:spLocks noGrp="1"/>
          </p:cNvSpPr>
          <p:nvPr>
            <p:ph type="sldNum" sz="quarter" idx="12"/>
          </p:nvPr>
        </p:nvSpPr>
        <p:spPr/>
        <p:txBody>
          <a:bodyPr/>
          <a:lstStyle/>
          <a:p>
            <a:pPr>
              <a:defRPr/>
            </a:pPr>
            <a:fld id="{B63078FC-F743-461F-9E7D-13FD361E7DF5}" type="slidenum">
              <a:rPr lang="en-US" altLang="en-US" smtClean="0"/>
              <a:pPr>
                <a:defRPr/>
              </a:pPr>
              <a:t>12</a:t>
            </a:fld>
            <a:endParaRPr lang="en-US" altLang="en-US"/>
          </a:p>
        </p:txBody>
      </p:sp>
      <p:graphicFrame>
        <p:nvGraphicFramePr>
          <p:cNvPr id="7" name="Content Placeholder 6">
            <a:extLst>
              <a:ext uri="{FF2B5EF4-FFF2-40B4-BE49-F238E27FC236}">
                <a16:creationId xmlns:a16="http://schemas.microsoft.com/office/drawing/2014/main" id="{EB15D108-43AF-BA54-5ED9-7AF5E9461535}"/>
              </a:ext>
            </a:extLst>
          </p:cNvPr>
          <p:cNvGraphicFramePr>
            <a:graphicFrameLocks noGrp="1"/>
          </p:cNvGraphicFramePr>
          <p:nvPr>
            <p:ph idx="1"/>
          </p:nvPr>
        </p:nvGraphicFramePr>
        <p:xfrm>
          <a:off x="609601" y="1722438"/>
          <a:ext cx="5156886" cy="45259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7ED60DF0-4F13-C684-0E0F-C40C1B06DF77}"/>
              </a:ext>
            </a:extLst>
          </p:cNvPr>
          <p:cNvGraphicFramePr>
            <a:graphicFrameLocks/>
          </p:cNvGraphicFramePr>
          <p:nvPr/>
        </p:nvGraphicFramePr>
        <p:xfrm>
          <a:off x="5704875" y="2074369"/>
          <a:ext cx="5626100" cy="3335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937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F3FB-73A5-2365-5741-2F479BC080FB}"/>
              </a:ext>
            </a:extLst>
          </p:cNvPr>
          <p:cNvSpPr>
            <a:spLocks noGrp="1"/>
          </p:cNvSpPr>
          <p:nvPr>
            <p:ph type="title"/>
          </p:nvPr>
        </p:nvSpPr>
        <p:spPr/>
        <p:txBody>
          <a:bodyPr/>
          <a:lstStyle/>
          <a:p>
            <a:r>
              <a:rPr lang="en-US" sz="4000"/>
              <a:t>EA-13 Security Enforcement 2007-Current</a:t>
            </a:r>
          </a:p>
        </p:txBody>
      </p:sp>
      <p:sp>
        <p:nvSpPr>
          <p:cNvPr id="4" name="Date Placeholder 3">
            <a:extLst>
              <a:ext uri="{FF2B5EF4-FFF2-40B4-BE49-F238E27FC236}">
                <a16:creationId xmlns:a16="http://schemas.microsoft.com/office/drawing/2014/main" id="{67AA89DA-DA71-9D1B-4AB6-63E5CB8F114A}"/>
              </a:ext>
            </a:extLst>
          </p:cNvPr>
          <p:cNvSpPr>
            <a:spLocks noGrp="1"/>
          </p:cNvSpPr>
          <p:nvPr>
            <p:ph type="dt" sz="half" idx="10"/>
          </p:nvPr>
        </p:nvSpPr>
        <p:spPr/>
        <p:txBody>
          <a:bodyPr/>
          <a:lstStyle/>
          <a:p>
            <a:pPr>
              <a:defRPr/>
            </a:pPr>
            <a:r>
              <a:rPr lang="en-US"/>
              <a:t>November 2022</a:t>
            </a:r>
          </a:p>
        </p:txBody>
      </p:sp>
      <p:sp>
        <p:nvSpPr>
          <p:cNvPr id="5" name="Footer Placeholder 4">
            <a:extLst>
              <a:ext uri="{FF2B5EF4-FFF2-40B4-BE49-F238E27FC236}">
                <a16:creationId xmlns:a16="http://schemas.microsoft.com/office/drawing/2014/main" id="{EB284193-BA16-8BFA-15EB-C4DB36CEC135}"/>
              </a:ext>
            </a:extLst>
          </p:cNvPr>
          <p:cNvSpPr>
            <a:spLocks noGrp="1"/>
          </p:cNvSpPr>
          <p:nvPr>
            <p:ph type="ftr" sz="quarter" idx="11"/>
          </p:nvPr>
        </p:nvSpPr>
        <p:spPr/>
        <p:txBody>
          <a:bodyPr/>
          <a:lstStyle/>
          <a:p>
            <a:pPr>
              <a:defRPr/>
            </a:pPr>
            <a:r>
              <a:rPr lang="en-US"/>
              <a:t>Office of Enforcement</a:t>
            </a:r>
          </a:p>
        </p:txBody>
      </p:sp>
      <p:sp>
        <p:nvSpPr>
          <p:cNvPr id="6" name="Slide Number Placeholder 5">
            <a:extLst>
              <a:ext uri="{FF2B5EF4-FFF2-40B4-BE49-F238E27FC236}">
                <a16:creationId xmlns:a16="http://schemas.microsoft.com/office/drawing/2014/main" id="{8773B9EC-830A-A7CA-DEE6-25A54A666FF9}"/>
              </a:ext>
            </a:extLst>
          </p:cNvPr>
          <p:cNvSpPr>
            <a:spLocks noGrp="1"/>
          </p:cNvSpPr>
          <p:nvPr>
            <p:ph type="sldNum" sz="quarter" idx="12"/>
          </p:nvPr>
        </p:nvSpPr>
        <p:spPr/>
        <p:txBody>
          <a:bodyPr/>
          <a:lstStyle/>
          <a:p>
            <a:pPr>
              <a:defRPr/>
            </a:pPr>
            <a:fld id="{B63078FC-F743-461F-9E7D-13FD361E7DF5}" type="slidenum">
              <a:rPr lang="en-US" altLang="en-US" smtClean="0"/>
              <a:pPr>
                <a:defRPr/>
              </a:pPr>
              <a:t>13</a:t>
            </a:fld>
            <a:endParaRPr lang="en-US" altLang="en-US"/>
          </a:p>
        </p:txBody>
      </p:sp>
      <p:graphicFrame>
        <p:nvGraphicFramePr>
          <p:cNvPr id="7" name="Content Placeholder 6">
            <a:extLst>
              <a:ext uri="{FF2B5EF4-FFF2-40B4-BE49-F238E27FC236}">
                <a16:creationId xmlns:a16="http://schemas.microsoft.com/office/drawing/2014/main" id="{ECF1F194-B21D-C6E6-7D95-568DAC2907C9}"/>
              </a:ext>
            </a:extLst>
          </p:cNvPr>
          <p:cNvGraphicFramePr>
            <a:graphicFrameLocks noGrp="1"/>
          </p:cNvGraphicFramePr>
          <p:nvPr>
            <p:ph idx="1"/>
          </p:nvPr>
        </p:nvGraphicFramePr>
        <p:xfrm>
          <a:off x="609600" y="1722438"/>
          <a:ext cx="4985920" cy="45259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FA40CA5B-3F17-9628-3C38-AA28F6EF40F6}"/>
              </a:ext>
            </a:extLst>
          </p:cNvPr>
          <p:cNvGraphicFramePr>
            <a:graphicFrameLocks/>
          </p:cNvGraphicFramePr>
          <p:nvPr/>
        </p:nvGraphicFramePr>
        <p:xfrm>
          <a:off x="5447899" y="2045217"/>
          <a:ext cx="6249971" cy="3778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301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048A9D0-DA2A-F921-1738-787F7F1C4B2E}"/>
              </a:ext>
            </a:extLst>
          </p:cNvPr>
          <p:cNvSpPr>
            <a:spLocks noGrp="1"/>
          </p:cNvSpPr>
          <p:nvPr>
            <p:ph type="title"/>
          </p:nvPr>
        </p:nvSpPr>
        <p:spPr/>
        <p:txBody>
          <a:bodyPr/>
          <a:lstStyle/>
          <a:p>
            <a:r>
              <a:rPr lang="en-US" altLang="en-US"/>
              <a:t>Other Activities</a:t>
            </a:r>
          </a:p>
        </p:txBody>
      </p:sp>
      <p:sp>
        <p:nvSpPr>
          <p:cNvPr id="21507" name="Content Placeholder 2">
            <a:extLst>
              <a:ext uri="{FF2B5EF4-FFF2-40B4-BE49-F238E27FC236}">
                <a16:creationId xmlns:a16="http://schemas.microsoft.com/office/drawing/2014/main" id="{760374A0-6162-541F-F98A-8AF28D575E19}"/>
              </a:ext>
            </a:extLst>
          </p:cNvPr>
          <p:cNvSpPr>
            <a:spLocks noGrp="1"/>
          </p:cNvSpPr>
          <p:nvPr>
            <p:ph idx="1"/>
          </p:nvPr>
        </p:nvSpPr>
        <p:spPr>
          <a:xfrm>
            <a:off x="1981200" y="1722438"/>
            <a:ext cx="8229600" cy="4525962"/>
          </a:xfrm>
        </p:spPr>
        <p:txBody>
          <a:bodyPr/>
          <a:lstStyle/>
          <a:p>
            <a:r>
              <a:rPr lang="en-US" altLang="en-US">
                <a:latin typeface="Cambria"/>
                <a:ea typeface="Cambria"/>
              </a:rPr>
              <a:t>EFCOG Engagement</a:t>
            </a:r>
          </a:p>
          <a:p>
            <a:pPr lvl="1"/>
            <a:r>
              <a:rPr lang="en-US" altLang="en-US">
                <a:latin typeface="Cambria"/>
                <a:ea typeface="Cambria"/>
              </a:rPr>
              <a:t>Lessons Learned</a:t>
            </a:r>
          </a:p>
          <a:p>
            <a:pPr lvl="1"/>
            <a:r>
              <a:rPr lang="en-US" altLang="en-US">
                <a:latin typeface="Cambria"/>
                <a:ea typeface="Cambria"/>
              </a:rPr>
              <a:t>Trends</a:t>
            </a:r>
          </a:p>
          <a:p>
            <a:pPr lvl="1"/>
            <a:r>
              <a:rPr lang="en-US" altLang="en-US">
                <a:latin typeface="Cambria"/>
                <a:ea typeface="Cambria"/>
              </a:rPr>
              <a:t>Key Issues</a:t>
            </a:r>
          </a:p>
          <a:p>
            <a:r>
              <a:rPr lang="en-US" altLang="en-US">
                <a:latin typeface="Cambria"/>
                <a:ea typeface="Cambria"/>
              </a:rPr>
              <a:t>Data Analysis</a:t>
            </a:r>
          </a:p>
          <a:p>
            <a:r>
              <a:rPr lang="en-US">
                <a:ea typeface="Cambria"/>
              </a:rPr>
              <a:t>Regulatory Program Assistance Reviews</a:t>
            </a:r>
            <a:endParaRPr lang="en-US" altLang="en-US">
              <a:ea typeface="Cambria"/>
            </a:endParaRPr>
          </a:p>
          <a:p>
            <a:endParaRPr lang="en-US" altLang="en-US">
              <a:ea typeface="Cambria" pitchFamily="18" charset="0"/>
            </a:endParaRPr>
          </a:p>
        </p:txBody>
      </p:sp>
      <p:sp>
        <p:nvSpPr>
          <p:cNvPr id="21508" name="Slide Number Placeholder 5">
            <a:extLst>
              <a:ext uri="{FF2B5EF4-FFF2-40B4-BE49-F238E27FC236}">
                <a16:creationId xmlns:a16="http://schemas.microsoft.com/office/drawing/2014/main" id="{CF2F41E1-3EF8-A149-C7A3-2D741764FDF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fld id="{26FE9526-2CAB-409A-BDC5-F6E51E5F7362}" type="slidenum">
              <a:rPr lang="en-US" altLang="en-US" sz="1200">
                <a:solidFill>
                  <a:srgbClr val="898989"/>
                </a:solidFill>
                <a:latin typeface="Calibri" panose="020F0502020204030204" pitchFamily="34" charset="0"/>
              </a:rPr>
              <a:pPr>
                <a:spcBef>
                  <a:spcPct val="0"/>
                </a:spcBef>
                <a:buFontTx/>
                <a:buNone/>
              </a:pPr>
              <a:t>14</a:t>
            </a:fld>
            <a:endParaRPr lang="en-US" altLang="en-US" sz="1200">
              <a:solidFill>
                <a:srgbClr val="898989"/>
              </a:solidFill>
              <a:latin typeface="Calibri" panose="020F0502020204030204" pitchFamily="34" charset="0"/>
            </a:endParaRPr>
          </a:p>
        </p:txBody>
      </p:sp>
      <p:sp>
        <p:nvSpPr>
          <p:cNvPr id="2" name="Date Placeholder 1">
            <a:extLst>
              <a:ext uri="{FF2B5EF4-FFF2-40B4-BE49-F238E27FC236}">
                <a16:creationId xmlns:a16="http://schemas.microsoft.com/office/drawing/2014/main" id="{F0A4E563-395D-16B7-2F00-75433E5B3779}"/>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83499FB3-27AE-A450-ED8F-F3ADCCC220DE}"/>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2478475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EEAD60-796F-447C-91F8-072B938826A6}"/>
              </a:ext>
            </a:extLst>
          </p:cNvPr>
          <p:cNvSpPr>
            <a:spLocks noGrp="1"/>
          </p:cNvSpPr>
          <p:nvPr>
            <p:ph type="title"/>
          </p:nvPr>
        </p:nvSpPr>
        <p:spPr/>
        <p:txBody>
          <a:bodyPr>
            <a:normAutofit fontScale="90000"/>
          </a:bodyPr>
          <a:lstStyle/>
          <a:p>
            <a:r>
              <a:rPr lang="en-US"/>
              <a:t>Regulatory Program Assistance Review (RPAR)</a:t>
            </a:r>
            <a:br>
              <a:rPr lang="en-US"/>
            </a:br>
            <a:r>
              <a:rPr lang="en-US"/>
              <a:t>Purpose and Value</a:t>
            </a:r>
          </a:p>
        </p:txBody>
      </p:sp>
      <p:sp>
        <p:nvSpPr>
          <p:cNvPr id="4" name="Content Placeholder 3">
            <a:extLst>
              <a:ext uri="{FF2B5EF4-FFF2-40B4-BE49-F238E27FC236}">
                <a16:creationId xmlns:a16="http://schemas.microsoft.com/office/drawing/2014/main" id="{AEEEBBD0-7DB8-42A3-A3F4-A8136C9152CC}"/>
              </a:ext>
            </a:extLst>
          </p:cNvPr>
          <p:cNvSpPr>
            <a:spLocks noGrp="1"/>
          </p:cNvSpPr>
          <p:nvPr>
            <p:ph idx="1"/>
          </p:nvPr>
        </p:nvSpPr>
        <p:spPr/>
        <p:txBody>
          <a:bodyPr/>
          <a:lstStyle/>
          <a:p>
            <a:r>
              <a:rPr lang="en-US" sz="2400"/>
              <a:t>Establish and strengthen communication flow between contractor enforcement program personnel and the Office of Enforcement</a:t>
            </a:r>
          </a:p>
          <a:p>
            <a:r>
              <a:rPr lang="en-US" sz="2400"/>
              <a:t>Increase senior management awareness of regulatory program process strengths and challenges</a:t>
            </a:r>
          </a:p>
          <a:p>
            <a:r>
              <a:rPr lang="en-US" sz="2400"/>
              <a:t>Offer contractors the opportunity to validate its resource investment in the regulatory program</a:t>
            </a:r>
          </a:p>
          <a:p>
            <a:r>
              <a:rPr lang="en-US" sz="2400"/>
              <a:t>Build confidence in the contractor’s ability to effectively identify and correct noncompliance</a:t>
            </a:r>
          </a:p>
          <a:p>
            <a:r>
              <a:rPr lang="en-US" sz="2400"/>
              <a:t>Familiarize Office of Enforcement personnel with site operations</a:t>
            </a:r>
          </a:p>
          <a:p>
            <a:r>
              <a:rPr lang="en-US" sz="2400"/>
              <a:t>Provide constructive feedback to enhance the regulatory program processes</a:t>
            </a:r>
          </a:p>
          <a:p>
            <a:r>
              <a:rPr lang="en-US" sz="2400"/>
              <a:t>Increase engagement with Federal enforcement partners</a:t>
            </a:r>
          </a:p>
        </p:txBody>
      </p:sp>
      <p:sp>
        <p:nvSpPr>
          <p:cNvPr id="12" name="Date Placeholder 11">
            <a:extLst>
              <a:ext uri="{FF2B5EF4-FFF2-40B4-BE49-F238E27FC236}">
                <a16:creationId xmlns:a16="http://schemas.microsoft.com/office/drawing/2014/main" id="{4C419216-E789-4A18-9C5F-BD6A3EADE47D}"/>
              </a:ext>
            </a:extLst>
          </p:cNvPr>
          <p:cNvSpPr>
            <a:spLocks noGrp="1"/>
          </p:cNvSpPr>
          <p:nvPr>
            <p:ph type="dt" sz="half" idx="10"/>
          </p:nvPr>
        </p:nvSpPr>
        <p:spPr/>
        <p:txBody>
          <a:bodyPr/>
          <a:lstStyle/>
          <a:p>
            <a:r>
              <a:rPr lang="en-US"/>
              <a:t>November 2022</a:t>
            </a:r>
          </a:p>
        </p:txBody>
      </p:sp>
      <p:sp>
        <p:nvSpPr>
          <p:cNvPr id="13" name="Footer Placeholder 12">
            <a:extLst>
              <a:ext uri="{FF2B5EF4-FFF2-40B4-BE49-F238E27FC236}">
                <a16:creationId xmlns:a16="http://schemas.microsoft.com/office/drawing/2014/main" id="{B77769C8-3FD2-4BBE-AD84-C3706F9427B7}"/>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788C0000-4F5B-4D65-9BFE-97465C50759A}"/>
              </a:ext>
            </a:extLst>
          </p:cNvPr>
          <p:cNvSpPr>
            <a:spLocks noGrp="1"/>
          </p:cNvSpPr>
          <p:nvPr>
            <p:ph type="sldNum" sz="quarter" idx="12"/>
          </p:nvPr>
        </p:nvSpPr>
        <p:spPr/>
        <p:txBody>
          <a:bodyPr/>
          <a:lstStyle/>
          <a:p>
            <a:fld id="{2C909D2A-4D13-4DEB-B07A-136E2FDCF361}" type="slidenum">
              <a:rPr lang="en-US" smtClean="0"/>
              <a:pPr/>
              <a:t>15</a:t>
            </a:fld>
            <a:endParaRPr lang="en-US"/>
          </a:p>
        </p:txBody>
      </p:sp>
    </p:spTree>
    <p:extLst>
      <p:ext uri="{BB962C8B-B14F-4D97-AF65-F5344CB8AC3E}">
        <p14:creationId xmlns:p14="http://schemas.microsoft.com/office/powerpoint/2010/main" val="303259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EEAD60-796F-447C-91F8-072B938826A6}"/>
              </a:ext>
            </a:extLst>
          </p:cNvPr>
          <p:cNvSpPr>
            <a:spLocks noGrp="1"/>
          </p:cNvSpPr>
          <p:nvPr>
            <p:ph type="title"/>
          </p:nvPr>
        </p:nvSpPr>
        <p:spPr/>
        <p:txBody>
          <a:bodyPr>
            <a:normAutofit fontScale="90000"/>
          </a:bodyPr>
          <a:lstStyle/>
          <a:p>
            <a:r>
              <a:rPr lang="en-US"/>
              <a:t>Regulatory Program Assistance Review (RPAR)</a:t>
            </a:r>
            <a:br>
              <a:rPr lang="en-US"/>
            </a:br>
            <a:r>
              <a:rPr lang="en-US"/>
              <a:t>When to Have A Review</a:t>
            </a:r>
          </a:p>
        </p:txBody>
      </p:sp>
      <p:sp>
        <p:nvSpPr>
          <p:cNvPr id="4" name="Content Placeholder 3">
            <a:extLst>
              <a:ext uri="{FF2B5EF4-FFF2-40B4-BE49-F238E27FC236}">
                <a16:creationId xmlns:a16="http://schemas.microsoft.com/office/drawing/2014/main" id="{AEEEBBD0-7DB8-42A3-A3F4-A8136C9152CC}"/>
              </a:ext>
            </a:extLst>
          </p:cNvPr>
          <p:cNvSpPr>
            <a:spLocks noGrp="1"/>
          </p:cNvSpPr>
          <p:nvPr>
            <p:ph idx="1"/>
          </p:nvPr>
        </p:nvSpPr>
        <p:spPr/>
        <p:txBody>
          <a:bodyPr/>
          <a:lstStyle/>
          <a:p>
            <a:endParaRPr lang="en-US"/>
          </a:p>
          <a:p>
            <a:r>
              <a:rPr lang="en-US"/>
              <a:t>Never hosted a review</a:t>
            </a:r>
          </a:p>
          <a:p>
            <a:r>
              <a:rPr lang="en-US"/>
              <a:t>New contractor/ new personnel</a:t>
            </a:r>
          </a:p>
          <a:p>
            <a:r>
              <a:rPr lang="en-US"/>
              <a:t>Contractor mission change</a:t>
            </a:r>
          </a:p>
        </p:txBody>
      </p:sp>
      <p:sp>
        <p:nvSpPr>
          <p:cNvPr id="12" name="Date Placeholder 11">
            <a:extLst>
              <a:ext uri="{FF2B5EF4-FFF2-40B4-BE49-F238E27FC236}">
                <a16:creationId xmlns:a16="http://schemas.microsoft.com/office/drawing/2014/main" id="{4C419216-E789-4A18-9C5F-BD6A3EADE47D}"/>
              </a:ext>
            </a:extLst>
          </p:cNvPr>
          <p:cNvSpPr>
            <a:spLocks noGrp="1"/>
          </p:cNvSpPr>
          <p:nvPr>
            <p:ph type="dt" sz="half" idx="10"/>
          </p:nvPr>
        </p:nvSpPr>
        <p:spPr/>
        <p:txBody>
          <a:bodyPr/>
          <a:lstStyle/>
          <a:p>
            <a:r>
              <a:rPr lang="en-US"/>
              <a:t>November 2022</a:t>
            </a:r>
          </a:p>
        </p:txBody>
      </p:sp>
      <p:sp>
        <p:nvSpPr>
          <p:cNvPr id="13" name="Footer Placeholder 12">
            <a:extLst>
              <a:ext uri="{FF2B5EF4-FFF2-40B4-BE49-F238E27FC236}">
                <a16:creationId xmlns:a16="http://schemas.microsoft.com/office/drawing/2014/main" id="{B77769C8-3FD2-4BBE-AD84-C3706F9427B7}"/>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788C0000-4F5B-4D65-9BFE-97465C50759A}"/>
              </a:ext>
            </a:extLst>
          </p:cNvPr>
          <p:cNvSpPr>
            <a:spLocks noGrp="1"/>
          </p:cNvSpPr>
          <p:nvPr>
            <p:ph type="sldNum" sz="quarter" idx="12"/>
          </p:nvPr>
        </p:nvSpPr>
        <p:spPr/>
        <p:txBody>
          <a:bodyPr/>
          <a:lstStyle/>
          <a:p>
            <a:fld id="{2C909D2A-4D13-4DEB-B07A-136E2FDCF361}" type="slidenum">
              <a:rPr lang="en-US" smtClean="0"/>
              <a:pPr/>
              <a:t>16</a:t>
            </a:fld>
            <a:endParaRPr lang="en-US"/>
          </a:p>
        </p:txBody>
      </p:sp>
    </p:spTree>
    <p:extLst>
      <p:ext uri="{BB962C8B-B14F-4D97-AF65-F5344CB8AC3E}">
        <p14:creationId xmlns:p14="http://schemas.microsoft.com/office/powerpoint/2010/main" val="18121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97B6C-FED2-809C-D988-D08DB39A026F}"/>
              </a:ext>
            </a:extLst>
          </p:cNvPr>
          <p:cNvSpPr>
            <a:spLocks noGrp="1"/>
          </p:cNvSpPr>
          <p:nvPr>
            <p:ph type="ctrTitle"/>
          </p:nvPr>
        </p:nvSpPr>
        <p:spPr/>
        <p:txBody>
          <a:bodyPr/>
          <a:lstStyle/>
          <a:p>
            <a:r>
              <a:rPr lang="en-US">
                <a:latin typeface="Cambria"/>
                <a:ea typeface="Cambria"/>
              </a:rPr>
              <a:t>Annual Workshop Update</a:t>
            </a:r>
            <a:endParaRPr lang="en-US"/>
          </a:p>
        </p:txBody>
      </p:sp>
      <p:sp>
        <p:nvSpPr>
          <p:cNvPr id="4" name="Date Placeholder 3">
            <a:extLst>
              <a:ext uri="{FF2B5EF4-FFF2-40B4-BE49-F238E27FC236}">
                <a16:creationId xmlns:a16="http://schemas.microsoft.com/office/drawing/2014/main" id="{4A2E9D3B-3F5E-4540-E4C1-2448DE5AFEA3}"/>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19038C78-8801-6DBD-C3E8-B4B2D0EFE9F8}"/>
              </a:ext>
            </a:extLst>
          </p:cNvPr>
          <p:cNvSpPr>
            <a:spLocks noGrp="1"/>
          </p:cNvSpPr>
          <p:nvPr>
            <p:ph type="ftr" sz="quarter" idx="11"/>
          </p:nvPr>
        </p:nvSpPr>
        <p:spPr/>
        <p:txBody>
          <a:bodyPr/>
          <a:lstStyle/>
          <a:p>
            <a:r>
              <a:rPr lang="en-US"/>
              <a:t>Office of Enforcement</a:t>
            </a:r>
          </a:p>
        </p:txBody>
      </p:sp>
      <p:sp>
        <p:nvSpPr>
          <p:cNvPr id="6" name="Slide Number Placeholder 5">
            <a:extLst>
              <a:ext uri="{FF2B5EF4-FFF2-40B4-BE49-F238E27FC236}">
                <a16:creationId xmlns:a16="http://schemas.microsoft.com/office/drawing/2014/main" id="{F545C2DC-8819-3165-E716-AD94A13D6DB3}"/>
              </a:ext>
            </a:extLst>
          </p:cNvPr>
          <p:cNvSpPr>
            <a:spLocks noGrp="1"/>
          </p:cNvSpPr>
          <p:nvPr>
            <p:ph type="sldNum" sz="quarter" idx="12"/>
          </p:nvPr>
        </p:nvSpPr>
        <p:spPr/>
        <p:txBody>
          <a:bodyPr/>
          <a:lstStyle/>
          <a:p>
            <a:fld id="{9A7551C4-2F93-4548-8F22-82D6D8849934}" type="slidenum">
              <a:rPr lang="en-US" smtClean="0"/>
              <a:t>17</a:t>
            </a:fld>
            <a:endParaRPr lang="en-US"/>
          </a:p>
        </p:txBody>
      </p:sp>
    </p:spTree>
    <p:extLst>
      <p:ext uri="{BB962C8B-B14F-4D97-AF65-F5344CB8AC3E}">
        <p14:creationId xmlns:p14="http://schemas.microsoft.com/office/powerpoint/2010/main" val="620477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048A9D0-DA2A-F921-1738-787F7F1C4B2E}"/>
              </a:ext>
            </a:extLst>
          </p:cNvPr>
          <p:cNvSpPr>
            <a:spLocks noGrp="1"/>
          </p:cNvSpPr>
          <p:nvPr>
            <p:ph type="title"/>
          </p:nvPr>
        </p:nvSpPr>
        <p:spPr>
          <a:xfrm>
            <a:off x="310836" y="2514600"/>
            <a:ext cx="10972800" cy="914400"/>
          </a:xfrm>
        </p:spPr>
        <p:txBody>
          <a:bodyPr/>
          <a:lstStyle/>
          <a:p>
            <a:r>
              <a:rPr lang="en-US" altLang="en-US"/>
              <a:t>Questions?</a:t>
            </a:r>
          </a:p>
        </p:txBody>
      </p:sp>
      <p:sp>
        <p:nvSpPr>
          <p:cNvPr id="21508" name="Slide Number Placeholder 5">
            <a:extLst>
              <a:ext uri="{FF2B5EF4-FFF2-40B4-BE49-F238E27FC236}">
                <a16:creationId xmlns:a16="http://schemas.microsoft.com/office/drawing/2014/main" id="{CF2F41E1-3EF8-A149-C7A3-2D741764FDF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fld id="{26FE9526-2CAB-409A-BDC5-F6E51E5F7362}" type="slidenum">
              <a:rPr lang="en-US" altLang="en-US" sz="1200">
                <a:solidFill>
                  <a:srgbClr val="898989"/>
                </a:solidFill>
                <a:latin typeface="Calibri" panose="020F0502020204030204" pitchFamily="34" charset="0"/>
              </a:rPr>
              <a:pPr>
                <a:spcBef>
                  <a:spcPct val="0"/>
                </a:spcBef>
                <a:buFontTx/>
                <a:buNone/>
              </a:pPr>
              <a:t>18</a:t>
            </a:fld>
            <a:endParaRPr lang="en-US" altLang="en-US" sz="1200">
              <a:solidFill>
                <a:srgbClr val="898989"/>
              </a:solidFill>
              <a:latin typeface="Calibri" panose="020F0502020204030204" pitchFamily="34" charset="0"/>
            </a:endParaRPr>
          </a:p>
        </p:txBody>
      </p:sp>
      <p:sp>
        <p:nvSpPr>
          <p:cNvPr id="2" name="Date Placeholder 1">
            <a:extLst>
              <a:ext uri="{FF2B5EF4-FFF2-40B4-BE49-F238E27FC236}">
                <a16:creationId xmlns:a16="http://schemas.microsoft.com/office/drawing/2014/main" id="{2237099C-D353-A343-DB6C-B95C373BAE3C}"/>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92BC2D81-D892-07F3-1503-BF18D214E8B8}"/>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127100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05000" y="1327151"/>
            <a:ext cx="8382000" cy="1927224"/>
          </a:xfrm>
        </p:spPr>
        <p:txBody>
          <a:bodyPr>
            <a:normAutofit fontScale="90000"/>
          </a:bodyPr>
          <a:lstStyle/>
          <a:p>
            <a:br>
              <a:rPr lang="en-US"/>
            </a:br>
            <a:r>
              <a:rPr lang="en-US" sz="4400">
                <a:latin typeface="Cambria"/>
                <a:ea typeface="Cambria"/>
              </a:rPr>
              <a:t>Worker Safety and Health Enforcement FY22 - Notable Trends</a:t>
            </a:r>
          </a:p>
        </p:txBody>
      </p:sp>
      <p:sp>
        <p:nvSpPr>
          <p:cNvPr id="2" name="Subtitle 1"/>
          <p:cNvSpPr>
            <a:spLocks noGrp="1"/>
          </p:cNvSpPr>
          <p:nvPr>
            <p:ph type="subTitle" idx="1"/>
          </p:nvPr>
        </p:nvSpPr>
        <p:spPr>
          <a:xfrm>
            <a:off x="1462315" y="3612696"/>
            <a:ext cx="9149441" cy="1752600"/>
          </a:xfrm>
        </p:spPr>
        <p:txBody>
          <a:bodyPr/>
          <a:lstStyle/>
          <a:p>
            <a:r>
              <a:rPr lang="en-US"/>
              <a:t>Stan Dutko, Jr., Enforcement Officer</a:t>
            </a:r>
          </a:p>
          <a:p>
            <a:r>
              <a:rPr lang="en-US"/>
              <a:t>Office of Worker Safety and Health Enforcement</a:t>
            </a:r>
            <a:br>
              <a:rPr lang="en-US"/>
            </a:br>
            <a:r>
              <a:rPr lang="en-US"/>
              <a:t>Office of Enterprise Assessments</a:t>
            </a:r>
          </a:p>
        </p:txBody>
      </p:sp>
      <p:sp>
        <p:nvSpPr>
          <p:cNvPr id="3" name="Date Placeholder 2">
            <a:extLst>
              <a:ext uri="{FF2B5EF4-FFF2-40B4-BE49-F238E27FC236}">
                <a16:creationId xmlns:a16="http://schemas.microsoft.com/office/drawing/2014/main" id="{12EBA731-ED40-BAC9-C01F-D03552222FB0}"/>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2C0679EE-F31E-A79A-A0C7-83E10D046BEF}"/>
              </a:ext>
            </a:extLst>
          </p:cNvPr>
          <p:cNvSpPr>
            <a:spLocks noGrp="1"/>
          </p:cNvSpPr>
          <p:nvPr>
            <p:ph type="ftr" sz="quarter" idx="11"/>
          </p:nvPr>
        </p:nvSpPr>
        <p:spPr/>
        <p:txBody>
          <a:bodyPr/>
          <a:lstStyle/>
          <a:p>
            <a:r>
              <a:rPr lang="en-US"/>
              <a:t>Office of Enforcement</a:t>
            </a:r>
          </a:p>
        </p:txBody>
      </p:sp>
      <p:sp>
        <p:nvSpPr>
          <p:cNvPr id="6" name="Slide Number Placeholder 5">
            <a:extLst>
              <a:ext uri="{FF2B5EF4-FFF2-40B4-BE49-F238E27FC236}">
                <a16:creationId xmlns:a16="http://schemas.microsoft.com/office/drawing/2014/main" id="{A4DE42C4-DA2F-C3C2-FF7D-5265D3B49732}"/>
              </a:ext>
            </a:extLst>
          </p:cNvPr>
          <p:cNvSpPr>
            <a:spLocks noGrp="1"/>
          </p:cNvSpPr>
          <p:nvPr>
            <p:ph type="sldNum" sz="quarter" idx="12"/>
          </p:nvPr>
        </p:nvSpPr>
        <p:spPr/>
        <p:txBody>
          <a:bodyPr/>
          <a:lstStyle/>
          <a:p>
            <a:fld id="{9A7551C4-2F93-4548-8F22-82D6D8849934}" type="slidenum">
              <a:rPr lang="en-US" smtClean="0"/>
              <a:t>19</a:t>
            </a:fld>
            <a:endParaRPr lang="en-US"/>
          </a:p>
        </p:txBody>
      </p:sp>
    </p:spTree>
    <p:extLst>
      <p:ext uri="{BB962C8B-B14F-4D97-AF65-F5344CB8AC3E}">
        <p14:creationId xmlns:p14="http://schemas.microsoft.com/office/powerpoint/2010/main" val="215312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E33D9757-5853-4084-9103-880833DB8A87}"/>
              </a:ext>
            </a:extLst>
          </p:cNvPr>
          <p:cNvSpPr>
            <a:spLocks noChangeArrowheads="1"/>
          </p:cNvSpPr>
          <p:nvPr/>
        </p:nvSpPr>
        <p:spPr bwMode="auto">
          <a:xfrm>
            <a:off x="3181350" y="554355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pPr>
            <a:endParaRPr lang="en-US" altLang="en-US" sz="1350">
              <a:solidFill>
                <a:prstClr val="black"/>
              </a:solidFill>
              <a:latin typeface="Cambria" panose="02040503050406030204" pitchFamily="18" charset="0"/>
              <a:ea typeface="Cambria" panose="02040503050406030204" pitchFamily="18" charset="0"/>
            </a:endParaRPr>
          </a:p>
        </p:txBody>
      </p:sp>
      <p:sp>
        <p:nvSpPr>
          <p:cNvPr id="2079" name="Rectangle 7">
            <a:extLst>
              <a:ext uri="{FF2B5EF4-FFF2-40B4-BE49-F238E27FC236}">
                <a16:creationId xmlns:a16="http://schemas.microsoft.com/office/drawing/2014/main" id="{7806FB6C-D8E5-4162-9AB2-E1E5547B831F}"/>
              </a:ext>
            </a:extLst>
          </p:cNvPr>
          <p:cNvSpPr>
            <a:spLocks noChangeArrowheads="1"/>
          </p:cNvSpPr>
          <p:nvPr/>
        </p:nvSpPr>
        <p:spPr bwMode="auto">
          <a:xfrm>
            <a:off x="5018288" y="1795653"/>
            <a:ext cx="2220712" cy="698665"/>
          </a:xfrm>
          <a:prstGeom prst="rect">
            <a:avLst/>
          </a:prstGeom>
          <a:solidFill>
            <a:schemeClr val="bg1"/>
          </a:solidFill>
          <a:ln w="12700">
            <a:solidFill>
              <a:srgbClr val="333399"/>
            </a:solidFill>
            <a:miter lim="800000"/>
            <a:headEnd/>
            <a:tailEnd/>
          </a:ln>
          <a:effectLst>
            <a:outerShdw blurRad="38100" dist="25400" dir="2700000" sx="99000" sy="99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None/>
            </a:pPr>
            <a:r>
              <a:rPr lang="en-US" altLang="en-US" sz="1400">
                <a:solidFill>
                  <a:srgbClr val="333399"/>
                </a:solidFill>
                <a:latin typeface="Cambria" panose="02040503050406030204" pitchFamily="18" charset="0"/>
                <a:ea typeface="Cambria" panose="02040503050406030204" pitchFamily="18" charset="0"/>
              </a:rPr>
              <a:t>EA-10</a:t>
            </a:r>
          </a:p>
          <a:p>
            <a:pPr algn="ctr" defTabSz="685800">
              <a:spcBef>
                <a:spcPct val="0"/>
              </a:spcBef>
              <a:buNone/>
            </a:pPr>
            <a:r>
              <a:rPr lang="en-US" altLang="en-US" sz="1400">
                <a:solidFill>
                  <a:srgbClr val="333399"/>
                </a:solidFill>
                <a:latin typeface="Cambria" panose="02040503050406030204" pitchFamily="18" charset="0"/>
                <a:ea typeface="Cambria" panose="02040503050406030204" pitchFamily="18" charset="0"/>
              </a:rPr>
              <a:t>Director</a:t>
            </a:r>
          </a:p>
          <a:p>
            <a:pPr algn="ctr" defTabSz="685800">
              <a:spcBef>
                <a:spcPct val="0"/>
              </a:spcBef>
              <a:buNone/>
            </a:pPr>
            <a:r>
              <a:rPr lang="en-US" altLang="en-US" sz="1500" b="1">
                <a:solidFill>
                  <a:prstClr val="black"/>
                </a:solidFill>
                <a:latin typeface="Cambria" panose="02040503050406030204" pitchFamily="18" charset="0"/>
                <a:ea typeface="Cambria" panose="02040503050406030204" pitchFamily="18" charset="0"/>
              </a:rPr>
              <a:t>Dr. Anthony C. Pierpoint</a:t>
            </a:r>
          </a:p>
        </p:txBody>
      </p:sp>
      <p:sp>
        <p:nvSpPr>
          <p:cNvPr id="2053" name="Line 13">
            <a:extLst>
              <a:ext uri="{FF2B5EF4-FFF2-40B4-BE49-F238E27FC236}">
                <a16:creationId xmlns:a16="http://schemas.microsoft.com/office/drawing/2014/main" id="{EA763B55-413B-4B48-BECB-57B210E02C43}"/>
              </a:ext>
            </a:extLst>
          </p:cNvPr>
          <p:cNvSpPr>
            <a:spLocks noChangeShapeType="1"/>
          </p:cNvSpPr>
          <p:nvPr/>
        </p:nvSpPr>
        <p:spPr bwMode="auto">
          <a:xfrm>
            <a:off x="6038850" y="4049837"/>
            <a:ext cx="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endParaRPr lang="en-US" sz="1350">
              <a:solidFill>
                <a:prstClr val="black"/>
              </a:solidFill>
              <a:latin typeface="Cambria" panose="02040503050406030204" pitchFamily="18" charset="0"/>
              <a:ea typeface="Cambria" panose="02040503050406030204" pitchFamily="18" charset="0"/>
            </a:endParaRPr>
          </a:p>
        </p:txBody>
      </p:sp>
      <p:sp>
        <p:nvSpPr>
          <p:cNvPr id="2055" name="Text Box 96">
            <a:extLst>
              <a:ext uri="{FF2B5EF4-FFF2-40B4-BE49-F238E27FC236}">
                <a16:creationId xmlns:a16="http://schemas.microsoft.com/office/drawing/2014/main" id="{73123074-46B1-4D5A-8EAF-ADCBAE43EC1F}"/>
              </a:ext>
            </a:extLst>
          </p:cNvPr>
          <p:cNvSpPr txBox="1">
            <a:spLocks noChangeArrowheads="1"/>
          </p:cNvSpPr>
          <p:nvPr/>
        </p:nvSpPr>
        <p:spPr bwMode="auto">
          <a:xfrm>
            <a:off x="2266950" y="6205719"/>
            <a:ext cx="7658100" cy="246221"/>
          </a:xfrm>
          <a:prstGeom prst="rect">
            <a:avLst/>
          </a:prstGeom>
          <a:noFill/>
          <a:ln w="6350">
            <a:solidFill>
              <a:srgbClr val="333399"/>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tabLst>
                <a:tab pos="216694" algn="l"/>
              </a:tabLst>
            </a:pPr>
            <a:r>
              <a:rPr lang="en-US" altLang="en-US" sz="1000" i="1">
                <a:solidFill>
                  <a:prstClr val="black"/>
                </a:solidFill>
                <a:latin typeface="Cambria" panose="02040503050406030204" pitchFamily="18" charset="0"/>
                <a:ea typeface="Cambria" panose="02040503050406030204" pitchFamily="18" charset="0"/>
              </a:rPr>
              <a:t>* Denotes Contractor Support	** Denotes Remote Contractor Support – Part-Time		</a:t>
            </a:r>
            <a:r>
              <a:rPr lang="en-US" altLang="en-US" sz="1000" i="1">
                <a:solidFill>
                  <a:srgbClr val="FF0000"/>
                </a:solidFill>
                <a:latin typeface="Cambria" panose="02040503050406030204" pitchFamily="18" charset="0"/>
                <a:ea typeface="Cambria" panose="02040503050406030204" pitchFamily="18" charset="0"/>
              </a:rPr>
              <a:t>Red</a:t>
            </a:r>
            <a:r>
              <a:rPr lang="en-US" altLang="en-US" sz="1000" i="1">
                <a:solidFill>
                  <a:prstClr val="black"/>
                </a:solidFill>
                <a:latin typeface="Cambria" panose="02040503050406030204" pitchFamily="18" charset="0"/>
                <a:ea typeface="Cambria" panose="02040503050406030204" pitchFamily="18" charset="0"/>
              </a:rPr>
              <a:t> Denotes Administrative Support           </a:t>
            </a:r>
          </a:p>
        </p:txBody>
      </p:sp>
      <p:sp>
        <p:nvSpPr>
          <p:cNvPr id="2061" name="Rectangle 62">
            <a:extLst>
              <a:ext uri="{FF2B5EF4-FFF2-40B4-BE49-F238E27FC236}">
                <a16:creationId xmlns:a16="http://schemas.microsoft.com/office/drawing/2014/main" id="{AA6C7328-F2C5-4921-AAA6-50F5894F5CE2}"/>
              </a:ext>
            </a:extLst>
          </p:cNvPr>
          <p:cNvSpPr>
            <a:spLocks noChangeArrowheads="1"/>
          </p:cNvSpPr>
          <p:nvPr/>
        </p:nvSpPr>
        <p:spPr bwMode="auto">
          <a:xfrm>
            <a:off x="5018290" y="2648623"/>
            <a:ext cx="2220711" cy="665281"/>
          </a:xfrm>
          <a:prstGeom prst="rect">
            <a:avLst/>
          </a:prstGeom>
          <a:solidFill>
            <a:schemeClr val="bg1"/>
          </a:solidFill>
          <a:ln w="12700">
            <a:solidFill>
              <a:srgbClr val="333399"/>
            </a:solidFill>
            <a:miter lim="800000"/>
            <a:headEnd/>
            <a:tailEnd/>
          </a:ln>
          <a:effectLst>
            <a:outerShdw blurRad="38100" dist="25400" dir="2700000" sx="99000" sy="99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None/>
            </a:pPr>
            <a:r>
              <a:rPr lang="en-US" altLang="en-US" sz="1400">
                <a:solidFill>
                  <a:srgbClr val="333399"/>
                </a:solidFill>
                <a:latin typeface="Cambria" panose="02040503050406030204" pitchFamily="18" charset="0"/>
                <a:ea typeface="Cambria" panose="02040503050406030204" pitchFamily="18" charset="0"/>
                <a:cs typeface="Times New Roman" panose="02020603050405020304" pitchFamily="18" charset="0"/>
              </a:rPr>
              <a:t>EA-10</a:t>
            </a:r>
          </a:p>
          <a:p>
            <a:pPr algn="ctr" defTabSz="685800">
              <a:spcBef>
                <a:spcPct val="0"/>
              </a:spcBef>
              <a:buNone/>
            </a:pPr>
            <a:r>
              <a:rPr lang="en-US" altLang="en-US" sz="1400">
                <a:solidFill>
                  <a:srgbClr val="333399"/>
                </a:solidFill>
                <a:latin typeface="Cambria" panose="02040503050406030204" pitchFamily="18" charset="0"/>
                <a:ea typeface="Cambria" panose="02040503050406030204" pitchFamily="18" charset="0"/>
                <a:cs typeface="Times New Roman" panose="02020603050405020304" pitchFamily="18" charset="0"/>
              </a:rPr>
              <a:t>Deputy Director</a:t>
            </a:r>
          </a:p>
          <a:p>
            <a:pPr algn="ctr" defTabSz="685800">
              <a:spcBef>
                <a:spcPct val="0"/>
              </a:spcBef>
              <a:buNone/>
            </a:pPr>
            <a:r>
              <a:rPr lang="en-US" altLang="en-US" sz="1400" b="1">
                <a:solidFill>
                  <a:prstClr val="black"/>
                </a:solidFill>
                <a:latin typeface="Cambria" panose="02040503050406030204" pitchFamily="18" charset="0"/>
                <a:ea typeface="Cambria" panose="02040503050406030204" pitchFamily="18" charset="0"/>
                <a:cs typeface="Times New Roman" panose="02020603050405020304" pitchFamily="18" charset="0"/>
              </a:rPr>
              <a:t>Robin M. Keeler</a:t>
            </a:r>
          </a:p>
        </p:txBody>
      </p:sp>
      <p:sp>
        <p:nvSpPr>
          <p:cNvPr id="2062" name="Text Box 52">
            <a:extLst>
              <a:ext uri="{FF2B5EF4-FFF2-40B4-BE49-F238E27FC236}">
                <a16:creationId xmlns:a16="http://schemas.microsoft.com/office/drawing/2014/main" id="{27C07DC9-1118-4D63-B1D7-9F749DF8BF1E}"/>
              </a:ext>
            </a:extLst>
          </p:cNvPr>
          <p:cNvSpPr txBox="1">
            <a:spLocks noChangeArrowheads="1"/>
          </p:cNvSpPr>
          <p:nvPr/>
        </p:nvSpPr>
        <p:spPr bwMode="auto">
          <a:xfrm>
            <a:off x="6767257" y="3308951"/>
            <a:ext cx="11081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pPr>
            <a:r>
              <a:rPr lang="en-US" altLang="en-US" sz="1200">
                <a:solidFill>
                  <a:srgbClr val="FF3300"/>
                </a:solidFill>
                <a:latin typeface="Cambria" panose="02040503050406030204" pitchFamily="18" charset="0"/>
                <a:ea typeface="Cambria" panose="02040503050406030204" pitchFamily="18" charset="0"/>
                <a:cs typeface="Times New Roman" panose="02020603050405020304" pitchFamily="18" charset="0"/>
              </a:rPr>
              <a:t>Jennifer Fulfer</a:t>
            </a:r>
            <a:r>
              <a:rPr lang="en-US" altLang="en-US" sz="120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1200">
              <a:solidFill>
                <a:prstClr val="black"/>
              </a:solidFill>
              <a:latin typeface="Cambria" panose="02040503050406030204" pitchFamily="18" charset="0"/>
              <a:ea typeface="Cambria" panose="02040503050406030204" pitchFamily="18" charset="0"/>
            </a:endParaRPr>
          </a:p>
        </p:txBody>
      </p:sp>
      <p:sp>
        <p:nvSpPr>
          <p:cNvPr id="2064" name="Rectangle 14">
            <a:extLst>
              <a:ext uri="{FF2B5EF4-FFF2-40B4-BE49-F238E27FC236}">
                <a16:creationId xmlns:a16="http://schemas.microsoft.com/office/drawing/2014/main" id="{E1C803D3-BEA3-4265-AB4F-BDE305546B87}"/>
              </a:ext>
            </a:extLst>
          </p:cNvPr>
          <p:cNvSpPr>
            <a:spLocks noChangeArrowheads="1"/>
          </p:cNvSpPr>
          <p:nvPr/>
        </p:nvSpPr>
        <p:spPr bwMode="auto">
          <a:xfrm>
            <a:off x="1945707" y="3829051"/>
            <a:ext cx="2375940" cy="731520"/>
          </a:xfrm>
          <a:prstGeom prst="rect">
            <a:avLst/>
          </a:prstGeom>
          <a:solidFill>
            <a:schemeClr val="bg1"/>
          </a:solidFill>
          <a:ln w="12700">
            <a:solidFill>
              <a:srgbClr val="333399"/>
            </a:solidFill>
            <a:miter lim="800000"/>
            <a:headEnd/>
            <a:tailEnd/>
          </a:ln>
          <a:effectLst>
            <a:outerShdw blurRad="38100" dist="25400" dir="2700000" sx="99000" sy="99000" algn="tl" rotWithShape="0">
              <a:prstClr val="black">
                <a:alpha val="40000"/>
              </a:prstClr>
            </a:outerShdw>
          </a:effectLst>
        </p:spPr>
        <p:txBody>
          <a:bodyPr wrap="none" lIns="91440" tIns="45720" rIns="91440" bIns="4572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None/>
            </a:pPr>
            <a:r>
              <a:rPr lang="en-US" altLang="en-US" sz="1200">
                <a:solidFill>
                  <a:srgbClr val="333399"/>
                </a:solidFill>
                <a:latin typeface="Cambria" panose="02040503050406030204" pitchFamily="18" charset="0"/>
                <a:ea typeface="Cambria" panose="02040503050406030204" pitchFamily="18" charset="0"/>
              </a:rPr>
              <a:t>EA-11</a:t>
            </a:r>
          </a:p>
          <a:p>
            <a:pPr algn="ctr" defTabSz="685800">
              <a:spcBef>
                <a:spcPct val="0"/>
              </a:spcBef>
              <a:buNone/>
            </a:pPr>
            <a:r>
              <a:rPr lang="en-US" altLang="en-US" sz="1200">
                <a:solidFill>
                  <a:srgbClr val="333399"/>
                </a:solidFill>
                <a:latin typeface="Cambria" panose="02040503050406030204" pitchFamily="18" charset="0"/>
                <a:ea typeface="Cambria" panose="02040503050406030204" pitchFamily="18" charset="0"/>
              </a:rPr>
              <a:t>Office of Worker Safety &amp; Health </a:t>
            </a:r>
            <a:br>
              <a:rPr lang="en-US" altLang="en-US" sz="1200">
                <a:solidFill>
                  <a:srgbClr val="333399"/>
                </a:solidFill>
                <a:latin typeface="Cambria" panose="02040503050406030204" pitchFamily="18" charset="0"/>
                <a:ea typeface="Cambria" panose="02040503050406030204" pitchFamily="18" charset="0"/>
              </a:rPr>
            </a:br>
            <a:r>
              <a:rPr lang="en-US" altLang="en-US" sz="1200">
                <a:solidFill>
                  <a:srgbClr val="333399"/>
                </a:solidFill>
                <a:latin typeface="Cambria" panose="02040503050406030204" pitchFamily="18" charset="0"/>
                <a:ea typeface="Cambria" panose="02040503050406030204" pitchFamily="18" charset="0"/>
              </a:rPr>
              <a:t>Enforcement</a:t>
            </a:r>
            <a:endParaRPr lang="en-US" altLang="en-US" sz="1200">
              <a:solidFill>
                <a:srgbClr val="C0504D"/>
              </a:solidFill>
              <a:latin typeface="Cambria" panose="02040503050406030204" pitchFamily="18" charset="0"/>
              <a:ea typeface="Cambria" panose="02040503050406030204" pitchFamily="18" charset="0"/>
            </a:endParaRPr>
          </a:p>
          <a:p>
            <a:pPr algn="ctr" defTabSz="685800">
              <a:spcBef>
                <a:spcPct val="0"/>
              </a:spcBef>
              <a:buNone/>
            </a:pPr>
            <a:r>
              <a:rPr lang="en-US" altLang="en-US" sz="1200">
                <a:latin typeface="Cambria"/>
                <a:ea typeface="Cambria"/>
              </a:rPr>
              <a:t>Shannon Holman, Acting Director</a:t>
            </a:r>
            <a:endParaRPr lang="en-US" altLang="en-US" sz="1050">
              <a:solidFill>
                <a:prstClr val="black"/>
              </a:solidFill>
              <a:latin typeface="Cambria" panose="02040503050406030204" pitchFamily="18" charset="0"/>
              <a:ea typeface="Cambria" panose="02040503050406030204" pitchFamily="18" charset="0"/>
            </a:endParaRPr>
          </a:p>
        </p:txBody>
      </p:sp>
      <p:sp>
        <p:nvSpPr>
          <p:cNvPr id="2068" name="Text Box 51">
            <a:extLst>
              <a:ext uri="{FF2B5EF4-FFF2-40B4-BE49-F238E27FC236}">
                <a16:creationId xmlns:a16="http://schemas.microsoft.com/office/drawing/2014/main" id="{D51F0B37-A972-4BDE-9A71-B41083AFAAED}"/>
              </a:ext>
            </a:extLst>
          </p:cNvPr>
          <p:cNvSpPr txBox="1">
            <a:spLocks noChangeArrowheads="1"/>
          </p:cNvSpPr>
          <p:nvPr/>
        </p:nvSpPr>
        <p:spPr bwMode="auto">
          <a:xfrm>
            <a:off x="3039989" y="4549709"/>
            <a:ext cx="16283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28270" indent="-128270" defTabSz="685800">
              <a:spcBef>
                <a:spcPct val="0"/>
              </a:spcBef>
              <a:buFont typeface="Times New Roman" panose="02020603050405020304" pitchFamily="18" charset="0"/>
              <a:buChar char="—"/>
            </a:pPr>
            <a:r>
              <a:rPr lang="en-US" altLang="en-US" sz="1150">
                <a:solidFill>
                  <a:srgbClr val="FF3300"/>
                </a:solidFill>
                <a:latin typeface="Cambria" panose="02040503050406030204" pitchFamily="18" charset="0"/>
                <a:ea typeface="Cambria" panose="02040503050406030204" pitchFamily="18" charset="0"/>
              </a:rPr>
              <a:t>Annette Bright </a:t>
            </a:r>
            <a:endParaRPr lang="en-US"/>
          </a:p>
          <a:p>
            <a:pPr marL="128270" indent="-128270"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rPr>
              <a:t>Jason Capriotti</a:t>
            </a:r>
          </a:p>
          <a:p>
            <a:pPr marL="128270" indent="-128270"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Stanley Dutko</a:t>
            </a:r>
          </a:p>
          <a:p>
            <a:pPr marL="128270" indent="-128270"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Lori Gray</a:t>
            </a:r>
          </a:p>
          <a:p>
            <a:pPr marL="128270" indent="-128270"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Shannon Holman</a:t>
            </a:r>
          </a:p>
          <a:p>
            <a:pPr marL="128270" indent="-128270"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Robert Smith</a:t>
            </a:r>
          </a:p>
          <a:p>
            <a:pPr marL="128270" indent="-128270"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Scott Wenholz</a:t>
            </a:r>
          </a:p>
          <a:p>
            <a:pPr marL="128270" indent="-128270" defTabSz="685800">
              <a:spcBef>
                <a:spcPct val="0"/>
              </a:spcBef>
              <a:buFont typeface="Times New Roman" panose="02020603050405020304" pitchFamily="18" charset="0"/>
              <a:buChar char="—"/>
            </a:pPr>
            <a:r>
              <a:rPr lang="en-US" altLang="en-US" sz="1150">
                <a:latin typeface="Cambria"/>
                <a:ea typeface="Cambria"/>
                <a:cs typeface="Times New Roman"/>
              </a:rPr>
              <a:t>Andrea Reid</a:t>
            </a:r>
            <a:endParaRPr lang="en-US" altLang="en-US" sz="1150">
              <a:latin typeface="Cambria" panose="02040503050406030204" pitchFamily="18" charset="0"/>
              <a:ea typeface="Cambria" panose="02040503050406030204" pitchFamily="18" charset="0"/>
              <a:cs typeface="Times New Roman" panose="02020603050405020304" pitchFamily="18" charset="0"/>
            </a:endParaRPr>
          </a:p>
        </p:txBody>
      </p:sp>
      <p:sp>
        <p:nvSpPr>
          <p:cNvPr id="2069" name="Text Box 52">
            <a:extLst>
              <a:ext uri="{FF2B5EF4-FFF2-40B4-BE49-F238E27FC236}">
                <a16:creationId xmlns:a16="http://schemas.microsoft.com/office/drawing/2014/main" id="{AA22043C-A90C-43BB-B037-820CB51FC2C1}"/>
              </a:ext>
            </a:extLst>
          </p:cNvPr>
          <p:cNvSpPr txBox="1">
            <a:spLocks noChangeArrowheads="1"/>
          </p:cNvSpPr>
          <p:nvPr/>
        </p:nvSpPr>
        <p:spPr bwMode="auto">
          <a:xfrm>
            <a:off x="6012102" y="4549709"/>
            <a:ext cx="1960793" cy="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28588" indent="-128588" defTabSz="685800">
              <a:spcBef>
                <a:spcPct val="0"/>
              </a:spcBef>
              <a:buFont typeface="Times New Roman" panose="02020603050405020304" pitchFamily="18" charset="0"/>
              <a:buChar char="—"/>
            </a:pPr>
            <a:r>
              <a:rPr lang="en-US" altLang="en-US" sz="1150">
                <a:solidFill>
                  <a:srgbClr val="FF3300"/>
                </a:solidFill>
                <a:latin typeface="Cambria" panose="02040503050406030204" pitchFamily="18" charset="0"/>
                <a:ea typeface="Cambria" panose="02040503050406030204" pitchFamily="18" charset="0"/>
                <a:cs typeface="Times New Roman" panose="02020603050405020304" pitchFamily="18" charset="0"/>
              </a:rPr>
              <a:t>Lisa German</a:t>
            </a: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a:p>
            <a:pPr marL="128588" indent="-128588"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Joe </a:t>
            </a:r>
            <a:r>
              <a:rPr lang="en-US" altLang="en-US" sz="1150" err="1">
                <a:solidFill>
                  <a:prstClr val="black"/>
                </a:solidFill>
                <a:latin typeface="Cambria" panose="02040503050406030204" pitchFamily="18" charset="0"/>
                <a:ea typeface="Cambria" panose="02040503050406030204" pitchFamily="18" charset="0"/>
                <a:cs typeface="Times New Roman" panose="02020603050405020304" pitchFamily="18" charset="0"/>
              </a:rPr>
              <a:t>DeMers</a:t>
            </a: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a:p>
            <a:pPr marL="128588" indent="-128588"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Margaret Kotzalas</a:t>
            </a:r>
          </a:p>
          <a:p>
            <a:pPr marL="128588" indent="-128588"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Jonathan Marcano Lozada</a:t>
            </a:r>
          </a:p>
          <a:p>
            <a:pPr marL="128588" indent="-128588"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Christian Palay</a:t>
            </a:r>
          </a:p>
        </p:txBody>
      </p:sp>
      <p:sp>
        <p:nvSpPr>
          <p:cNvPr id="2071" name="Text Box 58">
            <a:extLst>
              <a:ext uri="{FF2B5EF4-FFF2-40B4-BE49-F238E27FC236}">
                <a16:creationId xmlns:a16="http://schemas.microsoft.com/office/drawing/2014/main" id="{7B4913EA-9670-4AEE-A2CF-DFBFC6C81EF1}"/>
              </a:ext>
            </a:extLst>
          </p:cNvPr>
          <p:cNvSpPr txBox="1">
            <a:spLocks noChangeArrowheads="1"/>
          </p:cNvSpPr>
          <p:nvPr/>
        </p:nvSpPr>
        <p:spPr bwMode="auto">
          <a:xfrm>
            <a:off x="8939055" y="4549709"/>
            <a:ext cx="1354858" cy="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28588" indent="-128588" defTabSz="685800">
              <a:spcBef>
                <a:spcPct val="0"/>
              </a:spcBef>
              <a:buFont typeface="Times New Roman" panose="02020603050405020304" pitchFamily="18" charset="0"/>
              <a:buChar char="—"/>
            </a:pPr>
            <a:r>
              <a:rPr lang="en-US" altLang="en-US" sz="1150">
                <a:solidFill>
                  <a:srgbClr val="FF3300"/>
                </a:solidFill>
                <a:latin typeface="Cambria" panose="02040503050406030204" pitchFamily="18" charset="0"/>
                <a:ea typeface="Cambria" panose="02040503050406030204" pitchFamily="18" charset="0"/>
                <a:cs typeface="Times New Roman" panose="02020603050405020304" pitchFamily="18" charset="0"/>
              </a:rPr>
              <a:t>Erin Newton*</a:t>
            </a:r>
          </a:p>
          <a:p>
            <a:pPr marL="128588" indent="-128588" defTabSz="685800">
              <a:spcBef>
                <a:spcPct val="0"/>
              </a:spcBef>
              <a:buFont typeface="Times New Roman" panose="02020603050405020304" pitchFamily="18" charset="0"/>
              <a:buChar char="—"/>
            </a:pPr>
            <a:r>
              <a:rPr lang="en-US" altLang="en-US" sz="1150">
                <a:latin typeface="Cambria" panose="02040503050406030204" pitchFamily="18" charset="0"/>
                <a:ea typeface="Cambria" panose="02040503050406030204" pitchFamily="18" charset="0"/>
                <a:cs typeface="Times New Roman" panose="02020603050405020304" pitchFamily="18" charset="0"/>
              </a:rPr>
              <a:t>Jill Gesell</a:t>
            </a:r>
            <a:r>
              <a:rPr lang="en-US" altLang="en-US" sz="115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a:p>
            <a:pPr marL="128588" indent="-128588"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sym typeface="Symbol" panose="05050102010706020507" pitchFamily="18" charset="2"/>
              </a:rPr>
              <a:t>Charles Isreal</a:t>
            </a:r>
          </a:p>
          <a:p>
            <a:pPr marL="128588" indent="-128588"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sym typeface="Symbol" panose="05050102010706020507" pitchFamily="18" charset="2"/>
              </a:rPr>
              <a:t>Lin Livingston**</a:t>
            </a:r>
          </a:p>
          <a:p>
            <a:pPr marL="128588" indent="-128588" defTabSz="685800">
              <a:spcBef>
                <a:spcPct val="0"/>
              </a:spcBef>
              <a:buFont typeface="Times New Roman" panose="02020603050405020304" pitchFamily="18" charset="0"/>
              <a:buChar char="—"/>
            </a:pPr>
            <a:r>
              <a:rPr lang="en-US" altLang="en-US" sz="1150">
                <a:solidFill>
                  <a:prstClr val="black"/>
                </a:solidFill>
                <a:latin typeface="Cambria" panose="02040503050406030204" pitchFamily="18" charset="0"/>
                <a:ea typeface="Cambria" panose="02040503050406030204" pitchFamily="18" charset="0"/>
                <a:sym typeface="Symbol" panose="05050102010706020507" pitchFamily="18" charset="2"/>
              </a:rPr>
              <a:t>Karen Sims</a:t>
            </a:r>
          </a:p>
        </p:txBody>
      </p:sp>
      <p:sp>
        <p:nvSpPr>
          <p:cNvPr id="2072" name="Rectangle 60">
            <a:extLst>
              <a:ext uri="{FF2B5EF4-FFF2-40B4-BE49-F238E27FC236}">
                <a16:creationId xmlns:a16="http://schemas.microsoft.com/office/drawing/2014/main" id="{B14A9C52-1049-4D38-9874-B616AE9AAE9B}"/>
              </a:ext>
            </a:extLst>
          </p:cNvPr>
          <p:cNvSpPr>
            <a:spLocks noChangeArrowheads="1"/>
          </p:cNvSpPr>
          <p:nvPr/>
        </p:nvSpPr>
        <p:spPr bwMode="auto">
          <a:xfrm>
            <a:off x="4953000" y="3829049"/>
            <a:ext cx="2286000" cy="731520"/>
          </a:xfrm>
          <a:prstGeom prst="rect">
            <a:avLst/>
          </a:prstGeom>
          <a:solidFill>
            <a:schemeClr val="bg1"/>
          </a:solidFill>
          <a:ln w="12700">
            <a:solidFill>
              <a:srgbClr val="333399"/>
            </a:solidFill>
            <a:miter lim="800000"/>
            <a:headEnd/>
            <a:tailEnd/>
          </a:ln>
          <a:effectLst>
            <a:outerShdw blurRad="38100" dist="25400" dir="2700000" sx="99000" sy="99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None/>
            </a:pPr>
            <a:r>
              <a:rPr lang="en-US" altLang="en-US" sz="1200">
                <a:solidFill>
                  <a:srgbClr val="333399"/>
                </a:solidFill>
                <a:latin typeface="Cambria" panose="02040503050406030204" pitchFamily="18" charset="0"/>
                <a:ea typeface="Cambria" panose="02040503050406030204" pitchFamily="18" charset="0"/>
              </a:rPr>
              <a:t>EA-12</a:t>
            </a:r>
          </a:p>
          <a:p>
            <a:pPr algn="ctr" defTabSz="685800">
              <a:spcBef>
                <a:spcPct val="0"/>
              </a:spcBef>
              <a:buNone/>
            </a:pPr>
            <a:r>
              <a:rPr lang="en-US" altLang="en-US" sz="1200">
                <a:solidFill>
                  <a:srgbClr val="333399"/>
                </a:solidFill>
                <a:latin typeface="Cambria" panose="02040503050406030204" pitchFamily="18" charset="0"/>
                <a:ea typeface="Cambria" panose="02040503050406030204" pitchFamily="18" charset="0"/>
              </a:rPr>
              <a:t>Office of Nuclear Safety </a:t>
            </a:r>
            <a:br>
              <a:rPr lang="en-US" altLang="en-US" sz="1200">
                <a:solidFill>
                  <a:srgbClr val="333399"/>
                </a:solidFill>
                <a:latin typeface="Cambria" panose="02040503050406030204" pitchFamily="18" charset="0"/>
                <a:ea typeface="Cambria" panose="02040503050406030204" pitchFamily="18" charset="0"/>
              </a:rPr>
            </a:br>
            <a:r>
              <a:rPr lang="en-US" altLang="en-US" sz="1200">
                <a:solidFill>
                  <a:srgbClr val="333399"/>
                </a:solidFill>
                <a:latin typeface="Cambria" panose="02040503050406030204" pitchFamily="18" charset="0"/>
                <a:ea typeface="Cambria" panose="02040503050406030204" pitchFamily="18" charset="0"/>
              </a:rPr>
              <a:t>Enforcement</a:t>
            </a:r>
          </a:p>
          <a:p>
            <a:pPr algn="ctr" defTabSz="685800">
              <a:spcBef>
                <a:spcPct val="0"/>
              </a:spcBef>
              <a:buNone/>
            </a:pPr>
            <a:r>
              <a:rPr lang="en-US" altLang="en-US" sz="1200">
                <a:solidFill>
                  <a:prstClr val="black"/>
                </a:solidFill>
                <a:latin typeface="Cambria" panose="02040503050406030204" pitchFamily="18" charset="0"/>
                <a:ea typeface="Cambria" panose="02040503050406030204" pitchFamily="18" charset="0"/>
              </a:rPr>
              <a:t>Jacob M. Miller, Director</a:t>
            </a:r>
          </a:p>
        </p:txBody>
      </p:sp>
      <p:sp>
        <p:nvSpPr>
          <p:cNvPr id="2073" name="Rectangle 62">
            <a:extLst>
              <a:ext uri="{FF2B5EF4-FFF2-40B4-BE49-F238E27FC236}">
                <a16:creationId xmlns:a16="http://schemas.microsoft.com/office/drawing/2014/main" id="{C9942406-A4CB-4F50-9717-C6E6A207C15A}"/>
              </a:ext>
            </a:extLst>
          </p:cNvPr>
          <p:cNvSpPr>
            <a:spLocks noChangeArrowheads="1"/>
          </p:cNvSpPr>
          <p:nvPr/>
        </p:nvSpPr>
        <p:spPr bwMode="auto">
          <a:xfrm>
            <a:off x="7879080" y="3829051"/>
            <a:ext cx="2286000" cy="731520"/>
          </a:xfrm>
          <a:prstGeom prst="rect">
            <a:avLst/>
          </a:prstGeom>
          <a:solidFill>
            <a:schemeClr val="bg1"/>
          </a:solidFill>
          <a:ln w="12700">
            <a:solidFill>
              <a:srgbClr val="333399"/>
            </a:solidFill>
            <a:miter lim="800000"/>
            <a:headEnd/>
            <a:tailEnd/>
          </a:ln>
          <a:effectLst>
            <a:outerShdw blurRad="38100" dist="25400" dir="2700000" sx="99000" sy="99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None/>
            </a:pPr>
            <a:r>
              <a:rPr lang="en-US" altLang="en-US" sz="1200">
                <a:solidFill>
                  <a:srgbClr val="333399"/>
                </a:solidFill>
                <a:latin typeface="Cambria" panose="02040503050406030204" pitchFamily="18" charset="0"/>
                <a:ea typeface="Cambria" panose="02040503050406030204" pitchFamily="18" charset="0"/>
              </a:rPr>
              <a:t>EA-13</a:t>
            </a:r>
          </a:p>
          <a:p>
            <a:pPr algn="ctr" defTabSz="685800">
              <a:spcBef>
                <a:spcPct val="0"/>
              </a:spcBef>
              <a:buNone/>
            </a:pPr>
            <a:r>
              <a:rPr lang="en-US" altLang="en-US" sz="1200">
                <a:solidFill>
                  <a:srgbClr val="333399"/>
                </a:solidFill>
                <a:latin typeface="Cambria" panose="02040503050406030204" pitchFamily="18" charset="0"/>
                <a:ea typeface="Cambria" panose="02040503050406030204" pitchFamily="18" charset="0"/>
              </a:rPr>
              <a:t>Office of Security Enforcement</a:t>
            </a:r>
          </a:p>
          <a:p>
            <a:pPr algn="ctr" defTabSz="685800">
              <a:spcBef>
                <a:spcPct val="0"/>
              </a:spcBef>
              <a:buNone/>
            </a:pPr>
            <a:r>
              <a:rPr lang="en-US" altLang="en-US" sz="1200">
                <a:solidFill>
                  <a:prstClr val="black"/>
                </a:solidFill>
                <a:latin typeface="Cambria" panose="02040503050406030204" pitchFamily="18" charset="0"/>
                <a:ea typeface="Cambria" panose="02040503050406030204" pitchFamily="18" charset="0"/>
              </a:rPr>
              <a:t>Carrianne J. Zimmerman, Director</a:t>
            </a:r>
          </a:p>
        </p:txBody>
      </p:sp>
      <p:sp>
        <p:nvSpPr>
          <p:cNvPr id="4" name="Title 3">
            <a:extLst>
              <a:ext uri="{FF2B5EF4-FFF2-40B4-BE49-F238E27FC236}">
                <a16:creationId xmlns:a16="http://schemas.microsoft.com/office/drawing/2014/main" id="{D4E8D008-072E-41FF-97A0-157FDC1B27B1}"/>
              </a:ext>
            </a:extLst>
          </p:cNvPr>
          <p:cNvSpPr>
            <a:spLocks noGrp="1"/>
          </p:cNvSpPr>
          <p:nvPr>
            <p:ph type="title"/>
          </p:nvPr>
        </p:nvSpPr>
        <p:spPr/>
        <p:txBody>
          <a:bodyPr>
            <a:normAutofit fontScale="90000"/>
          </a:bodyPr>
          <a:lstStyle/>
          <a:p>
            <a:r>
              <a:rPr lang="en-US">
                <a:ea typeface="Cambria" panose="02040503050406030204" pitchFamily="18" charset="0"/>
              </a:rPr>
              <a:t>Office of Enterprise Assessments’</a:t>
            </a:r>
            <a:br>
              <a:rPr lang="en-US">
                <a:ea typeface="Cambria" panose="02040503050406030204" pitchFamily="18" charset="0"/>
              </a:rPr>
            </a:br>
            <a:r>
              <a:rPr lang="en-US">
                <a:ea typeface="Cambria" panose="02040503050406030204" pitchFamily="18" charset="0"/>
              </a:rPr>
              <a:t>Office of Enforcement (EA-10) Organization</a:t>
            </a:r>
          </a:p>
        </p:txBody>
      </p:sp>
      <p:cxnSp>
        <p:nvCxnSpPr>
          <p:cNvPr id="10" name="Connector: Elbow 9">
            <a:extLst>
              <a:ext uri="{FF2B5EF4-FFF2-40B4-BE49-F238E27FC236}">
                <a16:creationId xmlns:a16="http://schemas.microsoft.com/office/drawing/2014/main" id="{D4C00F57-6DB2-42C2-B3EB-0C3BC58E4852}"/>
              </a:ext>
            </a:extLst>
          </p:cNvPr>
          <p:cNvCxnSpPr>
            <a:cxnSpLocks/>
            <a:stCxn id="2061" idx="2"/>
            <a:endCxn id="2072" idx="0"/>
          </p:cNvCxnSpPr>
          <p:nvPr/>
        </p:nvCxnSpPr>
        <p:spPr>
          <a:xfrm rot="5400000">
            <a:off x="5854750" y="3555155"/>
            <a:ext cx="515146" cy="32645"/>
          </a:xfrm>
          <a:prstGeom prst="bentConnector3">
            <a:avLst/>
          </a:prstGeom>
        </p:spPr>
        <p:style>
          <a:lnRef idx="1">
            <a:schemeClr val="dk1"/>
          </a:lnRef>
          <a:fillRef idx="0">
            <a:schemeClr val="dk1"/>
          </a:fillRef>
          <a:effectRef idx="0">
            <a:schemeClr val="dk1"/>
          </a:effectRef>
          <a:fontRef idx="minor">
            <a:schemeClr val="tx1"/>
          </a:fontRef>
        </p:style>
      </p:cxnSp>
      <p:cxnSp>
        <p:nvCxnSpPr>
          <p:cNvPr id="42" name="Connector: Elbow 41">
            <a:extLst>
              <a:ext uri="{FF2B5EF4-FFF2-40B4-BE49-F238E27FC236}">
                <a16:creationId xmlns:a16="http://schemas.microsoft.com/office/drawing/2014/main" id="{DCD22373-18BE-43F6-B56F-8E237E447EC2}"/>
              </a:ext>
            </a:extLst>
          </p:cNvPr>
          <p:cNvCxnSpPr>
            <a:cxnSpLocks/>
            <a:stCxn id="2061" idx="2"/>
            <a:endCxn id="2062" idx="1"/>
          </p:cNvCxnSpPr>
          <p:nvPr/>
        </p:nvCxnSpPr>
        <p:spPr>
          <a:xfrm rot="16200000" flipH="1">
            <a:off x="6381179" y="3061370"/>
            <a:ext cx="133547" cy="638612"/>
          </a:xfrm>
          <a:prstGeom prst="bentConnector2">
            <a:avLst/>
          </a:prstGeom>
        </p:spPr>
        <p:style>
          <a:lnRef idx="1">
            <a:schemeClr val="dk1"/>
          </a:lnRef>
          <a:fillRef idx="0">
            <a:schemeClr val="dk1"/>
          </a:fillRef>
          <a:effectRef idx="0">
            <a:schemeClr val="dk1"/>
          </a:effectRef>
          <a:fontRef idx="minor">
            <a:schemeClr val="tx1"/>
          </a:fontRef>
        </p:style>
      </p:cxnSp>
      <p:cxnSp>
        <p:nvCxnSpPr>
          <p:cNvPr id="45" name="Connector: Elbow 44">
            <a:extLst>
              <a:ext uri="{FF2B5EF4-FFF2-40B4-BE49-F238E27FC236}">
                <a16:creationId xmlns:a16="http://schemas.microsoft.com/office/drawing/2014/main" id="{380BE330-D418-4E35-A8A6-FE70B511C909}"/>
              </a:ext>
            </a:extLst>
          </p:cNvPr>
          <p:cNvCxnSpPr>
            <a:cxnSpLocks/>
            <a:stCxn id="2061" idx="2"/>
            <a:endCxn id="2073" idx="0"/>
          </p:cNvCxnSpPr>
          <p:nvPr/>
        </p:nvCxnSpPr>
        <p:spPr>
          <a:xfrm rot="16200000" flipH="1">
            <a:off x="7317788" y="2124760"/>
            <a:ext cx="515148" cy="289343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8" name="Connector: Elbow 47">
            <a:extLst>
              <a:ext uri="{FF2B5EF4-FFF2-40B4-BE49-F238E27FC236}">
                <a16:creationId xmlns:a16="http://schemas.microsoft.com/office/drawing/2014/main" id="{4BBF6E46-8A90-4CD3-9811-EE547EE2B02D}"/>
              </a:ext>
            </a:extLst>
          </p:cNvPr>
          <p:cNvCxnSpPr>
            <a:cxnSpLocks/>
          </p:cNvCxnSpPr>
          <p:nvPr/>
        </p:nvCxnSpPr>
        <p:spPr>
          <a:xfrm rot="5400000">
            <a:off x="4382264" y="2073991"/>
            <a:ext cx="515148" cy="299496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A84E1DFE-3E10-4F5C-91AC-CF3D758EA419}"/>
              </a:ext>
            </a:extLst>
          </p:cNvPr>
          <p:cNvCxnSpPr>
            <a:cxnSpLocks/>
            <a:stCxn id="2079" idx="2"/>
            <a:endCxn id="2061" idx="0"/>
          </p:cNvCxnSpPr>
          <p:nvPr/>
        </p:nvCxnSpPr>
        <p:spPr>
          <a:xfrm rot="16200000" flipH="1">
            <a:off x="6051493" y="2571469"/>
            <a:ext cx="154305" cy="1"/>
          </a:xfrm>
          <a:prstGeom prst="bentConnector3">
            <a:avLst/>
          </a:prstGeom>
        </p:spPr>
        <p:style>
          <a:lnRef idx="1">
            <a:schemeClr val="dk1"/>
          </a:lnRef>
          <a:fillRef idx="0">
            <a:schemeClr val="dk1"/>
          </a:fillRef>
          <a:effectRef idx="0">
            <a:schemeClr val="dk1"/>
          </a:effectRef>
          <a:fontRef idx="minor">
            <a:schemeClr val="tx1"/>
          </a:fontRef>
        </p:style>
      </p:cxnSp>
      <p:cxnSp>
        <p:nvCxnSpPr>
          <p:cNvPr id="2070" name="Straight Connector 2069">
            <a:extLst>
              <a:ext uri="{FF2B5EF4-FFF2-40B4-BE49-F238E27FC236}">
                <a16:creationId xmlns:a16="http://schemas.microsoft.com/office/drawing/2014/main" id="{33D33C79-B074-4AB8-BCEA-078009918271}"/>
              </a:ext>
            </a:extLst>
          </p:cNvPr>
          <p:cNvCxnSpPr>
            <a:cxnSpLocks/>
            <a:stCxn id="2064" idx="2"/>
          </p:cNvCxnSpPr>
          <p:nvPr/>
        </p:nvCxnSpPr>
        <p:spPr>
          <a:xfrm>
            <a:off x="3133677" y="4560570"/>
            <a:ext cx="0" cy="1371600"/>
          </a:xfrm>
          <a:prstGeom prst="line">
            <a:avLst/>
          </a:prstGeom>
        </p:spPr>
        <p:style>
          <a:lnRef idx="1">
            <a:schemeClr val="dk1"/>
          </a:lnRef>
          <a:fillRef idx="0">
            <a:schemeClr val="dk1"/>
          </a:fillRef>
          <a:effectRef idx="0">
            <a:schemeClr val="dk1"/>
          </a:effectRef>
          <a:fontRef idx="minor">
            <a:schemeClr val="tx1"/>
          </a:fontRef>
        </p:style>
      </p:cxnSp>
      <p:cxnSp>
        <p:nvCxnSpPr>
          <p:cNvPr id="2077" name="Straight Connector 2076">
            <a:extLst>
              <a:ext uri="{FF2B5EF4-FFF2-40B4-BE49-F238E27FC236}">
                <a16:creationId xmlns:a16="http://schemas.microsoft.com/office/drawing/2014/main" id="{0FA6D307-E36A-4D37-A25B-27D86440E80F}"/>
              </a:ext>
            </a:extLst>
          </p:cNvPr>
          <p:cNvCxnSpPr>
            <a:cxnSpLocks/>
          </p:cNvCxnSpPr>
          <p:nvPr/>
        </p:nvCxnSpPr>
        <p:spPr>
          <a:xfrm>
            <a:off x="6096000" y="4553712"/>
            <a:ext cx="0" cy="84124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E51A1A5-A53E-4E88-B81D-0DFB9185AA90}"/>
              </a:ext>
            </a:extLst>
          </p:cNvPr>
          <p:cNvCxnSpPr>
            <a:cxnSpLocks/>
            <a:stCxn id="2073" idx="2"/>
          </p:cNvCxnSpPr>
          <p:nvPr/>
        </p:nvCxnSpPr>
        <p:spPr>
          <a:xfrm>
            <a:off x="9022080" y="4560572"/>
            <a:ext cx="0" cy="834389"/>
          </a:xfrm>
          <a:prstGeom prst="line">
            <a:avLst/>
          </a:prstGeom>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E4531B47-9320-2F5F-3EE0-C6A4555FD088}"/>
              </a:ext>
            </a:extLst>
          </p:cNvPr>
          <p:cNvSpPr>
            <a:spLocks noGrp="1"/>
          </p:cNvSpPr>
          <p:nvPr>
            <p:ph type="dt" sz="half" idx="10"/>
          </p:nvPr>
        </p:nvSpPr>
        <p:spPr/>
        <p:txBody>
          <a:bodyPr/>
          <a:lstStyle/>
          <a:p>
            <a:r>
              <a:rPr lang="en-US">
                <a:solidFill>
                  <a:prstClr val="black">
                    <a:tint val="75000"/>
                  </a:prstClr>
                </a:solidFill>
              </a:rPr>
              <a:t>November 2022</a:t>
            </a:r>
          </a:p>
        </p:txBody>
      </p:sp>
      <p:sp>
        <p:nvSpPr>
          <p:cNvPr id="3" name="Footer Placeholder 2">
            <a:extLst>
              <a:ext uri="{FF2B5EF4-FFF2-40B4-BE49-F238E27FC236}">
                <a16:creationId xmlns:a16="http://schemas.microsoft.com/office/drawing/2014/main" id="{065DA5A5-0AA5-F541-9505-B66CB01B1217}"/>
              </a:ext>
            </a:extLst>
          </p:cNvPr>
          <p:cNvSpPr>
            <a:spLocks noGrp="1"/>
          </p:cNvSpPr>
          <p:nvPr>
            <p:ph type="ftr" sz="quarter" idx="11"/>
          </p:nvPr>
        </p:nvSpPr>
        <p:spPr/>
        <p:txBody>
          <a:bodyPr/>
          <a:lstStyle/>
          <a:p>
            <a:r>
              <a:rPr lang="en-US">
                <a:solidFill>
                  <a:prstClr val="black">
                    <a:tint val="75000"/>
                  </a:prstClr>
                </a:solidFill>
              </a:rPr>
              <a:t>Office of Enforcement</a:t>
            </a:r>
          </a:p>
        </p:txBody>
      </p:sp>
      <p:sp>
        <p:nvSpPr>
          <p:cNvPr id="5" name="Slide Number Placeholder 4">
            <a:extLst>
              <a:ext uri="{FF2B5EF4-FFF2-40B4-BE49-F238E27FC236}">
                <a16:creationId xmlns:a16="http://schemas.microsoft.com/office/drawing/2014/main" id="{EA3A346E-81DB-2CA6-F267-9356AAD651DB}"/>
              </a:ext>
            </a:extLst>
          </p:cNvPr>
          <p:cNvSpPr>
            <a:spLocks noGrp="1"/>
          </p:cNvSpPr>
          <p:nvPr>
            <p:ph type="sldNum" sz="quarter" idx="12"/>
          </p:nvPr>
        </p:nvSpPr>
        <p:spPr/>
        <p:txBody>
          <a:bodyPr/>
          <a:lstStyle/>
          <a:p>
            <a:fld id="{3A98F282-A15F-4A87-B428-6991105A83D0}" type="slidenum">
              <a:rPr lang="en-US" smtClean="0">
                <a:solidFill>
                  <a:prstClr val="black">
                    <a:tint val="75000"/>
                  </a:prstClr>
                </a:solidFill>
              </a:rPr>
              <a:pPr/>
              <a:t>2</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mbria"/>
                <a:ea typeface="Cambria"/>
              </a:rPr>
              <a:t>Overview</a:t>
            </a:r>
            <a:endParaRPr lang="en-US"/>
          </a:p>
        </p:txBody>
      </p:sp>
      <p:sp>
        <p:nvSpPr>
          <p:cNvPr id="3" name="Content Placeholder 2"/>
          <p:cNvSpPr>
            <a:spLocks noGrp="1"/>
          </p:cNvSpPr>
          <p:nvPr>
            <p:ph idx="1"/>
          </p:nvPr>
        </p:nvSpPr>
        <p:spPr/>
        <p:txBody>
          <a:bodyPr/>
          <a:lstStyle/>
          <a:p>
            <a:r>
              <a:rPr lang="en-US" sz="3600"/>
              <a:t>Current EA-11 Staffing</a:t>
            </a:r>
          </a:p>
          <a:p>
            <a:r>
              <a:rPr lang="en-US" sz="3600"/>
              <a:t>Worker Safety &amp; Health Enforcement Notable Trends </a:t>
            </a:r>
          </a:p>
          <a:p>
            <a:pPr lvl="1"/>
            <a:r>
              <a:rPr lang="en-US" sz="3200"/>
              <a:t>Subcontractor Oversight/Subcontract Flow-Down</a:t>
            </a:r>
          </a:p>
          <a:p>
            <a:pPr lvl="1"/>
            <a:r>
              <a:rPr lang="en-US" sz="3200"/>
              <a:t>Fall Protection</a:t>
            </a:r>
          </a:p>
          <a:p>
            <a:pPr lvl="1"/>
            <a:r>
              <a:rPr lang="en-US" sz="3200"/>
              <a:t>Emergency Response</a:t>
            </a:r>
          </a:p>
          <a:p>
            <a:pPr lvl="1"/>
            <a:r>
              <a:rPr lang="en-US" sz="3200"/>
              <a:t>Injury &amp; Illness Reporting and Recordkeeping</a:t>
            </a:r>
          </a:p>
          <a:p>
            <a:r>
              <a:rPr lang="en-US" sz="3600"/>
              <a:t>Request for Investigation (RFI)</a:t>
            </a:r>
          </a:p>
        </p:txBody>
      </p:sp>
      <p:sp>
        <p:nvSpPr>
          <p:cNvPr id="6" name="Slide Number Placeholder 5"/>
          <p:cNvSpPr>
            <a:spLocks noGrp="1"/>
          </p:cNvSpPr>
          <p:nvPr>
            <p:ph type="sldNum" sz="quarter" idx="12"/>
          </p:nvPr>
        </p:nvSpPr>
        <p:spPr/>
        <p:txBody>
          <a:bodyPr/>
          <a:lstStyle/>
          <a:p>
            <a:fld id="{3A98F282-A15F-4A87-B428-6991105A83D0}" type="slidenum">
              <a:rPr lang="en-US" smtClean="0"/>
              <a:pPr/>
              <a:t>20</a:t>
            </a:fld>
            <a:endParaRPr lang="en-US"/>
          </a:p>
        </p:txBody>
      </p:sp>
      <p:sp>
        <p:nvSpPr>
          <p:cNvPr id="4" name="Date Placeholder 3">
            <a:extLst>
              <a:ext uri="{FF2B5EF4-FFF2-40B4-BE49-F238E27FC236}">
                <a16:creationId xmlns:a16="http://schemas.microsoft.com/office/drawing/2014/main" id="{6390A7D7-09B0-3291-7155-812F04547C7D}"/>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E9C3B961-50A3-717B-0C41-1A725AEDD6AD}"/>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2868154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EA-11 Staffing</a:t>
            </a:r>
          </a:p>
        </p:txBody>
      </p:sp>
      <p:sp>
        <p:nvSpPr>
          <p:cNvPr id="6" name="Slide Number Placeholder 5"/>
          <p:cNvSpPr>
            <a:spLocks noGrp="1"/>
          </p:cNvSpPr>
          <p:nvPr>
            <p:ph type="sldNum" sz="quarter" idx="12"/>
          </p:nvPr>
        </p:nvSpPr>
        <p:spPr/>
        <p:txBody>
          <a:bodyPr/>
          <a:lstStyle/>
          <a:p>
            <a:fld id="{3A98F282-A15F-4A87-B428-6991105A83D0}" type="slidenum">
              <a:rPr lang="en-US" smtClean="0"/>
              <a:pPr/>
              <a:t>21</a:t>
            </a:fld>
            <a:endParaRPr lang="en-US"/>
          </a:p>
        </p:txBody>
      </p:sp>
      <p:sp>
        <p:nvSpPr>
          <p:cNvPr id="8" name="Rectangle 14">
            <a:extLst>
              <a:ext uri="{FF2B5EF4-FFF2-40B4-BE49-F238E27FC236}">
                <a16:creationId xmlns:a16="http://schemas.microsoft.com/office/drawing/2014/main" id="{BB0B6087-FE6F-461A-BE52-6D49ECE3B830}"/>
              </a:ext>
            </a:extLst>
          </p:cNvPr>
          <p:cNvSpPr>
            <a:spLocks noChangeArrowheads="1"/>
          </p:cNvSpPr>
          <p:nvPr/>
        </p:nvSpPr>
        <p:spPr bwMode="auto">
          <a:xfrm>
            <a:off x="3505200" y="1800390"/>
            <a:ext cx="5067300" cy="1476210"/>
          </a:xfrm>
          <a:prstGeom prst="rect">
            <a:avLst/>
          </a:prstGeom>
          <a:solidFill>
            <a:schemeClr val="bg1"/>
          </a:solidFill>
          <a:ln w="12700">
            <a:solidFill>
              <a:srgbClr val="333399"/>
            </a:solidFill>
            <a:miter lim="800000"/>
            <a:headEnd/>
            <a:tailEnd/>
          </a:ln>
          <a:effectLst>
            <a:outerShdw blurRad="38100" dist="25400" dir="2700000" sx="99000" sy="99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None/>
            </a:pPr>
            <a:r>
              <a:rPr lang="en-US" altLang="en-US" sz="2400">
                <a:solidFill>
                  <a:srgbClr val="333399"/>
                </a:solidFill>
                <a:latin typeface="Cambria" panose="02040503050406030204" pitchFamily="18" charset="0"/>
                <a:ea typeface="Cambria" panose="02040503050406030204" pitchFamily="18" charset="0"/>
              </a:rPr>
              <a:t>EA-11</a:t>
            </a:r>
          </a:p>
          <a:p>
            <a:pPr algn="ctr" defTabSz="685800">
              <a:spcBef>
                <a:spcPct val="0"/>
              </a:spcBef>
              <a:buNone/>
            </a:pPr>
            <a:r>
              <a:rPr lang="en-US" altLang="en-US" sz="2400">
                <a:solidFill>
                  <a:srgbClr val="333399"/>
                </a:solidFill>
                <a:latin typeface="Cambria" panose="02040503050406030204" pitchFamily="18" charset="0"/>
                <a:ea typeface="Cambria" panose="02040503050406030204" pitchFamily="18" charset="0"/>
              </a:rPr>
              <a:t>Office of Worker Safety &amp; Health </a:t>
            </a:r>
            <a:br>
              <a:rPr lang="en-US" altLang="en-US" sz="2400">
                <a:solidFill>
                  <a:srgbClr val="333399"/>
                </a:solidFill>
                <a:latin typeface="Cambria" panose="02040503050406030204" pitchFamily="18" charset="0"/>
                <a:ea typeface="Cambria" panose="02040503050406030204" pitchFamily="18" charset="0"/>
              </a:rPr>
            </a:br>
            <a:r>
              <a:rPr lang="en-US" altLang="en-US" sz="2400">
                <a:solidFill>
                  <a:srgbClr val="333399"/>
                </a:solidFill>
                <a:latin typeface="Cambria" panose="02040503050406030204" pitchFamily="18" charset="0"/>
                <a:ea typeface="Cambria" panose="02040503050406030204" pitchFamily="18" charset="0"/>
              </a:rPr>
              <a:t>Enforcement</a:t>
            </a:r>
            <a:endParaRPr lang="en-US" altLang="en-US" sz="2400">
              <a:solidFill>
                <a:srgbClr val="C0504D"/>
              </a:solidFill>
              <a:latin typeface="Cambria" panose="02040503050406030204" pitchFamily="18" charset="0"/>
              <a:ea typeface="Cambria" panose="02040503050406030204" pitchFamily="18" charset="0"/>
            </a:endParaRPr>
          </a:p>
          <a:p>
            <a:pPr algn="ctr" defTabSz="685800">
              <a:spcBef>
                <a:spcPct val="0"/>
              </a:spcBef>
              <a:buNone/>
            </a:pPr>
            <a:r>
              <a:rPr lang="en-US" altLang="en-US" sz="2400">
                <a:solidFill>
                  <a:prstClr val="black"/>
                </a:solidFill>
                <a:latin typeface="Cambria" panose="02040503050406030204" pitchFamily="18" charset="0"/>
                <a:ea typeface="Cambria" panose="02040503050406030204" pitchFamily="18" charset="0"/>
              </a:rPr>
              <a:t>Shannon Holman, Acting Director</a:t>
            </a:r>
          </a:p>
        </p:txBody>
      </p:sp>
      <p:cxnSp>
        <p:nvCxnSpPr>
          <p:cNvPr id="11" name="Straight Connector 10">
            <a:extLst>
              <a:ext uri="{FF2B5EF4-FFF2-40B4-BE49-F238E27FC236}">
                <a16:creationId xmlns:a16="http://schemas.microsoft.com/office/drawing/2014/main" id="{427E05C8-9ED7-4862-8688-0ECA8E22E2C1}"/>
              </a:ext>
            </a:extLst>
          </p:cNvPr>
          <p:cNvCxnSpPr>
            <a:cxnSpLocks/>
            <a:stCxn id="8" idx="2"/>
            <a:endCxn id="10" idx="3"/>
          </p:cNvCxnSpPr>
          <p:nvPr/>
        </p:nvCxnSpPr>
        <p:spPr>
          <a:xfrm flipH="1">
            <a:off x="5181598" y="3276600"/>
            <a:ext cx="857252" cy="184997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252B5B00-B5A3-0FCC-D049-5A69501921B3}"/>
              </a:ext>
            </a:extLst>
          </p:cNvPr>
          <p:cNvSpPr>
            <a:spLocks noChangeArrowheads="1"/>
          </p:cNvSpPr>
          <p:nvPr/>
        </p:nvSpPr>
        <p:spPr bwMode="auto">
          <a:xfrm>
            <a:off x="914400" y="4486080"/>
            <a:ext cx="4267198" cy="1280985"/>
          </a:xfrm>
          <a:prstGeom prst="rect">
            <a:avLst/>
          </a:prstGeom>
          <a:solidFill>
            <a:schemeClr val="bg1"/>
          </a:solidFill>
          <a:ln w="12700">
            <a:solidFill>
              <a:srgbClr val="333399"/>
            </a:solidFill>
            <a:miter lim="800000"/>
            <a:headEnd/>
            <a:tailEnd/>
          </a:ln>
          <a:effectLst>
            <a:outerShdw blurRad="38100" dist="25400" dir="2700000" sx="99000" sy="99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None/>
            </a:pPr>
            <a:r>
              <a:rPr lang="en-US" altLang="en-US" sz="2400">
                <a:solidFill>
                  <a:srgbClr val="333399"/>
                </a:solidFill>
                <a:latin typeface="Cambria" panose="02040503050406030204" pitchFamily="18" charset="0"/>
                <a:ea typeface="Cambria" panose="02040503050406030204" pitchFamily="18" charset="0"/>
              </a:rPr>
              <a:t>Program Analyst</a:t>
            </a:r>
          </a:p>
          <a:p>
            <a:pPr algn="ctr" defTabSz="685800">
              <a:spcBef>
                <a:spcPct val="0"/>
              </a:spcBef>
              <a:buNone/>
            </a:pPr>
            <a:endParaRPr lang="en-US" altLang="en-US" sz="2400">
              <a:solidFill>
                <a:srgbClr val="C0504D"/>
              </a:solidFill>
              <a:latin typeface="Cambria" panose="02040503050406030204" pitchFamily="18" charset="0"/>
              <a:ea typeface="Cambria" panose="02040503050406030204" pitchFamily="18" charset="0"/>
            </a:endParaRPr>
          </a:p>
          <a:p>
            <a:pPr algn="ctr" defTabSz="685800">
              <a:spcBef>
                <a:spcPct val="0"/>
              </a:spcBef>
              <a:buNone/>
            </a:pPr>
            <a:r>
              <a:rPr lang="en-US" altLang="en-US" sz="2400">
                <a:latin typeface="Cambria" panose="02040503050406030204" pitchFamily="18" charset="0"/>
                <a:ea typeface="Cambria" panose="02040503050406030204" pitchFamily="18" charset="0"/>
              </a:rPr>
              <a:t>Annette Bright</a:t>
            </a:r>
            <a:endParaRPr lang="en-US" altLang="en-US" sz="240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1118595A-986C-635B-287C-ECA4BC034CB2}"/>
              </a:ext>
            </a:extLst>
          </p:cNvPr>
          <p:cNvCxnSpPr>
            <a:cxnSpLocks/>
            <a:stCxn id="8" idx="2"/>
            <a:endCxn id="18" idx="1"/>
          </p:cNvCxnSpPr>
          <p:nvPr/>
        </p:nvCxnSpPr>
        <p:spPr>
          <a:xfrm>
            <a:off x="6038850" y="3276600"/>
            <a:ext cx="895350" cy="184997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4">
            <a:extLst>
              <a:ext uri="{FF2B5EF4-FFF2-40B4-BE49-F238E27FC236}">
                <a16:creationId xmlns:a16="http://schemas.microsoft.com/office/drawing/2014/main" id="{54EB2679-A27D-202B-CC64-8349C30A5265}"/>
              </a:ext>
            </a:extLst>
          </p:cNvPr>
          <p:cNvSpPr>
            <a:spLocks noChangeArrowheads="1"/>
          </p:cNvSpPr>
          <p:nvPr/>
        </p:nvSpPr>
        <p:spPr bwMode="auto">
          <a:xfrm>
            <a:off x="6934200" y="3903421"/>
            <a:ext cx="4800600" cy="2446304"/>
          </a:xfrm>
          <a:prstGeom prst="rect">
            <a:avLst/>
          </a:prstGeom>
          <a:solidFill>
            <a:schemeClr val="bg1"/>
          </a:solidFill>
          <a:ln w="12700">
            <a:solidFill>
              <a:srgbClr val="333399"/>
            </a:solidFill>
            <a:miter lim="800000"/>
            <a:headEnd/>
            <a:tailEnd/>
          </a:ln>
          <a:effectLst>
            <a:outerShdw blurRad="38100" dist="25400" dir="2700000" sx="99000" sy="99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None/>
            </a:pPr>
            <a:r>
              <a:rPr lang="en-US" altLang="en-US" sz="2400">
                <a:solidFill>
                  <a:srgbClr val="333399"/>
                </a:solidFill>
                <a:latin typeface="Cambria" panose="02040503050406030204" pitchFamily="18" charset="0"/>
                <a:ea typeface="Cambria" panose="02040503050406030204" pitchFamily="18" charset="0"/>
              </a:rPr>
              <a:t>Enforcement Officers </a:t>
            </a:r>
          </a:p>
          <a:p>
            <a:pPr defTabSz="685800">
              <a:spcBef>
                <a:spcPct val="0"/>
              </a:spcBef>
              <a:buNone/>
            </a:pPr>
            <a:endParaRPr lang="en-US" altLang="en-US" sz="2400">
              <a:solidFill>
                <a:prstClr val="black"/>
              </a:solidFill>
              <a:latin typeface="Cambria" panose="02040503050406030204" pitchFamily="18" charset="0"/>
              <a:ea typeface="Cambria" panose="02040503050406030204" pitchFamily="18" charset="0"/>
            </a:endParaRPr>
          </a:p>
          <a:p>
            <a:pPr defTabSz="685800">
              <a:spcBef>
                <a:spcPct val="0"/>
              </a:spcBef>
              <a:buNone/>
            </a:pPr>
            <a:r>
              <a:rPr lang="en-US" altLang="en-US" sz="2400">
                <a:solidFill>
                  <a:prstClr val="black"/>
                </a:solidFill>
                <a:latin typeface="Cambria" panose="02040503050406030204" pitchFamily="18" charset="0"/>
                <a:ea typeface="Cambria" panose="02040503050406030204" pitchFamily="18" charset="0"/>
              </a:rPr>
              <a:t>Jason Capriotti 		</a:t>
            </a:r>
            <a:r>
              <a:rPr lang="en-US" altLang="en-US" sz="2400">
                <a:solidFill>
                  <a:prstClr val="black"/>
                </a:solidFill>
                <a:latin typeface="Cambria" panose="02040503050406030204" pitchFamily="18" charset="0"/>
                <a:ea typeface="Cambria" panose="02040503050406030204" pitchFamily="18" charset="0"/>
                <a:cs typeface="Times New Roman" panose="02020603050405020304" pitchFamily="18" charset="0"/>
              </a:rPr>
              <a:t>Stan Dutko </a:t>
            </a:r>
          </a:p>
          <a:p>
            <a:pPr defTabSz="685800">
              <a:spcBef>
                <a:spcPct val="0"/>
              </a:spcBef>
              <a:buNone/>
            </a:pPr>
            <a:r>
              <a:rPr lang="en-US" altLang="en-US" sz="2400">
                <a:solidFill>
                  <a:prstClr val="black"/>
                </a:solidFill>
                <a:latin typeface="Cambria" panose="02040503050406030204" pitchFamily="18" charset="0"/>
                <a:ea typeface="Cambria" panose="02040503050406030204" pitchFamily="18" charset="0"/>
                <a:cs typeface="Times New Roman" panose="02020603050405020304" pitchFamily="18" charset="0"/>
              </a:rPr>
              <a:t>Lori Gray 		Shannon Holman</a:t>
            </a:r>
          </a:p>
          <a:p>
            <a:pPr defTabSz="685800">
              <a:spcBef>
                <a:spcPct val="0"/>
              </a:spcBef>
              <a:buNone/>
            </a:pPr>
            <a:r>
              <a:rPr lang="en-US" altLang="en-US" sz="2400">
                <a:solidFill>
                  <a:prstClr val="black"/>
                </a:solidFill>
                <a:latin typeface="Cambria" panose="02040503050406030204" pitchFamily="18" charset="0"/>
                <a:ea typeface="Cambria" panose="02040503050406030204" pitchFamily="18" charset="0"/>
                <a:cs typeface="Times New Roman" panose="02020603050405020304" pitchFamily="18" charset="0"/>
              </a:rPr>
              <a:t>Andrea Reid 		Robert Smith</a:t>
            </a:r>
          </a:p>
          <a:p>
            <a:pPr defTabSz="685800">
              <a:spcBef>
                <a:spcPct val="0"/>
              </a:spcBef>
              <a:buNone/>
            </a:pPr>
            <a:r>
              <a:rPr lang="en-US" altLang="en-US" sz="2400">
                <a:solidFill>
                  <a:prstClr val="black"/>
                </a:solidFill>
                <a:latin typeface="Cambria" panose="02040503050406030204" pitchFamily="18" charset="0"/>
                <a:ea typeface="Cambria" panose="02040503050406030204" pitchFamily="18" charset="0"/>
                <a:cs typeface="Times New Roman" panose="02020603050405020304" pitchFamily="18" charset="0"/>
              </a:rPr>
              <a:t>Scott Wenholz</a:t>
            </a:r>
            <a:endParaRPr lang="en-US" altLang="en-US" sz="2400" i="1">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264ED46A-EE8E-53CD-A34F-31D01E36D56E}"/>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3BE1C541-EDDF-C3EF-A014-BE5A12A39454}"/>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1016141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0B1-7D86-DA03-C72D-09644B7C70B5}"/>
              </a:ext>
            </a:extLst>
          </p:cNvPr>
          <p:cNvSpPr>
            <a:spLocks noGrp="1"/>
          </p:cNvSpPr>
          <p:nvPr>
            <p:ph type="title"/>
          </p:nvPr>
        </p:nvSpPr>
        <p:spPr/>
        <p:txBody>
          <a:bodyPr>
            <a:normAutofit/>
          </a:bodyPr>
          <a:lstStyle/>
          <a:p>
            <a:r>
              <a:rPr lang="en-US"/>
              <a:t>Worker Safety &amp; Health Enforcement Notable Trends </a:t>
            </a:r>
          </a:p>
        </p:txBody>
      </p:sp>
      <p:sp>
        <p:nvSpPr>
          <p:cNvPr id="6" name="Slide Number Placeholder 5">
            <a:extLst>
              <a:ext uri="{FF2B5EF4-FFF2-40B4-BE49-F238E27FC236}">
                <a16:creationId xmlns:a16="http://schemas.microsoft.com/office/drawing/2014/main" id="{3E75409D-DDCF-BDE2-D9D5-DF04E7561050}"/>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22</a:t>
            </a:fld>
            <a:endParaRPr lang="en-US" altLang="en-US">
              <a:cs typeface="Arial" panose="020B0604020202020204" pitchFamily="34" charset="0"/>
            </a:endParaRPr>
          </a:p>
        </p:txBody>
      </p:sp>
      <p:pic>
        <p:nvPicPr>
          <p:cNvPr id="7" name="Picture 6">
            <a:extLst>
              <a:ext uri="{FF2B5EF4-FFF2-40B4-BE49-F238E27FC236}">
                <a16:creationId xmlns:a16="http://schemas.microsoft.com/office/drawing/2014/main" id="{F650E106-61B2-862E-D2E7-0CE73157F23A}"/>
              </a:ext>
            </a:extLst>
          </p:cNvPr>
          <p:cNvPicPr>
            <a:picLocks noChangeAspect="1"/>
          </p:cNvPicPr>
          <p:nvPr/>
        </p:nvPicPr>
        <p:blipFill>
          <a:blip r:embed="rId2"/>
          <a:stretch>
            <a:fillRect/>
          </a:stretch>
        </p:blipFill>
        <p:spPr>
          <a:xfrm>
            <a:off x="389879" y="1981200"/>
            <a:ext cx="3159935" cy="2438400"/>
          </a:xfrm>
          <a:prstGeom prst="rect">
            <a:avLst/>
          </a:prstGeom>
        </p:spPr>
      </p:pic>
      <p:pic>
        <p:nvPicPr>
          <p:cNvPr id="8" name="Picture 7">
            <a:extLst>
              <a:ext uri="{FF2B5EF4-FFF2-40B4-BE49-F238E27FC236}">
                <a16:creationId xmlns:a16="http://schemas.microsoft.com/office/drawing/2014/main" id="{879FD2DC-385C-894A-07DD-9F7EDBFC49CF}"/>
              </a:ext>
            </a:extLst>
          </p:cNvPr>
          <p:cNvPicPr>
            <a:picLocks noChangeAspect="1"/>
          </p:cNvPicPr>
          <p:nvPr/>
        </p:nvPicPr>
        <p:blipFill>
          <a:blip r:embed="rId3"/>
          <a:stretch>
            <a:fillRect/>
          </a:stretch>
        </p:blipFill>
        <p:spPr>
          <a:xfrm>
            <a:off x="1922072" y="4228013"/>
            <a:ext cx="3420152" cy="2109399"/>
          </a:xfrm>
          <a:prstGeom prst="rect">
            <a:avLst/>
          </a:prstGeom>
        </p:spPr>
      </p:pic>
      <p:pic>
        <p:nvPicPr>
          <p:cNvPr id="9" name="Picture 8">
            <a:extLst>
              <a:ext uri="{FF2B5EF4-FFF2-40B4-BE49-F238E27FC236}">
                <a16:creationId xmlns:a16="http://schemas.microsoft.com/office/drawing/2014/main" id="{32BBBE44-A9FA-641B-B7BB-454E9D964481}"/>
              </a:ext>
            </a:extLst>
          </p:cNvPr>
          <p:cNvPicPr>
            <a:picLocks noChangeAspect="1"/>
          </p:cNvPicPr>
          <p:nvPr/>
        </p:nvPicPr>
        <p:blipFill>
          <a:blip r:embed="rId4"/>
          <a:stretch>
            <a:fillRect/>
          </a:stretch>
        </p:blipFill>
        <p:spPr>
          <a:xfrm>
            <a:off x="3728956" y="1873414"/>
            <a:ext cx="2568902" cy="2723881"/>
          </a:xfrm>
          <a:prstGeom prst="rect">
            <a:avLst/>
          </a:prstGeom>
        </p:spPr>
      </p:pic>
      <p:pic>
        <p:nvPicPr>
          <p:cNvPr id="10" name="Picture 9">
            <a:extLst>
              <a:ext uri="{FF2B5EF4-FFF2-40B4-BE49-F238E27FC236}">
                <a16:creationId xmlns:a16="http://schemas.microsoft.com/office/drawing/2014/main" id="{3FC5933C-DFAE-EF8D-BA2F-1F65734BDC18}"/>
              </a:ext>
            </a:extLst>
          </p:cNvPr>
          <p:cNvPicPr>
            <a:picLocks noChangeAspect="1"/>
          </p:cNvPicPr>
          <p:nvPr/>
        </p:nvPicPr>
        <p:blipFill>
          <a:blip r:embed="rId5"/>
          <a:stretch>
            <a:fillRect/>
          </a:stretch>
        </p:blipFill>
        <p:spPr>
          <a:xfrm>
            <a:off x="6477000" y="2704130"/>
            <a:ext cx="4819173" cy="2723881"/>
          </a:xfrm>
          <a:prstGeom prst="rect">
            <a:avLst/>
          </a:prstGeom>
        </p:spPr>
      </p:pic>
      <p:sp>
        <p:nvSpPr>
          <p:cNvPr id="3" name="Date Placeholder 2">
            <a:extLst>
              <a:ext uri="{FF2B5EF4-FFF2-40B4-BE49-F238E27FC236}">
                <a16:creationId xmlns:a16="http://schemas.microsoft.com/office/drawing/2014/main" id="{DEDC3C91-DA12-921C-350E-369B9F8778BF}"/>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7FC4D797-4B43-BD21-F7BC-DA5B33C4FC9C}"/>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2985300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0B1-7D86-DA03-C72D-09644B7C70B5}"/>
              </a:ext>
            </a:extLst>
          </p:cNvPr>
          <p:cNvSpPr>
            <a:spLocks noGrp="1"/>
          </p:cNvSpPr>
          <p:nvPr>
            <p:ph type="title"/>
          </p:nvPr>
        </p:nvSpPr>
        <p:spPr/>
        <p:txBody>
          <a:bodyPr>
            <a:normAutofit/>
          </a:bodyPr>
          <a:lstStyle/>
          <a:p>
            <a:r>
              <a:rPr lang="en-US"/>
              <a:t>Subcontractor Oversight/Subcontract Flow-Down</a:t>
            </a:r>
          </a:p>
        </p:txBody>
      </p:sp>
      <p:sp>
        <p:nvSpPr>
          <p:cNvPr id="6" name="Slide Number Placeholder 5">
            <a:extLst>
              <a:ext uri="{FF2B5EF4-FFF2-40B4-BE49-F238E27FC236}">
                <a16:creationId xmlns:a16="http://schemas.microsoft.com/office/drawing/2014/main" id="{3E75409D-DDCF-BDE2-D9D5-DF04E7561050}"/>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23</a:t>
            </a:fld>
            <a:endParaRPr lang="en-US" altLang="en-US">
              <a:cs typeface="Arial" panose="020B0604020202020204" pitchFamily="34" charset="0"/>
            </a:endParaRPr>
          </a:p>
        </p:txBody>
      </p:sp>
      <p:pic>
        <p:nvPicPr>
          <p:cNvPr id="4" name="Picture 3">
            <a:extLst>
              <a:ext uri="{FF2B5EF4-FFF2-40B4-BE49-F238E27FC236}">
                <a16:creationId xmlns:a16="http://schemas.microsoft.com/office/drawing/2014/main" id="{4C17B105-EF50-2E24-F43A-0FD29B70498B}"/>
              </a:ext>
            </a:extLst>
          </p:cNvPr>
          <p:cNvPicPr>
            <a:picLocks noChangeAspect="1"/>
          </p:cNvPicPr>
          <p:nvPr/>
        </p:nvPicPr>
        <p:blipFill>
          <a:blip r:embed="rId2"/>
          <a:stretch>
            <a:fillRect/>
          </a:stretch>
        </p:blipFill>
        <p:spPr>
          <a:xfrm>
            <a:off x="2667000" y="1960287"/>
            <a:ext cx="6858000" cy="4572000"/>
          </a:xfrm>
          <a:prstGeom prst="rect">
            <a:avLst/>
          </a:prstGeom>
        </p:spPr>
      </p:pic>
      <p:sp>
        <p:nvSpPr>
          <p:cNvPr id="3" name="Date Placeholder 2">
            <a:extLst>
              <a:ext uri="{FF2B5EF4-FFF2-40B4-BE49-F238E27FC236}">
                <a16:creationId xmlns:a16="http://schemas.microsoft.com/office/drawing/2014/main" id="{A8406A59-49C2-10EE-4DD1-B27617D55C3A}"/>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04D42789-5719-5797-664D-04711023FC9C}"/>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1903767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0B1-7D86-DA03-C72D-09644B7C70B5}"/>
              </a:ext>
            </a:extLst>
          </p:cNvPr>
          <p:cNvSpPr>
            <a:spLocks noGrp="1"/>
          </p:cNvSpPr>
          <p:nvPr>
            <p:ph type="title"/>
          </p:nvPr>
        </p:nvSpPr>
        <p:spPr/>
        <p:txBody>
          <a:bodyPr>
            <a:normAutofit/>
          </a:bodyPr>
          <a:lstStyle/>
          <a:p>
            <a:r>
              <a:rPr lang="en-US"/>
              <a:t>Subcontractor Oversight/Subcontract Flow-Down</a:t>
            </a:r>
          </a:p>
        </p:txBody>
      </p:sp>
      <p:sp>
        <p:nvSpPr>
          <p:cNvPr id="3" name="Content Placeholder 2">
            <a:extLst>
              <a:ext uri="{FF2B5EF4-FFF2-40B4-BE49-F238E27FC236}">
                <a16:creationId xmlns:a16="http://schemas.microsoft.com/office/drawing/2014/main" id="{89E99772-E62E-0000-A772-65041A94F224}"/>
              </a:ext>
            </a:extLst>
          </p:cNvPr>
          <p:cNvSpPr>
            <a:spLocks noGrp="1"/>
          </p:cNvSpPr>
          <p:nvPr>
            <p:ph idx="1"/>
          </p:nvPr>
        </p:nvSpPr>
        <p:spPr/>
        <p:txBody>
          <a:bodyPr/>
          <a:lstStyle/>
          <a:p>
            <a:r>
              <a:rPr lang="en-US" sz="2400">
                <a:latin typeface="Cambria"/>
                <a:ea typeface="Cambria"/>
              </a:rPr>
              <a:t>Did not adequately oversee subcontractor range operation processes or work controls associated with live fire operations</a:t>
            </a:r>
          </a:p>
          <a:p>
            <a:pPr lvl="1"/>
            <a:r>
              <a:rPr lang="en-US" sz="2400">
                <a:latin typeface="Cambria"/>
                <a:ea typeface="Cambria"/>
              </a:rPr>
              <a:t>Range operation processes and work controls were inadequate in a few areas such as:</a:t>
            </a:r>
          </a:p>
          <a:p>
            <a:pPr lvl="2"/>
            <a:r>
              <a:rPr lang="en-US">
                <a:latin typeface="Cambria"/>
                <a:ea typeface="Cambria"/>
              </a:rPr>
              <a:t>Preventing workers from going downrange during live firing activities</a:t>
            </a:r>
          </a:p>
          <a:p>
            <a:pPr lvl="2"/>
            <a:r>
              <a:rPr lang="en-US">
                <a:latin typeface="Cambria"/>
                <a:ea typeface="Cambria"/>
              </a:rPr>
              <a:t>Clearing live fire range surface danger zones of personnel or other hazards prior to re-starting</a:t>
            </a:r>
          </a:p>
          <a:p>
            <a:pPr lvl="2"/>
            <a:r>
              <a:rPr lang="en-US">
                <a:latin typeface="Cambria"/>
                <a:ea typeface="Cambria"/>
              </a:rPr>
              <a:t>Identifying operational status (active or inactive) </a:t>
            </a:r>
            <a:endParaRPr lang="en-US" sz="2400"/>
          </a:p>
          <a:p>
            <a:pPr lvl="1"/>
            <a:r>
              <a:rPr lang="en-US" sz="2400">
                <a:latin typeface="Cambria"/>
                <a:ea typeface="Cambria"/>
              </a:rPr>
              <a:t>Lack of Communication </a:t>
            </a:r>
            <a:endParaRPr lang="en-US" sz="2400">
              <a:ea typeface="Cambria"/>
            </a:endParaRPr>
          </a:p>
          <a:p>
            <a:pPr lvl="1"/>
            <a:endParaRPr lang="en-US" sz="2400"/>
          </a:p>
          <a:p>
            <a:endParaRPr lang="en-US"/>
          </a:p>
        </p:txBody>
      </p:sp>
      <p:sp>
        <p:nvSpPr>
          <p:cNvPr id="6" name="Slide Number Placeholder 5">
            <a:extLst>
              <a:ext uri="{FF2B5EF4-FFF2-40B4-BE49-F238E27FC236}">
                <a16:creationId xmlns:a16="http://schemas.microsoft.com/office/drawing/2014/main" id="{3E75409D-DDCF-BDE2-D9D5-DF04E7561050}"/>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24</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08D985B8-076B-D39D-B8E1-27869F492218}"/>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DB260F57-C44D-DEB7-5144-1FD381DFC13E}"/>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374052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0B1-7D86-DA03-C72D-09644B7C70B5}"/>
              </a:ext>
            </a:extLst>
          </p:cNvPr>
          <p:cNvSpPr>
            <a:spLocks noGrp="1"/>
          </p:cNvSpPr>
          <p:nvPr>
            <p:ph type="title"/>
          </p:nvPr>
        </p:nvSpPr>
        <p:spPr/>
        <p:txBody>
          <a:bodyPr>
            <a:normAutofit/>
          </a:bodyPr>
          <a:lstStyle/>
          <a:p>
            <a:r>
              <a:rPr lang="en-US"/>
              <a:t>Subcontractor Oversight/Subcontract Flow-Down</a:t>
            </a:r>
          </a:p>
        </p:txBody>
      </p:sp>
      <p:sp>
        <p:nvSpPr>
          <p:cNvPr id="6" name="Slide Number Placeholder 5">
            <a:extLst>
              <a:ext uri="{FF2B5EF4-FFF2-40B4-BE49-F238E27FC236}">
                <a16:creationId xmlns:a16="http://schemas.microsoft.com/office/drawing/2014/main" id="{3E75409D-DDCF-BDE2-D9D5-DF04E7561050}"/>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25</a:t>
            </a:fld>
            <a:endParaRPr lang="en-US" altLang="en-US">
              <a:cs typeface="Arial" panose="020B0604020202020204" pitchFamily="34" charset="0"/>
            </a:endParaRPr>
          </a:p>
        </p:txBody>
      </p:sp>
      <p:sp>
        <p:nvSpPr>
          <p:cNvPr id="4" name="TextBox 3">
            <a:extLst>
              <a:ext uri="{FF2B5EF4-FFF2-40B4-BE49-F238E27FC236}">
                <a16:creationId xmlns:a16="http://schemas.microsoft.com/office/drawing/2014/main" id="{E30FD982-1FEE-041D-9B87-F647BF9CE24F}"/>
              </a:ext>
            </a:extLst>
          </p:cNvPr>
          <p:cNvSpPr txBox="1"/>
          <p:nvPr/>
        </p:nvSpPr>
        <p:spPr>
          <a:xfrm>
            <a:off x="533400" y="1685162"/>
            <a:ext cx="11201400" cy="5016758"/>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Bef>
                <a:spcPct val="20000"/>
              </a:spcBef>
              <a:spcAft>
                <a:spcPct val="0"/>
              </a:spcAft>
              <a:buClr>
                <a:srgbClr val="333399"/>
              </a:buClr>
              <a:buSzTx/>
              <a:buFont typeface="Arial" panose="020B0604020202020204" pitchFamily="34" charset="0"/>
              <a:buChar char="•"/>
              <a:tabLst/>
              <a:defRPr/>
            </a:pPr>
            <a:r>
              <a:rPr kumimoji="0" lang="en-US" sz="3200" b="0" i="0" u="none" strike="noStrike" kern="1200" cap="none" spc="0" normalizeH="0" baseline="0" noProof="0">
                <a:ln>
                  <a:noFill/>
                </a:ln>
                <a:effectLst/>
                <a:uLnTx/>
                <a:uFillTx/>
                <a:latin typeface="Cambria"/>
                <a:ea typeface="Cambria"/>
              </a:rPr>
              <a:t>Did not provide adequate oversight for </a:t>
            </a:r>
            <a:r>
              <a:rPr lang="en-US" sz="3200">
                <a:latin typeface="Cambria"/>
                <a:ea typeface="Cambria"/>
              </a:rPr>
              <a:t>tank</a:t>
            </a:r>
            <a:r>
              <a:rPr kumimoji="0" lang="en-US" sz="3200" b="0" i="0" u="none" strike="noStrike" kern="1200" cap="none" spc="0" normalizeH="0" baseline="0" noProof="0">
                <a:ln>
                  <a:noFill/>
                </a:ln>
                <a:effectLst/>
                <a:uLnTx/>
                <a:uFillTx/>
                <a:latin typeface="Cambria"/>
                <a:ea typeface="Cambria"/>
              </a:rPr>
              <a:t> surface preparation project</a:t>
            </a:r>
          </a:p>
          <a:p>
            <a:pPr marL="742950" marR="0" lvl="1" indent="-285750" algn="l" defTabSz="914400" rtl="0" eaLnBrk="0" fontAlgn="base" latinLnBrk="0" hangingPunct="0">
              <a:lnSpc>
                <a:spcPct val="100000"/>
              </a:lnSpc>
              <a:spcBef>
                <a:spcPts val="1200"/>
              </a:spcBef>
              <a:spcAft>
                <a:spcPct val="0"/>
              </a:spcAft>
              <a:buClr>
                <a:srgbClr val="333399"/>
              </a:buClr>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Cambria"/>
                <a:ea typeface="Cambria"/>
              </a:rPr>
              <a:t>Failed to ensure that fall protection systems were provided and installed inside tank</a:t>
            </a:r>
            <a:endParaRPr lang="en-US" sz="2400" b="0" i="0" u="none" strike="noStrike" kern="1200" cap="none" spc="0" normalizeH="0" baseline="0" noProof="0">
              <a:ln>
                <a:noFill/>
              </a:ln>
              <a:effectLst/>
              <a:uLnTx/>
              <a:uFillTx/>
              <a:latin typeface="Cambria"/>
              <a:ea typeface="Cambria"/>
            </a:endParaRPr>
          </a:p>
          <a:p>
            <a:pPr marL="742950" lvl="1" indent="-285750" eaLnBrk="0" fontAlgn="base" hangingPunct="0">
              <a:spcBef>
                <a:spcPts val="1200"/>
              </a:spcBef>
              <a:spcAft>
                <a:spcPct val="0"/>
              </a:spcAft>
              <a:buClr>
                <a:srgbClr val="333399"/>
              </a:buClr>
              <a:buFont typeface="Arial" panose="020B0604020202020204" pitchFamily="34" charset="0"/>
              <a:buChar char="–"/>
              <a:defRPr/>
            </a:pPr>
            <a:r>
              <a:rPr kumimoji="0" lang="en-US" sz="2400" b="0" i="0" u="none" strike="noStrike" kern="1200" cap="none" spc="0" normalizeH="0" baseline="0" noProof="0">
                <a:ln>
                  <a:noFill/>
                </a:ln>
                <a:effectLst/>
                <a:uLnTx/>
                <a:uFillTx/>
                <a:latin typeface="Cambria"/>
                <a:ea typeface="Cambria"/>
              </a:rPr>
              <a:t>Fall protection anchorage points capable of supporting at least 5,000 pounds per worker were not present</a:t>
            </a:r>
            <a:r>
              <a:rPr lang="en-US" sz="2400">
                <a:latin typeface="Cambria"/>
                <a:ea typeface="Cambria"/>
              </a:rPr>
              <a:t>  </a:t>
            </a:r>
            <a:endParaRPr lang="en-US" sz="2400" b="0" i="0" u="none" strike="noStrike" kern="1200" cap="none" spc="0" normalizeH="0" baseline="0" noProof="0">
              <a:ln>
                <a:noFill/>
              </a:ln>
              <a:effectLst/>
              <a:uLnTx/>
              <a:uFillTx/>
              <a:latin typeface="Cambria" pitchFamily="18" charset="0"/>
              <a:ea typeface="Cambria"/>
            </a:endParaRPr>
          </a:p>
          <a:p>
            <a:pPr marL="742950" marR="0" lvl="1" indent="-285750" algn="l" defTabSz="914400" rtl="0" eaLnBrk="0" fontAlgn="base" latinLnBrk="0" hangingPunct="0">
              <a:lnSpc>
                <a:spcPct val="100000"/>
              </a:lnSpc>
              <a:spcBef>
                <a:spcPts val="1200"/>
              </a:spcBef>
              <a:spcAft>
                <a:spcPct val="0"/>
              </a:spcAft>
              <a:buClr>
                <a:srgbClr val="333399"/>
              </a:buClr>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Cambria"/>
                <a:ea typeface="Cambria"/>
              </a:rPr>
              <a:t>A manway on the top of the tank was designated as the entry point to access the scaffold platform where abrasive blasting work would be performed</a:t>
            </a:r>
            <a:endParaRPr lang="en-US" sz="2400" b="0" i="0" u="none" strike="noStrike" kern="1200" cap="none" spc="0" normalizeH="0" baseline="0" noProof="0">
              <a:ln>
                <a:noFill/>
              </a:ln>
              <a:effectLst/>
              <a:uLnTx/>
              <a:uFillTx/>
              <a:latin typeface="Cambria"/>
              <a:ea typeface="Cambria"/>
            </a:endParaRPr>
          </a:p>
          <a:p>
            <a:pPr marL="742950" marR="0" lvl="1" indent="-285750" algn="l" defTabSz="914400" rtl="0" eaLnBrk="0" fontAlgn="base" latinLnBrk="0" hangingPunct="0">
              <a:lnSpc>
                <a:spcPct val="100000"/>
              </a:lnSpc>
              <a:spcBef>
                <a:spcPts val="1200"/>
              </a:spcBef>
              <a:spcAft>
                <a:spcPct val="0"/>
              </a:spcAft>
              <a:buClr>
                <a:srgbClr val="333399"/>
              </a:buClr>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Cambria"/>
                <a:ea typeface="Cambria"/>
              </a:rPr>
              <a:t>Workers accessed the </a:t>
            </a:r>
            <a:r>
              <a:rPr lang="en-US" sz="2400">
                <a:latin typeface="Cambria"/>
                <a:ea typeface="Cambria"/>
              </a:rPr>
              <a:t>tank</a:t>
            </a:r>
            <a:r>
              <a:rPr kumimoji="0" lang="en-US" sz="2400" b="0" i="0" u="none" strike="noStrike" kern="1200" cap="none" spc="0" normalizeH="0" baseline="0" noProof="0">
                <a:ln>
                  <a:noFill/>
                </a:ln>
                <a:effectLst/>
                <a:uLnTx/>
                <a:uFillTx/>
                <a:latin typeface="Cambria"/>
                <a:ea typeface="Cambria"/>
              </a:rPr>
              <a:t> from a ground-level manway and used the scaffold (which was not engineered or rated by the manufacturer as an anchorage point) for the attachment of fall protection systems.</a:t>
            </a:r>
            <a:endParaRPr lang="en-US" sz="2400" b="0" i="0" u="none" strike="noStrike" kern="1200" cap="none" spc="0" normalizeH="0" baseline="0" noProof="0">
              <a:ln>
                <a:noFill/>
              </a:ln>
              <a:effectLst/>
              <a:uLnTx/>
              <a:uFillTx/>
              <a:latin typeface="Cambria"/>
              <a:ea typeface="Cambria"/>
            </a:endParaRPr>
          </a:p>
        </p:txBody>
      </p:sp>
      <p:sp>
        <p:nvSpPr>
          <p:cNvPr id="3" name="Date Placeholder 2">
            <a:extLst>
              <a:ext uri="{FF2B5EF4-FFF2-40B4-BE49-F238E27FC236}">
                <a16:creationId xmlns:a16="http://schemas.microsoft.com/office/drawing/2014/main" id="{E74D2F84-D9C1-A3B4-A010-CAD1E9E5696E}"/>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FED67EEC-C0AD-022D-4245-57D2BC834AF7}"/>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420812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87E0-EAE2-853F-24A2-8356CCDDB337}"/>
              </a:ext>
            </a:extLst>
          </p:cNvPr>
          <p:cNvSpPr>
            <a:spLocks noGrp="1"/>
          </p:cNvSpPr>
          <p:nvPr>
            <p:ph type="title"/>
          </p:nvPr>
        </p:nvSpPr>
        <p:spPr>
          <a:xfrm>
            <a:off x="624468" y="649673"/>
            <a:ext cx="10972800" cy="906116"/>
          </a:xfrm>
        </p:spPr>
        <p:txBody>
          <a:bodyPr>
            <a:normAutofit/>
          </a:bodyPr>
          <a:lstStyle/>
          <a:p>
            <a:r>
              <a:rPr lang="en-US"/>
              <a:t>Fall Protection</a:t>
            </a:r>
          </a:p>
        </p:txBody>
      </p:sp>
      <p:sp>
        <p:nvSpPr>
          <p:cNvPr id="6" name="Slide Number Placeholder 5">
            <a:extLst>
              <a:ext uri="{FF2B5EF4-FFF2-40B4-BE49-F238E27FC236}">
                <a16:creationId xmlns:a16="http://schemas.microsoft.com/office/drawing/2014/main" id="{42950FFA-33C7-9F0F-32C3-35BB79A06944}"/>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26</a:t>
            </a:fld>
            <a:endParaRPr lang="en-US" altLang="en-US">
              <a:cs typeface="Arial" panose="020B0604020202020204" pitchFamily="34" charset="0"/>
            </a:endParaRPr>
          </a:p>
        </p:txBody>
      </p:sp>
      <p:pic>
        <p:nvPicPr>
          <p:cNvPr id="7" name="Picture 6">
            <a:extLst>
              <a:ext uri="{FF2B5EF4-FFF2-40B4-BE49-F238E27FC236}">
                <a16:creationId xmlns:a16="http://schemas.microsoft.com/office/drawing/2014/main" id="{5FC1ECA1-CEDF-DCE5-CFB6-1FEE9C292E4E}"/>
              </a:ext>
            </a:extLst>
          </p:cNvPr>
          <p:cNvPicPr>
            <a:picLocks noChangeAspect="1"/>
          </p:cNvPicPr>
          <p:nvPr/>
        </p:nvPicPr>
        <p:blipFill>
          <a:blip r:embed="rId2"/>
          <a:stretch>
            <a:fillRect/>
          </a:stretch>
        </p:blipFill>
        <p:spPr>
          <a:xfrm>
            <a:off x="5562600" y="1860352"/>
            <a:ext cx="5173661" cy="3880246"/>
          </a:xfrm>
          <a:prstGeom prst="rect">
            <a:avLst/>
          </a:prstGeom>
        </p:spPr>
      </p:pic>
      <p:pic>
        <p:nvPicPr>
          <p:cNvPr id="8" name="Picture 7">
            <a:extLst>
              <a:ext uri="{FF2B5EF4-FFF2-40B4-BE49-F238E27FC236}">
                <a16:creationId xmlns:a16="http://schemas.microsoft.com/office/drawing/2014/main" id="{FC5F796A-FACE-9B16-E919-5D2EBFBF5A71}"/>
              </a:ext>
            </a:extLst>
          </p:cNvPr>
          <p:cNvPicPr>
            <a:picLocks noChangeAspect="1"/>
          </p:cNvPicPr>
          <p:nvPr/>
        </p:nvPicPr>
        <p:blipFill>
          <a:blip r:embed="rId3"/>
          <a:stretch>
            <a:fillRect/>
          </a:stretch>
        </p:blipFill>
        <p:spPr>
          <a:xfrm>
            <a:off x="838200" y="1447800"/>
            <a:ext cx="3505200" cy="4705350"/>
          </a:xfrm>
          <a:prstGeom prst="rect">
            <a:avLst/>
          </a:prstGeom>
        </p:spPr>
      </p:pic>
      <p:sp>
        <p:nvSpPr>
          <p:cNvPr id="3" name="Date Placeholder 2">
            <a:extLst>
              <a:ext uri="{FF2B5EF4-FFF2-40B4-BE49-F238E27FC236}">
                <a16:creationId xmlns:a16="http://schemas.microsoft.com/office/drawing/2014/main" id="{20B3D143-5F94-D4AC-402D-6191D46D8EB5}"/>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6D83B267-CC01-8CEB-1EF3-3DAA1677C42F}"/>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3876688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87E0-EAE2-853F-24A2-8356CCDDB337}"/>
              </a:ext>
            </a:extLst>
          </p:cNvPr>
          <p:cNvSpPr>
            <a:spLocks noGrp="1"/>
          </p:cNvSpPr>
          <p:nvPr>
            <p:ph type="title"/>
          </p:nvPr>
        </p:nvSpPr>
        <p:spPr/>
        <p:txBody>
          <a:bodyPr>
            <a:normAutofit/>
          </a:bodyPr>
          <a:lstStyle/>
          <a:p>
            <a:r>
              <a:rPr lang="en-US"/>
              <a:t>Fall Protection (Recent Examples)</a:t>
            </a:r>
          </a:p>
        </p:txBody>
      </p:sp>
      <p:sp>
        <p:nvSpPr>
          <p:cNvPr id="3" name="Content Placeholder 2">
            <a:extLst>
              <a:ext uri="{FF2B5EF4-FFF2-40B4-BE49-F238E27FC236}">
                <a16:creationId xmlns:a16="http://schemas.microsoft.com/office/drawing/2014/main" id="{79C45BCA-BA4F-48C4-71E2-E24985A0E6DF}"/>
              </a:ext>
            </a:extLst>
          </p:cNvPr>
          <p:cNvSpPr>
            <a:spLocks noGrp="1"/>
          </p:cNvSpPr>
          <p:nvPr>
            <p:ph idx="1"/>
          </p:nvPr>
        </p:nvSpPr>
        <p:spPr/>
        <p:txBody>
          <a:bodyPr/>
          <a:lstStyle/>
          <a:p>
            <a:r>
              <a:rPr lang="en-US">
                <a:latin typeface="Cambria"/>
                <a:ea typeface="Cambria"/>
              </a:rPr>
              <a:t>A subcontractor did not ensure that abrasive blasting operators were protected from a fall </a:t>
            </a:r>
            <a:endParaRPr lang="en-US"/>
          </a:p>
          <a:p>
            <a:pPr lvl="1"/>
            <a:r>
              <a:rPr lang="en-US">
                <a:latin typeface="Cambria"/>
                <a:ea typeface="Cambria"/>
              </a:rPr>
              <a:t>The subcontractor allowed abrasive blasting operators to perform abrasive blasting at a height of approximately 25 feet without certified personal fall arrest anchor points</a:t>
            </a:r>
          </a:p>
          <a:p>
            <a:pPr lvl="1"/>
            <a:r>
              <a:rPr lang="en-US">
                <a:latin typeface="Cambria"/>
                <a:ea typeface="Cambria"/>
              </a:rPr>
              <a:t>The subcontractor permitted the abrasive blasting operators to anchor their personal fall arrest system to the guard rails of an unsecured (i.e., mobile) scaffold that was not permitted by the manufacturer or certified as a designed anchorage point</a:t>
            </a:r>
          </a:p>
        </p:txBody>
      </p:sp>
      <p:sp>
        <p:nvSpPr>
          <p:cNvPr id="6" name="Slide Number Placeholder 5">
            <a:extLst>
              <a:ext uri="{FF2B5EF4-FFF2-40B4-BE49-F238E27FC236}">
                <a16:creationId xmlns:a16="http://schemas.microsoft.com/office/drawing/2014/main" id="{42950FFA-33C7-9F0F-32C3-35BB79A06944}"/>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27</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B172324F-BE32-D7E9-5154-362EB283E051}"/>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F5DA5A5B-9B9B-AE2C-D8AD-A6B6C7E7EA2E}"/>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1209806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87E0-EAE2-853F-24A2-8356CCDDB337}"/>
              </a:ext>
            </a:extLst>
          </p:cNvPr>
          <p:cNvSpPr>
            <a:spLocks noGrp="1"/>
          </p:cNvSpPr>
          <p:nvPr>
            <p:ph type="title"/>
          </p:nvPr>
        </p:nvSpPr>
        <p:spPr/>
        <p:txBody>
          <a:bodyPr>
            <a:normAutofit/>
          </a:bodyPr>
          <a:lstStyle/>
          <a:p>
            <a:r>
              <a:rPr lang="en-US"/>
              <a:t>Fall Protection</a:t>
            </a:r>
          </a:p>
        </p:txBody>
      </p:sp>
      <p:sp>
        <p:nvSpPr>
          <p:cNvPr id="3" name="Content Placeholder 2">
            <a:extLst>
              <a:ext uri="{FF2B5EF4-FFF2-40B4-BE49-F238E27FC236}">
                <a16:creationId xmlns:a16="http://schemas.microsoft.com/office/drawing/2014/main" id="{79C45BCA-BA4F-48C4-71E2-E24985A0E6DF}"/>
              </a:ext>
            </a:extLst>
          </p:cNvPr>
          <p:cNvSpPr>
            <a:spLocks noGrp="1"/>
          </p:cNvSpPr>
          <p:nvPr>
            <p:ph idx="1"/>
          </p:nvPr>
        </p:nvSpPr>
        <p:spPr>
          <a:xfrm>
            <a:off x="609600" y="1676400"/>
            <a:ext cx="11125200" cy="4572000"/>
          </a:xfrm>
        </p:spPr>
        <p:txBody>
          <a:bodyPr/>
          <a:lstStyle/>
          <a:p>
            <a:r>
              <a:rPr lang="en-US">
                <a:latin typeface="Cambria"/>
                <a:ea typeface="Cambria"/>
              </a:rPr>
              <a:t>Construction ironworker installing insulation and metal roof panels on a roof when they fell off the leading edge</a:t>
            </a:r>
          </a:p>
          <a:p>
            <a:pPr lvl="1"/>
            <a:r>
              <a:rPr lang="en-US">
                <a:latin typeface="Cambria"/>
                <a:ea typeface="Cambria"/>
              </a:rPr>
              <a:t>The fall protection system that the ironworker was wearing arrested the worker's fall</a:t>
            </a:r>
          </a:p>
          <a:p>
            <a:pPr lvl="1"/>
            <a:r>
              <a:rPr lang="en-US">
                <a:latin typeface="Cambria"/>
                <a:ea typeface="Cambria"/>
              </a:rPr>
              <a:t>The worker sustained abrasions to their left bicep and left latissimus dorsi (back muscle behind arm) as a result</a:t>
            </a:r>
          </a:p>
          <a:p>
            <a:pPr lvl="1"/>
            <a:r>
              <a:rPr lang="en-US">
                <a:latin typeface="Cambria"/>
                <a:ea typeface="Cambria"/>
              </a:rPr>
              <a:t>Manufacturer's instructions for the SRL includes a warning to "Avoid sudden or quick movement during normal work operation…This may cause the device to lock-up." </a:t>
            </a:r>
            <a:endParaRPr lang="en-US">
              <a:ea typeface="Cambria"/>
            </a:endParaRPr>
          </a:p>
        </p:txBody>
      </p:sp>
      <p:sp>
        <p:nvSpPr>
          <p:cNvPr id="6" name="Slide Number Placeholder 5">
            <a:extLst>
              <a:ext uri="{FF2B5EF4-FFF2-40B4-BE49-F238E27FC236}">
                <a16:creationId xmlns:a16="http://schemas.microsoft.com/office/drawing/2014/main" id="{42950FFA-33C7-9F0F-32C3-35BB79A06944}"/>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28</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60F5BEF7-DE4F-9D2E-EFFC-4958DBECF553}"/>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5459C733-A7A3-F235-3F6E-0B2872A55261}"/>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628017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6C08-35EF-57B0-0E18-378F912C5BC0}"/>
              </a:ext>
            </a:extLst>
          </p:cNvPr>
          <p:cNvSpPr>
            <a:spLocks noGrp="1"/>
          </p:cNvSpPr>
          <p:nvPr>
            <p:ph type="title"/>
          </p:nvPr>
        </p:nvSpPr>
        <p:spPr/>
        <p:txBody>
          <a:bodyPr/>
          <a:lstStyle/>
          <a:p>
            <a:r>
              <a:rPr lang="en-US"/>
              <a:t>Emergency Response</a:t>
            </a:r>
          </a:p>
        </p:txBody>
      </p:sp>
      <p:sp>
        <p:nvSpPr>
          <p:cNvPr id="6" name="Slide Number Placeholder 5">
            <a:extLst>
              <a:ext uri="{FF2B5EF4-FFF2-40B4-BE49-F238E27FC236}">
                <a16:creationId xmlns:a16="http://schemas.microsoft.com/office/drawing/2014/main" id="{C7CBA839-4D98-114E-AACC-69C437635D70}"/>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29</a:t>
            </a:fld>
            <a:endParaRPr lang="en-US" altLang="en-US">
              <a:cs typeface="Arial" panose="020B0604020202020204" pitchFamily="34" charset="0"/>
            </a:endParaRPr>
          </a:p>
        </p:txBody>
      </p:sp>
      <p:pic>
        <p:nvPicPr>
          <p:cNvPr id="7" name="Picture 6">
            <a:extLst>
              <a:ext uri="{FF2B5EF4-FFF2-40B4-BE49-F238E27FC236}">
                <a16:creationId xmlns:a16="http://schemas.microsoft.com/office/drawing/2014/main" id="{67CD67F9-3515-0014-EB38-946A2EA69900}"/>
              </a:ext>
            </a:extLst>
          </p:cNvPr>
          <p:cNvPicPr>
            <a:picLocks noChangeAspect="1"/>
          </p:cNvPicPr>
          <p:nvPr/>
        </p:nvPicPr>
        <p:blipFill>
          <a:blip r:embed="rId2"/>
          <a:stretch>
            <a:fillRect/>
          </a:stretch>
        </p:blipFill>
        <p:spPr>
          <a:xfrm>
            <a:off x="4230329" y="2133600"/>
            <a:ext cx="3733800" cy="3733800"/>
          </a:xfrm>
          <a:prstGeom prst="rect">
            <a:avLst/>
          </a:prstGeom>
        </p:spPr>
      </p:pic>
      <p:pic>
        <p:nvPicPr>
          <p:cNvPr id="8" name="Picture 7">
            <a:extLst>
              <a:ext uri="{FF2B5EF4-FFF2-40B4-BE49-F238E27FC236}">
                <a16:creationId xmlns:a16="http://schemas.microsoft.com/office/drawing/2014/main" id="{6F0427E5-8CC8-3B46-DAF9-397CCE2876EB}"/>
              </a:ext>
            </a:extLst>
          </p:cNvPr>
          <p:cNvPicPr>
            <a:picLocks noChangeAspect="1"/>
          </p:cNvPicPr>
          <p:nvPr/>
        </p:nvPicPr>
        <p:blipFill>
          <a:blip r:embed="rId3"/>
          <a:stretch>
            <a:fillRect/>
          </a:stretch>
        </p:blipFill>
        <p:spPr>
          <a:xfrm>
            <a:off x="685800" y="2667000"/>
            <a:ext cx="3544529" cy="2667000"/>
          </a:xfrm>
          <a:prstGeom prst="rect">
            <a:avLst/>
          </a:prstGeom>
        </p:spPr>
      </p:pic>
      <p:pic>
        <p:nvPicPr>
          <p:cNvPr id="9" name="Picture 8">
            <a:extLst>
              <a:ext uri="{FF2B5EF4-FFF2-40B4-BE49-F238E27FC236}">
                <a16:creationId xmlns:a16="http://schemas.microsoft.com/office/drawing/2014/main" id="{10EFCBC3-17DD-FDF2-D30C-75EE886C2BFB}"/>
              </a:ext>
            </a:extLst>
          </p:cNvPr>
          <p:cNvPicPr>
            <a:picLocks noChangeAspect="1"/>
          </p:cNvPicPr>
          <p:nvPr/>
        </p:nvPicPr>
        <p:blipFill>
          <a:blip r:embed="rId4"/>
          <a:stretch>
            <a:fillRect/>
          </a:stretch>
        </p:blipFill>
        <p:spPr>
          <a:xfrm>
            <a:off x="7961673" y="2519808"/>
            <a:ext cx="3731342" cy="2961383"/>
          </a:xfrm>
          <a:prstGeom prst="rect">
            <a:avLst/>
          </a:prstGeom>
        </p:spPr>
      </p:pic>
      <p:sp>
        <p:nvSpPr>
          <p:cNvPr id="3" name="Date Placeholder 2">
            <a:extLst>
              <a:ext uri="{FF2B5EF4-FFF2-40B4-BE49-F238E27FC236}">
                <a16:creationId xmlns:a16="http://schemas.microsoft.com/office/drawing/2014/main" id="{D61A72DA-07D6-3040-BB00-DD10A85C07E2}"/>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2404A999-1BE9-6FB1-EC43-541211EE037C}"/>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207076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AE16-6313-06B9-2BA1-CB5D4C8E0746}"/>
              </a:ext>
            </a:extLst>
          </p:cNvPr>
          <p:cNvSpPr>
            <a:spLocks noGrp="1"/>
          </p:cNvSpPr>
          <p:nvPr>
            <p:ph type="ctrTitle"/>
          </p:nvPr>
        </p:nvSpPr>
        <p:spPr>
          <a:xfrm>
            <a:off x="820937" y="965935"/>
            <a:ext cx="10363200" cy="894128"/>
          </a:xfrm>
        </p:spPr>
        <p:txBody>
          <a:bodyPr/>
          <a:lstStyle/>
          <a:p>
            <a:r>
              <a:rPr lang="en-US"/>
              <a:t>Enforcement Process Timelines</a:t>
            </a:r>
          </a:p>
        </p:txBody>
      </p:sp>
      <p:graphicFrame>
        <p:nvGraphicFramePr>
          <p:cNvPr id="4" name="Table 3">
            <a:extLst>
              <a:ext uri="{FF2B5EF4-FFF2-40B4-BE49-F238E27FC236}">
                <a16:creationId xmlns:a16="http://schemas.microsoft.com/office/drawing/2014/main" id="{DC4AF6E9-E582-90CE-016D-7F4A753EEDEB}"/>
              </a:ext>
            </a:extLst>
          </p:cNvPr>
          <p:cNvGraphicFramePr>
            <a:graphicFrameLocks noGrp="1"/>
          </p:cNvGraphicFramePr>
          <p:nvPr>
            <p:extLst>
              <p:ext uri="{D42A27DB-BD31-4B8C-83A1-F6EECF244321}">
                <p14:modId xmlns:p14="http://schemas.microsoft.com/office/powerpoint/2010/main" val="4049073644"/>
              </p:ext>
            </p:extLst>
          </p:nvPr>
        </p:nvGraphicFramePr>
        <p:xfrm>
          <a:off x="1254215" y="2491922"/>
          <a:ext cx="9496644" cy="2429125"/>
        </p:xfrm>
        <a:graphic>
          <a:graphicData uri="http://schemas.openxmlformats.org/drawingml/2006/table">
            <a:tbl>
              <a:tblPr firstRow="1" firstCol="1" bandRow="1">
                <a:tableStyleId>{5C22544A-7EE6-4342-B048-85BDC9FD1C3A}</a:tableStyleId>
              </a:tblPr>
              <a:tblGrid>
                <a:gridCol w="4748322">
                  <a:extLst>
                    <a:ext uri="{9D8B030D-6E8A-4147-A177-3AD203B41FA5}">
                      <a16:colId xmlns:a16="http://schemas.microsoft.com/office/drawing/2014/main" val="77056378"/>
                    </a:ext>
                  </a:extLst>
                </a:gridCol>
                <a:gridCol w="4748322">
                  <a:extLst>
                    <a:ext uri="{9D8B030D-6E8A-4147-A177-3AD203B41FA5}">
                      <a16:colId xmlns:a16="http://schemas.microsoft.com/office/drawing/2014/main" val="2175894787"/>
                    </a:ext>
                  </a:extLst>
                </a:gridCol>
              </a:tblGrid>
              <a:tr h="254985">
                <a:tc>
                  <a:txBody>
                    <a:bodyPr/>
                    <a:lstStyle/>
                    <a:p>
                      <a:pPr marL="0" marR="0" algn="ctr">
                        <a:lnSpc>
                          <a:spcPct val="107000"/>
                        </a:lnSpc>
                        <a:spcBef>
                          <a:spcPts val="0"/>
                        </a:spcBef>
                        <a:spcAft>
                          <a:spcPts val="0"/>
                        </a:spcAft>
                      </a:pPr>
                      <a:r>
                        <a:rPr lang="en-US" sz="1800" b="1">
                          <a:effectLst/>
                        </a:rPr>
                        <a:t>Previous Process Timelines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a:effectLst/>
                        </a:rPr>
                        <a:t>New Process Timelines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4928912"/>
                  </a:ext>
                </a:extLst>
              </a:tr>
              <a:tr h="841053">
                <a:tc>
                  <a:txBody>
                    <a:bodyPr/>
                    <a:lstStyle/>
                    <a:p>
                      <a:pPr marL="0" marR="0">
                        <a:lnSpc>
                          <a:spcPct val="107000"/>
                        </a:lnSpc>
                        <a:spcBef>
                          <a:spcPts val="0"/>
                        </a:spcBef>
                        <a:spcAft>
                          <a:spcPts val="0"/>
                        </a:spcAft>
                      </a:pPr>
                      <a:r>
                        <a:rPr lang="en-US" sz="1800" b="1">
                          <a:effectLst/>
                        </a:rPr>
                        <a:t>Decision to Investigate (JFI-NOI):    60 days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a:effectLst/>
                        </a:rPr>
                        <a:t>Decision to Investigate (JFI-NOI):    60 days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836418"/>
                  </a:ext>
                </a:extLst>
              </a:tr>
              <a:tr h="435864">
                <a:tc>
                  <a:txBody>
                    <a:bodyPr/>
                    <a:lstStyle/>
                    <a:p>
                      <a:pPr marL="0" marR="0">
                        <a:lnSpc>
                          <a:spcPct val="107000"/>
                        </a:lnSpc>
                        <a:spcBef>
                          <a:spcPts val="0"/>
                        </a:spcBef>
                        <a:spcAft>
                          <a:spcPts val="0"/>
                        </a:spcAft>
                      </a:pPr>
                      <a:r>
                        <a:rPr lang="en-US" sz="1800" b="1">
                          <a:effectLst/>
                        </a:rPr>
                        <a:t>Investigation:                                     150 days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a:effectLst/>
                        </a:rPr>
                        <a:t>Investigation:                                     100 days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0436457"/>
                  </a:ext>
                </a:extLst>
              </a:tr>
              <a:tr h="435864">
                <a:tc>
                  <a:txBody>
                    <a:bodyPr/>
                    <a:lstStyle/>
                    <a:p>
                      <a:pPr marL="0" marR="0">
                        <a:lnSpc>
                          <a:spcPct val="107000"/>
                        </a:lnSpc>
                        <a:spcBef>
                          <a:spcPts val="0"/>
                        </a:spcBef>
                        <a:spcAft>
                          <a:spcPts val="0"/>
                        </a:spcAft>
                      </a:pPr>
                      <a:r>
                        <a:rPr lang="en-US" sz="1800" b="1">
                          <a:effectLst/>
                        </a:rPr>
                        <a:t>Enforcement Outcome:                   150 days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a:effectLst/>
                        </a:rPr>
                        <a:t>Enforcement Outcome:                   100 days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8356841"/>
                  </a:ext>
                </a:extLst>
              </a:tr>
              <a:tr h="435864">
                <a:tc>
                  <a:txBody>
                    <a:bodyPr/>
                    <a:lstStyle/>
                    <a:p>
                      <a:pPr marL="0" marR="0" algn="ctr">
                        <a:lnSpc>
                          <a:spcPct val="107000"/>
                        </a:lnSpc>
                        <a:spcBef>
                          <a:spcPts val="0"/>
                        </a:spcBef>
                        <a:spcAft>
                          <a:spcPts val="0"/>
                        </a:spcAft>
                      </a:pPr>
                      <a:r>
                        <a:rPr lang="en-US" sz="1800" b="1">
                          <a:effectLst/>
                        </a:rPr>
                        <a:t>                                                            Total: 360 Days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a:effectLst/>
                        </a:rPr>
                        <a:t>                                                            Total: 260 Days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6208904"/>
                  </a:ext>
                </a:extLst>
              </a:tr>
            </a:tbl>
          </a:graphicData>
        </a:graphic>
      </p:graphicFrame>
      <p:sp>
        <p:nvSpPr>
          <p:cNvPr id="3" name="Date Placeholder 2">
            <a:extLst>
              <a:ext uri="{FF2B5EF4-FFF2-40B4-BE49-F238E27FC236}">
                <a16:creationId xmlns:a16="http://schemas.microsoft.com/office/drawing/2014/main" id="{2C17AB49-74AC-D378-4BCE-41C3EA343E1D}"/>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C61F9A11-8350-07D5-43EA-0FCCD726FE41}"/>
              </a:ext>
            </a:extLst>
          </p:cNvPr>
          <p:cNvSpPr>
            <a:spLocks noGrp="1"/>
          </p:cNvSpPr>
          <p:nvPr>
            <p:ph type="ftr" sz="quarter" idx="11"/>
          </p:nvPr>
        </p:nvSpPr>
        <p:spPr/>
        <p:txBody>
          <a:bodyPr/>
          <a:lstStyle/>
          <a:p>
            <a:r>
              <a:rPr lang="en-US"/>
              <a:t>Office of Enforcement</a:t>
            </a:r>
          </a:p>
        </p:txBody>
      </p:sp>
      <p:sp>
        <p:nvSpPr>
          <p:cNvPr id="6" name="Slide Number Placeholder 5">
            <a:extLst>
              <a:ext uri="{FF2B5EF4-FFF2-40B4-BE49-F238E27FC236}">
                <a16:creationId xmlns:a16="http://schemas.microsoft.com/office/drawing/2014/main" id="{EF568710-7941-1CBE-4A01-0688384E09F4}"/>
              </a:ext>
            </a:extLst>
          </p:cNvPr>
          <p:cNvSpPr>
            <a:spLocks noGrp="1"/>
          </p:cNvSpPr>
          <p:nvPr>
            <p:ph type="sldNum" sz="quarter" idx="12"/>
          </p:nvPr>
        </p:nvSpPr>
        <p:spPr/>
        <p:txBody>
          <a:bodyPr/>
          <a:lstStyle/>
          <a:p>
            <a:fld id="{9A7551C4-2F93-4548-8F22-82D6D8849934}" type="slidenum">
              <a:rPr lang="en-US" smtClean="0"/>
              <a:t>3</a:t>
            </a:fld>
            <a:endParaRPr lang="en-US"/>
          </a:p>
        </p:txBody>
      </p:sp>
    </p:spTree>
    <p:extLst>
      <p:ext uri="{BB962C8B-B14F-4D97-AF65-F5344CB8AC3E}">
        <p14:creationId xmlns:p14="http://schemas.microsoft.com/office/powerpoint/2010/main" val="2135599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6C08-35EF-57B0-0E18-378F912C5BC0}"/>
              </a:ext>
            </a:extLst>
          </p:cNvPr>
          <p:cNvSpPr>
            <a:spLocks noGrp="1"/>
          </p:cNvSpPr>
          <p:nvPr>
            <p:ph type="title"/>
          </p:nvPr>
        </p:nvSpPr>
        <p:spPr/>
        <p:txBody>
          <a:bodyPr/>
          <a:lstStyle/>
          <a:p>
            <a:r>
              <a:rPr lang="en-US"/>
              <a:t>Emergency Response (Recent Examples)</a:t>
            </a:r>
          </a:p>
        </p:txBody>
      </p:sp>
      <p:sp>
        <p:nvSpPr>
          <p:cNvPr id="3" name="Content Placeholder 2">
            <a:extLst>
              <a:ext uri="{FF2B5EF4-FFF2-40B4-BE49-F238E27FC236}">
                <a16:creationId xmlns:a16="http://schemas.microsoft.com/office/drawing/2014/main" id="{E3DEA957-8D93-ED92-24AA-58D28DF6472F}"/>
              </a:ext>
            </a:extLst>
          </p:cNvPr>
          <p:cNvSpPr>
            <a:spLocks noGrp="1"/>
          </p:cNvSpPr>
          <p:nvPr>
            <p:ph idx="1"/>
          </p:nvPr>
        </p:nvSpPr>
        <p:spPr/>
        <p:txBody>
          <a:bodyPr/>
          <a:lstStyle/>
          <a:p>
            <a:r>
              <a:rPr lang="en-US"/>
              <a:t>Two workers sustained 2nd degree chemical burns from anhydrous acetic acid discharge</a:t>
            </a:r>
          </a:p>
          <a:p>
            <a:pPr lvl="1"/>
            <a:r>
              <a:rPr lang="en-US"/>
              <a:t>Didn’t use chemical safety shower in lab</a:t>
            </a:r>
          </a:p>
          <a:p>
            <a:pPr lvl="1"/>
            <a:r>
              <a:rPr lang="en-US"/>
              <a:t>Didn’t report injuries to emergency response or ESH personnel until reporting to site clinic for medical treatment</a:t>
            </a:r>
          </a:p>
          <a:p>
            <a:pPr lvl="1"/>
            <a:r>
              <a:rPr lang="en-US"/>
              <a:t>Inappropriate response to LEL alarm</a:t>
            </a:r>
          </a:p>
          <a:p>
            <a:pPr lvl="1"/>
            <a:r>
              <a:rPr lang="en-US"/>
              <a:t>Used “skill-of-the-craft” for lab workers</a:t>
            </a:r>
          </a:p>
          <a:p>
            <a:endParaRPr lang="en-US"/>
          </a:p>
        </p:txBody>
      </p:sp>
      <p:sp>
        <p:nvSpPr>
          <p:cNvPr id="6" name="Slide Number Placeholder 5">
            <a:extLst>
              <a:ext uri="{FF2B5EF4-FFF2-40B4-BE49-F238E27FC236}">
                <a16:creationId xmlns:a16="http://schemas.microsoft.com/office/drawing/2014/main" id="{C7CBA839-4D98-114E-AACC-69C437635D70}"/>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30</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81F87374-CE8B-9767-636D-D449A487F429}"/>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F635FF17-D083-7D38-6E1A-AED094F49BD1}"/>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3739026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1CE7-D556-5658-144A-F12257828824}"/>
              </a:ext>
            </a:extLst>
          </p:cNvPr>
          <p:cNvSpPr>
            <a:spLocks noGrp="1"/>
          </p:cNvSpPr>
          <p:nvPr>
            <p:ph type="title"/>
          </p:nvPr>
        </p:nvSpPr>
        <p:spPr/>
        <p:txBody>
          <a:bodyPr/>
          <a:lstStyle/>
          <a:p>
            <a:r>
              <a:rPr lang="en-US"/>
              <a:t>Emergency Response (Recent Examples)</a:t>
            </a:r>
          </a:p>
        </p:txBody>
      </p:sp>
      <p:sp>
        <p:nvSpPr>
          <p:cNvPr id="3" name="Content Placeholder 2">
            <a:extLst>
              <a:ext uri="{FF2B5EF4-FFF2-40B4-BE49-F238E27FC236}">
                <a16:creationId xmlns:a16="http://schemas.microsoft.com/office/drawing/2014/main" id="{0BCD856A-E387-D8B3-AD32-223514AE6193}"/>
              </a:ext>
            </a:extLst>
          </p:cNvPr>
          <p:cNvSpPr>
            <a:spLocks noGrp="1"/>
          </p:cNvSpPr>
          <p:nvPr>
            <p:ph idx="1"/>
          </p:nvPr>
        </p:nvSpPr>
        <p:spPr/>
        <p:txBody>
          <a:bodyPr/>
          <a:lstStyle/>
          <a:p>
            <a:r>
              <a:rPr lang="en-US"/>
              <a:t>Worker receiving a crush injury to the right hand during post-maintenance component testing</a:t>
            </a:r>
          </a:p>
          <a:p>
            <a:pPr lvl="1"/>
            <a:r>
              <a:rPr lang="en-US"/>
              <a:t>Failed to provide underground occupants with real-time primary/secondary egress hoist status information</a:t>
            </a:r>
          </a:p>
          <a:p>
            <a:pPr lvl="1"/>
            <a:r>
              <a:rPr lang="en-US"/>
              <a:t>Workers attempted to use a hoist they felt was a faster egress route, only to find it out of service and non-recoverable</a:t>
            </a:r>
          </a:p>
          <a:p>
            <a:pPr lvl="1"/>
            <a:r>
              <a:rPr lang="en-US"/>
              <a:t>Workers were redirected to another egress hoist, causing a combined delay of 10 minutes in the treatment and evacuation of the injured worker</a:t>
            </a:r>
          </a:p>
        </p:txBody>
      </p:sp>
      <p:sp>
        <p:nvSpPr>
          <p:cNvPr id="6" name="Slide Number Placeholder 5">
            <a:extLst>
              <a:ext uri="{FF2B5EF4-FFF2-40B4-BE49-F238E27FC236}">
                <a16:creationId xmlns:a16="http://schemas.microsoft.com/office/drawing/2014/main" id="{F37DE422-F74B-E257-53AA-8F31AAF9609E}"/>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31</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B238EE5F-4B0E-C4E9-5B09-D08CF9DFB5D7}"/>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DBE8F6BD-7665-2B51-8D84-5D0C67AD019E}"/>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2390285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1CE7-D556-5658-144A-F12257828824}"/>
              </a:ext>
            </a:extLst>
          </p:cNvPr>
          <p:cNvSpPr>
            <a:spLocks noGrp="1"/>
          </p:cNvSpPr>
          <p:nvPr>
            <p:ph type="title"/>
          </p:nvPr>
        </p:nvSpPr>
        <p:spPr/>
        <p:txBody>
          <a:bodyPr/>
          <a:lstStyle/>
          <a:p>
            <a:r>
              <a:rPr lang="en-US"/>
              <a:t>Emergency Response (Recent Examples)</a:t>
            </a:r>
          </a:p>
        </p:txBody>
      </p:sp>
      <p:sp>
        <p:nvSpPr>
          <p:cNvPr id="3" name="Content Placeholder 2">
            <a:extLst>
              <a:ext uri="{FF2B5EF4-FFF2-40B4-BE49-F238E27FC236}">
                <a16:creationId xmlns:a16="http://schemas.microsoft.com/office/drawing/2014/main" id="{0BCD856A-E387-D8B3-AD32-223514AE6193}"/>
              </a:ext>
            </a:extLst>
          </p:cNvPr>
          <p:cNvSpPr>
            <a:spLocks noGrp="1"/>
          </p:cNvSpPr>
          <p:nvPr>
            <p:ph idx="1"/>
          </p:nvPr>
        </p:nvSpPr>
        <p:spPr/>
        <p:txBody>
          <a:bodyPr/>
          <a:lstStyle/>
          <a:p>
            <a:r>
              <a:rPr lang="en-US"/>
              <a:t>Worker injured on 25’ scaffold inside a tank</a:t>
            </a:r>
          </a:p>
          <a:p>
            <a:pPr lvl="1"/>
            <a:r>
              <a:rPr lang="en-US"/>
              <a:t>Abrasive blast hose malfunctioned</a:t>
            </a:r>
          </a:p>
          <a:p>
            <a:pPr lvl="1"/>
            <a:r>
              <a:rPr lang="en-US"/>
              <a:t>Forearm severely lacerated</a:t>
            </a:r>
          </a:p>
          <a:p>
            <a:pPr lvl="1"/>
            <a:r>
              <a:rPr lang="en-US"/>
              <a:t>Climbed down scaffold &amp; exited tank</a:t>
            </a:r>
          </a:p>
          <a:p>
            <a:pPr lvl="1"/>
            <a:r>
              <a:rPr lang="en-US"/>
              <a:t>Supervisor called project manager, not FD</a:t>
            </a:r>
          </a:p>
          <a:p>
            <a:pPr lvl="1"/>
            <a:r>
              <a:rPr lang="en-US"/>
              <a:t>Contractor didn’t confirm local FD capabilities before starting work</a:t>
            </a:r>
          </a:p>
          <a:p>
            <a:endParaRPr lang="en-US"/>
          </a:p>
        </p:txBody>
      </p:sp>
      <p:sp>
        <p:nvSpPr>
          <p:cNvPr id="6" name="Slide Number Placeholder 5">
            <a:extLst>
              <a:ext uri="{FF2B5EF4-FFF2-40B4-BE49-F238E27FC236}">
                <a16:creationId xmlns:a16="http://schemas.microsoft.com/office/drawing/2014/main" id="{F37DE422-F74B-E257-53AA-8F31AAF9609E}"/>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32</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9F783D67-B882-C67B-AD3F-125F4E7DFD8C}"/>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8C1A2ABE-AD61-3DF9-AD42-7849AA9D587B}"/>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2309729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1CE7-D556-5658-144A-F12257828824}"/>
              </a:ext>
            </a:extLst>
          </p:cNvPr>
          <p:cNvSpPr>
            <a:spLocks noGrp="1"/>
          </p:cNvSpPr>
          <p:nvPr>
            <p:ph type="title"/>
          </p:nvPr>
        </p:nvSpPr>
        <p:spPr/>
        <p:txBody>
          <a:bodyPr/>
          <a:lstStyle/>
          <a:p>
            <a:r>
              <a:rPr lang="en-US"/>
              <a:t>Emergency Response (Recent Examples)</a:t>
            </a:r>
          </a:p>
        </p:txBody>
      </p:sp>
      <p:sp>
        <p:nvSpPr>
          <p:cNvPr id="3" name="Content Placeholder 2">
            <a:extLst>
              <a:ext uri="{FF2B5EF4-FFF2-40B4-BE49-F238E27FC236}">
                <a16:creationId xmlns:a16="http://schemas.microsoft.com/office/drawing/2014/main" id="{0BCD856A-E387-D8B3-AD32-223514AE6193}"/>
              </a:ext>
            </a:extLst>
          </p:cNvPr>
          <p:cNvSpPr>
            <a:spLocks noGrp="1"/>
          </p:cNvSpPr>
          <p:nvPr>
            <p:ph idx="1"/>
          </p:nvPr>
        </p:nvSpPr>
        <p:spPr/>
        <p:txBody>
          <a:bodyPr/>
          <a:lstStyle/>
          <a:p>
            <a:r>
              <a:rPr lang="en-US"/>
              <a:t>Worker was seriously injured when a 142-pound track roller fell on their hand, crushing two fingers</a:t>
            </a:r>
          </a:p>
          <a:p>
            <a:pPr lvl="1"/>
            <a:r>
              <a:rPr lang="en-US"/>
              <a:t>Did not follow the required emergency response protocol of calling 911 to request EMS to provide medical care, stabilize, and transport the injured worker</a:t>
            </a:r>
          </a:p>
          <a:p>
            <a:pPr lvl="1"/>
            <a:r>
              <a:rPr lang="en-US"/>
              <a:t>Injured worker’s hand was wrapped in sterile gauze and the worker was transported by a supervisor to an offsite medical facility</a:t>
            </a:r>
          </a:p>
        </p:txBody>
      </p:sp>
      <p:sp>
        <p:nvSpPr>
          <p:cNvPr id="6" name="Slide Number Placeholder 5">
            <a:extLst>
              <a:ext uri="{FF2B5EF4-FFF2-40B4-BE49-F238E27FC236}">
                <a16:creationId xmlns:a16="http://schemas.microsoft.com/office/drawing/2014/main" id="{F37DE422-F74B-E257-53AA-8F31AAF9609E}"/>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33</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472145F2-01A6-69EA-241B-EE96FEEABDA3}"/>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4F1FA7CF-3E62-7D6B-41AF-82E9AE921053}"/>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2810476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EA23-993A-5A8B-35DB-59552F8E1934}"/>
              </a:ext>
            </a:extLst>
          </p:cNvPr>
          <p:cNvSpPr>
            <a:spLocks noGrp="1"/>
          </p:cNvSpPr>
          <p:nvPr>
            <p:ph type="title"/>
          </p:nvPr>
        </p:nvSpPr>
        <p:spPr/>
        <p:txBody>
          <a:bodyPr>
            <a:normAutofit/>
          </a:bodyPr>
          <a:lstStyle/>
          <a:p>
            <a:r>
              <a:rPr lang="en-US"/>
              <a:t>Injury &amp; Illness Reporting and Recordkeeping</a:t>
            </a:r>
          </a:p>
        </p:txBody>
      </p:sp>
      <p:sp>
        <p:nvSpPr>
          <p:cNvPr id="6" name="Slide Number Placeholder 5">
            <a:extLst>
              <a:ext uri="{FF2B5EF4-FFF2-40B4-BE49-F238E27FC236}">
                <a16:creationId xmlns:a16="http://schemas.microsoft.com/office/drawing/2014/main" id="{6FC76F23-C200-EBBD-5A1E-B384913FFB7D}"/>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34</a:t>
            </a:fld>
            <a:endParaRPr lang="en-US" altLang="en-US">
              <a:cs typeface="Arial" panose="020B0604020202020204" pitchFamily="34" charset="0"/>
            </a:endParaRPr>
          </a:p>
        </p:txBody>
      </p:sp>
      <p:pic>
        <p:nvPicPr>
          <p:cNvPr id="8" name="Picture 7">
            <a:extLst>
              <a:ext uri="{FF2B5EF4-FFF2-40B4-BE49-F238E27FC236}">
                <a16:creationId xmlns:a16="http://schemas.microsoft.com/office/drawing/2014/main" id="{B2B89863-75E4-08DE-BAA0-C0B6B4B1189B}"/>
              </a:ext>
            </a:extLst>
          </p:cNvPr>
          <p:cNvPicPr>
            <a:picLocks noChangeAspect="1"/>
          </p:cNvPicPr>
          <p:nvPr/>
        </p:nvPicPr>
        <p:blipFill>
          <a:blip r:embed="rId2"/>
          <a:stretch>
            <a:fillRect/>
          </a:stretch>
        </p:blipFill>
        <p:spPr>
          <a:xfrm>
            <a:off x="8569325" y="2514995"/>
            <a:ext cx="2259012" cy="2924102"/>
          </a:xfrm>
          <a:prstGeom prst="rect">
            <a:avLst/>
          </a:prstGeom>
        </p:spPr>
      </p:pic>
      <p:pic>
        <p:nvPicPr>
          <p:cNvPr id="9" name="Picture 8">
            <a:extLst>
              <a:ext uri="{FF2B5EF4-FFF2-40B4-BE49-F238E27FC236}">
                <a16:creationId xmlns:a16="http://schemas.microsoft.com/office/drawing/2014/main" id="{220A0623-213D-9D55-9286-8D059494AF39}"/>
              </a:ext>
            </a:extLst>
          </p:cNvPr>
          <p:cNvPicPr>
            <a:picLocks noChangeAspect="1"/>
          </p:cNvPicPr>
          <p:nvPr/>
        </p:nvPicPr>
        <p:blipFill>
          <a:blip r:embed="rId3"/>
          <a:stretch>
            <a:fillRect/>
          </a:stretch>
        </p:blipFill>
        <p:spPr>
          <a:xfrm>
            <a:off x="1981200" y="1782416"/>
            <a:ext cx="5834062" cy="4527014"/>
          </a:xfrm>
          <a:prstGeom prst="rect">
            <a:avLst/>
          </a:prstGeom>
        </p:spPr>
      </p:pic>
      <p:sp>
        <p:nvSpPr>
          <p:cNvPr id="3" name="Date Placeholder 2">
            <a:extLst>
              <a:ext uri="{FF2B5EF4-FFF2-40B4-BE49-F238E27FC236}">
                <a16:creationId xmlns:a16="http://schemas.microsoft.com/office/drawing/2014/main" id="{D07372AA-0A37-E53F-541C-EF8DCA56FBF3}"/>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200F2E29-4643-577A-D1F2-F2FC7E3D3D4C}"/>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3042345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EA23-993A-5A8B-35DB-59552F8E1934}"/>
              </a:ext>
            </a:extLst>
          </p:cNvPr>
          <p:cNvSpPr>
            <a:spLocks noGrp="1"/>
          </p:cNvSpPr>
          <p:nvPr>
            <p:ph type="title"/>
          </p:nvPr>
        </p:nvSpPr>
        <p:spPr/>
        <p:txBody>
          <a:bodyPr>
            <a:normAutofit fontScale="90000"/>
          </a:bodyPr>
          <a:lstStyle/>
          <a:p>
            <a:r>
              <a:rPr lang="en-US"/>
              <a:t>Injury &amp; Illness Reporting and Recordkeeping</a:t>
            </a:r>
            <a:br>
              <a:rPr lang="en-US"/>
            </a:br>
            <a:r>
              <a:rPr lang="en-US"/>
              <a:t>(Recent Examples) </a:t>
            </a:r>
          </a:p>
        </p:txBody>
      </p:sp>
      <p:sp>
        <p:nvSpPr>
          <p:cNvPr id="3" name="Content Placeholder 2">
            <a:extLst>
              <a:ext uri="{FF2B5EF4-FFF2-40B4-BE49-F238E27FC236}">
                <a16:creationId xmlns:a16="http://schemas.microsoft.com/office/drawing/2014/main" id="{D399C427-C685-98C2-DBF3-8BFEED177C6D}"/>
              </a:ext>
            </a:extLst>
          </p:cNvPr>
          <p:cNvSpPr>
            <a:spLocks noGrp="1"/>
          </p:cNvSpPr>
          <p:nvPr>
            <p:ph idx="1"/>
          </p:nvPr>
        </p:nvSpPr>
        <p:spPr>
          <a:xfrm>
            <a:off x="609600" y="1969659"/>
            <a:ext cx="10972800" cy="4278741"/>
          </a:xfrm>
        </p:spPr>
        <p:txBody>
          <a:bodyPr/>
          <a:lstStyle/>
          <a:p>
            <a:r>
              <a:rPr lang="en-US"/>
              <a:t>Recorded that the injured worker was away from work for 13 days and on restricted duty for 23 days.  </a:t>
            </a:r>
          </a:p>
          <a:p>
            <a:pPr lvl="1"/>
            <a:r>
              <a:rPr lang="en-US"/>
              <a:t>Attending physician released the employee to return to work with restrictions, reflecting a total of 12 days away from work.  </a:t>
            </a:r>
          </a:p>
          <a:p>
            <a:pPr lvl="1"/>
            <a:r>
              <a:rPr lang="en-US"/>
              <a:t>Attending physician later released the employee to return to work </a:t>
            </a:r>
            <a:r>
              <a:rPr lang="en-US" b="1"/>
              <a:t>without restrictions</a:t>
            </a:r>
            <a:r>
              <a:rPr lang="en-US"/>
              <a:t>, reflecting a total of 77 days of restricted duty.</a:t>
            </a:r>
          </a:p>
        </p:txBody>
      </p:sp>
      <p:sp>
        <p:nvSpPr>
          <p:cNvPr id="6" name="Slide Number Placeholder 5">
            <a:extLst>
              <a:ext uri="{FF2B5EF4-FFF2-40B4-BE49-F238E27FC236}">
                <a16:creationId xmlns:a16="http://schemas.microsoft.com/office/drawing/2014/main" id="{6FC76F23-C200-EBBD-5A1E-B384913FFB7D}"/>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35</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375F2705-769E-ABE6-11C8-8EA58A6EF409}"/>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0146621E-C2B6-533D-8DBF-066D10B13A24}"/>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2018053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EA23-993A-5A8B-35DB-59552F8E1934}"/>
              </a:ext>
            </a:extLst>
          </p:cNvPr>
          <p:cNvSpPr>
            <a:spLocks noGrp="1"/>
          </p:cNvSpPr>
          <p:nvPr>
            <p:ph type="title"/>
          </p:nvPr>
        </p:nvSpPr>
        <p:spPr/>
        <p:txBody>
          <a:bodyPr>
            <a:normAutofit fontScale="90000"/>
          </a:bodyPr>
          <a:lstStyle/>
          <a:p>
            <a:r>
              <a:rPr lang="en-US"/>
              <a:t>Injury &amp; Illness Reporting and Recordkeeping</a:t>
            </a:r>
            <a:br>
              <a:rPr lang="en-US"/>
            </a:br>
            <a:r>
              <a:rPr lang="en-US"/>
              <a:t>(Recent Examples) </a:t>
            </a:r>
          </a:p>
        </p:txBody>
      </p:sp>
      <p:sp>
        <p:nvSpPr>
          <p:cNvPr id="3" name="Content Placeholder 2">
            <a:extLst>
              <a:ext uri="{FF2B5EF4-FFF2-40B4-BE49-F238E27FC236}">
                <a16:creationId xmlns:a16="http://schemas.microsoft.com/office/drawing/2014/main" id="{D399C427-C685-98C2-DBF3-8BFEED177C6D}"/>
              </a:ext>
            </a:extLst>
          </p:cNvPr>
          <p:cNvSpPr>
            <a:spLocks noGrp="1"/>
          </p:cNvSpPr>
          <p:nvPr>
            <p:ph idx="1"/>
          </p:nvPr>
        </p:nvSpPr>
        <p:spPr>
          <a:xfrm>
            <a:off x="609600" y="1969659"/>
            <a:ext cx="10972800" cy="4278741"/>
          </a:xfrm>
        </p:spPr>
        <p:txBody>
          <a:bodyPr/>
          <a:lstStyle/>
          <a:p>
            <a:r>
              <a:rPr lang="en-US"/>
              <a:t>Initial DOE CAIRS report did not accurately record the injured worker’s number of days away from work and total number of restricted days</a:t>
            </a:r>
          </a:p>
          <a:p>
            <a:pPr lvl="1"/>
            <a:r>
              <a:rPr lang="en-US"/>
              <a:t> CAIRS report recorded that the injured worker was away from work for 5 days and on restricted duty for 0 days </a:t>
            </a:r>
          </a:p>
          <a:p>
            <a:pPr lvl="1"/>
            <a:r>
              <a:rPr lang="en-US"/>
              <a:t>Did not submit a quarterly update to the number of DART by the 10th of the month following the calendar quarter as required</a:t>
            </a:r>
          </a:p>
          <a:p>
            <a:pPr lvl="1"/>
            <a:r>
              <a:rPr lang="en-US"/>
              <a:t>Injured worker was still on restricted duty (134 days) when EA-11 Investigated</a:t>
            </a:r>
          </a:p>
        </p:txBody>
      </p:sp>
      <p:sp>
        <p:nvSpPr>
          <p:cNvPr id="6" name="Slide Number Placeholder 5">
            <a:extLst>
              <a:ext uri="{FF2B5EF4-FFF2-40B4-BE49-F238E27FC236}">
                <a16:creationId xmlns:a16="http://schemas.microsoft.com/office/drawing/2014/main" id="{6FC76F23-C200-EBBD-5A1E-B384913FFB7D}"/>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36</a:t>
            </a:fld>
            <a:endParaRPr lang="en-US" altLang="en-US">
              <a:cs typeface="Arial" panose="020B0604020202020204" pitchFamily="34" charset="0"/>
            </a:endParaRPr>
          </a:p>
        </p:txBody>
      </p:sp>
      <p:sp>
        <p:nvSpPr>
          <p:cNvPr id="4" name="Date Placeholder 3">
            <a:extLst>
              <a:ext uri="{FF2B5EF4-FFF2-40B4-BE49-F238E27FC236}">
                <a16:creationId xmlns:a16="http://schemas.microsoft.com/office/drawing/2014/main" id="{FA45A0D8-BA2A-424F-63D0-F521443B0689}"/>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8923A3AE-ABE6-3861-B911-91EDC60D978E}"/>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650803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E5462-730A-8C26-8DC6-8184758C2B24}"/>
              </a:ext>
            </a:extLst>
          </p:cNvPr>
          <p:cNvSpPr>
            <a:spLocks noGrp="1"/>
          </p:cNvSpPr>
          <p:nvPr>
            <p:ph type="title"/>
          </p:nvPr>
        </p:nvSpPr>
        <p:spPr/>
        <p:txBody>
          <a:bodyPr/>
          <a:lstStyle/>
          <a:p>
            <a:r>
              <a:rPr lang="en-US"/>
              <a:t>Request for Investigation (RFI)</a:t>
            </a:r>
          </a:p>
        </p:txBody>
      </p:sp>
      <p:graphicFrame>
        <p:nvGraphicFramePr>
          <p:cNvPr id="9" name="Content Placeholder 8">
            <a:extLst>
              <a:ext uri="{FF2B5EF4-FFF2-40B4-BE49-F238E27FC236}">
                <a16:creationId xmlns:a16="http://schemas.microsoft.com/office/drawing/2014/main" id="{C43C027E-F26A-890C-3472-676B9ABF3D6B}"/>
              </a:ext>
            </a:extLst>
          </p:cNvPr>
          <p:cNvGraphicFramePr>
            <a:graphicFrameLocks noGrp="1"/>
          </p:cNvGraphicFramePr>
          <p:nvPr>
            <p:ph idx="1"/>
          </p:nvPr>
        </p:nvGraphicFramePr>
        <p:xfrm>
          <a:off x="609600" y="1790700"/>
          <a:ext cx="10972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a:extLst>
              <a:ext uri="{FF2B5EF4-FFF2-40B4-BE49-F238E27FC236}">
                <a16:creationId xmlns:a16="http://schemas.microsoft.com/office/drawing/2014/main" id="{C02FEE42-05B5-9762-E5BB-42AAC17E2902}"/>
              </a:ext>
            </a:extLst>
          </p:cNvPr>
          <p:cNvSpPr>
            <a:spLocks noGrp="1"/>
          </p:cNvSpPr>
          <p:nvPr>
            <p:ph type="dt" sz="half" idx="10"/>
          </p:nvPr>
        </p:nvSpPr>
        <p:spPr/>
        <p:txBody>
          <a:bodyPr/>
          <a:lstStyle/>
          <a:p>
            <a:pPr>
              <a:defRPr/>
            </a:pPr>
            <a:r>
              <a:rPr lang="en-US">
                <a:solidFill>
                  <a:prstClr val="black">
                    <a:tint val="75000"/>
                  </a:prstClr>
                </a:solidFill>
              </a:rPr>
              <a:t>November 2022</a:t>
            </a:r>
          </a:p>
        </p:txBody>
      </p:sp>
      <p:sp>
        <p:nvSpPr>
          <p:cNvPr id="5" name="Footer Placeholder 4">
            <a:extLst>
              <a:ext uri="{FF2B5EF4-FFF2-40B4-BE49-F238E27FC236}">
                <a16:creationId xmlns:a16="http://schemas.microsoft.com/office/drawing/2014/main" id="{1343A62A-B65A-68ED-3881-5B50EBD84F37}"/>
              </a:ext>
            </a:extLst>
          </p:cNvPr>
          <p:cNvSpPr>
            <a:spLocks noGrp="1"/>
          </p:cNvSpPr>
          <p:nvPr>
            <p:ph type="ftr" sz="quarter" idx="11"/>
          </p:nvPr>
        </p:nvSpPr>
        <p:spPr/>
        <p:txBody>
          <a:bodyPr/>
          <a:lstStyle/>
          <a:p>
            <a:pPr>
              <a:defRPr/>
            </a:pPr>
            <a:r>
              <a:rPr lang="en-US">
                <a:solidFill>
                  <a:prstClr val="black">
                    <a:tint val="75000"/>
                  </a:prstClr>
                </a:solidFill>
              </a:rPr>
              <a:t>Office of Enforcement</a:t>
            </a:r>
          </a:p>
        </p:txBody>
      </p:sp>
      <p:sp>
        <p:nvSpPr>
          <p:cNvPr id="6" name="Slide Number Placeholder 5">
            <a:extLst>
              <a:ext uri="{FF2B5EF4-FFF2-40B4-BE49-F238E27FC236}">
                <a16:creationId xmlns:a16="http://schemas.microsoft.com/office/drawing/2014/main" id="{4533FBC8-9A49-71BC-17FB-EB844339EB1B}"/>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37</a:t>
            </a:fld>
            <a:endParaRPr lang="en-US" altLang="en-US">
              <a:cs typeface="Arial" panose="020B0604020202020204" pitchFamily="34" charset="0"/>
            </a:endParaRPr>
          </a:p>
        </p:txBody>
      </p:sp>
    </p:spTree>
    <p:extLst>
      <p:ext uri="{BB962C8B-B14F-4D97-AF65-F5344CB8AC3E}">
        <p14:creationId xmlns:p14="http://schemas.microsoft.com/office/powerpoint/2010/main" val="3187596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 ?</a:t>
            </a:r>
          </a:p>
        </p:txBody>
      </p:sp>
      <p:sp>
        <p:nvSpPr>
          <p:cNvPr id="5" name="Slide Number Placeholder 4"/>
          <p:cNvSpPr>
            <a:spLocks noGrp="1"/>
          </p:cNvSpPr>
          <p:nvPr>
            <p:ph type="sldNum" sz="quarter" idx="12"/>
          </p:nvPr>
        </p:nvSpPr>
        <p:spPr/>
        <p:txBody>
          <a:bodyPr/>
          <a:lstStyle/>
          <a:p>
            <a:fld id="{3A98F282-A15F-4A87-B428-6991105A83D0}" type="slidenum">
              <a:rPr lang="en-US" smtClean="0"/>
              <a:pPr/>
              <a:t>38</a:t>
            </a:fld>
            <a:endParaRPr lang="en-US"/>
          </a:p>
        </p:txBody>
      </p:sp>
      <p:pic>
        <p:nvPicPr>
          <p:cNvPr id="12" name="Content Placeholder 11" descr="Icon&#10;&#10;Description automatically generated">
            <a:extLst>
              <a:ext uri="{FF2B5EF4-FFF2-40B4-BE49-F238E27FC236}">
                <a16:creationId xmlns:a16="http://schemas.microsoft.com/office/drawing/2014/main" id="{C7A59239-278E-41E7-BA37-F88232A4CEE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10000" y="1784956"/>
            <a:ext cx="4572000" cy="4572000"/>
          </a:xfrm>
        </p:spPr>
      </p:pic>
      <p:sp>
        <p:nvSpPr>
          <p:cNvPr id="3" name="Date Placeholder 2">
            <a:extLst>
              <a:ext uri="{FF2B5EF4-FFF2-40B4-BE49-F238E27FC236}">
                <a16:creationId xmlns:a16="http://schemas.microsoft.com/office/drawing/2014/main" id="{D0CBED49-6F55-1EE5-4B61-5505BAE11B6A}"/>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A82464C9-94F0-E617-DBB6-A1E562FCAC7D}"/>
              </a:ext>
            </a:extLst>
          </p:cNvPr>
          <p:cNvSpPr>
            <a:spLocks noGrp="1"/>
          </p:cNvSpPr>
          <p:nvPr>
            <p:ph type="ftr" sz="quarter" idx="11"/>
          </p:nvPr>
        </p:nvSpPr>
        <p:spPr/>
        <p:txBody>
          <a:bodyPr/>
          <a:lstStyle/>
          <a:p>
            <a:r>
              <a:rPr lang="en-US"/>
              <a:t>Office of Enforcement</a:t>
            </a:r>
          </a:p>
        </p:txBody>
      </p:sp>
    </p:spTree>
    <p:extLst>
      <p:ext uri="{BB962C8B-B14F-4D97-AF65-F5344CB8AC3E}">
        <p14:creationId xmlns:p14="http://schemas.microsoft.com/office/powerpoint/2010/main" val="3191329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130428"/>
            <a:ext cx="10363200" cy="1470025"/>
          </a:xfrm>
        </p:spPr>
        <p:txBody>
          <a:bodyPr>
            <a:normAutofit/>
          </a:bodyPr>
          <a:lstStyle/>
          <a:p>
            <a:r>
              <a:rPr lang="en-US" sz="4000"/>
              <a:t>Nuclear Safety Enforcement</a:t>
            </a:r>
            <a:br>
              <a:rPr lang="en-US" sz="4000"/>
            </a:br>
            <a:r>
              <a:rPr lang="en-US" sz="4000"/>
              <a:t>Program Update</a:t>
            </a:r>
          </a:p>
        </p:txBody>
      </p:sp>
      <p:sp>
        <p:nvSpPr>
          <p:cNvPr id="2" name="Subtitle 1"/>
          <p:cNvSpPr>
            <a:spLocks noGrp="1"/>
          </p:cNvSpPr>
          <p:nvPr>
            <p:ph type="subTitle" idx="1"/>
          </p:nvPr>
        </p:nvSpPr>
        <p:spPr>
          <a:xfrm>
            <a:off x="1828800" y="3886200"/>
            <a:ext cx="8534400" cy="1752600"/>
          </a:xfrm>
        </p:spPr>
        <p:txBody>
          <a:bodyPr>
            <a:noAutofit/>
          </a:bodyPr>
          <a:lstStyle/>
          <a:p>
            <a:r>
              <a:rPr lang="en-US"/>
              <a:t>Joseph DeMers, CHP, CSP</a:t>
            </a:r>
          </a:p>
          <a:p>
            <a:r>
              <a:rPr lang="en-US"/>
              <a:t>Enforcement Officer</a:t>
            </a:r>
          </a:p>
          <a:p>
            <a:r>
              <a:rPr lang="en-US"/>
              <a:t>Office of Nuclear Safety Enforcement</a:t>
            </a:r>
          </a:p>
          <a:p>
            <a:r>
              <a:rPr lang="en-US"/>
              <a:t>Office of Enterprise Assessments </a:t>
            </a:r>
          </a:p>
        </p:txBody>
      </p:sp>
      <p:sp>
        <p:nvSpPr>
          <p:cNvPr id="3" name="Date Placeholder 2">
            <a:extLst>
              <a:ext uri="{FF2B5EF4-FFF2-40B4-BE49-F238E27FC236}">
                <a16:creationId xmlns:a16="http://schemas.microsoft.com/office/drawing/2014/main" id="{3B2A98C5-9E30-36B9-8BB7-EAF6174AF885}"/>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A4354679-3E6F-F540-B81A-83BB1DBDF05E}"/>
              </a:ext>
            </a:extLst>
          </p:cNvPr>
          <p:cNvSpPr>
            <a:spLocks noGrp="1"/>
          </p:cNvSpPr>
          <p:nvPr>
            <p:ph type="ftr" sz="quarter" idx="11"/>
          </p:nvPr>
        </p:nvSpPr>
        <p:spPr/>
        <p:txBody>
          <a:bodyPr/>
          <a:lstStyle/>
          <a:p>
            <a:r>
              <a:rPr lang="en-US"/>
              <a:t>Office of Enforcement</a:t>
            </a:r>
          </a:p>
        </p:txBody>
      </p:sp>
      <p:sp>
        <p:nvSpPr>
          <p:cNvPr id="6" name="Slide Number Placeholder 5">
            <a:extLst>
              <a:ext uri="{FF2B5EF4-FFF2-40B4-BE49-F238E27FC236}">
                <a16:creationId xmlns:a16="http://schemas.microsoft.com/office/drawing/2014/main" id="{06C874ED-2CA0-9442-EC5F-EC06C8F9BCEC}"/>
              </a:ext>
            </a:extLst>
          </p:cNvPr>
          <p:cNvSpPr>
            <a:spLocks noGrp="1"/>
          </p:cNvSpPr>
          <p:nvPr>
            <p:ph type="sldNum" sz="quarter" idx="12"/>
          </p:nvPr>
        </p:nvSpPr>
        <p:spPr/>
        <p:txBody>
          <a:bodyPr/>
          <a:lstStyle/>
          <a:p>
            <a:fld id="{9A7551C4-2F93-4548-8F22-82D6D8849934}" type="slidenum">
              <a:rPr lang="en-US" smtClean="0"/>
              <a:t>39</a:t>
            </a:fld>
            <a:endParaRPr lang="en-US"/>
          </a:p>
        </p:txBody>
      </p:sp>
    </p:spTree>
    <p:extLst>
      <p:ext uri="{BB962C8B-B14F-4D97-AF65-F5344CB8AC3E}">
        <p14:creationId xmlns:p14="http://schemas.microsoft.com/office/powerpoint/2010/main" val="119058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CF3C905F-5551-A3D0-0EFE-7C98BD51647A}"/>
              </a:ext>
            </a:extLst>
          </p:cNvPr>
          <p:cNvSpPr>
            <a:spLocks noGrp="1"/>
          </p:cNvSpPr>
          <p:nvPr>
            <p:ph type="title"/>
          </p:nvPr>
        </p:nvSpPr>
        <p:spPr>
          <a:xfrm>
            <a:off x="1981200" y="1081088"/>
            <a:ext cx="8229600" cy="533400"/>
          </a:xfrm>
        </p:spPr>
        <p:txBody>
          <a:bodyPr/>
          <a:lstStyle/>
          <a:p>
            <a:r>
              <a:rPr lang="en-US" altLang="en-US" sz="2700">
                <a:solidFill>
                  <a:srgbClr val="000099"/>
                </a:solidFill>
              </a:rPr>
              <a:t>EA-10 Overall Case Duration Since 2018</a:t>
            </a:r>
          </a:p>
        </p:txBody>
      </p:sp>
      <p:sp>
        <p:nvSpPr>
          <p:cNvPr id="9219" name="Slide Number Placeholder 5">
            <a:extLst>
              <a:ext uri="{FF2B5EF4-FFF2-40B4-BE49-F238E27FC236}">
                <a16:creationId xmlns:a16="http://schemas.microsoft.com/office/drawing/2014/main" id="{24641CE5-21C6-6000-ED7B-80D48A5FCE4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fld id="{C6A3FFD4-21D8-40DC-A888-9D9024433E93}" type="slidenum">
              <a:rPr lang="en-US" altLang="en-US" sz="1200">
                <a:solidFill>
                  <a:srgbClr val="898989"/>
                </a:solidFill>
                <a:latin typeface="Calibri" panose="020F0502020204030204" pitchFamily="34" charset="0"/>
              </a:rPr>
              <a:pPr>
                <a:spcBef>
                  <a:spcPct val="0"/>
                </a:spcBef>
                <a:buFontTx/>
                <a:buNone/>
              </a:pPr>
              <a:t>4</a:t>
            </a:fld>
            <a:endParaRPr lang="en-US" altLang="en-US" sz="1200">
              <a:solidFill>
                <a:srgbClr val="898989"/>
              </a:solidFill>
              <a:latin typeface="Calibri" panose="020F0502020204030204" pitchFamily="34" charset="0"/>
            </a:endParaRPr>
          </a:p>
        </p:txBody>
      </p:sp>
      <p:graphicFrame>
        <p:nvGraphicFramePr>
          <p:cNvPr id="11" name="Content Placeholder 10">
            <a:extLst>
              <a:ext uri="{FF2B5EF4-FFF2-40B4-BE49-F238E27FC236}">
                <a16:creationId xmlns:a16="http://schemas.microsoft.com/office/drawing/2014/main" id="{09BE4C71-6CA9-7D1D-2600-A5F72AB33348}"/>
              </a:ext>
            </a:extLst>
          </p:cNvPr>
          <p:cNvGraphicFramePr>
            <a:graphicFrameLocks noGrp="1"/>
          </p:cNvGraphicFramePr>
          <p:nvPr>
            <p:ph idx="1"/>
          </p:nvPr>
        </p:nvGraphicFramePr>
        <p:xfrm>
          <a:off x="1981200" y="17224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a:extLst>
              <a:ext uri="{FF2B5EF4-FFF2-40B4-BE49-F238E27FC236}">
                <a16:creationId xmlns:a16="http://schemas.microsoft.com/office/drawing/2014/main" id="{1200CAE5-3016-7DA0-5768-C4442C8EF2A6}"/>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4024168A-8191-ED81-85DD-6B2B42F78321}"/>
              </a:ext>
            </a:extLst>
          </p:cNvPr>
          <p:cNvSpPr>
            <a:spLocks noGrp="1"/>
          </p:cNvSpPr>
          <p:nvPr>
            <p:ph type="ftr" sz="quarter" idx="11"/>
          </p:nvPr>
        </p:nvSpPr>
        <p:spPr/>
        <p:txBody>
          <a:bodyPr/>
          <a:lstStyle/>
          <a:p>
            <a:r>
              <a:rPr lang="en-US"/>
              <a:t>Office of Enforcement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6300"/>
            <a:ext cx="10972800" cy="906116"/>
          </a:xfrm>
        </p:spPr>
        <p:txBody>
          <a:bodyPr/>
          <a:lstStyle/>
          <a:p>
            <a:r>
              <a:rPr lang="en-US"/>
              <a:t>Overview</a:t>
            </a:r>
          </a:p>
        </p:txBody>
      </p:sp>
      <p:sp>
        <p:nvSpPr>
          <p:cNvPr id="3" name="Content Placeholder 2"/>
          <p:cNvSpPr>
            <a:spLocks noGrp="1"/>
          </p:cNvSpPr>
          <p:nvPr>
            <p:ph idx="1"/>
          </p:nvPr>
        </p:nvSpPr>
        <p:spPr>
          <a:xfrm>
            <a:off x="609600" y="1790700"/>
            <a:ext cx="10972800" cy="4572000"/>
          </a:xfrm>
        </p:spPr>
        <p:txBody>
          <a:bodyPr/>
          <a:lstStyle/>
          <a:p>
            <a:r>
              <a:rPr lang="en-US"/>
              <a:t>Nuclear Safety Enforcement Office Update</a:t>
            </a:r>
          </a:p>
          <a:p>
            <a:r>
              <a:rPr lang="en-US"/>
              <a:t>Ongoing Cases</a:t>
            </a:r>
          </a:p>
          <a:p>
            <a:r>
              <a:rPr lang="en-US"/>
              <a:t>NTS Data Analysis</a:t>
            </a:r>
          </a:p>
          <a:p>
            <a:r>
              <a:rPr lang="en-US"/>
              <a:t>Common Areas of Weakness</a:t>
            </a:r>
          </a:p>
          <a:p>
            <a:r>
              <a:rPr lang="en-US"/>
              <a:t>Other Activities</a:t>
            </a:r>
          </a:p>
        </p:txBody>
      </p:sp>
      <p:sp>
        <p:nvSpPr>
          <p:cNvPr id="5" name="Footer Placeholder 4"/>
          <p:cNvSpPr>
            <a:spLocks noGrp="1"/>
          </p:cNvSpPr>
          <p:nvPr>
            <p:ph type="ftr" sz="quarter" idx="11"/>
          </p:nvPr>
        </p:nvSpPr>
        <p:spPr>
          <a:xfrm>
            <a:off x="4165600" y="6349727"/>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Cambria" panose="02040503050406030204" pitchFamily="18" charset="0"/>
                <a:cs typeface="Arial" panose="020B0604020202020204" pitchFamily="34" charset="0"/>
              </a:rPr>
              <a:t>Office of Enforcement</a:t>
            </a:r>
          </a:p>
        </p:txBody>
      </p:sp>
      <p:sp>
        <p:nvSpPr>
          <p:cNvPr id="4" name="Slide Number Placeholder 3">
            <a:extLst>
              <a:ext uri="{FF2B5EF4-FFF2-40B4-BE49-F238E27FC236}">
                <a16:creationId xmlns:a16="http://schemas.microsoft.com/office/drawing/2014/main" id="{B42C707E-FCD6-4E0B-A78D-673B723153FA}"/>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40</a:t>
            </a:fld>
            <a:endParaRPr lang="en-US" altLang="en-US">
              <a:cs typeface="Arial" panose="020B0604020202020204" pitchFamily="34" charset="0"/>
            </a:endParaRPr>
          </a:p>
        </p:txBody>
      </p:sp>
      <p:sp>
        <p:nvSpPr>
          <p:cNvPr id="6" name="Date Placeholder 5">
            <a:extLst>
              <a:ext uri="{FF2B5EF4-FFF2-40B4-BE49-F238E27FC236}">
                <a16:creationId xmlns:a16="http://schemas.microsoft.com/office/drawing/2014/main" id="{6842945E-74C3-DBFD-C644-4D176232E6E4}"/>
              </a:ext>
            </a:extLst>
          </p:cNvPr>
          <p:cNvSpPr>
            <a:spLocks noGrp="1"/>
          </p:cNvSpPr>
          <p:nvPr>
            <p:ph type="dt" sz="half" idx="10"/>
          </p:nvPr>
        </p:nvSpPr>
        <p:spPr/>
        <p:txBody>
          <a:bodyPr/>
          <a:lstStyle/>
          <a:p>
            <a:r>
              <a:rPr lang="en-US"/>
              <a:t>November 2022</a:t>
            </a:r>
          </a:p>
        </p:txBody>
      </p:sp>
    </p:spTree>
    <p:extLst>
      <p:ext uri="{BB962C8B-B14F-4D97-AF65-F5344CB8AC3E}">
        <p14:creationId xmlns:p14="http://schemas.microsoft.com/office/powerpoint/2010/main" val="3681417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09600" y="876300"/>
            <a:ext cx="10972800" cy="906116"/>
          </a:xfrm>
        </p:spPr>
        <p:txBody>
          <a:bodyPr>
            <a:normAutofit/>
          </a:bodyPr>
          <a:lstStyle/>
          <a:p>
            <a:r>
              <a:rPr lang="en-US"/>
              <a:t>Nuclear Safety Enforcement Office Update</a:t>
            </a:r>
          </a:p>
        </p:txBody>
      </p:sp>
      <p:sp>
        <p:nvSpPr>
          <p:cNvPr id="17" name="Content Placeholder 16"/>
          <p:cNvSpPr>
            <a:spLocks noGrp="1"/>
          </p:cNvSpPr>
          <p:nvPr>
            <p:ph idx="1"/>
          </p:nvPr>
        </p:nvSpPr>
        <p:spPr>
          <a:xfrm>
            <a:off x="609600" y="1790700"/>
            <a:ext cx="10972800" cy="4572000"/>
          </a:xfrm>
        </p:spPr>
        <p:txBody>
          <a:bodyPr/>
          <a:lstStyle/>
          <a:p>
            <a:r>
              <a:rPr lang="en-US"/>
              <a:t>Staffing:</a:t>
            </a:r>
          </a:p>
          <a:p>
            <a:pPr lvl="1"/>
            <a:r>
              <a:rPr lang="en-US"/>
              <a:t>Jacob M. Miller, Director </a:t>
            </a:r>
          </a:p>
          <a:p>
            <a:pPr lvl="1"/>
            <a:r>
              <a:rPr lang="en-US"/>
              <a:t>Joseph DeMers, Enforcement Officer</a:t>
            </a:r>
          </a:p>
          <a:p>
            <a:pPr lvl="1"/>
            <a:r>
              <a:rPr lang="en-US"/>
              <a:t>Margaret Kotzalas, Enforcement Officer</a:t>
            </a:r>
          </a:p>
          <a:p>
            <a:pPr lvl="1"/>
            <a:r>
              <a:rPr lang="en-US"/>
              <a:t>Jonathan Marcano Lozada, Enforcement Officer</a:t>
            </a:r>
          </a:p>
          <a:p>
            <a:pPr lvl="1"/>
            <a:r>
              <a:rPr lang="en-US"/>
              <a:t>Christian Palay, Enforcement Officer </a:t>
            </a:r>
          </a:p>
          <a:p>
            <a:pPr lvl="1"/>
            <a:r>
              <a:rPr lang="en-US"/>
              <a:t>Lisa German, Contractor Administrative Support</a:t>
            </a:r>
          </a:p>
        </p:txBody>
      </p:sp>
      <p:sp>
        <p:nvSpPr>
          <p:cNvPr id="4" name="Footer Placeholder 3"/>
          <p:cNvSpPr>
            <a:spLocks noGrp="1"/>
          </p:cNvSpPr>
          <p:nvPr>
            <p:ph type="ftr" sz="quarter" idx="11"/>
          </p:nvPr>
        </p:nvSpPr>
        <p:spPr>
          <a:xfrm>
            <a:off x="4165600" y="6349727"/>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Cambria" panose="02040503050406030204" pitchFamily="18" charset="0"/>
                <a:cs typeface="Arial" panose="020B0604020202020204" pitchFamily="34" charset="0"/>
              </a:rPr>
              <a:t>Office of Enforcement</a:t>
            </a:r>
          </a:p>
        </p:txBody>
      </p:sp>
      <p:sp>
        <p:nvSpPr>
          <p:cNvPr id="3" name="Slide Number Placeholder 2">
            <a:extLst>
              <a:ext uri="{FF2B5EF4-FFF2-40B4-BE49-F238E27FC236}">
                <a16:creationId xmlns:a16="http://schemas.microsoft.com/office/drawing/2014/main" id="{7ED24E36-EA07-43A9-9E75-7BF3AD9247CC}"/>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41</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2C98099-FADF-6227-03BA-E5BA6B06DB27}"/>
              </a:ext>
            </a:extLst>
          </p:cNvPr>
          <p:cNvSpPr>
            <a:spLocks noGrp="1"/>
          </p:cNvSpPr>
          <p:nvPr>
            <p:ph type="dt" sz="half" idx="10"/>
          </p:nvPr>
        </p:nvSpPr>
        <p:spPr/>
        <p:txBody>
          <a:bodyPr/>
          <a:lstStyle/>
          <a:p>
            <a:r>
              <a:rPr lang="en-US"/>
              <a:t>November 2022</a:t>
            </a:r>
          </a:p>
        </p:txBody>
      </p:sp>
    </p:spTree>
    <p:extLst>
      <p:ext uri="{BB962C8B-B14F-4D97-AF65-F5344CB8AC3E}">
        <p14:creationId xmlns:p14="http://schemas.microsoft.com/office/powerpoint/2010/main" val="2508546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6300"/>
            <a:ext cx="10972800" cy="906116"/>
          </a:xfrm>
        </p:spPr>
        <p:txBody>
          <a:bodyPr/>
          <a:lstStyle/>
          <a:p>
            <a:r>
              <a:rPr lang="en-US"/>
              <a:t>Ongoing Cases</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158511432"/>
              </p:ext>
            </p:extLst>
          </p:nvPr>
        </p:nvGraphicFramePr>
        <p:xfrm>
          <a:off x="990599" y="1790700"/>
          <a:ext cx="10210801" cy="1577340"/>
        </p:xfrm>
        <a:graphic>
          <a:graphicData uri="http://schemas.openxmlformats.org/drawingml/2006/table">
            <a:tbl>
              <a:tblPr firstRow="1" bandRow="1">
                <a:tableStyleId>{5C22544A-7EE6-4342-B048-85BDC9FD1C3A}</a:tableStyleId>
              </a:tblPr>
              <a:tblGrid>
                <a:gridCol w="2743201">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419100">
                <a:tc>
                  <a:txBody>
                    <a:bodyPr/>
                    <a:lstStyle/>
                    <a:p>
                      <a:pPr algn="ctr"/>
                      <a:r>
                        <a:rPr lang="en-US">
                          <a:latin typeface="Cambria" panose="02040503050406030204" pitchFamily="18" charset="0"/>
                        </a:rPr>
                        <a:t>Contractor</a:t>
                      </a:r>
                    </a:p>
                  </a:txBody>
                  <a:tcPr/>
                </a:tc>
                <a:tc>
                  <a:txBody>
                    <a:bodyPr/>
                    <a:lstStyle/>
                    <a:p>
                      <a:pPr algn="ctr"/>
                      <a:r>
                        <a:rPr lang="en-US">
                          <a:latin typeface="Cambria" panose="02040503050406030204" pitchFamily="18" charset="0"/>
                        </a:rPr>
                        <a:t>Issue</a:t>
                      </a:r>
                    </a:p>
                  </a:txBody>
                  <a:tcPr/>
                </a:tc>
                <a:tc>
                  <a:txBody>
                    <a:bodyPr/>
                    <a:lstStyle/>
                    <a:p>
                      <a:pPr algn="ctr"/>
                      <a:r>
                        <a:rPr lang="en-US">
                          <a:latin typeface="Cambria" panose="02040503050406030204" pitchFamily="18" charset="0"/>
                        </a:rPr>
                        <a:t>Notice of Intent</a:t>
                      </a:r>
                    </a:p>
                  </a:txBody>
                  <a:tcPr/>
                </a:tc>
                <a:extLst>
                  <a:ext uri="{0D108BD9-81ED-4DB2-BD59-A6C34878D82A}">
                    <a16:rowId xmlns:a16="http://schemas.microsoft.com/office/drawing/2014/main" val="10000"/>
                  </a:ext>
                </a:extLst>
              </a:tr>
              <a:tr h="4127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a:solidFill>
                            <a:schemeClr val="tx1"/>
                          </a:solidFill>
                          <a:latin typeface="Cambria" panose="02040503050406030204" pitchFamily="18" charset="0"/>
                        </a:rPr>
                        <a:t>Triad National Security, LLC (Triad)</a:t>
                      </a:r>
                    </a:p>
                  </a:txBody>
                  <a:tcPr/>
                </a:tc>
                <a:tc>
                  <a:txBody>
                    <a:bodyPr/>
                    <a:lstStyle/>
                    <a:p>
                      <a:r>
                        <a:rPr lang="en-US" sz="1600" b="0">
                          <a:solidFill>
                            <a:schemeClr val="tx1"/>
                          </a:solidFill>
                          <a:latin typeface="Cambria" panose="02040503050406030204" pitchFamily="18" charset="0"/>
                        </a:rPr>
                        <a:t>Water Tank Overflow and Other Recent Nuclear </a:t>
                      </a:r>
                      <a:br>
                        <a:rPr lang="en-US" sz="1600" b="0">
                          <a:solidFill>
                            <a:schemeClr val="tx1"/>
                          </a:solidFill>
                          <a:latin typeface="Cambria" panose="02040503050406030204" pitchFamily="18" charset="0"/>
                        </a:rPr>
                      </a:br>
                      <a:r>
                        <a:rPr lang="en-US" sz="1600" b="0">
                          <a:solidFill>
                            <a:schemeClr val="tx1"/>
                          </a:solidFill>
                          <a:latin typeface="Cambria" panose="02040503050406030204" pitchFamily="18" charset="0"/>
                        </a:rPr>
                        <a:t>Safety Events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002060"/>
                          </a:solidFill>
                          <a:latin typeface="Cambria" panose="02040503050406030204" pitchFamily="18" charset="0"/>
                        </a:rPr>
                        <a:t>September 2021</a:t>
                      </a:r>
                    </a:p>
                  </a:txBody>
                  <a:tcPr/>
                </a:tc>
                <a:extLst>
                  <a:ext uri="{0D108BD9-81ED-4DB2-BD59-A6C34878D82A}">
                    <a16:rowId xmlns:a16="http://schemas.microsoft.com/office/drawing/2014/main" val="10001"/>
                  </a:ext>
                </a:extLst>
              </a:tr>
              <a:tr h="4127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a:solidFill>
                            <a:schemeClr val="tx1"/>
                          </a:solidFill>
                          <a:latin typeface="Cambria" panose="02040503050406030204" pitchFamily="18" charset="0"/>
                        </a:rPr>
                        <a:t>Triad National Security, LLC (Triad)</a:t>
                      </a:r>
                    </a:p>
                  </a:txBody>
                  <a:tcPr/>
                </a:tc>
                <a:tc>
                  <a:txBody>
                    <a:bodyPr/>
                    <a:lstStyle/>
                    <a:p>
                      <a:r>
                        <a:rPr lang="en-US" sz="1600" b="0">
                          <a:solidFill>
                            <a:schemeClr val="tx1"/>
                          </a:solidFill>
                          <a:latin typeface="Cambria" panose="02040503050406030204" pitchFamily="18" charset="0"/>
                        </a:rPr>
                        <a:t>Radioactive material release from a glovebox in the Plutonium Facility Building 4 (PF-4)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002060"/>
                          </a:solidFill>
                          <a:latin typeface="Cambria" panose="02040503050406030204" pitchFamily="18" charset="0"/>
                        </a:rPr>
                        <a:t>July 19, 2022</a:t>
                      </a:r>
                    </a:p>
                  </a:txBody>
                  <a:tcPr/>
                </a:tc>
                <a:extLst>
                  <a:ext uri="{0D108BD9-81ED-4DB2-BD59-A6C34878D82A}">
                    <a16:rowId xmlns:a16="http://schemas.microsoft.com/office/drawing/2014/main" val="3382416483"/>
                  </a:ext>
                </a:extLst>
              </a:tr>
            </a:tbl>
          </a:graphicData>
        </a:graphic>
      </p:graphicFrame>
      <p:sp>
        <p:nvSpPr>
          <p:cNvPr id="4" name="Footer Placeholder 3"/>
          <p:cNvSpPr>
            <a:spLocks noGrp="1"/>
          </p:cNvSpPr>
          <p:nvPr>
            <p:ph type="ftr" sz="quarter" idx="11"/>
          </p:nvPr>
        </p:nvSpPr>
        <p:spPr>
          <a:xfrm>
            <a:off x="4165600" y="6349727"/>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Cambria" panose="02040503050406030204" pitchFamily="18" charset="0"/>
                <a:cs typeface="Arial" panose="020B0604020202020204" pitchFamily="34" charset="0"/>
              </a:rPr>
              <a:t>Office of Enforcement</a:t>
            </a:r>
          </a:p>
        </p:txBody>
      </p:sp>
      <p:sp>
        <p:nvSpPr>
          <p:cNvPr id="3" name="Slide Number Placeholder 2">
            <a:extLst>
              <a:ext uri="{FF2B5EF4-FFF2-40B4-BE49-F238E27FC236}">
                <a16:creationId xmlns:a16="http://schemas.microsoft.com/office/drawing/2014/main" id="{795C2998-9BBE-4E2B-BD02-224BA45AFF5D}"/>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42</a:t>
            </a:fld>
            <a:endParaRPr lang="en-US" altLang="en-US">
              <a:cs typeface="Arial" panose="020B0604020202020204" pitchFamily="34" charset="0"/>
            </a:endParaRPr>
          </a:p>
        </p:txBody>
      </p:sp>
      <p:sp>
        <p:nvSpPr>
          <p:cNvPr id="5" name="Date Placeholder 4">
            <a:extLst>
              <a:ext uri="{FF2B5EF4-FFF2-40B4-BE49-F238E27FC236}">
                <a16:creationId xmlns:a16="http://schemas.microsoft.com/office/drawing/2014/main" id="{7FAE4242-AF00-C026-4DCF-328A917ECEA0}"/>
              </a:ext>
            </a:extLst>
          </p:cNvPr>
          <p:cNvSpPr>
            <a:spLocks noGrp="1"/>
          </p:cNvSpPr>
          <p:nvPr>
            <p:ph type="dt" sz="half" idx="10"/>
          </p:nvPr>
        </p:nvSpPr>
        <p:spPr/>
        <p:txBody>
          <a:bodyPr/>
          <a:lstStyle/>
          <a:p>
            <a:r>
              <a:rPr lang="en-US"/>
              <a:t>November 2022</a:t>
            </a:r>
          </a:p>
        </p:txBody>
      </p:sp>
    </p:spTree>
    <p:extLst>
      <p:ext uri="{BB962C8B-B14F-4D97-AF65-F5344CB8AC3E}">
        <p14:creationId xmlns:p14="http://schemas.microsoft.com/office/powerpoint/2010/main" val="1291171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CDFC-5692-3C3F-EB79-A63A4CAD6908}"/>
              </a:ext>
            </a:extLst>
          </p:cNvPr>
          <p:cNvSpPr>
            <a:spLocks noGrp="1"/>
          </p:cNvSpPr>
          <p:nvPr>
            <p:ph type="title"/>
          </p:nvPr>
        </p:nvSpPr>
        <p:spPr>
          <a:xfrm>
            <a:off x="-71562" y="1025718"/>
            <a:ext cx="12064779" cy="1154263"/>
          </a:xfrm>
        </p:spPr>
        <p:txBody>
          <a:bodyPr>
            <a:normAutofit fontScale="90000"/>
          </a:bodyPr>
          <a:lstStyle/>
          <a:p>
            <a:r>
              <a:rPr lang="en-US"/>
              <a:t>Water Tank Overflow &amp; Recent Nuclear Safety Events</a:t>
            </a:r>
            <a:br>
              <a:rPr lang="en-US"/>
            </a:br>
            <a:endParaRPr lang="en-US"/>
          </a:p>
        </p:txBody>
      </p:sp>
      <p:sp>
        <p:nvSpPr>
          <p:cNvPr id="3" name="Content Placeholder 2">
            <a:extLst>
              <a:ext uri="{FF2B5EF4-FFF2-40B4-BE49-F238E27FC236}">
                <a16:creationId xmlns:a16="http://schemas.microsoft.com/office/drawing/2014/main" id="{DE1983EB-7057-B183-6815-AAE121271113}"/>
              </a:ext>
            </a:extLst>
          </p:cNvPr>
          <p:cNvSpPr>
            <a:spLocks noGrp="1"/>
          </p:cNvSpPr>
          <p:nvPr>
            <p:ph idx="1"/>
          </p:nvPr>
        </p:nvSpPr>
        <p:spPr/>
        <p:txBody>
          <a:bodyPr/>
          <a:lstStyle/>
          <a:p>
            <a:pPr marL="0" indent="0">
              <a:buNone/>
            </a:pPr>
            <a:r>
              <a:rPr lang="en-US" sz="2400">
                <a:latin typeface="Cambria"/>
                <a:ea typeface="Cambria"/>
              </a:rPr>
              <a:t>Between February and June 2021, a series of unintentional nuclear safety-related events occurred in the same facility.  These events included:</a:t>
            </a:r>
          </a:p>
          <a:p>
            <a:r>
              <a:rPr lang="en-US" sz="2400">
                <a:latin typeface="Times New Roman"/>
                <a:cs typeface="Times New Roman"/>
              </a:rPr>
              <a:t>Exceedance of nuclear criticality safety mass-control requirements,</a:t>
            </a:r>
            <a:endParaRPr lang="en-US" sz="2400">
              <a:latin typeface="Times New Roman" panose="02020603050405020304" pitchFamily="18" charset="0"/>
              <a:cs typeface="Times New Roman" panose="02020603050405020304" pitchFamily="18" charset="0"/>
            </a:endParaRPr>
          </a:p>
          <a:p>
            <a:pPr>
              <a:spcBef>
                <a:spcPts val="0"/>
              </a:spcBef>
              <a:spcAft>
                <a:spcPts val="600"/>
              </a:spcAft>
            </a:pPr>
            <a:r>
              <a:rPr lang="en-US" sz="2400">
                <a:effectLst/>
                <a:latin typeface="Times New Roman"/>
                <a:ea typeface="Calibri" panose="020F0502020204030204" pitchFamily="34" charset="0"/>
                <a:cs typeface="Times New Roman"/>
              </a:rPr>
              <a:t>Exothermic reaction of materials in a waste barrel destined WIPP,</a:t>
            </a:r>
          </a:p>
          <a:p>
            <a:pPr>
              <a:spcBef>
                <a:spcPts val="0"/>
              </a:spcBef>
              <a:spcAft>
                <a:spcPts val="600"/>
              </a:spcAft>
            </a:pPr>
            <a:r>
              <a:rPr lang="en-US" sz="2400">
                <a:effectLst/>
                <a:latin typeface="Times New Roman"/>
                <a:ea typeface="Calibri" panose="020F0502020204030204" pitchFamily="34" charset="0"/>
                <a:cs typeface="Times New Roman"/>
              </a:rPr>
              <a:t>Glove breach releasing radioactive contamination, resulting in skin contamination of three radiation workers,</a:t>
            </a:r>
          </a:p>
          <a:p>
            <a:pPr>
              <a:spcBef>
                <a:spcPts val="0"/>
              </a:spcBef>
              <a:spcAft>
                <a:spcPts val="0"/>
              </a:spcAft>
            </a:pPr>
            <a:r>
              <a:rPr lang="en-US" sz="2400">
                <a:effectLst/>
                <a:latin typeface="Times New Roman"/>
                <a:ea typeface="Calibri" panose="020F0502020204030204" pitchFamily="34" charset="0"/>
                <a:cs typeface="Times New Roman"/>
              </a:rPr>
              <a:t>Overfilling a water bath, resulting in flooding a vault containing fissionable materials.</a:t>
            </a:r>
          </a:p>
          <a:p>
            <a:pPr marL="0" indent="0">
              <a:buNone/>
            </a:pPr>
            <a:endParaRPr lang="en-US"/>
          </a:p>
        </p:txBody>
      </p:sp>
      <p:sp>
        <p:nvSpPr>
          <p:cNvPr id="4" name="Date Placeholder 3">
            <a:extLst>
              <a:ext uri="{FF2B5EF4-FFF2-40B4-BE49-F238E27FC236}">
                <a16:creationId xmlns:a16="http://schemas.microsoft.com/office/drawing/2014/main" id="{114C9F74-5175-8277-7410-EB1C6D370A21}"/>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738DFC5E-4488-B997-D27C-5E2DD5EA1E7B}"/>
              </a:ext>
            </a:extLst>
          </p:cNvPr>
          <p:cNvSpPr>
            <a:spLocks noGrp="1"/>
          </p:cNvSpPr>
          <p:nvPr>
            <p:ph type="ftr" sz="quarter" idx="11"/>
          </p:nvPr>
        </p:nvSpPr>
        <p:spPr/>
        <p:txBody>
          <a:bodyPr/>
          <a:lstStyle/>
          <a:p>
            <a:r>
              <a:rPr lang="en-US"/>
              <a:t>Office of Enforcement</a:t>
            </a:r>
          </a:p>
        </p:txBody>
      </p:sp>
      <p:sp>
        <p:nvSpPr>
          <p:cNvPr id="6" name="Slide Number Placeholder 5">
            <a:extLst>
              <a:ext uri="{FF2B5EF4-FFF2-40B4-BE49-F238E27FC236}">
                <a16:creationId xmlns:a16="http://schemas.microsoft.com/office/drawing/2014/main" id="{DA2B9E53-E015-8B16-07E1-FD4BA8BA82E3}"/>
              </a:ext>
            </a:extLst>
          </p:cNvPr>
          <p:cNvSpPr>
            <a:spLocks noGrp="1"/>
          </p:cNvSpPr>
          <p:nvPr>
            <p:ph type="sldNum" sz="quarter" idx="12"/>
          </p:nvPr>
        </p:nvSpPr>
        <p:spPr/>
        <p:txBody>
          <a:bodyPr/>
          <a:lstStyle/>
          <a:p>
            <a:fld id="{9A7551C4-2F93-4548-8F22-82D6D8849934}" type="slidenum">
              <a:rPr lang="en-US" smtClean="0"/>
              <a:t>43</a:t>
            </a:fld>
            <a:endParaRPr lang="en-US"/>
          </a:p>
        </p:txBody>
      </p:sp>
    </p:spTree>
    <p:extLst>
      <p:ext uri="{BB962C8B-B14F-4D97-AF65-F5344CB8AC3E}">
        <p14:creationId xmlns:p14="http://schemas.microsoft.com/office/powerpoint/2010/main" val="2343198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E0F4-C1CF-1C42-F7DB-6307F451A44F}"/>
              </a:ext>
            </a:extLst>
          </p:cNvPr>
          <p:cNvSpPr>
            <a:spLocks noGrp="1"/>
          </p:cNvSpPr>
          <p:nvPr>
            <p:ph type="title"/>
          </p:nvPr>
        </p:nvSpPr>
        <p:spPr/>
        <p:txBody>
          <a:bodyPr>
            <a:normAutofit fontScale="90000"/>
          </a:bodyPr>
          <a:lstStyle/>
          <a:p>
            <a:r>
              <a:rPr lang="en-US"/>
              <a:t>Radioactive Plutonium Material Release from a Glovebox</a:t>
            </a:r>
          </a:p>
        </p:txBody>
      </p:sp>
      <p:sp>
        <p:nvSpPr>
          <p:cNvPr id="3" name="Content Placeholder 2">
            <a:extLst>
              <a:ext uri="{FF2B5EF4-FFF2-40B4-BE49-F238E27FC236}">
                <a16:creationId xmlns:a16="http://schemas.microsoft.com/office/drawing/2014/main" id="{EC36625F-E8EC-D051-EEE5-F5AB84E4E025}"/>
              </a:ext>
            </a:extLst>
          </p:cNvPr>
          <p:cNvSpPr>
            <a:spLocks noGrp="1"/>
          </p:cNvSpPr>
          <p:nvPr>
            <p:ph idx="1"/>
          </p:nvPr>
        </p:nvSpPr>
        <p:spPr/>
        <p:txBody>
          <a:bodyPr/>
          <a:lstStyle/>
          <a:p>
            <a:pPr marL="0" indent="0">
              <a:buNone/>
            </a:pPr>
            <a:r>
              <a:rPr lang="en-US"/>
              <a:t>Event:</a:t>
            </a:r>
          </a:p>
          <a:p>
            <a:r>
              <a:rPr lang="en-US"/>
              <a:t>January 7, 2022, glovebox breach occurred</a:t>
            </a:r>
          </a:p>
          <a:p>
            <a:r>
              <a:rPr lang="en-US"/>
              <a:t>4 of 6 individuals contaminated</a:t>
            </a:r>
          </a:p>
          <a:p>
            <a:r>
              <a:rPr lang="en-US"/>
              <a:t>Continuous Air Monitors (CAMs) alarmed </a:t>
            </a:r>
          </a:p>
          <a:p>
            <a:r>
              <a:rPr lang="en-US"/>
              <a:t>Field indicators potentially significant internal uptake</a:t>
            </a:r>
          </a:p>
          <a:p>
            <a:endParaRPr lang="en-US"/>
          </a:p>
        </p:txBody>
      </p:sp>
      <p:sp>
        <p:nvSpPr>
          <p:cNvPr id="4" name="Date Placeholder 3">
            <a:extLst>
              <a:ext uri="{FF2B5EF4-FFF2-40B4-BE49-F238E27FC236}">
                <a16:creationId xmlns:a16="http://schemas.microsoft.com/office/drawing/2014/main" id="{26503ECB-F2FD-58E5-8892-BE60E50B22D0}"/>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36968663-3448-0E4B-989A-070115CF5FD9}"/>
              </a:ext>
            </a:extLst>
          </p:cNvPr>
          <p:cNvSpPr>
            <a:spLocks noGrp="1"/>
          </p:cNvSpPr>
          <p:nvPr>
            <p:ph type="ftr" sz="quarter" idx="11"/>
          </p:nvPr>
        </p:nvSpPr>
        <p:spPr/>
        <p:txBody>
          <a:bodyPr/>
          <a:lstStyle/>
          <a:p>
            <a:r>
              <a:rPr lang="en-US"/>
              <a:t>Office of Enforcement</a:t>
            </a:r>
          </a:p>
        </p:txBody>
      </p:sp>
      <p:sp>
        <p:nvSpPr>
          <p:cNvPr id="6" name="Slide Number Placeholder 5">
            <a:extLst>
              <a:ext uri="{FF2B5EF4-FFF2-40B4-BE49-F238E27FC236}">
                <a16:creationId xmlns:a16="http://schemas.microsoft.com/office/drawing/2014/main" id="{52A4081F-0BC4-42A9-C990-E05523C2AB66}"/>
              </a:ext>
            </a:extLst>
          </p:cNvPr>
          <p:cNvSpPr>
            <a:spLocks noGrp="1"/>
          </p:cNvSpPr>
          <p:nvPr>
            <p:ph type="sldNum" sz="quarter" idx="12"/>
          </p:nvPr>
        </p:nvSpPr>
        <p:spPr/>
        <p:txBody>
          <a:bodyPr/>
          <a:lstStyle/>
          <a:p>
            <a:fld id="{9A7551C4-2F93-4548-8F22-82D6D8849934}" type="slidenum">
              <a:rPr lang="en-US" smtClean="0"/>
              <a:t>44</a:t>
            </a:fld>
            <a:endParaRPr lang="en-US"/>
          </a:p>
        </p:txBody>
      </p:sp>
    </p:spTree>
    <p:extLst>
      <p:ext uri="{BB962C8B-B14F-4D97-AF65-F5344CB8AC3E}">
        <p14:creationId xmlns:p14="http://schemas.microsoft.com/office/powerpoint/2010/main" val="1342082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E0F4-C1CF-1C42-F7DB-6307F451A44F}"/>
              </a:ext>
            </a:extLst>
          </p:cNvPr>
          <p:cNvSpPr>
            <a:spLocks noGrp="1"/>
          </p:cNvSpPr>
          <p:nvPr>
            <p:ph type="title"/>
          </p:nvPr>
        </p:nvSpPr>
        <p:spPr/>
        <p:txBody>
          <a:bodyPr>
            <a:normAutofit/>
          </a:bodyPr>
          <a:lstStyle/>
          <a:p>
            <a:r>
              <a:rPr lang="en-US"/>
              <a:t>Radioactive Material Release from a Glovebox</a:t>
            </a:r>
          </a:p>
        </p:txBody>
      </p:sp>
      <p:pic>
        <p:nvPicPr>
          <p:cNvPr id="6" name="image5.jpeg" descr="A close-up of a machine  Description automatically generated with low confidence">
            <a:extLst>
              <a:ext uri="{FF2B5EF4-FFF2-40B4-BE49-F238E27FC236}">
                <a16:creationId xmlns:a16="http://schemas.microsoft.com/office/drawing/2014/main" id="{E1DFED7A-FA71-14E4-AB21-39D7CCC146EB}"/>
              </a:ext>
            </a:extLst>
          </p:cNvPr>
          <p:cNvPicPr>
            <a:picLocks noChangeAspect="1"/>
          </p:cNvPicPr>
          <p:nvPr/>
        </p:nvPicPr>
        <p:blipFill>
          <a:blip r:embed="rId2" cstate="print"/>
          <a:stretch>
            <a:fillRect/>
          </a:stretch>
        </p:blipFill>
        <p:spPr>
          <a:xfrm>
            <a:off x="7915123" y="2727297"/>
            <a:ext cx="3777199" cy="2832321"/>
          </a:xfrm>
          <a:prstGeom prst="rect">
            <a:avLst/>
          </a:prstGeom>
        </p:spPr>
      </p:pic>
      <p:pic>
        <p:nvPicPr>
          <p:cNvPr id="4" name="image2.jpeg">
            <a:extLst>
              <a:ext uri="{FF2B5EF4-FFF2-40B4-BE49-F238E27FC236}">
                <a16:creationId xmlns:a16="http://schemas.microsoft.com/office/drawing/2014/main" id="{05B3FB22-00AF-6F22-3708-61A66FD86981}"/>
              </a:ext>
            </a:extLst>
          </p:cNvPr>
          <p:cNvPicPr>
            <a:picLocks noChangeAspect="1"/>
          </p:cNvPicPr>
          <p:nvPr/>
        </p:nvPicPr>
        <p:blipFill>
          <a:blip r:embed="rId3" cstate="print"/>
          <a:stretch>
            <a:fillRect/>
          </a:stretch>
        </p:blipFill>
        <p:spPr>
          <a:xfrm>
            <a:off x="689437" y="1566520"/>
            <a:ext cx="6907311" cy="4987011"/>
          </a:xfrm>
          <a:prstGeom prst="rect">
            <a:avLst/>
          </a:prstGeom>
        </p:spPr>
      </p:pic>
      <p:sp>
        <p:nvSpPr>
          <p:cNvPr id="3" name="Date Placeholder 2">
            <a:extLst>
              <a:ext uri="{FF2B5EF4-FFF2-40B4-BE49-F238E27FC236}">
                <a16:creationId xmlns:a16="http://schemas.microsoft.com/office/drawing/2014/main" id="{0D57AB09-D648-B15B-2BB1-95DBFEE4DD69}"/>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57DDA9B4-AE3F-A64D-8C33-C7DF43B73ACB}"/>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A5FDAF82-B8C0-D0D6-5352-3C12DDD5CE88}"/>
              </a:ext>
            </a:extLst>
          </p:cNvPr>
          <p:cNvSpPr>
            <a:spLocks noGrp="1"/>
          </p:cNvSpPr>
          <p:nvPr>
            <p:ph type="sldNum" sz="quarter" idx="12"/>
          </p:nvPr>
        </p:nvSpPr>
        <p:spPr/>
        <p:txBody>
          <a:bodyPr/>
          <a:lstStyle/>
          <a:p>
            <a:fld id="{9A7551C4-2F93-4548-8F22-82D6D8849934}" type="slidenum">
              <a:rPr lang="en-US" smtClean="0"/>
              <a:t>45</a:t>
            </a:fld>
            <a:endParaRPr lang="en-US"/>
          </a:p>
        </p:txBody>
      </p:sp>
    </p:spTree>
    <p:extLst>
      <p:ext uri="{BB962C8B-B14F-4D97-AF65-F5344CB8AC3E}">
        <p14:creationId xmlns:p14="http://schemas.microsoft.com/office/powerpoint/2010/main" val="893077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EB49-B84C-49AA-BDBB-BD9BE4A5A207}"/>
              </a:ext>
            </a:extLst>
          </p:cNvPr>
          <p:cNvSpPr>
            <a:spLocks noGrp="1"/>
          </p:cNvSpPr>
          <p:nvPr>
            <p:ph type="title"/>
          </p:nvPr>
        </p:nvSpPr>
        <p:spPr/>
        <p:txBody>
          <a:bodyPr/>
          <a:lstStyle/>
          <a:p>
            <a:r>
              <a:rPr lang="en-US"/>
              <a:t>Safety Significance of Nuclear Safety NTS Reports</a:t>
            </a:r>
          </a:p>
        </p:txBody>
      </p:sp>
      <p:sp>
        <p:nvSpPr>
          <p:cNvPr id="4" name="Footer Placeholder 3">
            <a:extLst>
              <a:ext uri="{FF2B5EF4-FFF2-40B4-BE49-F238E27FC236}">
                <a16:creationId xmlns:a16="http://schemas.microsoft.com/office/drawing/2014/main" id="{438E6C0D-973C-41D0-B31C-36F504EA4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Cambria" panose="02040503050406030204" pitchFamily="18" charset="0"/>
                <a:cs typeface="Arial" panose="020B0604020202020204" pitchFamily="34" charset="0"/>
              </a:rPr>
              <a:t>Office of Enforcement</a:t>
            </a:r>
          </a:p>
        </p:txBody>
      </p:sp>
      <p:graphicFrame>
        <p:nvGraphicFramePr>
          <p:cNvPr id="10" name="Content Placeholder 8">
            <a:extLst>
              <a:ext uri="{FF2B5EF4-FFF2-40B4-BE49-F238E27FC236}">
                <a16:creationId xmlns:a16="http://schemas.microsoft.com/office/drawing/2014/main" id="{E296D8E7-AF6C-4E51-A94D-4EB6AA6D5D21}"/>
              </a:ext>
            </a:extLst>
          </p:cNvPr>
          <p:cNvGraphicFramePr>
            <a:graphicFrameLocks noGrp="1"/>
          </p:cNvGraphicFramePr>
          <p:nvPr>
            <p:ph idx="1"/>
          </p:nvPr>
        </p:nvGraphicFramePr>
        <p:xfrm>
          <a:off x="1371600" y="762000"/>
          <a:ext cx="98298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a:extLst>
              <a:ext uri="{FF2B5EF4-FFF2-40B4-BE49-F238E27FC236}">
                <a16:creationId xmlns:a16="http://schemas.microsoft.com/office/drawing/2014/main" id="{94E385EE-CA9E-4E9B-9C43-8A93BDD5FE57}"/>
              </a:ext>
            </a:extLst>
          </p:cNvPr>
          <p:cNvSpPr txBox="1"/>
          <p:nvPr/>
        </p:nvSpPr>
        <p:spPr>
          <a:xfrm>
            <a:off x="1469442" y="6349727"/>
            <a:ext cx="1837770" cy="36512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333399"/>
                </a:solidFill>
                <a:effectLst/>
                <a:uLnTx/>
                <a:uFillTx/>
                <a:latin typeface="Cambria" pitchFamily="18" charset="0"/>
                <a:ea typeface="+mn-ea"/>
                <a:cs typeface="+mn-cs"/>
              </a:rPr>
              <a:t>Noncompliances</a:t>
            </a:r>
            <a:r>
              <a:rPr kumimoji="0" lang="en-US" sz="1600" b="0" i="0" u="none" strike="noStrike" kern="1200" cap="none" spc="0" normalizeH="0" baseline="0" noProof="0">
                <a:ln>
                  <a:noFill/>
                </a:ln>
                <a:solidFill>
                  <a:srgbClr val="333399"/>
                </a:solidFill>
                <a:effectLst/>
                <a:uLnTx/>
                <a:uFillTx/>
                <a:latin typeface="Cambria" pitchFamily="18" charset="0"/>
                <a:ea typeface="+mn-ea"/>
                <a:cs typeface="+mn-cs"/>
              </a:rPr>
              <a:t> from 2019-2022</a:t>
            </a: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950C8851-3A36-484E-9901-DF08466C5B1D}"/>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46</a:t>
            </a:fld>
            <a:endParaRPr lang="en-US" altLang="en-US">
              <a:cs typeface="Arial" panose="020B0604020202020204" pitchFamily="34" charset="0"/>
            </a:endParaRPr>
          </a:p>
        </p:txBody>
      </p:sp>
      <p:sp>
        <p:nvSpPr>
          <p:cNvPr id="5" name="Date Placeholder 4">
            <a:extLst>
              <a:ext uri="{FF2B5EF4-FFF2-40B4-BE49-F238E27FC236}">
                <a16:creationId xmlns:a16="http://schemas.microsoft.com/office/drawing/2014/main" id="{FF3B6421-3658-7418-E866-90DCB248FA03}"/>
              </a:ext>
            </a:extLst>
          </p:cNvPr>
          <p:cNvSpPr>
            <a:spLocks noGrp="1"/>
          </p:cNvSpPr>
          <p:nvPr>
            <p:ph type="dt" sz="half" idx="10"/>
          </p:nvPr>
        </p:nvSpPr>
        <p:spPr/>
        <p:txBody>
          <a:bodyPr/>
          <a:lstStyle/>
          <a:p>
            <a:r>
              <a:rPr lang="en-US"/>
              <a:t>November 2022</a:t>
            </a:r>
          </a:p>
        </p:txBody>
      </p:sp>
    </p:spTree>
    <p:extLst>
      <p:ext uri="{BB962C8B-B14F-4D97-AF65-F5344CB8AC3E}">
        <p14:creationId xmlns:p14="http://schemas.microsoft.com/office/powerpoint/2010/main" val="1813239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EB49-B84C-49AA-BDBB-BD9BE4A5A207}"/>
              </a:ext>
            </a:extLst>
          </p:cNvPr>
          <p:cNvSpPr>
            <a:spLocks noGrp="1"/>
          </p:cNvSpPr>
          <p:nvPr>
            <p:ph type="title"/>
          </p:nvPr>
        </p:nvSpPr>
        <p:spPr/>
        <p:txBody>
          <a:bodyPr/>
          <a:lstStyle/>
          <a:p>
            <a:r>
              <a:rPr lang="en-US"/>
              <a:t>NTS Safety Significance – Observed Differences</a:t>
            </a:r>
          </a:p>
        </p:txBody>
      </p:sp>
      <p:sp>
        <p:nvSpPr>
          <p:cNvPr id="4" name="Footer Placeholder 3">
            <a:extLst>
              <a:ext uri="{FF2B5EF4-FFF2-40B4-BE49-F238E27FC236}">
                <a16:creationId xmlns:a16="http://schemas.microsoft.com/office/drawing/2014/main" id="{438E6C0D-973C-41D0-B31C-36F504EA4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Cambria" panose="02040503050406030204" pitchFamily="18" charset="0"/>
                <a:cs typeface="Arial" panose="020B0604020202020204" pitchFamily="34" charset="0"/>
              </a:rPr>
              <a:t>Office of Enforcement</a:t>
            </a:r>
          </a:p>
        </p:txBody>
      </p:sp>
      <p:graphicFrame>
        <p:nvGraphicFramePr>
          <p:cNvPr id="9" name="Content Placeholder 8">
            <a:extLst>
              <a:ext uri="{FF2B5EF4-FFF2-40B4-BE49-F238E27FC236}">
                <a16:creationId xmlns:a16="http://schemas.microsoft.com/office/drawing/2014/main" id="{D4041EC5-33AE-48DA-9E4D-270DB307E954}"/>
              </a:ext>
            </a:extLst>
          </p:cNvPr>
          <p:cNvGraphicFramePr>
            <a:graphicFrameLocks noGrp="1"/>
          </p:cNvGraphicFramePr>
          <p:nvPr>
            <p:ph idx="1"/>
          </p:nvPr>
        </p:nvGraphicFramePr>
        <p:xfrm>
          <a:off x="1143000" y="1790700"/>
          <a:ext cx="10439400" cy="48387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a:extLst>
              <a:ext uri="{FF2B5EF4-FFF2-40B4-BE49-F238E27FC236}">
                <a16:creationId xmlns:a16="http://schemas.microsoft.com/office/drawing/2014/main" id="{94E385EE-CA9E-4E9B-9C43-8A93BDD5FE57}"/>
              </a:ext>
            </a:extLst>
          </p:cNvPr>
          <p:cNvSpPr txBox="1"/>
          <p:nvPr/>
        </p:nvSpPr>
        <p:spPr>
          <a:xfrm>
            <a:off x="1431342" y="6302380"/>
            <a:ext cx="1837770" cy="36512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333399"/>
                </a:solidFill>
                <a:effectLst/>
                <a:uLnTx/>
                <a:uFillTx/>
                <a:latin typeface="Cambria" pitchFamily="18" charset="0"/>
                <a:ea typeface="+mn-ea"/>
                <a:cs typeface="+mn-cs"/>
              </a:rPr>
              <a:t>Noncompliances</a:t>
            </a:r>
            <a:r>
              <a:rPr kumimoji="0" lang="en-US" sz="1600" b="0" i="0" u="none" strike="noStrike" kern="1200" cap="none" spc="0" normalizeH="0" baseline="0" noProof="0">
                <a:ln>
                  <a:noFill/>
                </a:ln>
                <a:solidFill>
                  <a:srgbClr val="333399"/>
                </a:solidFill>
                <a:effectLst/>
                <a:uLnTx/>
                <a:uFillTx/>
                <a:latin typeface="Cambria" pitchFamily="18" charset="0"/>
                <a:ea typeface="+mn-ea"/>
                <a:cs typeface="+mn-cs"/>
              </a:rPr>
              <a:t> from 2019-2022</a:t>
            </a: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DF71BD6B-6D6D-455D-B3E1-7FD2EB79FEA9}"/>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47</a:t>
            </a:fld>
            <a:endParaRPr lang="en-US" altLang="en-US">
              <a:cs typeface="Arial" panose="020B0604020202020204" pitchFamily="34" charset="0"/>
            </a:endParaRPr>
          </a:p>
        </p:txBody>
      </p:sp>
      <p:sp>
        <p:nvSpPr>
          <p:cNvPr id="5" name="Date Placeholder 4">
            <a:extLst>
              <a:ext uri="{FF2B5EF4-FFF2-40B4-BE49-F238E27FC236}">
                <a16:creationId xmlns:a16="http://schemas.microsoft.com/office/drawing/2014/main" id="{111435ED-6719-C2F2-417A-61BF0E21B17C}"/>
              </a:ext>
            </a:extLst>
          </p:cNvPr>
          <p:cNvSpPr>
            <a:spLocks noGrp="1"/>
          </p:cNvSpPr>
          <p:nvPr>
            <p:ph type="dt" sz="half" idx="10"/>
          </p:nvPr>
        </p:nvSpPr>
        <p:spPr/>
        <p:txBody>
          <a:bodyPr/>
          <a:lstStyle/>
          <a:p>
            <a:r>
              <a:rPr lang="en-US"/>
              <a:t>November 2022</a:t>
            </a:r>
          </a:p>
        </p:txBody>
      </p:sp>
    </p:spTree>
    <p:extLst>
      <p:ext uri="{BB962C8B-B14F-4D97-AF65-F5344CB8AC3E}">
        <p14:creationId xmlns:p14="http://schemas.microsoft.com/office/powerpoint/2010/main" val="3648489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943B-9D03-4DEE-AA8E-CD36DCACCD58}"/>
              </a:ext>
            </a:extLst>
          </p:cNvPr>
          <p:cNvSpPr>
            <a:spLocks noGrp="1"/>
          </p:cNvSpPr>
          <p:nvPr>
            <p:ph type="title"/>
          </p:nvPr>
        </p:nvSpPr>
        <p:spPr/>
        <p:txBody>
          <a:bodyPr/>
          <a:lstStyle/>
          <a:p>
            <a:r>
              <a:rPr lang="en-US"/>
              <a:t>Nuclear Safety Noncompliance Reporting Criteria</a:t>
            </a:r>
          </a:p>
        </p:txBody>
      </p:sp>
      <p:sp>
        <p:nvSpPr>
          <p:cNvPr id="3" name="Content Placeholder 2">
            <a:extLst>
              <a:ext uri="{FF2B5EF4-FFF2-40B4-BE49-F238E27FC236}">
                <a16:creationId xmlns:a16="http://schemas.microsoft.com/office/drawing/2014/main" id="{412976D2-BC3D-49B3-83F6-5F01F5AB1088}"/>
              </a:ext>
            </a:extLst>
          </p:cNvPr>
          <p:cNvSpPr>
            <a:spLocks noGrp="1"/>
          </p:cNvSpPr>
          <p:nvPr>
            <p:ph idx="1"/>
          </p:nvPr>
        </p:nvSpPr>
        <p:spPr>
          <a:xfrm>
            <a:off x="609600" y="1790699"/>
            <a:ext cx="3858305" cy="4559027"/>
          </a:xfrm>
        </p:spPr>
        <p:txBody>
          <a:bodyPr/>
          <a:lstStyle/>
          <a:p>
            <a:r>
              <a:rPr lang="en-US"/>
              <a:t>DOE Enforcement Coordinator Handbook</a:t>
            </a:r>
          </a:p>
          <a:p>
            <a:pPr lvl="1"/>
            <a:r>
              <a:rPr lang="en-US"/>
              <a:t>Page 10 and 11</a:t>
            </a:r>
          </a:p>
        </p:txBody>
      </p:sp>
      <p:sp>
        <p:nvSpPr>
          <p:cNvPr id="4" name="Footer Placeholder 3">
            <a:extLst>
              <a:ext uri="{FF2B5EF4-FFF2-40B4-BE49-F238E27FC236}">
                <a16:creationId xmlns:a16="http://schemas.microsoft.com/office/drawing/2014/main" id="{9CB505EC-2345-4C1E-8947-335BB782B2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Cambria" panose="02040503050406030204" pitchFamily="18" charset="0"/>
                <a:cs typeface="Arial" panose="020B0604020202020204" pitchFamily="34" charset="0"/>
              </a:rPr>
              <a:t>Office of Enforcement</a:t>
            </a:r>
          </a:p>
        </p:txBody>
      </p:sp>
      <p:pic>
        <p:nvPicPr>
          <p:cNvPr id="11" name="Picture 10">
            <a:extLst>
              <a:ext uri="{FF2B5EF4-FFF2-40B4-BE49-F238E27FC236}">
                <a16:creationId xmlns:a16="http://schemas.microsoft.com/office/drawing/2014/main" id="{93887AC1-EC7B-4C05-9373-15AF52807F80}"/>
              </a:ext>
            </a:extLst>
          </p:cNvPr>
          <p:cNvPicPr>
            <a:picLocks noChangeAspect="1"/>
          </p:cNvPicPr>
          <p:nvPr/>
        </p:nvPicPr>
        <p:blipFill>
          <a:blip r:embed="rId2"/>
          <a:stretch>
            <a:fillRect/>
          </a:stretch>
        </p:blipFill>
        <p:spPr>
          <a:xfrm>
            <a:off x="4467905" y="1802988"/>
            <a:ext cx="3471116" cy="4484055"/>
          </a:xfrm>
          <a:prstGeom prst="rect">
            <a:avLst/>
          </a:prstGeom>
        </p:spPr>
      </p:pic>
      <p:pic>
        <p:nvPicPr>
          <p:cNvPr id="13" name="Picture 12">
            <a:extLst>
              <a:ext uri="{FF2B5EF4-FFF2-40B4-BE49-F238E27FC236}">
                <a16:creationId xmlns:a16="http://schemas.microsoft.com/office/drawing/2014/main" id="{E910F92E-3E9F-4D7E-926C-07E3BC7F09B0}"/>
              </a:ext>
            </a:extLst>
          </p:cNvPr>
          <p:cNvPicPr>
            <a:picLocks noChangeAspect="1"/>
          </p:cNvPicPr>
          <p:nvPr/>
        </p:nvPicPr>
        <p:blipFill>
          <a:blip r:embed="rId3"/>
          <a:stretch>
            <a:fillRect/>
          </a:stretch>
        </p:blipFill>
        <p:spPr>
          <a:xfrm>
            <a:off x="8001000" y="1802988"/>
            <a:ext cx="3526795" cy="4559028"/>
          </a:xfrm>
          <a:prstGeom prst="rect">
            <a:avLst/>
          </a:prstGeom>
        </p:spPr>
      </p:pic>
      <p:pic>
        <p:nvPicPr>
          <p:cNvPr id="15" name="Picture 14" descr="Logo&#10;&#10;Description automatically generated">
            <a:extLst>
              <a:ext uri="{FF2B5EF4-FFF2-40B4-BE49-F238E27FC236}">
                <a16:creationId xmlns:a16="http://schemas.microsoft.com/office/drawing/2014/main" id="{34D50217-F8EB-4312-AAEB-65911F02969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0515" y="3891034"/>
            <a:ext cx="3493062" cy="2466975"/>
          </a:xfrm>
          <a:prstGeom prst="rect">
            <a:avLst/>
          </a:prstGeom>
        </p:spPr>
      </p:pic>
      <p:sp>
        <p:nvSpPr>
          <p:cNvPr id="6" name="Slide Number Placeholder 5">
            <a:extLst>
              <a:ext uri="{FF2B5EF4-FFF2-40B4-BE49-F238E27FC236}">
                <a16:creationId xmlns:a16="http://schemas.microsoft.com/office/drawing/2014/main" id="{3C421158-2EEA-4F3A-A266-3AB2CD954E48}"/>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48</a:t>
            </a:fld>
            <a:endParaRPr lang="en-US" altLang="en-US">
              <a:cs typeface="Arial" panose="020B0604020202020204" pitchFamily="34" charset="0"/>
            </a:endParaRPr>
          </a:p>
        </p:txBody>
      </p:sp>
      <p:sp>
        <p:nvSpPr>
          <p:cNvPr id="5" name="Date Placeholder 4">
            <a:extLst>
              <a:ext uri="{FF2B5EF4-FFF2-40B4-BE49-F238E27FC236}">
                <a16:creationId xmlns:a16="http://schemas.microsoft.com/office/drawing/2014/main" id="{6AC35B99-19EC-DC4E-3495-45E9221DD77D}"/>
              </a:ext>
            </a:extLst>
          </p:cNvPr>
          <p:cNvSpPr>
            <a:spLocks noGrp="1"/>
          </p:cNvSpPr>
          <p:nvPr>
            <p:ph type="dt" sz="half" idx="10"/>
          </p:nvPr>
        </p:nvSpPr>
        <p:spPr/>
        <p:txBody>
          <a:bodyPr/>
          <a:lstStyle/>
          <a:p>
            <a:r>
              <a:rPr lang="en-US"/>
              <a:t>November 2022</a:t>
            </a:r>
          </a:p>
        </p:txBody>
      </p:sp>
    </p:spTree>
    <p:extLst>
      <p:ext uri="{BB962C8B-B14F-4D97-AF65-F5344CB8AC3E}">
        <p14:creationId xmlns:p14="http://schemas.microsoft.com/office/powerpoint/2010/main" val="1675363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6300"/>
            <a:ext cx="10972800" cy="906116"/>
          </a:xfrm>
        </p:spPr>
        <p:txBody>
          <a:bodyPr/>
          <a:lstStyle/>
          <a:p>
            <a:r>
              <a:rPr lang="en-US"/>
              <a:t>Common Areas of Weakness</a:t>
            </a:r>
          </a:p>
        </p:txBody>
      </p:sp>
      <p:sp>
        <p:nvSpPr>
          <p:cNvPr id="3" name="Content Placeholder 2"/>
          <p:cNvSpPr>
            <a:spLocks noGrp="1"/>
          </p:cNvSpPr>
          <p:nvPr>
            <p:ph idx="1"/>
          </p:nvPr>
        </p:nvSpPr>
        <p:spPr>
          <a:xfrm>
            <a:off x="609600" y="1790700"/>
            <a:ext cx="10972800" cy="4473579"/>
          </a:xfrm>
        </p:spPr>
        <p:txBody>
          <a:bodyPr>
            <a:normAutofit lnSpcReduction="10000"/>
          </a:bodyPr>
          <a:lstStyle/>
          <a:p>
            <a:r>
              <a:rPr lang="en-US"/>
              <a:t>Procedural Compliance</a:t>
            </a:r>
          </a:p>
          <a:p>
            <a:r>
              <a:rPr lang="en-US"/>
              <a:t>Software Quality Assurance</a:t>
            </a:r>
          </a:p>
          <a:p>
            <a:r>
              <a:rPr lang="en-US"/>
              <a:t>Hazard Identification and Control</a:t>
            </a:r>
          </a:p>
          <a:p>
            <a:r>
              <a:rPr lang="en-US"/>
              <a:t>Quality Improvement</a:t>
            </a:r>
          </a:p>
          <a:p>
            <a:pPr lvl="1"/>
            <a:r>
              <a:rPr lang="en-US"/>
              <a:t>Identifying issues</a:t>
            </a:r>
          </a:p>
          <a:p>
            <a:pPr lvl="1"/>
            <a:r>
              <a:rPr lang="en-US"/>
              <a:t>Missing/Incomplete causal factors</a:t>
            </a:r>
          </a:p>
          <a:p>
            <a:pPr lvl="1"/>
            <a:r>
              <a:rPr lang="en-US"/>
              <a:t>Inadequate corrective actions</a:t>
            </a:r>
          </a:p>
          <a:p>
            <a:pPr lvl="1"/>
            <a:r>
              <a:rPr lang="en-US"/>
              <a:t>Hierarchy of controls</a:t>
            </a:r>
          </a:p>
        </p:txBody>
      </p:sp>
      <p:sp>
        <p:nvSpPr>
          <p:cNvPr id="6" name="Footer Placeholder 5"/>
          <p:cNvSpPr>
            <a:spLocks noGrp="1"/>
          </p:cNvSpPr>
          <p:nvPr>
            <p:ph type="ftr" sz="quarter" idx="11"/>
          </p:nvPr>
        </p:nvSpPr>
        <p:spPr>
          <a:xfrm>
            <a:off x="4165600" y="6349727"/>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Cambria" panose="02040503050406030204" pitchFamily="18" charset="0"/>
                <a:cs typeface="Arial" panose="020B0604020202020204" pitchFamily="34" charset="0"/>
              </a:rPr>
              <a:t>Office of Enforcement</a:t>
            </a:r>
          </a:p>
        </p:txBody>
      </p:sp>
      <p:sp>
        <p:nvSpPr>
          <p:cNvPr id="4" name="Slide Number Placeholder 3">
            <a:extLst>
              <a:ext uri="{FF2B5EF4-FFF2-40B4-BE49-F238E27FC236}">
                <a16:creationId xmlns:a16="http://schemas.microsoft.com/office/drawing/2014/main" id="{B530393B-973E-4467-B944-5AA9AB46F6E1}"/>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49</a:t>
            </a:fld>
            <a:endParaRPr lang="en-US" altLang="en-US">
              <a:cs typeface="Arial" panose="020B0604020202020204" pitchFamily="34" charset="0"/>
            </a:endParaRPr>
          </a:p>
        </p:txBody>
      </p:sp>
      <p:pic>
        <p:nvPicPr>
          <p:cNvPr id="7" name="Picture 6" descr="Torn rope">
            <a:extLst>
              <a:ext uri="{FF2B5EF4-FFF2-40B4-BE49-F238E27FC236}">
                <a16:creationId xmlns:a16="http://schemas.microsoft.com/office/drawing/2014/main" id="{61D6A28B-007A-3B08-D00B-319518A4E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652" y="2482356"/>
            <a:ext cx="4632962" cy="3090266"/>
          </a:xfrm>
          <a:prstGeom prst="rect">
            <a:avLst/>
          </a:prstGeom>
        </p:spPr>
      </p:pic>
      <p:sp>
        <p:nvSpPr>
          <p:cNvPr id="5" name="Date Placeholder 4">
            <a:extLst>
              <a:ext uri="{FF2B5EF4-FFF2-40B4-BE49-F238E27FC236}">
                <a16:creationId xmlns:a16="http://schemas.microsoft.com/office/drawing/2014/main" id="{8BD9F42C-20AF-0CEC-7361-3AE97F32CEC9}"/>
              </a:ext>
            </a:extLst>
          </p:cNvPr>
          <p:cNvSpPr>
            <a:spLocks noGrp="1"/>
          </p:cNvSpPr>
          <p:nvPr>
            <p:ph type="dt" sz="half" idx="10"/>
          </p:nvPr>
        </p:nvSpPr>
        <p:spPr/>
        <p:txBody>
          <a:bodyPr/>
          <a:lstStyle/>
          <a:p>
            <a:r>
              <a:rPr lang="en-US"/>
              <a:t>November 2022</a:t>
            </a:r>
          </a:p>
        </p:txBody>
      </p:sp>
    </p:spTree>
    <p:extLst>
      <p:ext uri="{BB962C8B-B14F-4D97-AF65-F5344CB8AC3E}">
        <p14:creationId xmlns:p14="http://schemas.microsoft.com/office/powerpoint/2010/main" val="1975418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F1AFA42-BC15-68CA-0C97-9CEE7E7C60D6}"/>
              </a:ext>
            </a:extLst>
          </p:cNvPr>
          <p:cNvSpPr>
            <a:spLocks noGrp="1"/>
          </p:cNvSpPr>
          <p:nvPr>
            <p:ph type="title"/>
          </p:nvPr>
        </p:nvSpPr>
        <p:spPr/>
        <p:txBody>
          <a:bodyPr/>
          <a:lstStyle/>
          <a:p>
            <a:r>
              <a:rPr lang="en-US" altLang="en-US"/>
              <a:t>Enforcement Policy</a:t>
            </a:r>
          </a:p>
        </p:txBody>
      </p:sp>
      <p:sp>
        <p:nvSpPr>
          <p:cNvPr id="3" name="Content Placeholder 2">
            <a:extLst>
              <a:ext uri="{FF2B5EF4-FFF2-40B4-BE49-F238E27FC236}">
                <a16:creationId xmlns:a16="http://schemas.microsoft.com/office/drawing/2014/main" id="{55234868-9ECA-F14E-5F73-E385A2AE3D5F}"/>
              </a:ext>
            </a:extLst>
          </p:cNvPr>
          <p:cNvSpPr>
            <a:spLocks noGrp="1"/>
          </p:cNvSpPr>
          <p:nvPr>
            <p:ph idx="1"/>
          </p:nvPr>
        </p:nvSpPr>
        <p:spPr>
          <a:xfrm>
            <a:off x="1981200" y="1722438"/>
            <a:ext cx="8229600" cy="4525962"/>
          </a:xfrm>
        </p:spPr>
        <p:txBody>
          <a:bodyPr/>
          <a:lstStyle/>
          <a:p>
            <a:pPr marL="0" indent="0">
              <a:lnSpc>
                <a:spcPct val="107000"/>
              </a:lnSpc>
              <a:spcBef>
                <a:spcPts val="0"/>
              </a:spcBef>
              <a:spcAft>
                <a:spcPts val="800"/>
              </a:spcAft>
              <a:buNone/>
              <a:defRPr/>
            </a:pPr>
            <a:r>
              <a:rPr lang="en-US" sz="1600" b="1">
                <a:ea typeface="Cambria" panose="02040503050406030204" pitchFamily="18" charset="0"/>
                <a:cs typeface="Times New Roman" panose="02020603050405020304" pitchFamily="18" charset="0"/>
              </a:rPr>
              <a:t>Worker Safety and Health</a:t>
            </a:r>
            <a:endParaRPr lang="en-US" sz="1600">
              <a:ea typeface="Cambria" panose="02040503050406030204" pitchFamily="18" charset="0"/>
              <a:cs typeface="Times New Roman" panose="02020603050405020304" pitchFamily="18" charset="0"/>
            </a:endParaRPr>
          </a:p>
          <a:p>
            <a:pPr marL="0" indent="0">
              <a:lnSpc>
                <a:spcPct val="107000"/>
              </a:lnSpc>
              <a:spcBef>
                <a:spcPts val="0"/>
              </a:spcBef>
              <a:spcAft>
                <a:spcPts val="800"/>
              </a:spcAft>
              <a:buNone/>
              <a:defRPr/>
            </a:pPr>
            <a:r>
              <a:rPr lang="en-US" sz="1600" b="1">
                <a:ea typeface="Cambria" panose="02040503050406030204" pitchFamily="18" charset="0"/>
                <a:cs typeface="Times New Roman" panose="02020603050405020304" pitchFamily="18" charset="0"/>
              </a:rPr>
              <a:t>Part 851. —General Statement of Enforcement Policy Enforcement </a:t>
            </a:r>
            <a:endParaRPr lang="en-US" sz="1600">
              <a:ea typeface="Cambria" panose="02040503050406030204" pitchFamily="18" charset="0"/>
              <a:cs typeface="Times New Roman" panose="02020603050405020304" pitchFamily="18" charset="0"/>
            </a:endParaRPr>
          </a:p>
          <a:p>
            <a:pPr marL="0" indent="0">
              <a:lnSpc>
                <a:spcPct val="107000"/>
              </a:lnSpc>
              <a:spcBef>
                <a:spcPts val="0"/>
              </a:spcBef>
              <a:spcAft>
                <a:spcPts val="800"/>
              </a:spcAft>
              <a:buNone/>
              <a:defRPr/>
            </a:pPr>
            <a:r>
              <a:rPr lang="en-US" sz="1600">
                <a:ea typeface="Cambria" panose="02040503050406030204" pitchFamily="18" charset="0"/>
                <a:cs typeface="Times New Roman" panose="02020603050405020304" pitchFamily="18" charset="0"/>
              </a:rPr>
              <a:t>“(c) The PNOV will normally be issued promptly, before the opportunity for an enforcement conference, following the inspection/investigation. In some cases an enforcement conference may be conducted onsite at the conclusion of an inspection/ investigation.“</a:t>
            </a:r>
          </a:p>
          <a:p>
            <a:pPr marL="0" indent="0">
              <a:lnSpc>
                <a:spcPct val="107000"/>
              </a:lnSpc>
              <a:spcBef>
                <a:spcPts val="0"/>
              </a:spcBef>
              <a:spcAft>
                <a:spcPts val="800"/>
              </a:spcAft>
              <a:buNone/>
              <a:defRPr/>
            </a:pPr>
            <a:r>
              <a:rPr lang="en-US" sz="1600" b="1">
                <a:ea typeface="Cambria" panose="02040503050406030204" pitchFamily="18" charset="0"/>
                <a:cs typeface="Times New Roman" panose="02020603050405020304" pitchFamily="18" charset="0"/>
              </a:rPr>
              <a:t>Nuclear Safety  </a:t>
            </a:r>
          </a:p>
          <a:p>
            <a:pPr marL="0" indent="0">
              <a:lnSpc>
                <a:spcPct val="107000"/>
              </a:lnSpc>
              <a:spcBef>
                <a:spcPts val="0"/>
              </a:spcBef>
              <a:spcAft>
                <a:spcPts val="800"/>
              </a:spcAft>
              <a:buNone/>
              <a:defRPr/>
            </a:pPr>
            <a:r>
              <a:rPr lang="en-US" sz="1600" b="1">
                <a:ea typeface="Cambria" panose="02040503050406030204" pitchFamily="18" charset="0"/>
                <a:cs typeface="Times New Roman" panose="02020603050405020304" pitchFamily="18" charset="0"/>
              </a:rPr>
              <a:t>Part 820 - General Statement of Enforcement Policy</a:t>
            </a:r>
          </a:p>
          <a:p>
            <a:pPr marL="0" indent="0">
              <a:lnSpc>
                <a:spcPct val="107000"/>
              </a:lnSpc>
              <a:spcBef>
                <a:spcPts val="0"/>
              </a:spcBef>
              <a:spcAft>
                <a:spcPts val="800"/>
              </a:spcAft>
              <a:buNone/>
              <a:defRPr/>
            </a:pPr>
            <a:r>
              <a:rPr lang="en-US" sz="1600">
                <a:ea typeface="Cambria" panose="02040503050406030204" pitchFamily="18" charset="0"/>
                <a:cs typeface="Times New Roman" panose="02020603050405020304" pitchFamily="18" charset="0"/>
              </a:rPr>
              <a:t>(a) “…DOE will normally hold an enforcement conference with the DOE contractor involved prior to taking enforcement action.” </a:t>
            </a:r>
          </a:p>
          <a:p>
            <a:pPr marL="0" indent="0">
              <a:lnSpc>
                <a:spcPct val="107000"/>
              </a:lnSpc>
              <a:spcBef>
                <a:spcPts val="0"/>
              </a:spcBef>
              <a:spcAft>
                <a:spcPts val="800"/>
              </a:spcAft>
              <a:buNone/>
              <a:defRPr/>
            </a:pPr>
            <a:r>
              <a:rPr lang="en-US" sz="1600" b="1">
                <a:ea typeface="Cambria" panose="02040503050406030204" pitchFamily="18" charset="0"/>
                <a:cs typeface="Times New Roman" panose="02020603050405020304" pitchFamily="18" charset="0"/>
              </a:rPr>
              <a:t>Security Enforcement </a:t>
            </a:r>
          </a:p>
          <a:p>
            <a:pPr marL="0" indent="0">
              <a:lnSpc>
                <a:spcPct val="107000"/>
              </a:lnSpc>
              <a:spcBef>
                <a:spcPts val="0"/>
              </a:spcBef>
              <a:spcAft>
                <a:spcPts val="800"/>
              </a:spcAft>
              <a:buNone/>
              <a:defRPr/>
            </a:pPr>
            <a:r>
              <a:rPr lang="en-US" sz="1600" b="1">
                <a:ea typeface="Cambria" panose="02040503050406030204" pitchFamily="18" charset="0"/>
                <a:cs typeface="Times New Roman" panose="02020603050405020304" pitchFamily="18" charset="0"/>
              </a:rPr>
              <a:t>Part 824 - General Statement of Enforcement Policy</a:t>
            </a:r>
          </a:p>
          <a:p>
            <a:pPr marL="0" indent="0">
              <a:lnSpc>
                <a:spcPct val="107000"/>
              </a:lnSpc>
              <a:spcBef>
                <a:spcPts val="0"/>
              </a:spcBef>
              <a:spcAft>
                <a:spcPts val="800"/>
              </a:spcAft>
              <a:buNone/>
              <a:defRPr/>
            </a:pPr>
            <a:r>
              <a:rPr lang="en-US" sz="1600">
                <a:ea typeface="Cambria" panose="02040503050406030204" pitchFamily="18" charset="0"/>
                <a:cs typeface="Times New Roman" panose="02020603050405020304" pitchFamily="18" charset="0"/>
              </a:rPr>
              <a:t>(a) “…DOE will normally hold an enforcement conference with the DOE contractor involved prior to taking enforcement action.”</a:t>
            </a:r>
          </a:p>
          <a:p>
            <a:pPr marL="0" indent="0">
              <a:lnSpc>
                <a:spcPct val="107000"/>
              </a:lnSpc>
              <a:spcBef>
                <a:spcPts val="0"/>
              </a:spcBef>
              <a:spcAft>
                <a:spcPts val="800"/>
              </a:spcAft>
              <a:buNone/>
              <a:defRPr/>
            </a:pPr>
            <a:endParaRPr lang="en-US" sz="1400">
              <a:latin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defRPr/>
            </a:pPr>
            <a:endParaRPr lang="en-US" sz="1800" b="1">
              <a:latin typeface="Calibri" panose="020F0502020204030204" pitchFamily="34" charset="0"/>
              <a:ea typeface="Calibri" panose="020F0502020204030204" pitchFamily="34" charset="0"/>
              <a:cs typeface="Times New Roman" panose="02020603050405020304" pitchFamily="18" charset="0"/>
            </a:endParaRPr>
          </a:p>
          <a:p>
            <a:pPr>
              <a:defRPr/>
            </a:pPr>
            <a:endParaRPr lang="en-US"/>
          </a:p>
        </p:txBody>
      </p:sp>
      <p:sp>
        <p:nvSpPr>
          <p:cNvPr id="14340" name="Slide Number Placeholder 5">
            <a:extLst>
              <a:ext uri="{FF2B5EF4-FFF2-40B4-BE49-F238E27FC236}">
                <a16:creationId xmlns:a16="http://schemas.microsoft.com/office/drawing/2014/main" id="{DD22FF15-CE6C-DCBE-F800-016BBD2AD8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fld id="{E77883BB-BC87-493A-8B3F-286185FF17D5}" type="slidenum">
              <a:rPr lang="en-US" altLang="en-US" sz="1200">
                <a:solidFill>
                  <a:srgbClr val="898989"/>
                </a:solidFill>
                <a:latin typeface="Calibri" panose="020F0502020204030204" pitchFamily="34" charset="0"/>
              </a:rPr>
              <a:pPr>
                <a:spcBef>
                  <a:spcPct val="0"/>
                </a:spcBef>
                <a:buFontTx/>
                <a:buNone/>
              </a:pPr>
              <a:t>5</a:t>
            </a:fld>
            <a:endParaRPr lang="en-US" altLang="en-US" sz="1200">
              <a:solidFill>
                <a:srgbClr val="898989"/>
              </a:solidFill>
              <a:latin typeface="Calibri" panose="020F0502020204030204" pitchFamily="34" charset="0"/>
            </a:endParaRPr>
          </a:p>
        </p:txBody>
      </p:sp>
      <p:sp>
        <p:nvSpPr>
          <p:cNvPr id="2" name="Date Placeholder 1">
            <a:extLst>
              <a:ext uri="{FF2B5EF4-FFF2-40B4-BE49-F238E27FC236}">
                <a16:creationId xmlns:a16="http://schemas.microsoft.com/office/drawing/2014/main" id="{3954A195-3E8F-0E4F-8FDA-41D73111301E}"/>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E6A41E79-4219-AAED-EDAB-135A408D6817}"/>
              </a:ext>
            </a:extLst>
          </p:cNvPr>
          <p:cNvSpPr>
            <a:spLocks noGrp="1"/>
          </p:cNvSpPr>
          <p:nvPr>
            <p:ph type="ftr" sz="quarter" idx="11"/>
          </p:nvPr>
        </p:nvSpPr>
        <p:spPr/>
        <p:txBody>
          <a:bodyPr/>
          <a:lstStyle/>
          <a:p>
            <a:r>
              <a:rPr lang="en-US"/>
              <a:t>Office of Enforcement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Activities</a:t>
            </a:r>
          </a:p>
        </p:txBody>
      </p:sp>
      <p:sp>
        <p:nvSpPr>
          <p:cNvPr id="3" name="Content Placeholder 2"/>
          <p:cNvSpPr>
            <a:spLocks noGrp="1"/>
          </p:cNvSpPr>
          <p:nvPr>
            <p:ph idx="1"/>
          </p:nvPr>
        </p:nvSpPr>
        <p:spPr/>
        <p:txBody>
          <a:bodyPr/>
          <a:lstStyle/>
          <a:p>
            <a:pPr>
              <a:spcBef>
                <a:spcPts val="1200"/>
              </a:spcBef>
            </a:pPr>
            <a:r>
              <a:rPr lang="en-US" sz="2400"/>
              <a:t>Involvement in the DOE and Nuclear Communities</a:t>
            </a:r>
          </a:p>
          <a:p>
            <a:pPr lvl="1"/>
            <a:r>
              <a:rPr lang="en-US" sz="2000"/>
              <a:t>American Nuclear Society</a:t>
            </a:r>
          </a:p>
          <a:p>
            <a:pPr lvl="2"/>
            <a:r>
              <a:rPr lang="en-US" sz="1600"/>
              <a:t>Chair of ANS 57.11 Integrated Safety Assessments for Nonreactor Nuclear Facilities working group</a:t>
            </a:r>
          </a:p>
          <a:p>
            <a:pPr lvl="2"/>
            <a:r>
              <a:rPr lang="en-US" sz="1600"/>
              <a:t>ANS 3.14 Process for Infrastructure Aging Management and Life Extension of Nonreactor Nuclear Facilities working group </a:t>
            </a:r>
          </a:p>
          <a:p>
            <a:pPr lvl="3"/>
            <a:r>
              <a:rPr lang="en-US" sz="1600"/>
              <a:t>Standard was approved in August 2021</a:t>
            </a:r>
          </a:p>
          <a:p>
            <a:pPr lvl="1"/>
            <a:r>
              <a:rPr lang="en-US" sz="2000"/>
              <a:t>ASME Nuclear Quality Assurance</a:t>
            </a:r>
          </a:p>
          <a:p>
            <a:pPr lvl="2"/>
            <a:r>
              <a:rPr lang="en-US" sz="1600"/>
              <a:t>Software Quality Assurance subcommittee</a:t>
            </a:r>
            <a:endParaRPr lang="en-US" sz="2000"/>
          </a:p>
          <a:p>
            <a:pPr lvl="1"/>
            <a:r>
              <a:rPr lang="en-US" sz="2000"/>
              <a:t>Department of Energy </a:t>
            </a:r>
          </a:p>
          <a:p>
            <a:pPr lvl="2"/>
            <a:r>
              <a:rPr lang="en-US" sz="1800"/>
              <a:t>QA Community of Practice</a:t>
            </a:r>
          </a:p>
          <a:p>
            <a:pPr lvl="2"/>
            <a:r>
              <a:rPr lang="en-US" sz="1800"/>
              <a:t>Technical Standards Program</a:t>
            </a:r>
          </a:p>
        </p:txBody>
      </p:sp>
      <p:sp>
        <p:nvSpPr>
          <p:cNvPr id="4" name="Date Placeholder 3"/>
          <p:cNvSpPr>
            <a:spLocks noGrp="1"/>
          </p:cNvSpPr>
          <p:nvPr>
            <p:ph type="dt" sz="half" idx="10"/>
          </p:nvPr>
        </p:nvSpPr>
        <p:spPr/>
        <p:txBody>
          <a:bodyPr/>
          <a:lstStyle/>
          <a:p>
            <a:pPr>
              <a:defRPr/>
            </a:pPr>
            <a:r>
              <a:rPr lang="en-US">
                <a:solidFill>
                  <a:prstClr val="black">
                    <a:tint val="75000"/>
                  </a:prstClr>
                </a:solidFill>
              </a:rPr>
              <a:t>November 2022</a:t>
            </a:r>
          </a:p>
        </p:txBody>
      </p:sp>
      <p:sp>
        <p:nvSpPr>
          <p:cNvPr id="5" name="Footer Placeholder 4"/>
          <p:cNvSpPr>
            <a:spLocks noGrp="1"/>
          </p:cNvSpPr>
          <p:nvPr>
            <p:ph type="ftr" sz="quarter" idx="11"/>
          </p:nvPr>
        </p:nvSpPr>
        <p:spPr/>
        <p:txBody>
          <a:bodyPr/>
          <a:lstStyle/>
          <a:p>
            <a:r>
              <a:rPr lang="en-US"/>
              <a:t>Office of Enforcement</a:t>
            </a:r>
          </a:p>
        </p:txBody>
      </p:sp>
      <p:sp>
        <p:nvSpPr>
          <p:cNvPr id="6" name="Slide Number Placeholder 5"/>
          <p:cNvSpPr>
            <a:spLocks noGrp="1"/>
          </p:cNvSpPr>
          <p:nvPr>
            <p:ph type="sldNum" sz="quarter" idx="12"/>
          </p:nvPr>
        </p:nvSpPr>
        <p:spPr/>
        <p:txBody>
          <a:bodyPr/>
          <a:lstStyle/>
          <a:p>
            <a:fld id="{3A98F282-A15F-4A87-B428-6991105A83D0}" type="slidenum">
              <a:rPr lang="en-US" smtClean="0"/>
              <a:pPr/>
              <a:t>50</a:t>
            </a:fld>
            <a:endParaRPr lang="en-US"/>
          </a:p>
        </p:txBody>
      </p:sp>
    </p:spTree>
    <p:extLst>
      <p:ext uri="{BB962C8B-B14F-4D97-AF65-F5344CB8AC3E}">
        <p14:creationId xmlns:p14="http://schemas.microsoft.com/office/powerpoint/2010/main" val="913937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Activities</a:t>
            </a:r>
          </a:p>
        </p:txBody>
      </p:sp>
      <p:sp>
        <p:nvSpPr>
          <p:cNvPr id="3" name="Content Placeholder 2"/>
          <p:cNvSpPr>
            <a:spLocks noGrp="1"/>
          </p:cNvSpPr>
          <p:nvPr>
            <p:ph idx="1"/>
          </p:nvPr>
        </p:nvSpPr>
        <p:spPr/>
        <p:txBody>
          <a:bodyPr/>
          <a:lstStyle/>
          <a:p>
            <a:pPr>
              <a:spcBef>
                <a:spcPts val="1200"/>
              </a:spcBef>
            </a:pPr>
            <a:r>
              <a:rPr lang="en-US" sz="2400"/>
              <a:t>Involvement in the DOE and Nuclear Communities (continued)</a:t>
            </a:r>
          </a:p>
          <a:p>
            <a:pPr lvl="1"/>
            <a:r>
              <a:rPr lang="en-US" sz="2000"/>
              <a:t>Energy Facility Contractors Group (EFCOG)</a:t>
            </a:r>
          </a:p>
          <a:p>
            <a:pPr lvl="2"/>
            <a:r>
              <a:rPr lang="en-US" sz="1800"/>
              <a:t>Radiation Protection working group</a:t>
            </a:r>
          </a:p>
          <a:p>
            <a:pPr lvl="3"/>
            <a:r>
              <a:rPr lang="en-US" sz="1400"/>
              <a:t>Presentation on Nuclear Safety Enforcement Process</a:t>
            </a:r>
          </a:p>
          <a:p>
            <a:pPr lvl="2"/>
            <a:r>
              <a:rPr lang="en-US" sz="1800"/>
              <a:t>Nuclear safety working group</a:t>
            </a:r>
          </a:p>
          <a:p>
            <a:pPr lvl="1"/>
            <a:r>
              <a:rPr lang="en-US" sz="2000"/>
              <a:t>Health Physics Society</a:t>
            </a:r>
          </a:p>
          <a:p>
            <a:pPr lvl="2"/>
            <a:r>
              <a:rPr lang="en-US" sz="1600"/>
              <a:t>Governmental Relations Committee</a:t>
            </a:r>
          </a:p>
          <a:p>
            <a:pPr lvl="1"/>
            <a:endParaRPr lang="en-US" sz="2000"/>
          </a:p>
          <a:p>
            <a:pPr>
              <a:spcBef>
                <a:spcPts val="1200"/>
              </a:spcBef>
            </a:pPr>
            <a:endParaRPr lang="en-US" sz="2400"/>
          </a:p>
        </p:txBody>
      </p:sp>
      <p:sp>
        <p:nvSpPr>
          <p:cNvPr id="4" name="Date Placeholder 3"/>
          <p:cNvSpPr>
            <a:spLocks noGrp="1"/>
          </p:cNvSpPr>
          <p:nvPr>
            <p:ph type="dt" sz="half" idx="10"/>
          </p:nvPr>
        </p:nvSpPr>
        <p:spPr/>
        <p:txBody>
          <a:bodyPr/>
          <a:lstStyle/>
          <a:p>
            <a:pPr>
              <a:defRPr/>
            </a:pPr>
            <a:r>
              <a:rPr lang="en-US">
                <a:solidFill>
                  <a:prstClr val="black">
                    <a:tint val="75000"/>
                  </a:prstClr>
                </a:solidFill>
              </a:rPr>
              <a:t>November 2022</a:t>
            </a:r>
          </a:p>
        </p:txBody>
      </p:sp>
      <p:sp>
        <p:nvSpPr>
          <p:cNvPr id="5" name="Footer Placeholder 4"/>
          <p:cNvSpPr>
            <a:spLocks noGrp="1"/>
          </p:cNvSpPr>
          <p:nvPr>
            <p:ph type="ftr" sz="quarter" idx="11"/>
          </p:nvPr>
        </p:nvSpPr>
        <p:spPr/>
        <p:txBody>
          <a:bodyPr/>
          <a:lstStyle/>
          <a:p>
            <a:r>
              <a:rPr lang="en-US"/>
              <a:t>Office of Enforcement</a:t>
            </a:r>
          </a:p>
        </p:txBody>
      </p:sp>
      <p:sp>
        <p:nvSpPr>
          <p:cNvPr id="6" name="Slide Number Placeholder 5"/>
          <p:cNvSpPr>
            <a:spLocks noGrp="1"/>
          </p:cNvSpPr>
          <p:nvPr>
            <p:ph type="sldNum" sz="quarter" idx="12"/>
          </p:nvPr>
        </p:nvSpPr>
        <p:spPr/>
        <p:txBody>
          <a:bodyPr/>
          <a:lstStyle/>
          <a:p>
            <a:fld id="{3A98F282-A15F-4A87-B428-6991105A83D0}" type="slidenum">
              <a:rPr lang="en-US" smtClean="0"/>
              <a:pPr/>
              <a:t>51</a:t>
            </a:fld>
            <a:endParaRPr lang="en-US"/>
          </a:p>
        </p:txBody>
      </p:sp>
    </p:spTree>
    <p:extLst>
      <p:ext uri="{BB962C8B-B14F-4D97-AF65-F5344CB8AC3E}">
        <p14:creationId xmlns:p14="http://schemas.microsoft.com/office/powerpoint/2010/main" val="2604198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6300"/>
            <a:ext cx="10972800" cy="906116"/>
          </a:xfrm>
        </p:spPr>
        <p:txBody>
          <a:bodyPr/>
          <a:lstStyle/>
          <a:p>
            <a:r>
              <a:rPr lang="en-US"/>
              <a:t>Questions ?</a:t>
            </a:r>
          </a:p>
        </p:txBody>
      </p:sp>
      <p:pic>
        <p:nvPicPr>
          <p:cNvPr id="11" name="Content Placeholder 10">
            <a:extLst>
              <a:ext uri="{FF2B5EF4-FFF2-40B4-BE49-F238E27FC236}">
                <a16:creationId xmlns:a16="http://schemas.microsoft.com/office/drawing/2014/main" id="{8DEBB732-264B-420B-8CAC-FBDB437492A6}"/>
              </a:ext>
            </a:extLst>
          </p:cNvPr>
          <p:cNvPicPr>
            <a:picLocks noGrp="1" noChangeAspect="1"/>
          </p:cNvPicPr>
          <p:nvPr>
            <p:ph idx="1"/>
          </p:nvPr>
        </p:nvPicPr>
        <p:blipFill>
          <a:blip r:embed="rId3"/>
          <a:stretch>
            <a:fillRect/>
          </a:stretch>
        </p:blipFill>
        <p:spPr>
          <a:xfrm>
            <a:off x="4096338" y="1979494"/>
            <a:ext cx="3999323" cy="4194412"/>
          </a:xfrm>
          <a:prstGeom prst="rect">
            <a:avLst/>
          </a:prstGeom>
        </p:spPr>
      </p:pic>
      <p:sp>
        <p:nvSpPr>
          <p:cNvPr id="4" name="Footer Placeholder 3"/>
          <p:cNvSpPr>
            <a:spLocks noGrp="1"/>
          </p:cNvSpPr>
          <p:nvPr>
            <p:ph type="ftr" sz="quarter" idx="11"/>
          </p:nvPr>
        </p:nvSpPr>
        <p:spPr>
          <a:xfrm>
            <a:off x="4165600" y="6349727"/>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Cambria" panose="02040503050406030204" pitchFamily="18" charset="0"/>
                <a:cs typeface="Arial" panose="020B0604020202020204" pitchFamily="34" charset="0"/>
              </a:rPr>
              <a:t>Office of Enforcement</a:t>
            </a:r>
          </a:p>
        </p:txBody>
      </p:sp>
      <p:sp>
        <p:nvSpPr>
          <p:cNvPr id="3" name="Slide Number Placeholder 2">
            <a:extLst>
              <a:ext uri="{FF2B5EF4-FFF2-40B4-BE49-F238E27FC236}">
                <a16:creationId xmlns:a16="http://schemas.microsoft.com/office/drawing/2014/main" id="{697389B1-FADC-4E68-B027-0B8603497757}"/>
              </a:ext>
            </a:extLst>
          </p:cNvPr>
          <p:cNvSpPr>
            <a:spLocks noGrp="1"/>
          </p:cNvSpPr>
          <p:nvPr>
            <p:ph type="sldNum" sz="quarter" idx="12"/>
          </p:nvPr>
        </p:nvSpPr>
        <p:spPr/>
        <p:txBody>
          <a:bodyPr/>
          <a:lstStyle/>
          <a:p>
            <a:pPr>
              <a:defRPr/>
            </a:pPr>
            <a:fld id="{FA0E5D78-9619-4672-B754-077514D1C558}" type="slidenum">
              <a:rPr lang="en-US" altLang="en-US" smtClean="0">
                <a:cs typeface="Arial" panose="020B0604020202020204" pitchFamily="34" charset="0"/>
              </a:rPr>
              <a:pPr>
                <a:defRPr/>
              </a:pPr>
              <a:t>52</a:t>
            </a:fld>
            <a:endParaRPr lang="en-US" altLang="en-US">
              <a:cs typeface="Arial" panose="020B0604020202020204" pitchFamily="34" charset="0"/>
            </a:endParaRPr>
          </a:p>
        </p:txBody>
      </p:sp>
      <p:sp>
        <p:nvSpPr>
          <p:cNvPr id="5" name="Date Placeholder 4">
            <a:extLst>
              <a:ext uri="{FF2B5EF4-FFF2-40B4-BE49-F238E27FC236}">
                <a16:creationId xmlns:a16="http://schemas.microsoft.com/office/drawing/2014/main" id="{27787CFD-E356-8449-C08B-560C3949F55B}"/>
              </a:ext>
            </a:extLst>
          </p:cNvPr>
          <p:cNvSpPr>
            <a:spLocks noGrp="1"/>
          </p:cNvSpPr>
          <p:nvPr>
            <p:ph type="dt" sz="half" idx="10"/>
          </p:nvPr>
        </p:nvSpPr>
        <p:spPr/>
        <p:txBody>
          <a:bodyPr/>
          <a:lstStyle/>
          <a:p>
            <a:r>
              <a:rPr lang="en-US"/>
              <a:t>November 2022</a:t>
            </a:r>
          </a:p>
        </p:txBody>
      </p:sp>
    </p:spTree>
    <p:extLst>
      <p:ext uri="{BB962C8B-B14F-4D97-AF65-F5344CB8AC3E}">
        <p14:creationId xmlns:p14="http://schemas.microsoft.com/office/powerpoint/2010/main" val="3938687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58B69A4-A2C4-4ACE-87A6-E85BEFFDDF2F}"/>
              </a:ext>
            </a:extLst>
          </p:cNvPr>
          <p:cNvSpPr>
            <a:spLocks noGrp="1"/>
          </p:cNvSpPr>
          <p:nvPr>
            <p:ph type="ctrTitle"/>
          </p:nvPr>
        </p:nvSpPr>
        <p:spPr>
          <a:xfrm>
            <a:off x="922594" y="1901011"/>
            <a:ext cx="10363200" cy="1470025"/>
          </a:xfrm>
        </p:spPr>
        <p:txBody>
          <a:bodyPr>
            <a:normAutofit/>
          </a:bodyPr>
          <a:lstStyle/>
          <a:p>
            <a:r>
              <a:rPr lang="en-US" sz="4000"/>
              <a:t>Security Enforcement </a:t>
            </a:r>
            <a:br>
              <a:rPr lang="en-US" sz="4000"/>
            </a:br>
            <a:r>
              <a:rPr lang="en-US" sz="4000"/>
              <a:t>Program Update</a:t>
            </a:r>
          </a:p>
        </p:txBody>
      </p:sp>
      <p:sp>
        <p:nvSpPr>
          <p:cNvPr id="13" name="Subtitle 12">
            <a:extLst>
              <a:ext uri="{FF2B5EF4-FFF2-40B4-BE49-F238E27FC236}">
                <a16:creationId xmlns:a16="http://schemas.microsoft.com/office/drawing/2014/main" id="{1E268B7D-DA50-4455-B2EA-758F71D9E526}"/>
              </a:ext>
            </a:extLst>
          </p:cNvPr>
          <p:cNvSpPr>
            <a:spLocks noGrp="1"/>
          </p:cNvSpPr>
          <p:nvPr>
            <p:ph type="subTitle" idx="1"/>
          </p:nvPr>
        </p:nvSpPr>
        <p:spPr/>
        <p:txBody>
          <a:bodyPr/>
          <a:lstStyle/>
          <a:p>
            <a:r>
              <a:rPr lang="en-US"/>
              <a:t>Karen Sims</a:t>
            </a:r>
          </a:p>
          <a:p>
            <a:r>
              <a:rPr lang="en-US"/>
              <a:t>Enforcement Officer</a:t>
            </a:r>
          </a:p>
          <a:p>
            <a:r>
              <a:rPr lang="en-US"/>
              <a:t>Office of Security Enforcement</a:t>
            </a:r>
          </a:p>
          <a:p>
            <a:r>
              <a:rPr lang="en-US"/>
              <a:t> Office of Enterprise Assessments</a:t>
            </a:r>
          </a:p>
          <a:p>
            <a:endParaRPr lang="en-US"/>
          </a:p>
        </p:txBody>
      </p:sp>
      <p:sp>
        <p:nvSpPr>
          <p:cNvPr id="2" name="Date Placeholder 1">
            <a:extLst>
              <a:ext uri="{FF2B5EF4-FFF2-40B4-BE49-F238E27FC236}">
                <a16:creationId xmlns:a16="http://schemas.microsoft.com/office/drawing/2014/main" id="{D8479918-EFD6-5F60-0A61-D62797DAEB0B}"/>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7982F948-C022-0B2B-349F-28454EAF8E50}"/>
              </a:ext>
            </a:extLst>
          </p:cNvPr>
          <p:cNvSpPr>
            <a:spLocks noGrp="1"/>
          </p:cNvSpPr>
          <p:nvPr>
            <p:ph type="ftr" sz="quarter" idx="11"/>
          </p:nvPr>
        </p:nvSpPr>
        <p:spPr/>
        <p:txBody>
          <a:bodyPr/>
          <a:lstStyle/>
          <a:p>
            <a:r>
              <a:rPr lang="en-US"/>
              <a:t>Office of Enforcement</a:t>
            </a:r>
          </a:p>
        </p:txBody>
      </p:sp>
      <p:sp>
        <p:nvSpPr>
          <p:cNvPr id="4" name="Slide Number Placeholder 3">
            <a:extLst>
              <a:ext uri="{FF2B5EF4-FFF2-40B4-BE49-F238E27FC236}">
                <a16:creationId xmlns:a16="http://schemas.microsoft.com/office/drawing/2014/main" id="{5CB064DE-B869-41E0-D818-084E6EF9E5B4}"/>
              </a:ext>
            </a:extLst>
          </p:cNvPr>
          <p:cNvSpPr>
            <a:spLocks noGrp="1"/>
          </p:cNvSpPr>
          <p:nvPr>
            <p:ph type="sldNum" sz="quarter" idx="12"/>
          </p:nvPr>
        </p:nvSpPr>
        <p:spPr/>
        <p:txBody>
          <a:bodyPr/>
          <a:lstStyle/>
          <a:p>
            <a:fld id="{9A7551C4-2F93-4548-8F22-82D6D8849934}" type="slidenum">
              <a:rPr lang="en-US" smtClean="0"/>
              <a:t>53</a:t>
            </a:fld>
            <a:endParaRPr lang="en-US"/>
          </a:p>
        </p:txBody>
      </p:sp>
    </p:spTree>
    <p:extLst>
      <p:ext uri="{BB962C8B-B14F-4D97-AF65-F5344CB8AC3E}">
        <p14:creationId xmlns:p14="http://schemas.microsoft.com/office/powerpoint/2010/main" val="3050792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D6B81F9-B9E4-4D67-B2E2-CD60FD35019C}"/>
              </a:ext>
            </a:extLst>
          </p:cNvPr>
          <p:cNvSpPr>
            <a:spLocks noGrp="1"/>
          </p:cNvSpPr>
          <p:nvPr>
            <p:ph type="title"/>
          </p:nvPr>
        </p:nvSpPr>
        <p:spPr/>
        <p:txBody>
          <a:bodyPr/>
          <a:lstStyle/>
          <a:p>
            <a:r>
              <a:rPr lang="en-US"/>
              <a:t>Overview</a:t>
            </a:r>
          </a:p>
        </p:txBody>
      </p:sp>
      <p:sp>
        <p:nvSpPr>
          <p:cNvPr id="14" name="Content Placeholder 13">
            <a:extLst>
              <a:ext uri="{FF2B5EF4-FFF2-40B4-BE49-F238E27FC236}">
                <a16:creationId xmlns:a16="http://schemas.microsoft.com/office/drawing/2014/main" id="{D7F88A76-B5B4-4DA0-A31A-34607F96FBD4}"/>
              </a:ext>
            </a:extLst>
          </p:cNvPr>
          <p:cNvSpPr>
            <a:spLocks noGrp="1"/>
          </p:cNvSpPr>
          <p:nvPr>
            <p:ph idx="1"/>
          </p:nvPr>
        </p:nvSpPr>
        <p:spPr>
          <a:xfrm>
            <a:off x="609600" y="1947040"/>
            <a:ext cx="10972800" cy="4415659"/>
          </a:xfrm>
        </p:spPr>
        <p:txBody>
          <a:bodyPr/>
          <a:lstStyle/>
          <a:p>
            <a:r>
              <a:rPr lang="en-US"/>
              <a:t>Security Enforcement Office Update</a:t>
            </a:r>
          </a:p>
          <a:p>
            <a:r>
              <a:rPr lang="en-US"/>
              <a:t>Classified Information Security Incident Data</a:t>
            </a:r>
          </a:p>
          <a:p>
            <a:r>
              <a:rPr lang="en-US"/>
              <a:t>Security Enforcement Activities Update</a:t>
            </a:r>
          </a:p>
          <a:p>
            <a:pPr marL="0" indent="0">
              <a:buNone/>
            </a:pPr>
            <a:endParaRPr lang="en-US"/>
          </a:p>
        </p:txBody>
      </p:sp>
      <p:sp>
        <p:nvSpPr>
          <p:cNvPr id="30" name="Date Placeholder 29">
            <a:extLst>
              <a:ext uri="{FF2B5EF4-FFF2-40B4-BE49-F238E27FC236}">
                <a16:creationId xmlns:a16="http://schemas.microsoft.com/office/drawing/2014/main" id="{3CC51A20-D4AB-4E36-9889-55FF1EB258E6}"/>
              </a:ext>
            </a:extLst>
          </p:cNvPr>
          <p:cNvSpPr>
            <a:spLocks noGrp="1"/>
          </p:cNvSpPr>
          <p:nvPr>
            <p:ph type="dt" sz="half" idx="10"/>
          </p:nvPr>
        </p:nvSpPr>
        <p:spPr/>
        <p:txBody>
          <a:bodyPr/>
          <a:lstStyle/>
          <a:p>
            <a:r>
              <a:rPr lang="en-US"/>
              <a:t>November 2022</a:t>
            </a:r>
          </a:p>
        </p:txBody>
      </p:sp>
      <p:sp>
        <p:nvSpPr>
          <p:cNvPr id="31" name="Footer Placeholder 30">
            <a:extLst>
              <a:ext uri="{FF2B5EF4-FFF2-40B4-BE49-F238E27FC236}">
                <a16:creationId xmlns:a16="http://schemas.microsoft.com/office/drawing/2014/main" id="{8867760B-BC02-406A-901D-B0D7ADF4886F}"/>
              </a:ext>
            </a:extLst>
          </p:cNvPr>
          <p:cNvSpPr>
            <a:spLocks noGrp="1"/>
          </p:cNvSpPr>
          <p:nvPr>
            <p:ph type="ftr" sz="quarter" idx="11"/>
          </p:nvPr>
        </p:nvSpPr>
        <p:spPr/>
        <p:txBody>
          <a:bodyPr/>
          <a:lstStyle/>
          <a:p>
            <a:r>
              <a:rPr lang="en-US"/>
              <a:t>Office of Enforcement</a:t>
            </a:r>
          </a:p>
        </p:txBody>
      </p:sp>
      <p:sp>
        <p:nvSpPr>
          <p:cNvPr id="6" name="Slide Number Placeholder 5">
            <a:extLst>
              <a:ext uri="{FF2B5EF4-FFF2-40B4-BE49-F238E27FC236}">
                <a16:creationId xmlns:a16="http://schemas.microsoft.com/office/drawing/2014/main" id="{0DAE2336-4CDF-4071-9131-FA111954D23E}"/>
              </a:ext>
            </a:extLst>
          </p:cNvPr>
          <p:cNvSpPr>
            <a:spLocks noGrp="1"/>
          </p:cNvSpPr>
          <p:nvPr>
            <p:ph type="sldNum" sz="quarter" idx="12"/>
          </p:nvPr>
        </p:nvSpPr>
        <p:spPr/>
        <p:txBody>
          <a:bodyPr/>
          <a:lstStyle/>
          <a:p>
            <a:fld id="{3A98F282-A15F-4A87-B428-6991105A83D0}"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49FC09-A628-4D06-BD38-CBDC32EA6DD2}"/>
              </a:ext>
            </a:extLst>
          </p:cNvPr>
          <p:cNvSpPr>
            <a:spLocks noGrp="1"/>
          </p:cNvSpPr>
          <p:nvPr>
            <p:ph type="title"/>
          </p:nvPr>
        </p:nvSpPr>
        <p:spPr/>
        <p:txBody>
          <a:bodyPr/>
          <a:lstStyle/>
          <a:p>
            <a:r>
              <a:rPr lang="en-US"/>
              <a:t>Security Enforcement Office Update</a:t>
            </a:r>
          </a:p>
        </p:txBody>
      </p:sp>
      <p:sp>
        <p:nvSpPr>
          <p:cNvPr id="5" name="Content Placeholder 4">
            <a:extLst>
              <a:ext uri="{FF2B5EF4-FFF2-40B4-BE49-F238E27FC236}">
                <a16:creationId xmlns:a16="http://schemas.microsoft.com/office/drawing/2014/main" id="{0441E424-437C-4501-8356-F4D15F97FC0F}"/>
              </a:ext>
            </a:extLst>
          </p:cNvPr>
          <p:cNvSpPr>
            <a:spLocks noGrp="1"/>
          </p:cNvSpPr>
          <p:nvPr>
            <p:ph idx="1"/>
          </p:nvPr>
        </p:nvSpPr>
        <p:spPr/>
        <p:txBody>
          <a:bodyPr/>
          <a:lstStyle/>
          <a:p>
            <a:r>
              <a:rPr lang="en-US"/>
              <a:t>Staffing:</a:t>
            </a:r>
          </a:p>
          <a:p>
            <a:pPr marL="629920" lvl="1" indent="-287020"/>
            <a:r>
              <a:rPr lang="en-US"/>
              <a:t>Carrianne Zimmerman, Director </a:t>
            </a:r>
            <a:endParaRPr lang="en-US">
              <a:ea typeface="Cambria" pitchFamily="18" charset="0"/>
            </a:endParaRPr>
          </a:p>
          <a:p>
            <a:pPr marL="629920" lvl="1" indent="-287020"/>
            <a:r>
              <a:rPr lang="en-US"/>
              <a:t>Charles Isreal, Enforcement Officer</a:t>
            </a:r>
            <a:endParaRPr lang="en-US">
              <a:ea typeface="Cambria" pitchFamily="18" charset="0"/>
            </a:endParaRPr>
          </a:p>
          <a:p>
            <a:pPr marL="629920" lvl="1" indent="-287020"/>
            <a:r>
              <a:rPr lang="en-US"/>
              <a:t>Karen Sims, Enforcement Officer </a:t>
            </a:r>
            <a:endParaRPr lang="en-US">
              <a:ea typeface="Cambria" pitchFamily="18" charset="0"/>
            </a:endParaRPr>
          </a:p>
          <a:p>
            <a:pPr marL="629920" lvl="1" indent="-287020"/>
            <a:r>
              <a:rPr lang="en-US">
                <a:latin typeface="Cambria"/>
                <a:ea typeface="Cambria"/>
              </a:rPr>
              <a:t>Erin Newton, Contractor Administrative Support </a:t>
            </a:r>
          </a:p>
          <a:p>
            <a:pPr marL="629920" lvl="1" indent="-287020"/>
            <a:r>
              <a:rPr lang="en-US">
                <a:latin typeface="Cambria"/>
                <a:ea typeface="Cambria"/>
              </a:rPr>
              <a:t>Jill Gesell, Contractor Enforcement Analyst and Safeguards and Security Information Management System (SSIMS) Support</a:t>
            </a:r>
          </a:p>
          <a:p>
            <a:pPr marL="629920" lvl="1" indent="-287020"/>
            <a:r>
              <a:rPr lang="en-US"/>
              <a:t>Linwood Livingston, Contractor Security Specialist Support</a:t>
            </a:r>
            <a:endParaRPr lang="en-US">
              <a:ea typeface="Cambria" pitchFamily="18" charset="0"/>
            </a:endParaRPr>
          </a:p>
          <a:p>
            <a:endParaRPr lang="en-US"/>
          </a:p>
        </p:txBody>
      </p:sp>
      <p:sp>
        <p:nvSpPr>
          <p:cNvPr id="12" name="Date Placeholder 11">
            <a:extLst>
              <a:ext uri="{FF2B5EF4-FFF2-40B4-BE49-F238E27FC236}">
                <a16:creationId xmlns:a16="http://schemas.microsoft.com/office/drawing/2014/main" id="{6FEB5AAD-EFF0-4729-A68E-056577D9FA73}"/>
              </a:ext>
            </a:extLst>
          </p:cNvPr>
          <p:cNvSpPr>
            <a:spLocks noGrp="1"/>
          </p:cNvSpPr>
          <p:nvPr>
            <p:ph type="dt" sz="half" idx="10"/>
          </p:nvPr>
        </p:nvSpPr>
        <p:spPr/>
        <p:txBody>
          <a:bodyPr/>
          <a:lstStyle/>
          <a:p>
            <a:r>
              <a:rPr lang="en-US"/>
              <a:t>November 2022</a:t>
            </a:r>
          </a:p>
        </p:txBody>
      </p:sp>
      <p:sp>
        <p:nvSpPr>
          <p:cNvPr id="13" name="Footer Placeholder 12">
            <a:extLst>
              <a:ext uri="{FF2B5EF4-FFF2-40B4-BE49-F238E27FC236}">
                <a16:creationId xmlns:a16="http://schemas.microsoft.com/office/drawing/2014/main" id="{968756FF-02EF-4813-9551-20A3F56964A8}"/>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8BB4B63B-D1E2-4C37-B4FF-7D7EB558DB67}"/>
              </a:ext>
            </a:extLst>
          </p:cNvPr>
          <p:cNvSpPr>
            <a:spLocks noGrp="1"/>
          </p:cNvSpPr>
          <p:nvPr>
            <p:ph type="sldNum" sz="quarter" idx="12"/>
          </p:nvPr>
        </p:nvSpPr>
        <p:spPr/>
        <p:txBody>
          <a:bodyPr/>
          <a:lstStyle/>
          <a:p>
            <a:pPr>
              <a:defRPr/>
            </a:pPr>
            <a:fld id="{2C909D2A-4D13-4DEB-B07A-136E2FDCF361}" type="slidenum">
              <a:rPr lang="en-US" smtClean="0"/>
              <a:pPr>
                <a:defRPr/>
              </a:pPr>
              <a:t>55</a:t>
            </a:fld>
            <a:endParaRPr lang="en-US"/>
          </a:p>
        </p:txBody>
      </p:sp>
      <p:grpSp>
        <p:nvGrpSpPr>
          <p:cNvPr id="10" name="Group 9">
            <a:extLst>
              <a:ext uri="{FF2B5EF4-FFF2-40B4-BE49-F238E27FC236}">
                <a16:creationId xmlns:a16="http://schemas.microsoft.com/office/drawing/2014/main" id="{78126EF6-0923-6CDF-8CAD-CAEBC07A7D2A}"/>
              </a:ext>
            </a:extLst>
          </p:cNvPr>
          <p:cNvGrpSpPr/>
          <p:nvPr/>
        </p:nvGrpSpPr>
        <p:grpSpPr>
          <a:xfrm>
            <a:off x="8026400" y="1596529"/>
            <a:ext cx="3509948" cy="2488455"/>
            <a:chOff x="8359847" y="1596529"/>
            <a:chExt cx="3509948" cy="2488455"/>
          </a:xfrm>
        </p:grpSpPr>
        <p:grpSp>
          <p:nvGrpSpPr>
            <p:cNvPr id="8" name="Group 7">
              <a:extLst>
                <a:ext uri="{FF2B5EF4-FFF2-40B4-BE49-F238E27FC236}">
                  <a16:creationId xmlns:a16="http://schemas.microsoft.com/office/drawing/2014/main" id="{B01C992D-8EBF-2AE2-5E7B-47F4D93FBFA0}"/>
                </a:ext>
              </a:extLst>
            </p:cNvPr>
            <p:cNvGrpSpPr/>
            <p:nvPr/>
          </p:nvGrpSpPr>
          <p:grpSpPr>
            <a:xfrm>
              <a:off x="8359847" y="1596529"/>
              <a:ext cx="3016832" cy="2480171"/>
              <a:chOff x="9400907" y="2414451"/>
              <a:chExt cx="1713408" cy="1408612"/>
            </a:xfrm>
          </p:grpSpPr>
          <p:pic>
            <p:nvPicPr>
              <p:cNvPr id="3" name="Graphic 2" descr="Group outline">
                <a:extLst>
                  <a:ext uri="{FF2B5EF4-FFF2-40B4-BE49-F238E27FC236}">
                    <a16:creationId xmlns:a16="http://schemas.microsoft.com/office/drawing/2014/main" id="{5F28268C-C050-41CF-C8E6-E38FC6A3D7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05703" y="2414451"/>
                <a:ext cx="1408612" cy="1408612"/>
              </a:xfrm>
              <a:prstGeom prst="rect">
                <a:avLst/>
              </a:prstGeom>
            </p:spPr>
          </p:pic>
          <p:pic>
            <p:nvPicPr>
              <p:cNvPr id="6" name="Graphic 5" descr="Group outline">
                <a:extLst>
                  <a:ext uri="{FF2B5EF4-FFF2-40B4-BE49-F238E27FC236}">
                    <a16:creationId xmlns:a16="http://schemas.microsoft.com/office/drawing/2014/main" id="{4430A62D-90D9-CE1C-BC41-7E38062AAD5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98"/>
              <a:stretch/>
            </p:blipFill>
            <p:spPr>
              <a:xfrm>
                <a:off x="9400907" y="2414451"/>
                <a:ext cx="383177" cy="1408612"/>
              </a:xfrm>
              <a:prstGeom prst="rect">
                <a:avLst/>
              </a:prstGeom>
            </p:spPr>
          </p:pic>
        </p:grpSp>
        <p:pic>
          <p:nvPicPr>
            <p:cNvPr id="9" name="Graphic 8" descr="Group outline">
              <a:extLst>
                <a:ext uri="{FF2B5EF4-FFF2-40B4-BE49-F238E27FC236}">
                  <a16:creationId xmlns:a16="http://schemas.microsoft.com/office/drawing/2014/main" id="{7956C130-2197-5DF1-E6BE-97FEE12F0C4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96" r="72798"/>
            <a:stretch/>
          </p:blipFill>
          <p:spPr>
            <a:xfrm flipH="1">
              <a:off x="11234728" y="1604813"/>
              <a:ext cx="635067" cy="2480171"/>
            </a:xfrm>
            <a:prstGeom prst="rect">
              <a:avLst/>
            </a:prstGeom>
          </p:spPr>
        </p:pic>
      </p:grpSp>
    </p:spTree>
    <p:extLst>
      <p:ext uri="{BB962C8B-B14F-4D97-AF65-F5344CB8AC3E}">
        <p14:creationId xmlns:p14="http://schemas.microsoft.com/office/powerpoint/2010/main" val="2869735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11D70C7-8989-40D6-A03C-1F40FCDB81DB}"/>
              </a:ext>
            </a:extLst>
          </p:cNvPr>
          <p:cNvSpPr>
            <a:spLocks noGrp="1"/>
          </p:cNvSpPr>
          <p:nvPr>
            <p:ph type="title"/>
          </p:nvPr>
        </p:nvSpPr>
        <p:spPr>
          <a:xfrm>
            <a:off x="1981200" y="978936"/>
            <a:ext cx="8229600" cy="914400"/>
          </a:xfrm>
        </p:spPr>
        <p:txBody>
          <a:bodyPr>
            <a:normAutofit fontScale="90000"/>
          </a:bodyPr>
          <a:lstStyle/>
          <a:p>
            <a:r>
              <a:rPr lang="en-US"/>
              <a:t>IOSCs Reported vs. Action Taken </a:t>
            </a:r>
            <a:br>
              <a:rPr lang="en-US"/>
            </a:br>
            <a:r>
              <a:rPr lang="en-US"/>
              <a:t>by the Office of Security Enforcement</a:t>
            </a:r>
            <a:br>
              <a:rPr lang="en-US"/>
            </a:br>
            <a:r>
              <a:rPr lang="en-US" sz="2400"/>
              <a:t>(FY 2020-2022)</a:t>
            </a:r>
          </a:p>
        </p:txBody>
      </p:sp>
      <p:graphicFrame>
        <p:nvGraphicFramePr>
          <p:cNvPr id="11" name="Content Placeholder 10">
            <a:extLst>
              <a:ext uri="{FF2B5EF4-FFF2-40B4-BE49-F238E27FC236}">
                <a16:creationId xmlns:a16="http://schemas.microsoft.com/office/drawing/2014/main" id="{8178F296-71BC-4097-9568-5E0976DF3215}"/>
              </a:ext>
            </a:extLst>
          </p:cNvPr>
          <p:cNvGraphicFramePr>
            <a:graphicFrameLocks noGrp="1"/>
          </p:cNvGraphicFramePr>
          <p:nvPr>
            <p:ph sz="half" idx="1"/>
          </p:nvPr>
        </p:nvGraphicFramePr>
        <p:xfrm>
          <a:off x="1977965" y="2006328"/>
          <a:ext cx="420847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4" name="Content Placeholder 13">
            <a:extLst>
              <a:ext uri="{FF2B5EF4-FFF2-40B4-BE49-F238E27FC236}">
                <a16:creationId xmlns:a16="http://schemas.microsoft.com/office/drawing/2014/main" id="{B7F4C88E-4BC8-48C8-851E-E87639F23179}"/>
              </a:ext>
            </a:extLst>
          </p:cNvPr>
          <p:cNvSpPr>
            <a:spLocks noGrp="1"/>
          </p:cNvSpPr>
          <p:nvPr>
            <p:ph sz="half" idx="2"/>
          </p:nvPr>
        </p:nvSpPr>
        <p:spPr>
          <a:xfrm>
            <a:off x="6019800" y="2609850"/>
            <a:ext cx="4305300" cy="2887663"/>
          </a:xfrm>
        </p:spPr>
        <p:txBody>
          <a:bodyPr/>
          <a:lstStyle/>
          <a:p>
            <a:r>
              <a:rPr lang="en-US" sz="2000" b="0"/>
              <a:t>Total number of IOSCs screened </a:t>
            </a:r>
            <a:br>
              <a:rPr lang="en-US" sz="2000" b="0"/>
            </a:br>
            <a:r>
              <a:rPr lang="en-US" sz="2000" b="0"/>
              <a:t>by EA-13 and considered related </a:t>
            </a:r>
            <a:br>
              <a:rPr lang="en-US" sz="2000" b="0"/>
            </a:br>
            <a:r>
              <a:rPr lang="en-US" sz="2000" b="0"/>
              <a:t>to 10 CFR Part 824 from FY 2020 to FY 2022: </a:t>
            </a:r>
            <a:r>
              <a:rPr lang="en-US" sz="2000"/>
              <a:t>795</a:t>
            </a:r>
          </a:p>
          <a:p>
            <a:r>
              <a:rPr lang="en-US" sz="2000" b="0"/>
              <a:t>Number of IOSCs on which the Office of Security Enforcement acted: </a:t>
            </a:r>
            <a:r>
              <a:rPr lang="en-US" sz="2000"/>
              <a:t>4</a:t>
            </a:r>
          </a:p>
          <a:p>
            <a:pPr lvl="1"/>
            <a:r>
              <a:rPr lang="en-US" sz="2000"/>
              <a:t>2 Fact-Findings</a:t>
            </a:r>
          </a:p>
          <a:p>
            <a:pPr lvl="1"/>
            <a:r>
              <a:rPr lang="en-US" sz="2000"/>
              <a:t>2 Investigations</a:t>
            </a:r>
          </a:p>
        </p:txBody>
      </p:sp>
      <p:sp>
        <p:nvSpPr>
          <p:cNvPr id="12" name="Date Placeholder 11">
            <a:extLst>
              <a:ext uri="{FF2B5EF4-FFF2-40B4-BE49-F238E27FC236}">
                <a16:creationId xmlns:a16="http://schemas.microsoft.com/office/drawing/2014/main" id="{67C11365-72A1-41FB-BF88-196EB13295AF}"/>
              </a:ext>
            </a:extLst>
          </p:cNvPr>
          <p:cNvSpPr>
            <a:spLocks noGrp="1"/>
          </p:cNvSpPr>
          <p:nvPr>
            <p:ph type="dt" sz="half" idx="10"/>
          </p:nvPr>
        </p:nvSpPr>
        <p:spPr/>
        <p:txBody>
          <a:bodyPr/>
          <a:lstStyle/>
          <a:p>
            <a:r>
              <a:rPr lang="en-US"/>
              <a:t>November 2022</a:t>
            </a:r>
          </a:p>
        </p:txBody>
      </p:sp>
      <p:sp>
        <p:nvSpPr>
          <p:cNvPr id="13" name="Footer Placeholder 12">
            <a:extLst>
              <a:ext uri="{FF2B5EF4-FFF2-40B4-BE49-F238E27FC236}">
                <a16:creationId xmlns:a16="http://schemas.microsoft.com/office/drawing/2014/main" id="{1BF1C1DD-B2B8-4331-9DBF-85B6A8EBCA38}"/>
              </a:ext>
            </a:extLst>
          </p:cNvPr>
          <p:cNvSpPr>
            <a:spLocks noGrp="1"/>
          </p:cNvSpPr>
          <p:nvPr>
            <p:ph type="ftr" sz="quarter" idx="11"/>
          </p:nvPr>
        </p:nvSpPr>
        <p:spPr/>
        <p:txBody>
          <a:bodyPr/>
          <a:lstStyle/>
          <a:p>
            <a:r>
              <a:rPr lang="en-US"/>
              <a:t>Office of Enforcement</a:t>
            </a:r>
          </a:p>
        </p:txBody>
      </p:sp>
      <p:sp>
        <p:nvSpPr>
          <p:cNvPr id="15" name="Slide Number Placeholder 14">
            <a:extLst>
              <a:ext uri="{FF2B5EF4-FFF2-40B4-BE49-F238E27FC236}">
                <a16:creationId xmlns:a16="http://schemas.microsoft.com/office/drawing/2014/main" id="{1E922814-2AD1-40E1-82BC-710EBDCDF76D}"/>
              </a:ext>
            </a:extLst>
          </p:cNvPr>
          <p:cNvSpPr>
            <a:spLocks noGrp="1"/>
          </p:cNvSpPr>
          <p:nvPr>
            <p:ph type="sldNum" sz="quarter" idx="12"/>
          </p:nvPr>
        </p:nvSpPr>
        <p:spPr/>
        <p:txBody>
          <a:bodyPr/>
          <a:lstStyle/>
          <a:p>
            <a:fld id="{3A98F282-A15F-4A87-B428-6991105A83D0}" type="slidenum">
              <a:rPr lang="en-US" smtClean="0"/>
              <a:pPr/>
              <a:t>56</a:t>
            </a:fld>
            <a:endParaRPr lang="en-US"/>
          </a:p>
        </p:txBody>
      </p:sp>
    </p:spTree>
    <p:extLst>
      <p:ext uri="{BB962C8B-B14F-4D97-AF65-F5344CB8AC3E}">
        <p14:creationId xmlns:p14="http://schemas.microsoft.com/office/powerpoint/2010/main" val="3999605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DF5368-1965-4232-B561-BA3CD8A366A5}"/>
              </a:ext>
            </a:extLst>
          </p:cNvPr>
          <p:cNvSpPr>
            <a:spLocks noGrp="1"/>
          </p:cNvSpPr>
          <p:nvPr>
            <p:ph type="title"/>
          </p:nvPr>
        </p:nvSpPr>
        <p:spPr/>
        <p:txBody>
          <a:bodyPr>
            <a:normAutofit fontScale="90000"/>
          </a:bodyPr>
          <a:lstStyle/>
          <a:p>
            <a:r>
              <a:rPr lang="en-US"/>
              <a:t>Classified Information Security IOSCs</a:t>
            </a:r>
            <a:br>
              <a:rPr lang="en-US"/>
            </a:br>
            <a:r>
              <a:rPr lang="en-US"/>
              <a:t>Topical Trends</a:t>
            </a:r>
          </a:p>
        </p:txBody>
      </p:sp>
      <p:graphicFrame>
        <p:nvGraphicFramePr>
          <p:cNvPr id="12" name="Content Placeholder 7">
            <a:extLst>
              <a:ext uri="{FF2B5EF4-FFF2-40B4-BE49-F238E27FC236}">
                <a16:creationId xmlns:a16="http://schemas.microsoft.com/office/drawing/2014/main" id="{C67879B8-556E-474C-AE8F-BE5027CAF633}"/>
              </a:ext>
            </a:extLst>
          </p:cNvPr>
          <p:cNvGraphicFramePr>
            <a:graphicFrameLocks noGrp="1"/>
          </p:cNvGraphicFramePr>
          <p:nvPr>
            <p:ph idx="1"/>
          </p:nvPr>
        </p:nvGraphicFramePr>
        <p:xfrm>
          <a:off x="1981200" y="17907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a:extLst>
              <a:ext uri="{FF2B5EF4-FFF2-40B4-BE49-F238E27FC236}">
                <a16:creationId xmlns:a16="http://schemas.microsoft.com/office/drawing/2014/main" id="{FF454BC7-4BE9-4B75-BC2E-7CB95AAF49C7}"/>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DBFB247E-9855-47EE-A883-4F6AB065E549}"/>
              </a:ext>
            </a:extLst>
          </p:cNvPr>
          <p:cNvSpPr>
            <a:spLocks noGrp="1"/>
          </p:cNvSpPr>
          <p:nvPr>
            <p:ph type="ftr" sz="quarter" idx="11"/>
          </p:nvPr>
        </p:nvSpPr>
        <p:spPr/>
        <p:txBody>
          <a:bodyPr/>
          <a:lstStyle/>
          <a:p>
            <a:r>
              <a:rPr lang="en-US"/>
              <a:t>Office of Enforcement</a:t>
            </a:r>
          </a:p>
        </p:txBody>
      </p:sp>
      <p:sp>
        <p:nvSpPr>
          <p:cNvPr id="4" name="Slide Number Placeholder 3">
            <a:extLst>
              <a:ext uri="{FF2B5EF4-FFF2-40B4-BE49-F238E27FC236}">
                <a16:creationId xmlns:a16="http://schemas.microsoft.com/office/drawing/2014/main" id="{A234C5C3-162D-4050-88EF-DB9DB2A2DECF}"/>
              </a:ext>
            </a:extLst>
          </p:cNvPr>
          <p:cNvSpPr>
            <a:spLocks noGrp="1"/>
          </p:cNvSpPr>
          <p:nvPr>
            <p:ph type="sldNum" sz="quarter" idx="12"/>
          </p:nvPr>
        </p:nvSpPr>
        <p:spPr/>
        <p:txBody>
          <a:bodyPr/>
          <a:lstStyle/>
          <a:p>
            <a:fld id="{FA0E5D78-9619-4672-B754-077514D1C558}" type="slidenum">
              <a:rPr lang="en-US" altLang="en-US"/>
              <a:pPr/>
              <a:t>57</a:t>
            </a:fld>
            <a:endParaRPr lang="en-US" altLang="en-US"/>
          </a:p>
        </p:txBody>
      </p:sp>
      <p:sp>
        <p:nvSpPr>
          <p:cNvPr id="5" name="TextBox 4">
            <a:extLst>
              <a:ext uri="{FF2B5EF4-FFF2-40B4-BE49-F238E27FC236}">
                <a16:creationId xmlns:a16="http://schemas.microsoft.com/office/drawing/2014/main" id="{F0E9FDBB-F1DE-ECBB-24B0-CA747B52A60A}"/>
              </a:ext>
            </a:extLst>
          </p:cNvPr>
          <p:cNvSpPr txBox="1"/>
          <p:nvPr/>
        </p:nvSpPr>
        <p:spPr>
          <a:xfrm>
            <a:off x="8788400" y="5947516"/>
            <a:ext cx="2844800" cy="523220"/>
          </a:xfrm>
          <a:prstGeom prst="rect">
            <a:avLst/>
          </a:prstGeom>
          <a:noFill/>
        </p:spPr>
        <p:txBody>
          <a:bodyPr wrap="square" rtlCol="0">
            <a:spAutoFit/>
          </a:bodyPr>
          <a:lstStyle/>
          <a:p>
            <a:r>
              <a:rPr lang="en-US" sz="1400" b="1" i="1">
                <a:solidFill>
                  <a:schemeClr val="tx1">
                    <a:lumMod val="50000"/>
                    <a:lumOff val="50000"/>
                  </a:schemeClr>
                </a:solidFill>
              </a:rPr>
              <a:t>NOTE:  Multiple topical areas can apply to a single IOSC</a:t>
            </a:r>
          </a:p>
        </p:txBody>
      </p:sp>
    </p:spTree>
    <p:extLst>
      <p:ext uri="{BB962C8B-B14F-4D97-AF65-F5344CB8AC3E}">
        <p14:creationId xmlns:p14="http://schemas.microsoft.com/office/powerpoint/2010/main" val="3048810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lvl="0"/>
            <a:r>
              <a:rPr lang="en-US"/>
              <a:t>Classified Information Security IOSCs </a:t>
            </a:r>
            <a:br>
              <a:rPr lang="en-US"/>
            </a:br>
            <a:r>
              <a:rPr lang="en-US"/>
              <a:t>Comparative Data – Classification Issues</a:t>
            </a:r>
          </a:p>
        </p:txBody>
      </p:sp>
      <p:sp>
        <p:nvSpPr>
          <p:cNvPr id="10" name="Text Placeholder 9"/>
          <p:cNvSpPr>
            <a:spLocks noGrp="1"/>
          </p:cNvSpPr>
          <p:nvPr>
            <p:ph type="body" idx="1"/>
          </p:nvPr>
        </p:nvSpPr>
        <p:spPr>
          <a:xfrm>
            <a:off x="1711265" y="2127021"/>
            <a:ext cx="2995127" cy="639762"/>
          </a:xfrm>
        </p:spPr>
        <p:txBody>
          <a:bodyPr/>
          <a:lstStyle/>
          <a:p>
            <a:pPr algn="ctr">
              <a:spcBef>
                <a:spcPts val="0"/>
              </a:spcBef>
            </a:pPr>
            <a:r>
              <a:rPr lang="en-US"/>
              <a:t>FY 2020</a:t>
            </a:r>
          </a:p>
          <a:p>
            <a:pPr algn="ctr">
              <a:spcBef>
                <a:spcPts val="0"/>
              </a:spcBef>
            </a:pPr>
            <a:r>
              <a:rPr lang="en-US"/>
              <a:t>Total # of IOSCs: 306</a:t>
            </a:r>
          </a:p>
        </p:txBody>
      </p:sp>
      <p:graphicFrame>
        <p:nvGraphicFramePr>
          <p:cNvPr id="14" name="Content Placeholder 13">
            <a:extLst>
              <a:ext uri="{FF2B5EF4-FFF2-40B4-BE49-F238E27FC236}">
                <a16:creationId xmlns:a16="http://schemas.microsoft.com/office/drawing/2014/main" id="{94129959-28D8-406F-A3FA-B87BFB296C6C}"/>
              </a:ext>
            </a:extLst>
          </p:cNvPr>
          <p:cNvGraphicFramePr>
            <a:graphicFrameLocks noGrp="1"/>
          </p:cNvGraphicFramePr>
          <p:nvPr>
            <p:ph sz="half" idx="2"/>
          </p:nvPr>
        </p:nvGraphicFramePr>
        <p:xfrm>
          <a:off x="1757264" y="2777669"/>
          <a:ext cx="27432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1"/>
          <p:cNvSpPr>
            <a:spLocks noGrp="1"/>
          </p:cNvSpPr>
          <p:nvPr>
            <p:ph type="body" sz="quarter" idx="3"/>
          </p:nvPr>
        </p:nvSpPr>
        <p:spPr>
          <a:xfrm>
            <a:off x="4691743" y="2134438"/>
            <a:ext cx="2743201" cy="6397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a:spcBef>
                <a:spcPts val="0"/>
              </a:spcBef>
            </a:pPr>
            <a:r>
              <a:rPr lang="en-US"/>
              <a:t>FY 2021</a:t>
            </a:r>
          </a:p>
          <a:p>
            <a:pPr algn="ctr">
              <a:spcBef>
                <a:spcPts val="0"/>
              </a:spcBef>
            </a:pPr>
            <a:r>
              <a:rPr lang="en-US"/>
              <a:t>Total # of IOSCs: 309</a:t>
            </a:r>
          </a:p>
        </p:txBody>
      </p:sp>
      <p:graphicFrame>
        <p:nvGraphicFramePr>
          <p:cNvPr id="15" name="Content Placeholder 14">
            <a:extLst>
              <a:ext uri="{FF2B5EF4-FFF2-40B4-BE49-F238E27FC236}">
                <a16:creationId xmlns:a16="http://schemas.microsoft.com/office/drawing/2014/main" id="{201BBE45-4296-4195-A1F8-D5A6BC0092AE}"/>
              </a:ext>
            </a:extLst>
          </p:cNvPr>
          <p:cNvGraphicFramePr>
            <a:graphicFrameLocks noGrp="1"/>
          </p:cNvGraphicFramePr>
          <p:nvPr>
            <p:ph sz="quarter" idx="4"/>
          </p:nvPr>
        </p:nvGraphicFramePr>
        <p:xfrm>
          <a:off x="3679372" y="2777669"/>
          <a:ext cx="4833256" cy="3380535"/>
        </p:xfrm>
        <a:graphic>
          <a:graphicData uri="http://schemas.openxmlformats.org/drawingml/2006/chart">
            <c:chart xmlns:c="http://schemas.openxmlformats.org/drawingml/2006/chart" xmlns:r="http://schemas.openxmlformats.org/officeDocument/2006/relationships" r:id="rId3"/>
          </a:graphicData>
        </a:graphic>
      </p:graphicFrame>
      <p:sp>
        <p:nvSpPr>
          <p:cNvPr id="16" name="Date Placeholder 15">
            <a:extLst>
              <a:ext uri="{FF2B5EF4-FFF2-40B4-BE49-F238E27FC236}">
                <a16:creationId xmlns:a16="http://schemas.microsoft.com/office/drawing/2014/main" id="{7CD65813-68FE-41FC-85B1-CA5683499175}"/>
              </a:ext>
            </a:extLst>
          </p:cNvPr>
          <p:cNvSpPr>
            <a:spLocks noGrp="1"/>
          </p:cNvSpPr>
          <p:nvPr>
            <p:ph type="dt" sz="half" idx="10"/>
          </p:nvPr>
        </p:nvSpPr>
        <p:spPr/>
        <p:txBody>
          <a:bodyPr/>
          <a:lstStyle/>
          <a:p>
            <a:r>
              <a:rPr lang="en-US"/>
              <a:t>November 2022</a:t>
            </a:r>
          </a:p>
        </p:txBody>
      </p:sp>
      <p:sp>
        <p:nvSpPr>
          <p:cNvPr id="17" name="Footer Placeholder 16">
            <a:extLst>
              <a:ext uri="{FF2B5EF4-FFF2-40B4-BE49-F238E27FC236}">
                <a16:creationId xmlns:a16="http://schemas.microsoft.com/office/drawing/2014/main" id="{B6E1A9D4-9AFE-4FE5-AE10-1A2E4F3CCC5F}"/>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BA8E2FC5-86D9-4B88-9933-F54A338A795D}"/>
              </a:ext>
            </a:extLst>
          </p:cNvPr>
          <p:cNvSpPr>
            <a:spLocks noGrp="1"/>
          </p:cNvSpPr>
          <p:nvPr>
            <p:ph type="sldNum" sz="quarter" idx="12"/>
          </p:nvPr>
        </p:nvSpPr>
        <p:spPr/>
        <p:txBody>
          <a:bodyPr/>
          <a:lstStyle/>
          <a:p>
            <a:fld id="{3A98F282-A15F-4A87-B428-6991105A83D0}" type="slidenum">
              <a:rPr lang="en-US" smtClean="0"/>
              <a:pPr/>
              <a:t>58</a:t>
            </a:fld>
            <a:endParaRPr lang="en-US"/>
          </a:p>
        </p:txBody>
      </p:sp>
      <p:graphicFrame>
        <p:nvGraphicFramePr>
          <p:cNvPr id="2" name="Content Placeholder 14">
            <a:extLst>
              <a:ext uri="{FF2B5EF4-FFF2-40B4-BE49-F238E27FC236}">
                <a16:creationId xmlns:a16="http://schemas.microsoft.com/office/drawing/2014/main" id="{87D572E7-C692-F078-4436-4E8A82CE16EB}"/>
              </a:ext>
            </a:extLst>
          </p:cNvPr>
          <p:cNvGraphicFramePr>
            <a:graphicFrameLocks/>
          </p:cNvGraphicFramePr>
          <p:nvPr/>
        </p:nvGraphicFramePr>
        <p:xfrm>
          <a:off x="7626220" y="2777669"/>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11">
            <a:extLst>
              <a:ext uri="{FF2B5EF4-FFF2-40B4-BE49-F238E27FC236}">
                <a16:creationId xmlns:a16="http://schemas.microsoft.com/office/drawing/2014/main" id="{4E07C294-499B-98DA-5CCD-DA2266B9CDBE}"/>
              </a:ext>
            </a:extLst>
          </p:cNvPr>
          <p:cNvSpPr txBox="1">
            <a:spLocks/>
          </p:cNvSpPr>
          <p:nvPr/>
        </p:nvSpPr>
        <p:spPr bwMode="auto">
          <a:xfrm>
            <a:off x="7581900" y="2134438"/>
            <a:ext cx="2743201"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ctr">
              <a:spcBef>
                <a:spcPts val="0"/>
              </a:spcBef>
              <a:buClr>
                <a:srgbClr val="333399"/>
              </a:buClr>
              <a:buFont typeface="Arial" panose="020B0604020202020204" pitchFamily="34" charset="0"/>
              <a:buNone/>
              <a:defRPr sz="1800" b="1">
                <a:latin typeface="Cambria" pitchFamily="18" charset="0"/>
              </a:defRPr>
            </a:lvl1pPr>
            <a:lvl2pPr marL="342900" indent="0">
              <a:spcBef>
                <a:spcPts val="900"/>
              </a:spcBef>
              <a:buClr>
                <a:srgbClr val="333399"/>
              </a:buClr>
              <a:buFont typeface="Arial" panose="020B0604020202020204" pitchFamily="34" charset="0"/>
              <a:buNone/>
              <a:defRPr sz="1500" b="1">
                <a:latin typeface="Cambria" pitchFamily="18" charset="0"/>
              </a:defRPr>
            </a:lvl2pPr>
            <a:lvl3pPr marL="685800" indent="0">
              <a:spcBef>
                <a:spcPts val="900"/>
              </a:spcBef>
              <a:buClr>
                <a:srgbClr val="333399"/>
              </a:buClr>
              <a:buFont typeface="Arial" panose="020B0604020202020204" pitchFamily="34" charset="0"/>
              <a:buNone/>
              <a:defRPr sz="1350" b="1">
                <a:latin typeface="Cambria" pitchFamily="18" charset="0"/>
              </a:defRPr>
            </a:lvl3pPr>
            <a:lvl4pPr marL="1028700" indent="0">
              <a:spcBef>
                <a:spcPts val="900"/>
              </a:spcBef>
              <a:buClr>
                <a:srgbClr val="333399"/>
              </a:buClr>
              <a:buFont typeface="Arial" panose="020B0604020202020204" pitchFamily="34" charset="0"/>
              <a:buNone/>
              <a:defRPr sz="1200" b="1">
                <a:latin typeface="Cambria" pitchFamily="18" charset="0"/>
              </a:defRPr>
            </a:lvl4pPr>
            <a:lvl5pPr marL="1371600" indent="0">
              <a:spcBef>
                <a:spcPts val="900"/>
              </a:spcBef>
              <a:buClr>
                <a:srgbClr val="333399"/>
              </a:buClr>
              <a:buFont typeface="Arial" panose="020B0604020202020204" pitchFamily="34" charset="0"/>
              <a:buNone/>
              <a:defRPr sz="1200" b="1">
                <a:latin typeface="Cambria" pitchFamily="18" charset="0"/>
              </a:defRPr>
            </a:lvl5pPr>
            <a:lvl6pPr marL="1714500" indent="0" defTabSz="685800">
              <a:spcBef>
                <a:spcPct val="20000"/>
              </a:spcBef>
              <a:buFont typeface="Arial" pitchFamily="34" charset="0"/>
              <a:buNone/>
              <a:defRPr sz="1200" b="1">
                <a:latin typeface="+mn-lt"/>
              </a:defRPr>
            </a:lvl6pPr>
            <a:lvl7pPr marL="2057400" indent="0" defTabSz="685800">
              <a:spcBef>
                <a:spcPct val="20000"/>
              </a:spcBef>
              <a:buFont typeface="Arial" pitchFamily="34" charset="0"/>
              <a:buNone/>
              <a:defRPr sz="1200" b="1">
                <a:latin typeface="+mn-lt"/>
              </a:defRPr>
            </a:lvl7pPr>
            <a:lvl8pPr marL="2400300" indent="0" defTabSz="685800">
              <a:spcBef>
                <a:spcPct val="20000"/>
              </a:spcBef>
              <a:buFont typeface="Arial" pitchFamily="34" charset="0"/>
              <a:buNone/>
              <a:defRPr sz="1200" b="1">
                <a:latin typeface="+mn-lt"/>
              </a:defRPr>
            </a:lvl8pPr>
            <a:lvl9pPr marL="2743200" indent="0" defTabSz="685800">
              <a:spcBef>
                <a:spcPct val="20000"/>
              </a:spcBef>
              <a:buFont typeface="Arial" pitchFamily="34" charset="0"/>
              <a:buNone/>
              <a:defRPr sz="1200" b="1">
                <a:latin typeface="+mn-lt"/>
              </a:defRPr>
            </a:lvl9pPr>
          </a:lstStyle>
          <a:p>
            <a:r>
              <a:rPr lang="en-US"/>
              <a:t>FY 2022</a:t>
            </a:r>
          </a:p>
          <a:p>
            <a:r>
              <a:rPr lang="en-US"/>
              <a:t>Total # of IOSCs: 183</a:t>
            </a:r>
          </a:p>
        </p:txBody>
      </p:sp>
    </p:spTree>
    <p:extLst>
      <p:ext uri="{BB962C8B-B14F-4D97-AF65-F5344CB8AC3E}">
        <p14:creationId xmlns:p14="http://schemas.microsoft.com/office/powerpoint/2010/main" val="1420804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DF5368-1965-4232-B561-BA3CD8A366A5}"/>
              </a:ext>
            </a:extLst>
          </p:cNvPr>
          <p:cNvSpPr>
            <a:spLocks noGrp="1"/>
          </p:cNvSpPr>
          <p:nvPr>
            <p:ph type="title"/>
          </p:nvPr>
        </p:nvSpPr>
        <p:spPr/>
        <p:txBody>
          <a:bodyPr>
            <a:normAutofit fontScale="90000"/>
          </a:bodyPr>
          <a:lstStyle/>
          <a:p>
            <a:r>
              <a:rPr lang="en-US"/>
              <a:t>Classified Information Security IOSCs</a:t>
            </a:r>
            <a:br>
              <a:rPr lang="en-US"/>
            </a:br>
            <a:r>
              <a:rPr lang="en-US"/>
              <a:t>Comparative Data – Classification Issues </a:t>
            </a:r>
            <a:r>
              <a:rPr lang="en-US" sz="2000"/>
              <a:t>(Cont’d)</a:t>
            </a:r>
            <a:endParaRPr lang="en-US"/>
          </a:p>
        </p:txBody>
      </p:sp>
      <p:graphicFrame>
        <p:nvGraphicFramePr>
          <p:cNvPr id="12" name="Content Placeholder 7">
            <a:extLst>
              <a:ext uri="{FF2B5EF4-FFF2-40B4-BE49-F238E27FC236}">
                <a16:creationId xmlns:a16="http://schemas.microsoft.com/office/drawing/2014/main" id="{C67879B8-556E-474C-AE8F-BE5027CAF633}"/>
              </a:ext>
            </a:extLst>
          </p:cNvPr>
          <p:cNvGraphicFramePr>
            <a:graphicFrameLocks noGrp="1"/>
          </p:cNvGraphicFramePr>
          <p:nvPr>
            <p:ph idx="1"/>
          </p:nvPr>
        </p:nvGraphicFramePr>
        <p:xfrm>
          <a:off x="1981200" y="17907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a:extLst>
              <a:ext uri="{FF2B5EF4-FFF2-40B4-BE49-F238E27FC236}">
                <a16:creationId xmlns:a16="http://schemas.microsoft.com/office/drawing/2014/main" id="{FF454BC7-4BE9-4B75-BC2E-7CB95AAF49C7}"/>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DBFB247E-9855-47EE-A883-4F6AB065E549}"/>
              </a:ext>
            </a:extLst>
          </p:cNvPr>
          <p:cNvSpPr>
            <a:spLocks noGrp="1"/>
          </p:cNvSpPr>
          <p:nvPr>
            <p:ph type="ftr" sz="quarter" idx="11"/>
          </p:nvPr>
        </p:nvSpPr>
        <p:spPr/>
        <p:txBody>
          <a:bodyPr/>
          <a:lstStyle/>
          <a:p>
            <a:r>
              <a:rPr lang="en-US"/>
              <a:t>Office of Enforcement</a:t>
            </a:r>
          </a:p>
        </p:txBody>
      </p:sp>
      <p:sp>
        <p:nvSpPr>
          <p:cNvPr id="4" name="Slide Number Placeholder 3">
            <a:extLst>
              <a:ext uri="{FF2B5EF4-FFF2-40B4-BE49-F238E27FC236}">
                <a16:creationId xmlns:a16="http://schemas.microsoft.com/office/drawing/2014/main" id="{A234C5C3-162D-4050-88EF-DB9DB2A2DECF}"/>
              </a:ext>
            </a:extLst>
          </p:cNvPr>
          <p:cNvSpPr>
            <a:spLocks noGrp="1"/>
          </p:cNvSpPr>
          <p:nvPr>
            <p:ph type="sldNum" sz="quarter" idx="12"/>
          </p:nvPr>
        </p:nvSpPr>
        <p:spPr/>
        <p:txBody>
          <a:bodyPr/>
          <a:lstStyle/>
          <a:p>
            <a:fld id="{FA0E5D78-9619-4672-B754-077514D1C558}" type="slidenum">
              <a:rPr lang="en-US" altLang="en-US"/>
              <a:pPr/>
              <a:t>59</a:t>
            </a:fld>
            <a:endParaRPr lang="en-US" altLang="en-US"/>
          </a:p>
        </p:txBody>
      </p:sp>
      <p:sp>
        <p:nvSpPr>
          <p:cNvPr id="5" name="TextBox 4">
            <a:extLst>
              <a:ext uri="{FF2B5EF4-FFF2-40B4-BE49-F238E27FC236}">
                <a16:creationId xmlns:a16="http://schemas.microsoft.com/office/drawing/2014/main" id="{6771DE00-D0D2-264C-B877-06F2480AC4D7}"/>
              </a:ext>
            </a:extLst>
          </p:cNvPr>
          <p:cNvSpPr txBox="1"/>
          <p:nvPr/>
        </p:nvSpPr>
        <p:spPr>
          <a:xfrm>
            <a:off x="8408504" y="5947516"/>
            <a:ext cx="3224696" cy="523220"/>
          </a:xfrm>
          <a:prstGeom prst="rect">
            <a:avLst/>
          </a:prstGeom>
          <a:noFill/>
        </p:spPr>
        <p:txBody>
          <a:bodyPr wrap="square" rtlCol="0">
            <a:spAutoFit/>
          </a:bodyPr>
          <a:lstStyle/>
          <a:p>
            <a:r>
              <a:rPr lang="en-US" sz="1400" b="1" i="1">
                <a:solidFill>
                  <a:schemeClr val="tx1">
                    <a:lumMod val="50000"/>
                    <a:lumOff val="50000"/>
                  </a:schemeClr>
                </a:solidFill>
              </a:rPr>
              <a:t>NOTE:  Multiple classification issues can apply to a single IOSC</a:t>
            </a:r>
          </a:p>
        </p:txBody>
      </p:sp>
    </p:spTree>
    <p:extLst>
      <p:ext uri="{BB962C8B-B14F-4D97-AF65-F5344CB8AC3E}">
        <p14:creationId xmlns:p14="http://schemas.microsoft.com/office/powerpoint/2010/main" val="2246435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7B7F9826-FAB2-1461-953B-98061A9E853F}"/>
              </a:ext>
            </a:extLst>
          </p:cNvPr>
          <p:cNvSpPr>
            <a:spLocks noGrp="1"/>
          </p:cNvSpPr>
          <p:nvPr>
            <p:ph type="title"/>
          </p:nvPr>
        </p:nvSpPr>
        <p:spPr/>
        <p:txBody>
          <a:bodyPr/>
          <a:lstStyle/>
          <a:p>
            <a:r>
              <a:rPr lang="en-US" altLang="en-US"/>
              <a:t>Enforcement Policy</a:t>
            </a:r>
          </a:p>
        </p:txBody>
      </p:sp>
      <p:sp>
        <p:nvSpPr>
          <p:cNvPr id="3" name="Content Placeholder 2">
            <a:extLst>
              <a:ext uri="{FF2B5EF4-FFF2-40B4-BE49-F238E27FC236}">
                <a16:creationId xmlns:a16="http://schemas.microsoft.com/office/drawing/2014/main" id="{227C312F-0B2A-70A4-0774-89158F112084}"/>
              </a:ext>
            </a:extLst>
          </p:cNvPr>
          <p:cNvSpPr>
            <a:spLocks noGrp="1"/>
          </p:cNvSpPr>
          <p:nvPr>
            <p:ph idx="1"/>
          </p:nvPr>
        </p:nvSpPr>
        <p:spPr>
          <a:xfrm>
            <a:off x="1981200" y="1722438"/>
            <a:ext cx="8229600" cy="4525962"/>
          </a:xfrm>
        </p:spPr>
        <p:txBody>
          <a:bodyPr/>
          <a:lstStyle/>
          <a:p>
            <a:pPr marL="0" indent="0">
              <a:lnSpc>
                <a:spcPct val="107000"/>
              </a:lnSpc>
              <a:spcBef>
                <a:spcPts val="0"/>
              </a:spcBef>
              <a:spcAft>
                <a:spcPts val="800"/>
              </a:spcAft>
              <a:buNone/>
              <a:defRPr/>
            </a:pPr>
            <a:r>
              <a:rPr lang="en-US" sz="1800" b="1">
                <a:ea typeface="Cambria" panose="02040503050406030204" pitchFamily="18" charset="0"/>
                <a:cs typeface="Times New Roman" panose="02020603050405020304" pitchFamily="18" charset="0"/>
              </a:rPr>
              <a:t>Worker Safety and Health - 851.42 Preliminary notice of violation.</a:t>
            </a:r>
            <a:endParaRPr lang="en-US" sz="1800">
              <a:ea typeface="Cambria" panose="02040503050406030204" pitchFamily="18" charset="0"/>
              <a:cs typeface="Times New Roman" panose="02020603050405020304" pitchFamily="18" charset="0"/>
            </a:endParaRPr>
          </a:p>
          <a:p>
            <a:pPr marL="0" indent="0">
              <a:lnSpc>
                <a:spcPct val="107000"/>
              </a:lnSpc>
              <a:spcBef>
                <a:spcPts val="0"/>
              </a:spcBef>
              <a:spcAft>
                <a:spcPts val="800"/>
              </a:spcAft>
              <a:buNone/>
              <a:defRPr/>
            </a:pPr>
            <a:r>
              <a:rPr lang="en-US" sz="1800">
                <a:ea typeface="Cambria" panose="02040503050406030204" pitchFamily="18" charset="0"/>
                <a:cs typeface="Times New Roman" panose="02020603050405020304" pitchFamily="18" charset="0"/>
              </a:rPr>
              <a:t>If a contractor fails to submit a written reply within 30 calendar days of receipt of a PNOV: (1) The contractor relinquishes any right to appeal any matter in the preliminary notice; and (2) The preliminary notice, including any proposed remedies therein, constitutes a final order.</a:t>
            </a:r>
          </a:p>
          <a:p>
            <a:pPr marL="0" indent="0">
              <a:lnSpc>
                <a:spcPct val="107000"/>
              </a:lnSpc>
              <a:spcBef>
                <a:spcPts val="0"/>
              </a:spcBef>
              <a:spcAft>
                <a:spcPts val="800"/>
              </a:spcAft>
              <a:buNone/>
              <a:defRPr/>
            </a:pPr>
            <a:r>
              <a:rPr lang="en-US" sz="1800" b="1">
                <a:ea typeface="Cambria" panose="02040503050406030204" pitchFamily="18" charset="0"/>
                <a:cs typeface="Times New Roman" panose="02020603050405020304" pitchFamily="18" charset="0"/>
              </a:rPr>
              <a:t>Nuclear Safety - 820.24 Preliminary notice of violation.</a:t>
            </a:r>
          </a:p>
          <a:p>
            <a:pPr marL="0" indent="0">
              <a:lnSpc>
                <a:spcPct val="107000"/>
              </a:lnSpc>
              <a:spcBef>
                <a:spcPts val="0"/>
              </a:spcBef>
              <a:spcAft>
                <a:spcPts val="800"/>
              </a:spcAft>
              <a:buNone/>
              <a:defRPr/>
            </a:pPr>
            <a:r>
              <a:rPr lang="en-US" sz="1800">
                <a:ea typeface="Cambria" panose="02040503050406030204" pitchFamily="18" charset="0"/>
                <a:cs typeface="Times New Roman" panose="02020603050405020304" pitchFamily="18" charset="0"/>
              </a:rPr>
              <a:t>Within 30 days after the filing of a Preliminary Notice of Violation, the respondent shall file a reply.</a:t>
            </a:r>
          </a:p>
          <a:p>
            <a:pPr marL="0" indent="0">
              <a:lnSpc>
                <a:spcPct val="107000"/>
              </a:lnSpc>
              <a:spcBef>
                <a:spcPts val="0"/>
              </a:spcBef>
              <a:spcAft>
                <a:spcPts val="800"/>
              </a:spcAft>
              <a:buNone/>
              <a:defRPr/>
            </a:pPr>
            <a:r>
              <a:rPr lang="en-US" sz="1800" b="1">
                <a:ea typeface="Cambria" panose="02040503050406030204" pitchFamily="18" charset="0"/>
                <a:cs typeface="Times New Roman" panose="02020603050405020304" pitchFamily="18" charset="0"/>
              </a:rPr>
              <a:t>Security Enforcement - 824.6 Preliminary notice of violation.</a:t>
            </a:r>
          </a:p>
          <a:p>
            <a:pPr marL="0" indent="0">
              <a:lnSpc>
                <a:spcPct val="107000"/>
              </a:lnSpc>
              <a:spcBef>
                <a:spcPts val="0"/>
              </a:spcBef>
              <a:spcAft>
                <a:spcPts val="800"/>
              </a:spcAft>
              <a:buNone/>
              <a:defRPr/>
            </a:pPr>
            <a:r>
              <a:rPr lang="en-US" sz="1800">
                <a:ea typeface="Cambria" panose="02040503050406030204" pitchFamily="18" charset="0"/>
                <a:cs typeface="Times New Roman" panose="02020603050405020304" pitchFamily="18" charset="0"/>
              </a:rPr>
              <a:t>If a person fails to submit a written reply within 30 calendar days of receipt of a preliminary notice of violation: (1) The person relinquishes any right to appeal any matter in the preliminary notice; and (2) The preliminary notice, including any remedies therein, constitutes a final order.</a:t>
            </a:r>
          </a:p>
          <a:p>
            <a:pPr marL="0" indent="0">
              <a:lnSpc>
                <a:spcPct val="107000"/>
              </a:lnSpc>
              <a:spcBef>
                <a:spcPts val="0"/>
              </a:spcBef>
              <a:spcAft>
                <a:spcPts val="800"/>
              </a:spcAft>
              <a:buNone/>
              <a:defRPr/>
            </a:pPr>
            <a:r>
              <a:rPr lang="en-US">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defRPr/>
            </a:pPr>
            <a:endParaRPr lang="en-US">
              <a:latin typeface="Calibri" panose="020F0502020204030204" pitchFamily="34" charset="0"/>
              <a:ea typeface="Calibri" panose="020F0502020204030204" pitchFamily="34" charset="0"/>
              <a:cs typeface="Times New Roman" panose="02020603050405020304" pitchFamily="18" charset="0"/>
            </a:endParaRPr>
          </a:p>
          <a:p>
            <a:pPr>
              <a:defRPr/>
            </a:pPr>
            <a:endParaRPr lang="en-US"/>
          </a:p>
        </p:txBody>
      </p:sp>
      <p:sp>
        <p:nvSpPr>
          <p:cNvPr id="15364" name="Slide Number Placeholder 5">
            <a:extLst>
              <a:ext uri="{FF2B5EF4-FFF2-40B4-BE49-F238E27FC236}">
                <a16:creationId xmlns:a16="http://schemas.microsoft.com/office/drawing/2014/main" id="{60FA6966-AB93-F6B0-9C85-4697401A71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fld id="{32A81045-0FEB-49A8-B079-FFA5C3DDA259}" type="slidenum">
              <a:rPr lang="en-US" altLang="en-US" sz="1200">
                <a:solidFill>
                  <a:srgbClr val="898989"/>
                </a:solidFill>
                <a:latin typeface="Calibri" panose="020F0502020204030204" pitchFamily="34" charset="0"/>
              </a:rPr>
              <a:pPr>
                <a:spcBef>
                  <a:spcPct val="0"/>
                </a:spcBef>
                <a:buFontTx/>
                <a:buNone/>
              </a:pPr>
              <a:t>6</a:t>
            </a:fld>
            <a:endParaRPr lang="en-US" altLang="en-US" sz="1200">
              <a:solidFill>
                <a:srgbClr val="898989"/>
              </a:solidFill>
              <a:latin typeface="Calibri" panose="020F0502020204030204" pitchFamily="34" charset="0"/>
            </a:endParaRPr>
          </a:p>
        </p:txBody>
      </p:sp>
      <p:sp>
        <p:nvSpPr>
          <p:cNvPr id="2" name="Date Placeholder 1">
            <a:extLst>
              <a:ext uri="{FF2B5EF4-FFF2-40B4-BE49-F238E27FC236}">
                <a16:creationId xmlns:a16="http://schemas.microsoft.com/office/drawing/2014/main" id="{5C6181C7-4593-10A6-1B61-3D2C50121EF9}"/>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8A1464C0-1EF2-EDE9-D68B-3078CB8D3887}"/>
              </a:ext>
            </a:extLst>
          </p:cNvPr>
          <p:cNvSpPr>
            <a:spLocks noGrp="1"/>
          </p:cNvSpPr>
          <p:nvPr>
            <p:ph type="ftr" sz="quarter" idx="11"/>
          </p:nvPr>
        </p:nvSpPr>
        <p:spPr/>
        <p:txBody>
          <a:bodyPr/>
          <a:lstStyle/>
          <a:p>
            <a:r>
              <a:rPr lang="en-US"/>
              <a:t>Office of Enforcement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lvl="0"/>
            <a:r>
              <a:rPr lang="en-US"/>
              <a:t>Classified Information Security IOSCs </a:t>
            </a:r>
            <a:br>
              <a:rPr lang="en-US"/>
            </a:br>
            <a:r>
              <a:rPr lang="en-US"/>
              <a:t>Comparative Data – Likelihood of Compromise</a:t>
            </a:r>
          </a:p>
        </p:txBody>
      </p:sp>
      <p:sp>
        <p:nvSpPr>
          <p:cNvPr id="10" name="Text Placeholder 9"/>
          <p:cNvSpPr>
            <a:spLocks noGrp="1"/>
          </p:cNvSpPr>
          <p:nvPr>
            <p:ph type="body" idx="1"/>
          </p:nvPr>
        </p:nvSpPr>
        <p:spPr>
          <a:xfrm>
            <a:off x="1711265" y="2127021"/>
            <a:ext cx="2995127" cy="639762"/>
          </a:xfrm>
        </p:spPr>
        <p:txBody>
          <a:bodyPr/>
          <a:lstStyle/>
          <a:p>
            <a:pPr algn="ctr">
              <a:spcBef>
                <a:spcPts val="0"/>
              </a:spcBef>
            </a:pPr>
            <a:r>
              <a:rPr lang="en-US"/>
              <a:t>FY 2020 </a:t>
            </a:r>
            <a:br>
              <a:rPr lang="en-US"/>
            </a:br>
            <a:r>
              <a:rPr lang="en-US"/>
              <a:t>Closed IOSCs:  289</a:t>
            </a:r>
          </a:p>
        </p:txBody>
      </p:sp>
      <p:graphicFrame>
        <p:nvGraphicFramePr>
          <p:cNvPr id="14" name="Content Placeholder 13">
            <a:extLst>
              <a:ext uri="{FF2B5EF4-FFF2-40B4-BE49-F238E27FC236}">
                <a16:creationId xmlns:a16="http://schemas.microsoft.com/office/drawing/2014/main" id="{94129959-28D8-406F-A3FA-B87BFB296C6C}"/>
              </a:ext>
            </a:extLst>
          </p:cNvPr>
          <p:cNvGraphicFramePr>
            <a:graphicFrameLocks noGrp="1"/>
          </p:cNvGraphicFramePr>
          <p:nvPr>
            <p:ph sz="half" idx="2"/>
          </p:nvPr>
        </p:nvGraphicFramePr>
        <p:xfrm>
          <a:off x="1757264" y="2777669"/>
          <a:ext cx="27432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1"/>
          <p:cNvSpPr>
            <a:spLocks noGrp="1"/>
          </p:cNvSpPr>
          <p:nvPr>
            <p:ph type="body" sz="quarter" idx="3"/>
          </p:nvPr>
        </p:nvSpPr>
        <p:spPr>
          <a:xfrm>
            <a:off x="4691743" y="2134438"/>
            <a:ext cx="2743201" cy="6397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a:spcBef>
                <a:spcPts val="0"/>
              </a:spcBef>
            </a:pPr>
            <a:r>
              <a:rPr lang="en-US"/>
              <a:t>FY 2021</a:t>
            </a:r>
          </a:p>
          <a:p>
            <a:pPr algn="ctr">
              <a:spcBef>
                <a:spcPts val="0"/>
              </a:spcBef>
            </a:pPr>
            <a:r>
              <a:rPr lang="en-US"/>
              <a:t>Closed IOSCs: 286</a:t>
            </a:r>
          </a:p>
        </p:txBody>
      </p:sp>
      <p:graphicFrame>
        <p:nvGraphicFramePr>
          <p:cNvPr id="15" name="Content Placeholder 14">
            <a:extLst>
              <a:ext uri="{FF2B5EF4-FFF2-40B4-BE49-F238E27FC236}">
                <a16:creationId xmlns:a16="http://schemas.microsoft.com/office/drawing/2014/main" id="{201BBE45-4296-4195-A1F8-D5A6BC0092AE}"/>
              </a:ext>
            </a:extLst>
          </p:cNvPr>
          <p:cNvGraphicFramePr>
            <a:graphicFrameLocks noGrp="1"/>
          </p:cNvGraphicFramePr>
          <p:nvPr>
            <p:ph sz="quarter" idx="4"/>
          </p:nvPr>
        </p:nvGraphicFramePr>
        <p:xfrm>
          <a:off x="3679372" y="2777669"/>
          <a:ext cx="4833256" cy="3380535"/>
        </p:xfrm>
        <a:graphic>
          <a:graphicData uri="http://schemas.openxmlformats.org/drawingml/2006/chart">
            <c:chart xmlns:c="http://schemas.openxmlformats.org/drawingml/2006/chart" xmlns:r="http://schemas.openxmlformats.org/officeDocument/2006/relationships" r:id="rId3"/>
          </a:graphicData>
        </a:graphic>
      </p:graphicFrame>
      <p:sp>
        <p:nvSpPr>
          <p:cNvPr id="16" name="Date Placeholder 15">
            <a:extLst>
              <a:ext uri="{FF2B5EF4-FFF2-40B4-BE49-F238E27FC236}">
                <a16:creationId xmlns:a16="http://schemas.microsoft.com/office/drawing/2014/main" id="{7CD65813-68FE-41FC-85B1-CA5683499175}"/>
              </a:ext>
            </a:extLst>
          </p:cNvPr>
          <p:cNvSpPr>
            <a:spLocks noGrp="1"/>
          </p:cNvSpPr>
          <p:nvPr>
            <p:ph type="dt" sz="half" idx="10"/>
          </p:nvPr>
        </p:nvSpPr>
        <p:spPr/>
        <p:txBody>
          <a:bodyPr/>
          <a:lstStyle/>
          <a:p>
            <a:r>
              <a:rPr lang="en-US"/>
              <a:t>November 2022</a:t>
            </a:r>
          </a:p>
        </p:txBody>
      </p:sp>
      <p:sp>
        <p:nvSpPr>
          <p:cNvPr id="17" name="Footer Placeholder 16">
            <a:extLst>
              <a:ext uri="{FF2B5EF4-FFF2-40B4-BE49-F238E27FC236}">
                <a16:creationId xmlns:a16="http://schemas.microsoft.com/office/drawing/2014/main" id="{B6E1A9D4-9AFE-4FE5-AE10-1A2E4F3CCC5F}"/>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BA8E2FC5-86D9-4B88-9933-F54A338A795D}"/>
              </a:ext>
            </a:extLst>
          </p:cNvPr>
          <p:cNvSpPr>
            <a:spLocks noGrp="1"/>
          </p:cNvSpPr>
          <p:nvPr>
            <p:ph type="sldNum" sz="quarter" idx="12"/>
          </p:nvPr>
        </p:nvSpPr>
        <p:spPr/>
        <p:txBody>
          <a:bodyPr/>
          <a:lstStyle/>
          <a:p>
            <a:fld id="{3A98F282-A15F-4A87-B428-6991105A83D0}" type="slidenum">
              <a:rPr lang="en-US" smtClean="0"/>
              <a:pPr/>
              <a:t>60</a:t>
            </a:fld>
            <a:endParaRPr lang="en-US"/>
          </a:p>
        </p:txBody>
      </p:sp>
      <p:graphicFrame>
        <p:nvGraphicFramePr>
          <p:cNvPr id="2" name="Content Placeholder 14">
            <a:extLst>
              <a:ext uri="{FF2B5EF4-FFF2-40B4-BE49-F238E27FC236}">
                <a16:creationId xmlns:a16="http://schemas.microsoft.com/office/drawing/2014/main" id="{87D572E7-C692-F078-4436-4E8A82CE16EB}"/>
              </a:ext>
            </a:extLst>
          </p:cNvPr>
          <p:cNvGraphicFramePr>
            <a:graphicFrameLocks/>
          </p:cNvGraphicFramePr>
          <p:nvPr/>
        </p:nvGraphicFramePr>
        <p:xfrm>
          <a:off x="7626220" y="2777669"/>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11">
            <a:extLst>
              <a:ext uri="{FF2B5EF4-FFF2-40B4-BE49-F238E27FC236}">
                <a16:creationId xmlns:a16="http://schemas.microsoft.com/office/drawing/2014/main" id="{4E07C294-499B-98DA-5CCD-DA2266B9CDBE}"/>
              </a:ext>
            </a:extLst>
          </p:cNvPr>
          <p:cNvSpPr txBox="1">
            <a:spLocks/>
          </p:cNvSpPr>
          <p:nvPr/>
        </p:nvSpPr>
        <p:spPr bwMode="auto">
          <a:xfrm>
            <a:off x="7581900" y="2134438"/>
            <a:ext cx="2743201"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ctr">
              <a:spcBef>
                <a:spcPts val="0"/>
              </a:spcBef>
              <a:buClr>
                <a:srgbClr val="333399"/>
              </a:buClr>
              <a:buFont typeface="Arial" panose="020B0604020202020204" pitchFamily="34" charset="0"/>
              <a:buNone/>
              <a:defRPr sz="1800" b="1">
                <a:latin typeface="Cambria" pitchFamily="18" charset="0"/>
              </a:defRPr>
            </a:lvl1pPr>
            <a:lvl2pPr marL="342900" indent="0">
              <a:spcBef>
                <a:spcPts val="900"/>
              </a:spcBef>
              <a:buClr>
                <a:srgbClr val="333399"/>
              </a:buClr>
              <a:buFont typeface="Arial" panose="020B0604020202020204" pitchFamily="34" charset="0"/>
              <a:buNone/>
              <a:defRPr sz="1500" b="1">
                <a:latin typeface="Cambria" pitchFamily="18" charset="0"/>
              </a:defRPr>
            </a:lvl2pPr>
            <a:lvl3pPr marL="685800" indent="0">
              <a:spcBef>
                <a:spcPts val="900"/>
              </a:spcBef>
              <a:buClr>
                <a:srgbClr val="333399"/>
              </a:buClr>
              <a:buFont typeface="Arial" panose="020B0604020202020204" pitchFamily="34" charset="0"/>
              <a:buNone/>
              <a:defRPr sz="1350" b="1">
                <a:latin typeface="Cambria" pitchFamily="18" charset="0"/>
              </a:defRPr>
            </a:lvl3pPr>
            <a:lvl4pPr marL="1028700" indent="0">
              <a:spcBef>
                <a:spcPts val="900"/>
              </a:spcBef>
              <a:buClr>
                <a:srgbClr val="333399"/>
              </a:buClr>
              <a:buFont typeface="Arial" panose="020B0604020202020204" pitchFamily="34" charset="0"/>
              <a:buNone/>
              <a:defRPr sz="1200" b="1">
                <a:latin typeface="Cambria" pitchFamily="18" charset="0"/>
              </a:defRPr>
            </a:lvl4pPr>
            <a:lvl5pPr marL="1371600" indent="0">
              <a:spcBef>
                <a:spcPts val="900"/>
              </a:spcBef>
              <a:buClr>
                <a:srgbClr val="333399"/>
              </a:buClr>
              <a:buFont typeface="Arial" panose="020B0604020202020204" pitchFamily="34" charset="0"/>
              <a:buNone/>
              <a:defRPr sz="1200" b="1">
                <a:latin typeface="Cambria" pitchFamily="18" charset="0"/>
              </a:defRPr>
            </a:lvl5pPr>
            <a:lvl6pPr marL="1714500" indent="0" defTabSz="685800">
              <a:spcBef>
                <a:spcPct val="20000"/>
              </a:spcBef>
              <a:buFont typeface="Arial" pitchFamily="34" charset="0"/>
              <a:buNone/>
              <a:defRPr sz="1200" b="1">
                <a:latin typeface="+mn-lt"/>
              </a:defRPr>
            </a:lvl6pPr>
            <a:lvl7pPr marL="2057400" indent="0" defTabSz="685800">
              <a:spcBef>
                <a:spcPct val="20000"/>
              </a:spcBef>
              <a:buFont typeface="Arial" pitchFamily="34" charset="0"/>
              <a:buNone/>
              <a:defRPr sz="1200" b="1">
                <a:latin typeface="+mn-lt"/>
              </a:defRPr>
            </a:lvl7pPr>
            <a:lvl8pPr marL="2400300" indent="0" defTabSz="685800">
              <a:spcBef>
                <a:spcPct val="20000"/>
              </a:spcBef>
              <a:buFont typeface="Arial" pitchFamily="34" charset="0"/>
              <a:buNone/>
              <a:defRPr sz="1200" b="1">
                <a:latin typeface="+mn-lt"/>
              </a:defRPr>
            </a:lvl8pPr>
            <a:lvl9pPr marL="2743200" indent="0" defTabSz="685800">
              <a:spcBef>
                <a:spcPct val="20000"/>
              </a:spcBef>
              <a:buFont typeface="Arial" pitchFamily="34" charset="0"/>
              <a:buNone/>
              <a:defRPr sz="1200" b="1">
                <a:latin typeface="+mn-lt"/>
              </a:defRPr>
            </a:lvl9pPr>
          </a:lstStyle>
          <a:p>
            <a:r>
              <a:rPr lang="en-US"/>
              <a:t>FY 2022</a:t>
            </a:r>
          </a:p>
          <a:p>
            <a:r>
              <a:rPr lang="en-US"/>
              <a:t>Closed IOSCs:  127</a:t>
            </a:r>
          </a:p>
        </p:txBody>
      </p:sp>
    </p:spTree>
    <p:extLst>
      <p:ext uri="{BB962C8B-B14F-4D97-AF65-F5344CB8AC3E}">
        <p14:creationId xmlns:p14="http://schemas.microsoft.com/office/powerpoint/2010/main" val="2161432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370DDB-25EE-4146-A94D-FB5B3F97E7E5}"/>
              </a:ext>
            </a:extLst>
          </p:cNvPr>
          <p:cNvSpPr>
            <a:spLocks noGrp="1"/>
          </p:cNvSpPr>
          <p:nvPr>
            <p:ph type="title"/>
          </p:nvPr>
        </p:nvSpPr>
        <p:spPr/>
        <p:txBody>
          <a:bodyPr/>
          <a:lstStyle/>
          <a:p>
            <a:r>
              <a:rPr lang="en-US"/>
              <a:t>Security Enforcement Activities Update</a:t>
            </a:r>
          </a:p>
        </p:txBody>
      </p:sp>
      <p:sp>
        <p:nvSpPr>
          <p:cNvPr id="5" name="Content Placeholder 4">
            <a:extLst>
              <a:ext uri="{FF2B5EF4-FFF2-40B4-BE49-F238E27FC236}">
                <a16:creationId xmlns:a16="http://schemas.microsoft.com/office/drawing/2014/main" id="{533C50AB-78D9-413A-BB68-986E5D6C8D8A}"/>
              </a:ext>
            </a:extLst>
          </p:cNvPr>
          <p:cNvSpPr>
            <a:spLocks noGrp="1"/>
          </p:cNvSpPr>
          <p:nvPr>
            <p:ph idx="1"/>
          </p:nvPr>
        </p:nvSpPr>
        <p:spPr>
          <a:xfrm>
            <a:off x="609600" y="1611305"/>
            <a:ext cx="10972800" cy="4572000"/>
          </a:xfrm>
        </p:spPr>
        <p:txBody>
          <a:bodyPr/>
          <a:lstStyle/>
          <a:p>
            <a:r>
              <a:rPr lang="en-US" sz="2200"/>
              <a:t>Investigation – National Technology and Engineering Solutions of Sandia, LLC at </a:t>
            </a:r>
            <a:br>
              <a:rPr lang="en-US" sz="2200"/>
            </a:br>
            <a:r>
              <a:rPr lang="en-US" sz="2200"/>
              <a:t>Sandia National Laboratories, New Mexico:</a:t>
            </a:r>
          </a:p>
          <a:p>
            <a:pPr lvl="1"/>
            <a:r>
              <a:rPr lang="en-US" sz="2200"/>
              <a:t>Introduction of Unauthorized Electronic Equipment (Panasonic Pan-Tilt-Zoom Cameras) into Security Areas and the Potential Unauthorized Disclosure of </a:t>
            </a:r>
            <a:br>
              <a:rPr lang="en-US" sz="2200"/>
            </a:br>
            <a:r>
              <a:rPr lang="en-US" sz="2200"/>
              <a:t>Classified Information </a:t>
            </a:r>
          </a:p>
          <a:p>
            <a:pPr lvl="2"/>
            <a:r>
              <a:rPr lang="en-US" sz="2200"/>
              <a:t>Issues:  </a:t>
            </a:r>
          </a:p>
          <a:p>
            <a:pPr lvl="3"/>
            <a:r>
              <a:rPr lang="en-US" sz="2200"/>
              <a:t>Proper identification, review, and marking of classified information</a:t>
            </a:r>
          </a:p>
          <a:p>
            <a:pPr lvl="3"/>
            <a:r>
              <a:rPr lang="en-US" sz="2200"/>
              <a:t>Information protection and control</a:t>
            </a:r>
          </a:p>
          <a:p>
            <a:pPr lvl="3"/>
            <a:r>
              <a:rPr lang="en-US" sz="2200"/>
              <a:t>Classified cyber security</a:t>
            </a:r>
          </a:p>
          <a:p>
            <a:pPr lvl="3"/>
            <a:r>
              <a:rPr lang="en-US" sz="2200"/>
              <a:t>IOSC inquiries</a:t>
            </a:r>
          </a:p>
          <a:p>
            <a:pPr lvl="3"/>
            <a:r>
              <a:rPr lang="en-US" sz="2200"/>
              <a:t>Causal analysis and corrective actions</a:t>
            </a:r>
          </a:p>
        </p:txBody>
      </p:sp>
      <p:sp>
        <p:nvSpPr>
          <p:cNvPr id="22" name="Date Placeholder 21">
            <a:extLst>
              <a:ext uri="{FF2B5EF4-FFF2-40B4-BE49-F238E27FC236}">
                <a16:creationId xmlns:a16="http://schemas.microsoft.com/office/drawing/2014/main" id="{DA1648C7-C169-4221-869E-65B68C5CB7F1}"/>
              </a:ext>
            </a:extLst>
          </p:cNvPr>
          <p:cNvSpPr>
            <a:spLocks noGrp="1"/>
          </p:cNvSpPr>
          <p:nvPr>
            <p:ph type="dt" sz="half" idx="10"/>
          </p:nvPr>
        </p:nvSpPr>
        <p:spPr/>
        <p:txBody>
          <a:bodyPr/>
          <a:lstStyle/>
          <a:p>
            <a:r>
              <a:rPr lang="en-US"/>
              <a:t>November 2022</a:t>
            </a:r>
          </a:p>
        </p:txBody>
      </p:sp>
      <p:sp>
        <p:nvSpPr>
          <p:cNvPr id="23" name="Footer Placeholder 22">
            <a:extLst>
              <a:ext uri="{FF2B5EF4-FFF2-40B4-BE49-F238E27FC236}">
                <a16:creationId xmlns:a16="http://schemas.microsoft.com/office/drawing/2014/main" id="{C5846A61-0362-4B14-9E95-23C5E96CFB8D}"/>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E25BCD23-2BB9-4440-8B26-06CBF9C78B58}"/>
              </a:ext>
            </a:extLst>
          </p:cNvPr>
          <p:cNvSpPr>
            <a:spLocks noGrp="1"/>
          </p:cNvSpPr>
          <p:nvPr>
            <p:ph type="sldNum" sz="quarter" idx="12"/>
          </p:nvPr>
        </p:nvSpPr>
        <p:spPr/>
        <p:txBody>
          <a:bodyPr/>
          <a:lstStyle/>
          <a:p>
            <a:pPr>
              <a:defRPr/>
            </a:pPr>
            <a:fld id="{2C909D2A-4D13-4DEB-B07A-136E2FDCF361}" type="slidenum">
              <a:rPr lang="en-US" smtClean="0"/>
              <a:pPr>
                <a:defRPr/>
              </a:pPr>
              <a:t>61</a:t>
            </a:fld>
            <a:endParaRPr lang="en-US"/>
          </a:p>
        </p:txBody>
      </p:sp>
      <p:pic>
        <p:nvPicPr>
          <p:cNvPr id="3" name="Graphic 2" descr="Web cam outline">
            <a:extLst>
              <a:ext uri="{FF2B5EF4-FFF2-40B4-BE49-F238E27FC236}">
                <a16:creationId xmlns:a16="http://schemas.microsoft.com/office/drawing/2014/main" id="{3340C1C1-B465-51C6-D70E-8EBAA3AC70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8470" y="4250647"/>
            <a:ext cx="2281644" cy="2281644"/>
          </a:xfrm>
          <a:prstGeom prst="rect">
            <a:avLst/>
          </a:prstGeom>
        </p:spPr>
      </p:pic>
    </p:spTree>
    <p:extLst>
      <p:ext uri="{BB962C8B-B14F-4D97-AF65-F5344CB8AC3E}">
        <p14:creationId xmlns:p14="http://schemas.microsoft.com/office/powerpoint/2010/main" val="1061079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9A0E7-D4B2-4E9D-8923-84466FE0AB00}"/>
              </a:ext>
            </a:extLst>
          </p:cNvPr>
          <p:cNvSpPr>
            <a:spLocks noGrp="1"/>
          </p:cNvSpPr>
          <p:nvPr>
            <p:ph type="title"/>
          </p:nvPr>
        </p:nvSpPr>
        <p:spPr/>
        <p:txBody>
          <a:bodyPr>
            <a:noAutofit/>
          </a:bodyPr>
          <a:lstStyle/>
          <a:p>
            <a:r>
              <a:rPr lang="en-US"/>
              <a:t>Security Enforcement </a:t>
            </a:r>
            <a:br>
              <a:rPr lang="en-US"/>
            </a:br>
            <a:r>
              <a:rPr lang="en-US"/>
              <a:t>Activities Update (cont’d) </a:t>
            </a:r>
          </a:p>
        </p:txBody>
      </p:sp>
      <p:sp>
        <p:nvSpPr>
          <p:cNvPr id="4" name="Content Placeholder 3">
            <a:extLst>
              <a:ext uri="{FF2B5EF4-FFF2-40B4-BE49-F238E27FC236}">
                <a16:creationId xmlns:a16="http://schemas.microsoft.com/office/drawing/2014/main" id="{8D9CA886-427E-4009-A166-4415D72C40D3}"/>
              </a:ext>
            </a:extLst>
          </p:cNvPr>
          <p:cNvSpPr>
            <a:spLocks noGrp="1"/>
          </p:cNvSpPr>
          <p:nvPr>
            <p:ph idx="1"/>
          </p:nvPr>
        </p:nvSpPr>
        <p:spPr>
          <a:xfrm>
            <a:off x="609600" y="1985570"/>
            <a:ext cx="10972800" cy="4572000"/>
          </a:xfrm>
        </p:spPr>
        <p:txBody>
          <a:bodyPr/>
          <a:lstStyle/>
          <a:p>
            <a:r>
              <a:rPr lang="en-US"/>
              <a:t>Investigation – National Technology and Engineering Solutions of Sandia, LLC at Sandia National Laboratories, New Mexico (cont’d):</a:t>
            </a:r>
          </a:p>
          <a:p>
            <a:pPr lvl="1"/>
            <a:r>
              <a:rPr lang="en-US"/>
              <a:t>Outcome:  Pending </a:t>
            </a:r>
          </a:p>
          <a:p>
            <a:pPr lvl="2"/>
            <a:r>
              <a:rPr lang="en-US"/>
              <a:t>Longstanding nature of noncompliance</a:t>
            </a:r>
          </a:p>
          <a:p>
            <a:pPr lvl="2"/>
            <a:r>
              <a:rPr lang="en-US"/>
              <a:t>Causal analysis</a:t>
            </a:r>
          </a:p>
          <a:p>
            <a:pPr lvl="2"/>
            <a:r>
              <a:rPr lang="en-US"/>
              <a:t>Extent of condition</a:t>
            </a:r>
          </a:p>
          <a:p>
            <a:pPr lvl="2"/>
            <a:r>
              <a:rPr lang="en-US"/>
              <a:t>Corrective actions</a:t>
            </a:r>
          </a:p>
          <a:p>
            <a:pPr lvl="2"/>
            <a:endParaRPr lang="en-US"/>
          </a:p>
          <a:p>
            <a:pPr lvl="2"/>
            <a:endParaRPr lang="en-US"/>
          </a:p>
          <a:p>
            <a:pPr lvl="1"/>
            <a:endParaRPr lang="en-US"/>
          </a:p>
          <a:p>
            <a:endParaRPr lang="en-US"/>
          </a:p>
        </p:txBody>
      </p:sp>
      <p:sp>
        <p:nvSpPr>
          <p:cNvPr id="17" name="Date Placeholder 16">
            <a:extLst>
              <a:ext uri="{FF2B5EF4-FFF2-40B4-BE49-F238E27FC236}">
                <a16:creationId xmlns:a16="http://schemas.microsoft.com/office/drawing/2014/main" id="{E4F88F3A-BAB9-4054-A99A-DA5662CF32AE}"/>
              </a:ext>
            </a:extLst>
          </p:cNvPr>
          <p:cNvSpPr>
            <a:spLocks noGrp="1"/>
          </p:cNvSpPr>
          <p:nvPr>
            <p:ph type="dt" sz="half" idx="10"/>
          </p:nvPr>
        </p:nvSpPr>
        <p:spPr/>
        <p:txBody>
          <a:bodyPr/>
          <a:lstStyle/>
          <a:p>
            <a:r>
              <a:rPr lang="en-US"/>
              <a:t>November 2022</a:t>
            </a:r>
          </a:p>
        </p:txBody>
      </p:sp>
      <p:sp>
        <p:nvSpPr>
          <p:cNvPr id="18" name="Footer Placeholder 17">
            <a:extLst>
              <a:ext uri="{FF2B5EF4-FFF2-40B4-BE49-F238E27FC236}">
                <a16:creationId xmlns:a16="http://schemas.microsoft.com/office/drawing/2014/main" id="{7D507FA5-0640-4E28-8923-EEFE5AC16307}"/>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DFAB90CC-B0E2-401E-9690-3665626EFD40}"/>
              </a:ext>
            </a:extLst>
          </p:cNvPr>
          <p:cNvSpPr>
            <a:spLocks noGrp="1"/>
          </p:cNvSpPr>
          <p:nvPr>
            <p:ph type="sldNum" sz="quarter" idx="12"/>
          </p:nvPr>
        </p:nvSpPr>
        <p:spPr/>
        <p:txBody>
          <a:bodyPr/>
          <a:lstStyle/>
          <a:p>
            <a:pPr>
              <a:defRPr/>
            </a:pPr>
            <a:fld id="{2C909D2A-4D13-4DEB-B07A-136E2FDCF361}" type="slidenum">
              <a:rPr lang="en-US" smtClean="0"/>
              <a:pPr>
                <a:defRPr/>
              </a:pPr>
              <a:t>62</a:t>
            </a:fld>
            <a:endParaRPr lang="en-US"/>
          </a:p>
        </p:txBody>
      </p:sp>
      <p:pic>
        <p:nvPicPr>
          <p:cNvPr id="2" name="Graphic 1" descr="Web cam outline">
            <a:extLst>
              <a:ext uri="{FF2B5EF4-FFF2-40B4-BE49-F238E27FC236}">
                <a16:creationId xmlns:a16="http://schemas.microsoft.com/office/drawing/2014/main" id="{9AFAB6AF-3BE4-FE8F-F0FB-0DC4902E22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8470" y="4250647"/>
            <a:ext cx="2281644" cy="2281644"/>
          </a:xfrm>
          <a:prstGeom prst="rect">
            <a:avLst/>
          </a:prstGeom>
        </p:spPr>
      </p:pic>
    </p:spTree>
    <p:extLst>
      <p:ext uri="{BB962C8B-B14F-4D97-AF65-F5344CB8AC3E}">
        <p14:creationId xmlns:p14="http://schemas.microsoft.com/office/powerpoint/2010/main" val="39314170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88B9B-D3FE-4E09-AE88-40D4A2DA544D}"/>
              </a:ext>
            </a:extLst>
          </p:cNvPr>
          <p:cNvSpPr>
            <a:spLocks noGrp="1"/>
          </p:cNvSpPr>
          <p:nvPr>
            <p:ph type="title"/>
          </p:nvPr>
        </p:nvSpPr>
        <p:spPr/>
        <p:txBody>
          <a:bodyPr>
            <a:normAutofit fontScale="90000"/>
          </a:bodyPr>
          <a:lstStyle/>
          <a:p>
            <a:r>
              <a:rPr lang="en-US"/>
              <a:t>Security Enforcement </a:t>
            </a:r>
            <a:br>
              <a:rPr lang="en-US"/>
            </a:br>
            <a:r>
              <a:rPr lang="en-US"/>
              <a:t>Activities Update (cont’d)</a:t>
            </a:r>
          </a:p>
        </p:txBody>
      </p:sp>
      <p:sp>
        <p:nvSpPr>
          <p:cNvPr id="4" name="Content Placeholder 3">
            <a:extLst>
              <a:ext uri="{FF2B5EF4-FFF2-40B4-BE49-F238E27FC236}">
                <a16:creationId xmlns:a16="http://schemas.microsoft.com/office/drawing/2014/main" id="{2E79B256-800F-4CB8-BC27-CDB23DD550BC}"/>
              </a:ext>
            </a:extLst>
          </p:cNvPr>
          <p:cNvSpPr>
            <a:spLocks noGrp="1"/>
          </p:cNvSpPr>
          <p:nvPr>
            <p:ph idx="1"/>
          </p:nvPr>
        </p:nvSpPr>
        <p:spPr>
          <a:xfrm>
            <a:off x="609600" y="1880640"/>
            <a:ext cx="10972800" cy="4572000"/>
          </a:xfrm>
        </p:spPr>
        <p:txBody>
          <a:bodyPr/>
          <a:lstStyle/>
          <a:p>
            <a:r>
              <a:rPr lang="en-US"/>
              <a:t>Fact-Finding – National Technology and Engineering Solutions of Sandia, LLC at Sandia National Laboratories, New Mexico:</a:t>
            </a:r>
          </a:p>
          <a:p>
            <a:pPr marL="629920" lvl="1" indent="-287020"/>
            <a:r>
              <a:rPr lang="en-US"/>
              <a:t>Three similar security incidents involving the improper protection of visually classified items</a:t>
            </a:r>
            <a:endParaRPr lang="en-US">
              <a:ea typeface="Cambria" pitchFamily="18" charset="0"/>
            </a:endParaRPr>
          </a:p>
          <a:p>
            <a:pPr lvl="2"/>
            <a:r>
              <a:rPr lang="en-US"/>
              <a:t>Issues:  </a:t>
            </a:r>
          </a:p>
          <a:p>
            <a:pPr lvl="3"/>
            <a:r>
              <a:rPr lang="en-US">
                <a:latin typeface="Cambria"/>
                <a:ea typeface="Cambria"/>
              </a:rPr>
              <a:t>Similar IOSCs within the same Center</a:t>
            </a:r>
          </a:p>
          <a:p>
            <a:pPr lvl="3"/>
            <a:r>
              <a:rPr lang="en-US"/>
              <a:t>Processes and procedures for protecting visually </a:t>
            </a:r>
            <a:br>
              <a:rPr lang="en-US"/>
            </a:br>
            <a:r>
              <a:rPr lang="en-US"/>
              <a:t>classified items</a:t>
            </a:r>
          </a:p>
          <a:p>
            <a:pPr lvl="3"/>
            <a:r>
              <a:rPr lang="en-US"/>
              <a:t>Self-assessments </a:t>
            </a:r>
          </a:p>
          <a:p>
            <a:endParaRPr lang="en-US"/>
          </a:p>
        </p:txBody>
      </p:sp>
      <p:sp>
        <p:nvSpPr>
          <p:cNvPr id="17" name="Date Placeholder 16">
            <a:extLst>
              <a:ext uri="{FF2B5EF4-FFF2-40B4-BE49-F238E27FC236}">
                <a16:creationId xmlns:a16="http://schemas.microsoft.com/office/drawing/2014/main" id="{3E708D6F-F829-4B6D-81D0-8D4771450E49}"/>
              </a:ext>
            </a:extLst>
          </p:cNvPr>
          <p:cNvSpPr>
            <a:spLocks noGrp="1"/>
          </p:cNvSpPr>
          <p:nvPr>
            <p:ph type="dt" sz="half" idx="10"/>
          </p:nvPr>
        </p:nvSpPr>
        <p:spPr/>
        <p:txBody>
          <a:bodyPr/>
          <a:lstStyle/>
          <a:p>
            <a:r>
              <a:rPr lang="en-US"/>
              <a:t>November 2022</a:t>
            </a:r>
          </a:p>
        </p:txBody>
      </p:sp>
      <p:sp>
        <p:nvSpPr>
          <p:cNvPr id="18" name="Footer Placeholder 17">
            <a:extLst>
              <a:ext uri="{FF2B5EF4-FFF2-40B4-BE49-F238E27FC236}">
                <a16:creationId xmlns:a16="http://schemas.microsoft.com/office/drawing/2014/main" id="{A42544DB-1BC8-4226-A775-AE3177B44739}"/>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4101E248-1965-465E-ACF5-B448F81CC551}"/>
              </a:ext>
            </a:extLst>
          </p:cNvPr>
          <p:cNvSpPr>
            <a:spLocks noGrp="1"/>
          </p:cNvSpPr>
          <p:nvPr>
            <p:ph type="sldNum" sz="quarter" idx="12"/>
          </p:nvPr>
        </p:nvSpPr>
        <p:spPr/>
        <p:txBody>
          <a:bodyPr/>
          <a:lstStyle/>
          <a:p>
            <a:pPr>
              <a:defRPr/>
            </a:pPr>
            <a:fld id="{2C909D2A-4D13-4DEB-B07A-136E2FDCF361}" type="slidenum">
              <a:rPr lang="en-US" smtClean="0"/>
              <a:pPr>
                <a:defRPr/>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9A0E7-D4B2-4E9D-8923-84466FE0AB00}"/>
              </a:ext>
            </a:extLst>
          </p:cNvPr>
          <p:cNvSpPr>
            <a:spLocks noGrp="1"/>
          </p:cNvSpPr>
          <p:nvPr>
            <p:ph type="title"/>
          </p:nvPr>
        </p:nvSpPr>
        <p:spPr/>
        <p:txBody>
          <a:bodyPr>
            <a:normAutofit fontScale="90000"/>
          </a:bodyPr>
          <a:lstStyle/>
          <a:p>
            <a:r>
              <a:rPr lang="en-US"/>
              <a:t>Security Enforcement </a:t>
            </a:r>
            <a:br>
              <a:rPr lang="en-US"/>
            </a:br>
            <a:r>
              <a:rPr lang="en-US"/>
              <a:t>Activities Update (cont’d) </a:t>
            </a:r>
          </a:p>
        </p:txBody>
      </p:sp>
      <p:sp>
        <p:nvSpPr>
          <p:cNvPr id="4" name="Content Placeholder 3">
            <a:extLst>
              <a:ext uri="{FF2B5EF4-FFF2-40B4-BE49-F238E27FC236}">
                <a16:creationId xmlns:a16="http://schemas.microsoft.com/office/drawing/2014/main" id="{8D9CA886-427E-4009-A166-4415D72C40D3}"/>
              </a:ext>
            </a:extLst>
          </p:cNvPr>
          <p:cNvSpPr>
            <a:spLocks noGrp="1"/>
          </p:cNvSpPr>
          <p:nvPr>
            <p:ph idx="1"/>
          </p:nvPr>
        </p:nvSpPr>
        <p:spPr>
          <a:xfrm>
            <a:off x="609600" y="1895630"/>
            <a:ext cx="10972800" cy="4572000"/>
          </a:xfrm>
        </p:spPr>
        <p:txBody>
          <a:bodyPr/>
          <a:lstStyle/>
          <a:p>
            <a:r>
              <a:rPr lang="en-US"/>
              <a:t>Fact-Finding – National Technology and Engineering Solutions of Sandia, LLC at Sandia National Laboratories, New Mexico (cont’d):</a:t>
            </a:r>
          </a:p>
          <a:p>
            <a:pPr lvl="1"/>
            <a:r>
              <a:rPr lang="en-US"/>
              <a:t>Outcome:</a:t>
            </a:r>
            <a:r>
              <a:rPr lang="en-US">
                <a:solidFill>
                  <a:srgbClr val="FF0000"/>
                </a:solidFill>
              </a:rPr>
              <a:t>  </a:t>
            </a:r>
            <a:r>
              <a:rPr lang="en-US"/>
              <a:t>Enforcement Letter issued, June 6, 2022</a:t>
            </a:r>
          </a:p>
          <a:p>
            <a:pPr lvl="2"/>
            <a:r>
              <a:rPr lang="en-US"/>
              <a:t>Causal analysis</a:t>
            </a:r>
          </a:p>
          <a:p>
            <a:pPr lvl="2"/>
            <a:r>
              <a:rPr lang="en-US"/>
              <a:t>Corrective actions</a:t>
            </a:r>
          </a:p>
          <a:p>
            <a:pPr lvl="2"/>
            <a:endParaRPr lang="en-US"/>
          </a:p>
          <a:p>
            <a:pPr lvl="2"/>
            <a:endParaRPr lang="en-US"/>
          </a:p>
          <a:p>
            <a:pPr lvl="1"/>
            <a:endParaRPr lang="en-US"/>
          </a:p>
          <a:p>
            <a:endParaRPr lang="en-US"/>
          </a:p>
        </p:txBody>
      </p:sp>
      <p:sp>
        <p:nvSpPr>
          <p:cNvPr id="12" name="Date Placeholder 11">
            <a:extLst>
              <a:ext uri="{FF2B5EF4-FFF2-40B4-BE49-F238E27FC236}">
                <a16:creationId xmlns:a16="http://schemas.microsoft.com/office/drawing/2014/main" id="{A2902EFC-0E49-4EA7-A9E7-C81244D90C89}"/>
              </a:ext>
            </a:extLst>
          </p:cNvPr>
          <p:cNvSpPr>
            <a:spLocks noGrp="1"/>
          </p:cNvSpPr>
          <p:nvPr>
            <p:ph type="dt" sz="half" idx="10"/>
          </p:nvPr>
        </p:nvSpPr>
        <p:spPr/>
        <p:txBody>
          <a:bodyPr/>
          <a:lstStyle/>
          <a:p>
            <a:r>
              <a:rPr lang="en-US"/>
              <a:t>November 2022</a:t>
            </a:r>
          </a:p>
        </p:txBody>
      </p:sp>
      <p:sp>
        <p:nvSpPr>
          <p:cNvPr id="13" name="Footer Placeholder 12">
            <a:extLst>
              <a:ext uri="{FF2B5EF4-FFF2-40B4-BE49-F238E27FC236}">
                <a16:creationId xmlns:a16="http://schemas.microsoft.com/office/drawing/2014/main" id="{3E41A01E-AC4E-4FC8-9A06-4B7515965725}"/>
              </a:ext>
            </a:extLst>
          </p:cNvPr>
          <p:cNvSpPr>
            <a:spLocks noGrp="1"/>
          </p:cNvSpPr>
          <p:nvPr>
            <p:ph type="ftr" sz="quarter" idx="11"/>
          </p:nvPr>
        </p:nvSpPr>
        <p:spPr/>
        <p:txBody>
          <a:bodyPr/>
          <a:lstStyle/>
          <a:p>
            <a:r>
              <a:rPr lang="en-US"/>
              <a:t>Office of Enforcement</a:t>
            </a:r>
          </a:p>
        </p:txBody>
      </p:sp>
      <p:sp>
        <p:nvSpPr>
          <p:cNvPr id="7" name="Slide Number Placeholder 6">
            <a:extLst>
              <a:ext uri="{FF2B5EF4-FFF2-40B4-BE49-F238E27FC236}">
                <a16:creationId xmlns:a16="http://schemas.microsoft.com/office/drawing/2014/main" id="{56EDAC91-D0EC-461A-8795-22515CC9E1D1}"/>
              </a:ext>
            </a:extLst>
          </p:cNvPr>
          <p:cNvSpPr>
            <a:spLocks noGrp="1"/>
          </p:cNvSpPr>
          <p:nvPr>
            <p:ph type="sldNum" sz="quarter" idx="12"/>
          </p:nvPr>
        </p:nvSpPr>
        <p:spPr/>
        <p:txBody>
          <a:bodyPr/>
          <a:lstStyle/>
          <a:p>
            <a:pPr>
              <a:defRPr/>
            </a:pPr>
            <a:fld id="{2C909D2A-4D13-4DEB-B07A-136E2FDCF361}" type="slidenum">
              <a:rPr lang="en-US" smtClean="0"/>
              <a:pPr>
                <a:defRPr/>
              </a:pPr>
              <a:t>64</a:t>
            </a:fld>
            <a:endParaRPr lang="en-US"/>
          </a:p>
        </p:txBody>
      </p:sp>
    </p:spTree>
    <p:extLst>
      <p:ext uri="{BB962C8B-B14F-4D97-AF65-F5344CB8AC3E}">
        <p14:creationId xmlns:p14="http://schemas.microsoft.com/office/powerpoint/2010/main" val="2761724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4D9EC-C57C-192A-168F-7154BAF83C44}"/>
              </a:ext>
            </a:extLst>
          </p:cNvPr>
          <p:cNvSpPr>
            <a:spLocks noGrp="1"/>
          </p:cNvSpPr>
          <p:nvPr>
            <p:ph type="title"/>
          </p:nvPr>
        </p:nvSpPr>
        <p:spPr/>
        <p:txBody>
          <a:bodyPr/>
          <a:lstStyle/>
          <a:p>
            <a:r>
              <a:rPr lang="en-US"/>
              <a:t>Security Enforcement Activities Update (cont'd)</a:t>
            </a:r>
          </a:p>
        </p:txBody>
      </p:sp>
      <p:sp>
        <p:nvSpPr>
          <p:cNvPr id="3" name="Content Placeholder 2">
            <a:extLst>
              <a:ext uri="{FF2B5EF4-FFF2-40B4-BE49-F238E27FC236}">
                <a16:creationId xmlns:a16="http://schemas.microsoft.com/office/drawing/2014/main" id="{6748F7FC-3439-C3E0-7E11-37739A6637D4}"/>
              </a:ext>
            </a:extLst>
          </p:cNvPr>
          <p:cNvSpPr>
            <a:spLocks noGrp="1"/>
          </p:cNvSpPr>
          <p:nvPr>
            <p:ph idx="1"/>
          </p:nvPr>
        </p:nvSpPr>
        <p:spPr/>
        <p:txBody>
          <a:bodyPr/>
          <a:lstStyle/>
          <a:p>
            <a:r>
              <a:rPr lang="en-US">
                <a:latin typeface="Cambria"/>
                <a:ea typeface="Cambria"/>
              </a:rPr>
              <a:t>IOSC Evaluation – Battelle Energy Alliance, LLC at Idaho </a:t>
            </a:r>
            <a:br>
              <a:rPr lang="en-US"/>
            </a:br>
            <a:r>
              <a:rPr lang="en-US">
                <a:latin typeface="Cambria"/>
                <a:ea typeface="Cambria"/>
              </a:rPr>
              <a:t>National Laboratory  </a:t>
            </a:r>
          </a:p>
          <a:p>
            <a:pPr lvl="1"/>
            <a:r>
              <a:rPr lang="en-US">
                <a:latin typeface="Cambria"/>
                <a:ea typeface="Cambria"/>
              </a:rPr>
              <a:t>Issues:</a:t>
            </a:r>
          </a:p>
          <a:p>
            <a:pPr lvl="2"/>
            <a:r>
              <a:rPr lang="en-US">
                <a:latin typeface="Cambria"/>
                <a:ea typeface="Cambria"/>
              </a:rPr>
              <a:t>Storage and protection of classified matter</a:t>
            </a:r>
          </a:p>
          <a:p>
            <a:pPr lvl="2"/>
            <a:r>
              <a:rPr lang="en-US">
                <a:latin typeface="Cambria"/>
                <a:ea typeface="Cambria"/>
              </a:rPr>
              <a:t>Ineffective work planning and control processes</a:t>
            </a:r>
          </a:p>
          <a:p>
            <a:pPr lvl="1"/>
            <a:r>
              <a:rPr lang="en-US">
                <a:latin typeface="Cambria"/>
                <a:ea typeface="Cambria"/>
              </a:rPr>
              <a:t>Outcome – Enforcement Letter issued, November 4, 2022</a:t>
            </a:r>
            <a:endParaRPr lang="en-US">
              <a:ea typeface="Cambria"/>
            </a:endParaRPr>
          </a:p>
          <a:p>
            <a:pPr lvl="2"/>
            <a:r>
              <a:rPr lang="en-US">
                <a:latin typeface="Cambria"/>
                <a:ea typeface="Cambria"/>
              </a:rPr>
              <a:t>Corrective Actions</a:t>
            </a:r>
          </a:p>
        </p:txBody>
      </p:sp>
      <p:sp>
        <p:nvSpPr>
          <p:cNvPr id="4" name="Date Placeholder 3">
            <a:extLst>
              <a:ext uri="{FF2B5EF4-FFF2-40B4-BE49-F238E27FC236}">
                <a16:creationId xmlns:a16="http://schemas.microsoft.com/office/drawing/2014/main" id="{56D51387-31FF-3110-96E3-93318C0C078F}"/>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740768D8-0367-07F4-B6DE-8E6812AC2497}"/>
              </a:ext>
            </a:extLst>
          </p:cNvPr>
          <p:cNvSpPr>
            <a:spLocks noGrp="1"/>
          </p:cNvSpPr>
          <p:nvPr>
            <p:ph type="ftr" sz="quarter" idx="11"/>
          </p:nvPr>
        </p:nvSpPr>
        <p:spPr/>
        <p:txBody>
          <a:bodyPr/>
          <a:lstStyle/>
          <a:p>
            <a:r>
              <a:rPr lang="en-US"/>
              <a:t>Office of Enforcement</a:t>
            </a:r>
          </a:p>
        </p:txBody>
      </p:sp>
      <p:sp>
        <p:nvSpPr>
          <p:cNvPr id="6" name="Slide Number Placeholder 5">
            <a:extLst>
              <a:ext uri="{FF2B5EF4-FFF2-40B4-BE49-F238E27FC236}">
                <a16:creationId xmlns:a16="http://schemas.microsoft.com/office/drawing/2014/main" id="{14DDBDC1-9033-5DF2-7F24-0A47A2B1E2A8}"/>
              </a:ext>
            </a:extLst>
          </p:cNvPr>
          <p:cNvSpPr>
            <a:spLocks noGrp="1"/>
          </p:cNvSpPr>
          <p:nvPr>
            <p:ph type="sldNum" sz="quarter" idx="12"/>
          </p:nvPr>
        </p:nvSpPr>
        <p:spPr/>
        <p:txBody>
          <a:bodyPr/>
          <a:lstStyle/>
          <a:p>
            <a:fld id="{FA0E5D78-9619-4672-B754-077514D1C558}" type="slidenum">
              <a:rPr lang="en-US" altLang="en-US" smtClean="0"/>
              <a:pPr/>
              <a:t>65</a:t>
            </a:fld>
            <a:endParaRPr lang="en-US" altLang="en-US"/>
          </a:p>
        </p:txBody>
      </p:sp>
    </p:spTree>
    <p:extLst>
      <p:ext uri="{BB962C8B-B14F-4D97-AF65-F5344CB8AC3E}">
        <p14:creationId xmlns:p14="http://schemas.microsoft.com/office/powerpoint/2010/main" val="3734595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26148E2-A87B-4B1D-9D88-6A07EE502861}"/>
              </a:ext>
            </a:extLst>
          </p:cNvPr>
          <p:cNvSpPr>
            <a:spLocks noGrp="1"/>
          </p:cNvSpPr>
          <p:nvPr>
            <p:ph type="title"/>
          </p:nvPr>
        </p:nvSpPr>
        <p:spPr/>
        <p:txBody>
          <a:bodyPr/>
          <a:lstStyle/>
          <a:p>
            <a:r>
              <a:rPr lang="en-US"/>
              <a:t>Security Enforcement Reference Tools</a:t>
            </a:r>
          </a:p>
        </p:txBody>
      </p:sp>
      <p:sp>
        <p:nvSpPr>
          <p:cNvPr id="14" name="Content Placeholder 13">
            <a:extLst>
              <a:ext uri="{FF2B5EF4-FFF2-40B4-BE49-F238E27FC236}">
                <a16:creationId xmlns:a16="http://schemas.microsoft.com/office/drawing/2014/main" id="{B8501C29-2610-4890-9450-2AF7869C1053}"/>
              </a:ext>
            </a:extLst>
          </p:cNvPr>
          <p:cNvSpPr>
            <a:spLocks noGrp="1"/>
          </p:cNvSpPr>
          <p:nvPr>
            <p:ph idx="1"/>
          </p:nvPr>
        </p:nvSpPr>
        <p:spPr/>
        <p:txBody>
          <a:bodyPr/>
          <a:lstStyle/>
          <a:p>
            <a:r>
              <a:rPr lang="en-US">
                <a:sym typeface="Symbol" pitchFamily="18" charset="2"/>
              </a:rPr>
              <a:t>Office of Security Enforcement Website: </a:t>
            </a:r>
            <a:r>
              <a:rPr lang="en-US">
                <a:hlinkClick r:id="rId2"/>
              </a:rPr>
              <a:t>http://energy.gov/ea/services/enforcement</a:t>
            </a:r>
            <a:endParaRPr lang="en-US"/>
          </a:p>
          <a:p>
            <a:endParaRPr lang="en-US">
              <a:sym typeface="Symbol" pitchFamily="18" charset="2"/>
            </a:endParaRPr>
          </a:p>
          <a:p>
            <a:r>
              <a:rPr lang="en-US">
                <a:sym typeface="Symbol" pitchFamily="18" charset="2"/>
              </a:rPr>
              <a:t>Enforcement Process Overview and Enforcement </a:t>
            </a:r>
            <a:br>
              <a:rPr lang="en-US">
                <a:sym typeface="Symbol" pitchFamily="18" charset="2"/>
              </a:rPr>
            </a:br>
            <a:r>
              <a:rPr lang="en-US">
                <a:sym typeface="Symbol" pitchFamily="18" charset="2"/>
              </a:rPr>
              <a:t>Coordinators Handbook:</a:t>
            </a:r>
            <a:br>
              <a:rPr lang="en-US">
                <a:sym typeface="Symbol" pitchFamily="18" charset="2"/>
              </a:rPr>
            </a:br>
            <a:r>
              <a:rPr lang="en-US">
                <a:hlinkClick r:id="rId3"/>
              </a:rPr>
              <a:t>http://energy.gov/ea/services/enforcement/enforcement-program-and-process-guidance-and-information</a:t>
            </a:r>
            <a:r>
              <a:rPr lang="en-US">
                <a:sym typeface="Symbol" pitchFamily="18" charset="2"/>
              </a:rPr>
              <a:t> </a:t>
            </a:r>
          </a:p>
          <a:p>
            <a:endParaRPr lang="en-US"/>
          </a:p>
        </p:txBody>
      </p:sp>
      <p:sp>
        <p:nvSpPr>
          <p:cNvPr id="8" name="Date Placeholder 7">
            <a:extLst>
              <a:ext uri="{FF2B5EF4-FFF2-40B4-BE49-F238E27FC236}">
                <a16:creationId xmlns:a16="http://schemas.microsoft.com/office/drawing/2014/main" id="{553B963A-8582-440E-A70A-E1808C5AAF34}"/>
              </a:ext>
            </a:extLst>
          </p:cNvPr>
          <p:cNvSpPr>
            <a:spLocks noGrp="1"/>
          </p:cNvSpPr>
          <p:nvPr>
            <p:ph type="dt" sz="half" idx="10"/>
          </p:nvPr>
        </p:nvSpPr>
        <p:spPr/>
        <p:txBody>
          <a:bodyPr/>
          <a:lstStyle/>
          <a:p>
            <a:r>
              <a:rPr lang="en-US"/>
              <a:t>November 2022</a:t>
            </a:r>
          </a:p>
        </p:txBody>
      </p:sp>
      <p:sp>
        <p:nvSpPr>
          <p:cNvPr id="9" name="Footer Placeholder 8">
            <a:extLst>
              <a:ext uri="{FF2B5EF4-FFF2-40B4-BE49-F238E27FC236}">
                <a16:creationId xmlns:a16="http://schemas.microsoft.com/office/drawing/2014/main" id="{ACFC5D5F-01EE-4D60-A3AE-03D58C4C4046}"/>
              </a:ext>
            </a:extLst>
          </p:cNvPr>
          <p:cNvSpPr>
            <a:spLocks noGrp="1"/>
          </p:cNvSpPr>
          <p:nvPr>
            <p:ph type="ftr" sz="quarter" idx="11"/>
          </p:nvPr>
        </p:nvSpPr>
        <p:spPr/>
        <p:txBody>
          <a:bodyPr/>
          <a:lstStyle/>
          <a:p>
            <a:r>
              <a:rPr lang="en-US"/>
              <a:t>Office of Enforcement</a:t>
            </a:r>
          </a:p>
        </p:txBody>
      </p:sp>
      <p:sp>
        <p:nvSpPr>
          <p:cNvPr id="5" name="Slide Number Placeholder 4">
            <a:extLst>
              <a:ext uri="{FF2B5EF4-FFF2-40B4-BE49-F238E27FC236}">
                <a16:creationId xmlns:a16="http://schemas.microsoft.com/office/drawing/2014/main" id="{569458C6-47F7-4E52-87E5-EA3C68679168}"/>
              </a:ext>
            </a:extLst>
          </p:cNvPr>
          <p:cNvSpPr>
            <a:spLocks noGrp="1"/>
          </p:cNvSpPr>
          <p:nvPr>
            <p:ph type="sldNum" sz="quarter" idx="12"/>
          </p:nvPr>
        </p:nvSpPr>
        <p:spPr/>
        <p:txBody>
          <a:bodyPr/>
          <a:lstStyle/>
          <a:p>
            <a:fld id="{3A98F282-A15F-4A87-B428-6991105A83D0}" type="slidenum">
              <a:rPr lang="en-US" smtClean="0"/>
              <a:pPr/>
              <a:t>66</a:t>
            </a:fld>
            <a:endParaRPr lang="en-US"/>
          </a:p>
        </p:txBody>
      </p:sp>
    </p:spTree>
    <p:extLst>
      <p:ext uri="{BB962C8B-B14F-4D97-AF65-F5344CB8AC3E}">
        <p14:creationId xmlns:p14="http://schemas.microsoft.com/office/powerpoint/2010/main" val="1321393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5718FE-2B1D-4A1F-B223-6197C2625B54}"/>
              </a:ext>
            </a:extLst>
          </p:cNvPr>
          <p:cNvSpPr>
            <a:spLocks noGrp="1"/>
          </p:cNvSpPr>
          <p:nvPr>
            <p:ph type="title"/>
          </p:nvPr>
        </p:nvSpPr>
        <p:spPr>
          <a:xfrm>
            <a:off x="609600" y="1438546"/>
            <a:ext cx="10972800" cy="906116"/>
          </a:xfrm>
        </p:spPr>
        <p:txBody>
          <a:bodyPr>
            <a:normAutofit fontScale="90000"/>
          </a:bodyPr>
          <a:lstStyle/>
          <a:p>
            <a:r>
              <a:rPr lang="en-US"/>
              <a:t>Contact Information</a:t>
            </a:r>
            <a:br>
              <a:rPr lang="en-US"/>
            </a:br>
            <a:r>
              <a:rPr lang="en-US"/>
              <a:t>Office of Security Enforcement, EA-13</a:t>
            </a:r>
            <a:br>
              <a:rPr lang="en-US"/>
            </a:br>
            <a:br>
              <a:rPr lang="en-US"/>
            </a:br>
            <a:endParaRPr lang="en-US"/>
          </a:p>
        </p:txBody>
      </p:sp>
      <p:sp>
        <p:nvSpPr>
          <p:cNvPr id="8" name="Content Placeholder 7">
            <a:extLst>
              <a:ext uri="{FF2B5EF4-FFF2-40B4-BE49-F238E27FC236}">
                <a16:creationId xmlns:a16="http://schemas.microsoft.com/office/drawing/2014/main" id="{E36E66EC-0122-48F3-AC50-69102A38072D}"/>
              </a:ext>
            </a:extLst>
          </p:cNvPr>
          <p:cNvSpPr>
            <a:spLocks noGrp="1"/>
          </p:cNvSpPr>
          <p:nvPr>
            <p:ph idx="1"/>
          </p:nvPr>
        </p:nvSpPr>
        <p:spPr/>
        <p:txBody>
          <a:bodyPr/>
          <a:lstStyle/>
          <a:p>
            <a:pPr marL="0" indent="0" algn="ctr">
              <a:buNone/>
            </a:pPr>
            <a:endParaRPr lang="en-US"/>
          </a:p>
          <a:p>
            <a:pPr marL="0" indent="0" algn="ctr">
              <a:buNone/>
            </a:pPr>
            <a:r>
              <a:rPr lang="en-US"/>
              <a:t>Carrianne Zimmerman, Director</a:t>
            </a:r>
          </a:p>
          <a:p>
            <a:pPr marL="0" indent="0" algn="ctr">
              <a:buNone/>
            </a:pPr>
            <a:r>
              <a:rPr lang="en-US">
                <a:hlinkClick r:id="rId2"/>
              </a:rPr>
              <a:t>carrianne.zimmerman@hq.doe.gov</a:t>
            </a:r>
            <a:endParaRPr lang="en-US"/>
          </a:p>
          <a:p>
            <a:pPr marL="0" indent="0" algn="ctr">
              <a:buNone/>
            </a:pPr>
            <a:r>
              <a:rPr lang="en-US"/>
              <a:t>301-903-8996</a:t>
            </a:r>
          </a:p>
          <a:p>
            <a:pPr marL="0" indent="0" algn="ctr">
              <a:buNone/>
            </a:pPr>
            <a:endParaRPr lang="en-US"/>
          </a:p>
          <a:p>
            <a:pPr marL="0" indent="0" algn="ctr">
              <a:buNone/>
            </a:pPr>
            <a:r>
              <a:rPr lang="en-US"/>
              <a:t>Karen Sims</a:t>
            </a:r>
            <a:br>
              <a:rPr lang="en-US"/>
            </a:br>
            <a:r>
              <a:rPr lang="en-US">
                <a:solidFill>
                  <a:srgbClr val="0000FF"/>
                </a:solidFill>
                <a:hlinkClick r:id="rId3">
                  <a:extLst>
                    <a:ext uri="{A12FA001-AC4F-418D-AE19-62706E023703}">
                      <ahyp:hlinkClr xmlns:ahyp="http://schemas.microsoft.com/office/drawing/2018/hyperlinkcolor" val="tx"/>
                    </a:ext>
                  </a:extLst>
                </a:hlinkClick>
              </a:rPr>
              <a:t>karen.sims@hq.doe.gov</a:t>
            </a:r>
            <a:r>
              <a:rPr lang="en-US">
                <a:solidFill>
                  <a:srgbClr val="0000FF"/>
                </a:solidFill>
              </a:rPr>
              <a:t> </a:t>
            </a:r>
          </a:p>
          <a:p>
            <a:pPr marL="0" indent="0" algn="ctr">
              <a:buNone/>
            </a:pPr>
            <a:r>
              <a:rPr lang="en-US"/>
              <a:t>301-903-0244</a:t>
            </a:r>
          </a:p>
        </p:txBody>
      </p:sp>
      <p:sp>
        <p:nvSpPr>
          <p:cNvPr id="6" name="Slide Number Placeholder 5">
            <a:extLst>
              <a:ext uri="{FF2B5EF4-FFF2-40B4-BE49-F238E27FC236}">
                <a16:creationId xmlns:a16="http://schemas.microsoft.com/office/drawing/2014/main" id="{492D2D92-29EE-4464-B302-058024A3B1A3}"/>
              </a:ext>
            </a:extLst>
          </p:cNvPr>
          <p:cNvSpPr>
            <a:spLocks noGrp="1"/>
          </p:cNvSpPr>
          <p:nvPr>
            <p:ph type="sldNum" sz="quarter" idx="12"/>
          </p:nvPr>
        </p:nvSpPr>
        <p:spPr/>
        <p:txBody>
          <a:bodyPr/>
          <a:lstStyle/>
          <a:p>
            <a:fld id="{3A98F282-A15F-4A87-B428-6991105A83D0}" type="slidenum">
              <a:rPr lang="en-US" smtClean="0"/>
              <a:pPr/>
              <a:t>67</a:t>
            </a:fld>
            <a:endParaRPr lang="en-US"/>
          </a:p>
        </p:txBody>
      </p:sp>
      <p:sp>
        <p:nvSpPr>
          <p:cNvPr id="14" name="Date Placeholder 13">
            <a:extLst>
              <a:ext uri="{FF2B5EF4-FFF2-40B4-BE49-F238E27FC236}">
                <a16:creationId xmlns:a16="http://schemas.microsoft.com/office/drawing/2014/main" id="{62C29003-1D48-4D37-925A-8E58DF1C4CF0}"/>
              </a:ext>
            </a:extLst>
          </p:cNvPr>
          <p:cNvSpPr>
            <a:spLocks noGrp="1"/>
          </p:cNvSpPr>
          <p:nvPr>
            <p:ph type="dt" sz="half" idx="10"/>
          </p:nvPr>
        </p:nvSpPr>
        <p:spPr/>
        <p:txBody>
          <a:bodyPr/>
          <a:lstStyle/>
          <a:p>
            <a:pPr>
              <a:defRPr/>
            </a:pPr>
            <a:r>
              <a:rPr lang="en-US">
                <a:solidFill>
                  <a:prstClr val="black">
                    <a:tint val="75000"/>
                  </a:prstClr>
                </a:solidFill>
              </a:rPr>
              <a:t>November 2022</a:t>
            </a:r>
          </a:p>
        </p:txBody>
      </p:sp>
      <p:sp>
        <p:nvSpPr>
          <p:cNvPr id="15" name="Footer Placeholder 14">
            <a:extLst>
              <a:ext uri="{FF2B5EF4-FFF2-40B4-BE49-F238E27FC236}">
                <a16:creationId xmlns:a16="http://schemas.microsoft.com/office/drawing/2014/main" id="{AC366E57-2A27-41A0-982B-F9B14711E982}"/>
              </a:ext>
            </a:extLst>
          </p:cNvPr>
          <p:cNvSpPr>
            <a:spLocks noGrp="1"/>
          </p:cNvSpPr>
          <p:nvPr>
            <p:ph type="ftr" sz="quarter" idx="11"/>
          </p:nvPr>
        </p:nvSpPr>
        <p:spPr/>
        <p:txBody>
          <a:bodyPr/>
          <a:lstStyle/>
          <a:p>
            <a:pPr>
              <a:defRPr/>
            </a:pPr>
            <a:r>
              <a:rPr lang="en-US">
                <a:solidFill>
                  <a:prstClr val="black">
                    <a:tint val="75000"/>
                  </a:prstClr>
                </a:solidFill>
              </a:rPr>
              <a:t>Office of Enforcement</a:t>
            </a:r>
          </a:p>
        </p:txBody>
      </p:sp>
    </p:spTree>
    <p:extLst>
      <p:ext uri="{BB962C8B-B14F-4D97-AF65-F5344CB8AC3E}">
        <p14:creationId xmlns:p14="http://schemas.microsoft.com/office/powerpoint/2010/main" val="3990139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778A0DC-D495-4E40-AF1F-3FC4EB14D5CE}"/>
              </a:ext>
            </a:extLst>
          </p:cNvPr>
          <p:cNvSpPr>
            <a:spLocks noGrp="1"/>
          </p:cNvSpPr>
          <p:nvPr>
            <p:ph type="title"/>
          </p:nvPr>
        </p:nvSpPr>
        <p:spPr/>
        <p:txBody>
          <a:bodyPr/>
          <a:lstStyle/>
          <a:p>
            <a:r>
              <a:rPr lang="en-US"/>
              <a:t>Questions?</a:t>
            </a:r>
          </a:p>
        </p:txBody>
      </p:sp>
      <p:sp>
        <p:nvSpPr>
          <p:cNvPr id="17" name="Date Placeholder 16">
            <a:extLst>
              <a:ext uri="{FF2B5EF4-FFF2-40B4-BE49-F238E27FC236}">
                <a16:creationId xmlns:a16="http://schemas.microsoft.com/office/drawing/2014/main" id="{6DEE37D1-22F4-415A-91D3-30B6F3F09884}"/>
              </a:ext>
            </a:extLst>
          </p:cNvPr>
          <p:cNvSpPr>
            <a:spLocks noGrp="1"/>
          </p:cNvSpPr>
          <p:nvPr>
            <p:ph type="dt" sz="half" idx="10"/>
          </p:nvPr>
        </p:nvSpPr>
        <p:spPr/>
        <p:txBody>
          <a:bodyPr/>
          <a:lstStyle/>
          <a:p>
            <a:r>
              <a:rPr lang="en-US"/>
              <a:t>November 2022</a:t>
            </a:r>
          </a:p>
        </p:txBody>
      </p:sp>
      <p:sp>
        <p:nvSpPr>
          <p:cNvPr id="18" name="Footer Placeholder 17">
            <a:extLst>
              <a:ext uri="{FF2B5EF4-FFF2-40B4-BE49-F238E27FC236}">
                <a16:creationId xmlns:a16="http://schemas.microsoft.com/office/drawing/2014/main" id="{5604B154-3E35-46BF-90BA-D33AC4181629}"/>
              </a:ext>
            </a:extLst>
          </p:cNvPr>
          <p:cNvSpPr>
            <a:spLocks noGrp="1"/>
          </p:cNvSpPr>
          <p:nvPr>
            <p:ph type="ftr" sz="quarter" idx="11"/>
          </p:nvPr>
        </p:nvSpPr>
        <p:spPr/>
        <p:txBody>
          <a:bodyPr/>
          <a:lstStyle/>
          <a:p>
            <a:r>
              <a:rPr lang="en-US"/>
              <a:t>Office of Enforcement</a:t>
            </a:r>
          </a:p>
        </p:txBody>
      </p:sp>
      <p:sp>
        <p:nvSpPr>
          <p:cNvPr id="19" name="Slide Number Placeholder 18">
            <a:extLst>
              <a:ext uri="{FF2B5EF4-FFF2-40B4-BE49-F238E27FC236}">
                <a16:creationId xmlns:a16="http://schemas.microsoft.com/office/drawing/2014/main" id="{70C01553-7EEC-4795-A590-DB05D20B0683}"/>
              </a:ext>
            </a:extLst>
          </p:cNvPr>
          <p:cNvSpPr>
            <a:spLocks noGrp="1"/>
          </p:cNvSpPr>
          <p:nvPr>
            <p:ph type="sldNum" sz="quarter" idx="12"/>
          </p:nvPr>
        </p:nvSpPr>
        <p:spPr/>
        <p:txBody>
          <a:bodyPr/>
          <a:lstStyle/>
          <a:p>
            <a:fld id="{FA0E5D78-9619-4672-B754-077514D1C558}" type="slidenum">
              <a:rPr lang="en-US" altLang="en-US" smtClean="0"/>
              <a:pPr/>
              <a:t>68</a:t>
            </a:fld>
            <a:endParaRPr lang="en-US" altLang="en-US"/>
          </a:p>
        </p:txBody>
      </p:sp>
      <p:pic>
        <p:nvPicPr>
          <p:cNvPr id="14" name="Content Placeholder 13" descr="Question mark boxes">
            <a:extLst>
              <a:ext uri="{FF2B5EF4-FFF2-40B4-BE49-F238E27FC236}">
                <a16:creationId xmlns:a16="http://schemas.microsoft.com/office/drawing/2014/main" id="{B13A83A2-4617-25BC-6046-FA64965227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2150" y="1790700"/>
            <a:ext cx="8127700" cy="4572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5B09D6F-B17A-743B-A1A8-E01DE664239A}"/>
              </a:ext>
            </a:extLst>
          </p:cNvPr>
          <p:cNvSpPr>
            <a:spLocks noGrp="1"/>
          </p:cNvSpPr>
          <p:nvPr>
            <p:ph type="title"/>
          </p:nvPr>
        </p:nvSpPr>
        <p:spPr>
          <a:xfrm>
            <a:off x="1981200" y="876301"/>
            <a:ext cx="8229600" cy="906463"/>
          </a:xfrm>
        </p:spPr>
        <p:txBody>
          <a:bodyPr/>
          <a:lstStyle/>
          <a:p>
            <a:r>
              <a:rPr lang="en-US" altLang="en-US"/>
              <a:t>IR Process Flow Chart</a:t>
            </a:r>
          </a:p>
        </p:txBody>
      </p:sp>
      <p:pic>
        <p:nvPicPr>
          <p:cNvPr id="16387" name="Content Placeholder 2" descr="Timeline&#10;&#10;Description automatically generated">
            <a:extLst>
              <a:ext uri="{FF2B5EF4-FFF2-40B4-BE49-F238E27FC236}">
                <a16:creationId xmlns:a16="http://schemas.microsoft.com/office/drawing/2014/main" id="{3BAE4C07-DF4C-D228-30F9-2934605094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0264" y="1536700"/>
            <a:ext cx="8034337" cy="4826000"/>
          </a:xfrm>
        </p:spPr>
      </p:pic>
      <p:sp>
        <p:nvSpPr>
          <p:cNvPr id="16388" name="Slide Number Placeholder 5">
            <a:extLst>
              <a:ext uri="{FF2B5EF4-FFF2-40B4-BE49-F238E27FC236}">
                <a16:creationId xmlns:a16="http://schemas.microsoft.com/office/drawing/2014/main" id="{331AED7A-2080-C53F-9FE1-2A11DC82C7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D5DAF3-6EAF-4589-B992-0A9743BCC124}" type="slidenum">
              <a:rPr lang="en-US" altLang="en-US" smtClean="0">
                <a:solidFill>
                  <a:srgbClr val="898989"/>
                </a:solidFill>
                <a:latin typeface="Cambria" panose="02040503050406030204" pitchFamily="18" charset="0"/>
              </a:rPr>
              <a:pPr/>
              <a:t>7</a:t>
            </a:fld>
            <a:endParaRPr lang="en-US" altLang="en-US">
              <a:solidFill>
                <a:srgbClr val="898989"/>
              </a:solidFill>
              <a:latin typeface="Cambria" panose="02040503050406030204" pitchFamily="18" charset="0"/>
            </a:endParaRPr>
          </a:p>
        </p:txBody>
      </p:sp>
      <p:sp>
        <p:nvSpPr>
          <p:cNvPr id="4" name="TextBox 3">
            <a:extLst>
              <a:ext uri="{FF2B5EF4-FFF2-40B4-BE49-F238E27FC236}">
                <a16:creationId xmlns:a16="http://schemas.microsoft.com/office/drawing/2014/main" id="{CCC79A1E-8539-8044-471E-2E4505663003}"/>
              </a:ext>
            </a:extLst>
          </p:cNvPr>
          <p:cNvSpPr txBox="1"/>
          <p:nvPr/>
        </p:nvSpPr>
        <p:spPr>
          <a:xfrm>
            <a:off x="5646738" y="1636714"/>
            <a:ext cx="2667000" cy="369887"/>
          </a:xfrm>
          <a:prstGeom prst="rect">
            <a:avLst/>
          </a:prstGeom>
          <a:noFill/>
        </p:spPr>
        <p:txBody>
          <a:bodyPr>
            <a:spAutoFit/>
          </a:bodyPr>
          <a:lstStyle/>
          <a:p>
            <a:pPr>
              <a:defRPr/>
            </a:pPr>
            <a:r>
              <a:rPr lang="en-US">
                <a:solidFill>
                  <a:schemeClr val="bg1">
                    <a:lumMod val="65000"/>
                  </a:schemeClr>
                </a:solidFill>
              </a:rPr>
              <a:t>Process in Review</a:t>
            </a:r>
          </a:p>
        </p:txBody>
      </p:sp>
      <p:sp>
        <p:nvSpPr>
          <p:cNvPr id="2" name="Date Placeholder 1">
            <a:extLst>
              <a:ext uri="{FF2B5EF4-FFF2-40B4-BE49-F238E27FC236}">
                <a16:creationId xmlns:a16="http://schemas.microsoft.com/office/drawing/2014/main" id="{A00F7CE6-60E1-2844-E381-84DBA85E916D}"/>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A3157980-EF99-B9CF-8706-319178A9C9B3}"/>
              </a:ext>
            </a:extLst>
          </p:cNvPr>
          <p:cNvSpPr>
            <a:spLocks noGrp="1"/>
          </p:cNvSpPr>
          <p:nvPr>
            <p:ph type="ftr" sz="quarter" idx="11"/>
          </p:nvPr>
        </p:nvSpPr>
        <p:spPr/>
        <p:txBody>
          <a:bodyPr/>
          <a:lstStyle/>
          <a:p>
            <a:r>
              <a:rPr lang="en-US"/>
              <a:t>Office of Enforcement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0CE9E04-5407-8255-3165-494DF91E42AC}"/>
              </a:ext>
            </a:extLst>
          </p:cNvPr>
          <p:cNvSpPr>
            <a:spLocks noGrp="1"/>
          </p:cNvSpPr>
          <p:nvPr>
            <p:ph type="title"/>
          </p:nvPr>
        </p:nvSpPr>
        <p:spPr/>
        <p:txBody>
          <a:bodyPr/>
          <a:lstStyle/>
          <a:p>
            <a:r>
              <a:rPr lang="en-US" altLang="en-US"/>
              <a:t>Streamlining Effort</a:t>
            </a:r>
          </a:p>
        </p:txBody>
      </p:sp>
      <p:sp>
        <p:nvSpPr>
          <p:cNvPr id="3" name="Content Placeholder 2">
            <a:extLst>
              <a:ext uri="{FF2B5EF4-FFF2-40B4-BE49-F238E27FC236}">
                <a16:creationId xmlns:a16="http://schemas.microsoft.com/office/drawing/2014/main" id="{6E2B17C7-90F4-0D2B-5C33-3170D8D1682B}"/>
              </a:ext>
            </a:extLst>
          </p:cNvPr>
          <p:cNvSpPr>
            <a:spLocks noGrp="1"/>
          </p:cNvSpPr>
          <p:nvPr>
            <p:ph idx="1"/>
          </p:nvPr>
        </p:nvSpPr>
        <p:spPr>
          <a:xfrm>
            <a:off x="1981200" y="1616076"/>
            <a:ext cx="8229600" cy="4525963"/>
          </a:xfrm>
        </p:spPr>
        <p:txBody>
          <a:bodyPr/>
          <a:lstStyle/>
          <a:p>
            <a:pPr marL="0">
              <a:lnSpc>
                <a:spcPct val="107000"/>
              </a:lnSpc>
              <a:spcBef>
                <a:spcPts val="0"/>
              </a:spcBef>
              <a:spcAft>
                <a:spcPts val="800"/>
              </a:spcAft>
              <a:defRPr/>
            </a:pPr>
            <a:r>
              <a:rPr lang="en-US" sz="2000">
                <a:ea typeface="Cambria" panose="02040503050406030204" pitchFamily="18" charset="0"/>
                <a:cs typeface="Times New Roman" panose="02020603050405020304" pitchFamily="18" charset="0"/>
              </a:rPr>
              <a:t>Streamline Investigation Report to more closely match PNOV.</a:t>
            </a:r>
          </a:p>
          <a:p>
            <a:pPr lvl="1">
              <a:lnSpc>
                <a:spcPct val="107000"/>
              </a:lnSpc>
              <a:spcBef>
                <a:spcPts val="0"/>
              </a:spcBef>
              <a:spcAft>
                <a:spcPts val="0"/>
              </a:spcAft>
              <a:buFont typeface="Courier New" panose="02070309020205020404" pitchFamily="49" charset="0"/>
              <a:buChar char="o"/>
              <a:defRPr/>
            </a:pPr>
            <a:r>
              <a:rPr lang="en-US" sz="2000">
                <a:ea typeface="Cambria" panose="02040503050406030204" pitchFamily="18" charset="0"/>
                <a:cs typeface="Times New Roman" panose="02020603050405020304" pitchFamily="18" charset="0"/>
              </a:rPr>
              <a:t>Issue investigation summary with preliminary findings, shortly after the on-site investigation. </a:t>
            </a:r>
          </a:p>
          <a:p>
            <a:pPr lvl="1">
              <a:lnSpc>
                <a:spcPct val="107000"/>
              </a:lnSpc>
              <a:spcBef>
                <a:spcPts val="0"/>
              </a:spcBef>
              <a:spcAft>
                <a:spcPts val="0"/>
              </a:spcAft>
              <a:buFont typeface="Courier New" panose="02070309020205020404" pitchFamily="49" charset="0"/>
              <a:buChar char="o"/>
              <a:defRPr/>
            </a:pPr>
            <a:r>
              <a:rPr lang="en-US" sz="2000">
                <a:ea typeface="Cambria" panose="02040503050406030204" pitchFamily="18" charset="0"/>
                <a:cs typeface="Times New Roman" panose="02020603050405020304" pitchFamily="18" charset="0"/>
              </a:rPr>
              <a:t>Preliminary findings match violations expected in PNOV.</a:t>
            </a:r>
          </a:p>
          <a:p>
            <a:pPr lvl="1">
              <a:lnSpc>
                <a:spcPct val="107000"/>
              </a:lnSpc>
              <a:spcBef>
                <a:spcPts val="0"/>
              </a:spcBef>
              <a:spcAft>
                <a:spcPts val="0"/>
              </a:spcAft>
              <a:buFont typeface="Courier New" panose="02070309020205020404" pitchFamily="49" charset="0"/>
              <a:buChar char="o"/>
              <a:defRPr/>
            </a:pPr>
            <a:r>
              <a:rPr lang="en-US" sz="2000">
                <a:ea typeface="Cambria" panose="02040503050406030204" pitchFamily="18" charset="0"/>
                <a:cs typeface="Times New Roman" panose="02020603050405020304" pitchFamily="18" charset="0"/>
              </a:rPr>
              <a:t>Treat investigation summary and preliminary findings as an extension of the investigation.</a:t>
            </a:r>
          </a:p>
          <a:p>
            <a:pPr lvl="1">
              <a:lnSpc>
                <a:spcPct val="107000"/>
              </a:lnSpc>
              <a:spcBef>
                <a:spcPts val="0"/>
              </a:spcBef>
              <a:spcAft>
                <a:spcPts val="0"/>
              </a:spcAft>
              <a:buFont typeface="Courier New" panose="02070309020205020404" pitchFamily="49" charset="0"/>
              <a:buChar char="o"/>
              <a:defRPr/>
            </a:pPr>
            <a:r>
              <a:rPr lang="en-US" sz="2000">
                <a:ea typeface="Cambria" panose="02040503050406030204" pitchFamily="18" charset="0"/>
                <a:cs typeface="Times New Roman" panose="02020603050405020304" pitchFamily="18" charset="0"/>
              </a:rPr>
              <a:t>Preliminary document for discussion with the contractor at the Enforcement Conference.</a:t>
            </a:r>
          </a:p>
          <a:p>
            <a:pPr>
              <a:lnSpc>
                <a:spcPct val="107000"/>
              </a:lnSpc>
              <a:spcBef>
                <a:spcPts val="0"/>
              </a:spcBef>
              <a:spcAft>
                <a:spcPts val="0"/>
              </a:spcAft>
              <a:defRPr/>
            </a:pPr>
            <a:r>
              <a:rPr lang="en-US" sz="2000">
                <a:ea typeface="Cambria" panose="02040503050406030204" pitchFamily="18" charset="0"/>
                <a:cs typeface="Times New Roman" panose="02020603050405020304" pitchFamily="18" charset="0"/>
              </a:rPr>
              <a:t>Sequester investigation team to prepare summary and preliminary findings.</a:t>
            </a:r>
          </a:p>
          <a:p>
            <a:pPr lvl="1">
              <a:lnSpc>
                <a:spcPct val="107000"/>
              </a:lnSpc>
              <a:spcBef>
                <a:spcPts val="0"/>
              </a:spcBef>
              <a:spcAft>
                <a:spcPts val="0"/>
              </a:spcAft>
              <a:buFont typeface="Courier New" panose="02070309020205020404" pitchFamily="49" charset="0"/>
              <a:buChar char="o"/>
              <a:defRPr/>
            </a:pPr>
            <a:r>
              <a:rPr lang="en-US" sz="2000">
                <a:ea typeface="Cambria" panose="02040503050406030204" pitchFamily="18" charset="0"/>
                <a:cs typeface="Times New Roman" panose="02020603050405020304" pitchFamily="18" charset="0"/>
              </a:rPr>
              <a:t>Complete summary and preliminary findings within 2 weeks of on-site visit.</a:t>
            </a:r>
          </a:p>
          <a:p>
            <a:pPr>
              <a:lnSpc>
                <a:spcPct val="107000"/>
              </a:lnSpc>
              <a:spcBef>
                <a:spcPts val="0"/>
              </a:spcBef>
              <a:spcAft>
                <a:spcPts val="0"/>
              </a:spcAft>
              <a:defRPr/>
            </a:pPr>
            <a:r>
              <a:rPr lang="en-US" sz="2000">
                <a:ea typeface="Cambria" panose="02040503050406030204" pitchFamily="18" charset="0"/>
                <a:cs typeface="Times New Roman" panose="02020603050405020304" pitchFamily="18" charset="0"/>
              </a:rPr>
              <a:t>Issue for review by EA-1, PO/FO and submit to Contractor for review.  </a:t>
            </a:r>
          </a:p>
          <a:p>
            <a:pPr lvl="1">
              <a:lnSpc>
                <a:spcPct val="107000"/>
              </a:lnSpc>
              <a:spcBef>
                <a:spcPts val="0"/>
              </a:spcBef>
              <a:spcAft>
                <a:spcPts val="800"/>
              </a:spcAft>
              <a:buFont typeface="Courier New" panose="02070309020205020404" pitchFamily="49" charset="0"/>
              <a:buChar char="o"/>
              <a:defRPr/>
            </a:pPr>
            <a:r>
              <a:rPr lang="en-US" sz="2000">
                <a:ea typeface="Cambria" panose="02040503050406030204" pitchFamily="18" charset="0"/>
                <a:cs typeface="Times New Roman" panose="02020603050405020304" pitchFamily="18" charset="0"/>
              </a:rPr>
              <a:t>Schedule EC for 30-days following issuance of summary.   </a:t>
            </a:r>
          </a:p>
          <a:p>
            <a:pPr>
              <a:defRPr/>
            </a:pPr>
            <a:endParaRPr lang="en-US"/>
          </a:p>
        </p:txBody>
      </p:sp>
      <p:sp>
        <p:nvSpPr>
          <p:cNvPr id="19460" name="Slide Number Placeholder 5">
            <a:extLst>
              <a:ext uri="{FF2B5EF4-FFF2-40B4-BE49-F238E27FC236}">
                <a16:creationId xmlns:a16="http://schemas.microsoft.com/office/drawing/2014/main" id="{62EB0AD8-8E0C-83CF-FA8F-1B453B4A9CD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fld id="{6634BAB1-8DD2-49A9-B6EF-90ECA060B899}" type="slidenum">
              <a:rPr lang="en-US" altLang="en-US" sz="1200">
                <a:solidFill>
                  <a:srgbClr val="898989"/>
                </a:solidFill>
                <a:latin typeface="Calibri" panose="020F0502020204030204" pitchFamily="34" charset="0"/>
              </a:rPr>
              <a:pPr>
                <a:spcBef>
                  <a:spcPct val="0"/>
                </a:spcBef>
                <a:buFontTx/>
                <a:buNone/>
              </a:pPr>
              <a:t>8</a:t>
            </a:fld>
            <a:endParaRPr lang="en-US" altLang="en-US" sz="1200">
              <a:solidFill>
                <a:srgbClr val="898989"/>
              </a:solidFill>
              <a:latin typeface="Calibri" panose="020F0502020204030204" pitchFamily="34" charset="0"/>
            </a:endParaRPr>
          </a:p>
        </p:txBody>
      </p:sp>
      <p:sp>
        <p:nvSpPr>
          <p:cNvPr id="2" name="Date Placeholder 1">
            <a:extLst>
              <a:ext uri="{FF2B5EF4-FFF2-40B4-BE49-F238E27FC236}">
                <a16:creationId xmlns:a16="http://schemas.microsoft.com/office/drawing/2014/main" id="{AE69D534-7CCB-C37F-211A-4421580D1F05}"/>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72672BCC-4E51-F0E3-1E4F-FC9CF71E770B}"/>
              </a:ext>
            </a:extLst>
          </p:cNvPr>
          <p:cNvSpPr>
            <a:spLocks noGrp="1"/>
          </p:cNvSpPr>
          <p:nvPr>
            <p:ph type="ftr" sz="quarter" idx="11"/>
          </p:nvPr>
        </p:nvSpPr>
        <p:spPr/>
        <p:txBody>
          <a:bodyPr/>
          <a:lstStyle/>
          <a:p>
            <a:r>
              <a:rPr lang="en-US"/>
              <a:t>Office of Enforcement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048A9D0-DA2A-F921-1738-787F7F1C4B2E}"/>
              </a:ext>
            </a:extLst>
          </p:cNvPr>
          <p:cNvSpPr>
            <a:spLocks noGrp="1"/>
          </p:cNvSpPr>
          <p:nvPr>
            <p:ph type="title"/>
          </p:nvPr>
        </p:nvSpPr>
        <p:spPr/>
        <p:txBody>
          <a:bodyPr/>
          <a:lstStyle/>
          <a:p>
            <a:r>
              <a:rPr lang="en-US" altLang="en-US"/>
              <a:t>Other Options</a:t>
            </a:r>
          </a:p>
        </p:txBody>
      </p:sp>
      <p:sp>
        <p:nvSpPr>
          <p:cNvPr id="21507" name="Content Placeholder 2">
            <a:extLst>
              <a:ext uri="{FF2B5EF4-FFF2-40B4-BE49-F238E27FC236}">
                <a16:creationId xmlns:a16="http://schemas.microsoft.com/office/drawing/2014/main" id="{760374A0-6162-541F-F98A-8AF28D575E19}"/>
              </a:ext>
            </a:extLst>
          </p:cNvPr>
          <p:cNvSpPr>
            <a:spLocks noGrp="1"/>
          </p:cNvSpPr>
          <p:nvPr>
            <p:ph idx="1"/>
          </p:nvPr>
        </p:nvSpPr>
        <p:spPr>
          <a:xfrm>
            <a:off x="1981200" y="1722438"/>
            <a:ext cx="8229600" cy="4525962"/>
          </a:xfrm>
        </p:spPr>
        <p:txBody>
          <a:bodyPr/>
          <a:lstStyle/>
          <a:p>
            <a:r>
              <a:rPr lang="en-US" altLang="en-US"/>
              <a:t>Increase Federal staff</a:t>
            </a:r>
          </a:p>
          <a:p>
            <a:r>
              <a:rPr lang="en-US" altLang="en-US"/>
              <a:t>Increase contractor support</a:t>
            </a:r>
          </a:p>
          <a:p>
            <a:r>
              <a:rPr lang="en-US" altLang="en-US"/>
              <a:t>Investigate fewer events</a:t>
            </a:r>
          </a:p>
          <a:p>
            <a:r>
              <a:rPr lang="en-US" altLang="en-US"/>
              <a:t>Make decisions on investigations sooner</a:t>
            </a:r>
          </a:p>
          <a:p>
            <a:pPr lvl="1"/>
            <a:r>
              <a:rPr lang="en-US" altLang="en-US"/>
              <a:t>Has been discussed many times.</a:t>
            </a:r>
          </a:p>
          <a:p>
            <a:endParaRPr lang="en-US" altLang="en-US"/>
          </a:p>
        </p:txBody>
      </p:sp>
      <p:sp>
        <p:nvSpPr>
          <p:cNvPr id="21508" name="Slide Number Placeholder 5">
            <a:extLst>
              <a:ext uri="{FF2B5EF4-FFF2-40B4-BE49-F238E27FC236}">
                <a16:creationId xmlns:a16="http://schemas.microsoft.com/office/drawing/2014/main" id="{CF2F41E1-3EF8-A149-C7A3-2D741764FDF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a:spcBef>
                <a:spcPct val="0"/>
              </a:spcBef>
              <a:buFontTx/>
              <a:buNone/>
            </a:pPr>
            <a:fld id="{26FE9526-2CAB-409A-BDC5-F6E51E5F7362}" type="slidenum">
              <a:rPr lang="en-US" altLang="en-US" sz="1200">
                <a:solidFill>
                  <a:srgbClr val="898989"/>
                </a:solidFill>
                <a:latin typeface="Calibri" panose="020F0502020204030204" pitchFamily="34" charset="0"/>
              </a:rPr>
              <a:pPr>
                <a:spcBef>
                  <a:spcPct val="0"/>
                </a:spcBef>
                <a:buFontTx/>
                <a:buNone/>
              </a:pPr>
              <a:t>9</a:t>
            </a:fld>
            <a:endParaRPr lang="en-US" altLang="en-US" sz="1200">
              <a:solidFill>
                <a:srgbClr val="898989"/>
              </a:solidFill>
              <a:latin typeface="Calibri" panose="020F0502020204030204" pitchFamily="34" charset="0"/>
            </a:endParaRPr>
          </a:p>
        </p:txBody>
      </p:sp>
      <p:sp>
        <p:nvSpPr>
          <p:cNvPr id="2" name="Date Placeholder 1">
            <a:extLst>
              <a:ext uri="{FF2B5EF4-FFF2-40B4-BE49-F238E27FC236}">
                <a16:creationId xmlns:a16="http://schemas.microsoft.com/office/drawing/2014/main" id="{960D6F37-FE0C-ADB7-C080-A1F292B43BAE}"/>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5CDC604D-E8DD-CE06-4802-4DB46F514357}"/>
              </a:ext>
            </a:extLst>
          </p:cNvPr>
          <p:cNvSpPr>
            <a:spLocks noGrp="1"/>
          </p:cNvSpPr>
          <p:nvPr>
            <p:ph type="ftr" sz="quarter" idx="11"/>
          </p:nvPr>
        </p:nvSpPr>
        <p:spPr/>
        <p:txBody>
          <a:bodyPr/>
          <a:lstStyle/>
          <a:p>
            <a:r>
              <a:rPr lang="en-US"/>
              <a:t>Office of Enforcement</a:t>
            </a:r>
          </a:p>
        </p:txBody>
      </p:sp>
    </p:spTree>
  </p:cSld>
  <p:clrMapOvr>
    <a:masterClrMapping/>
  </p:clrMapOvr>
</p:sld>
</file>

<file path=ppt/theme/theme1.xml><?xml version="1.0" encoding="utf-8"?>
<a:theme xmlns:a="http://schemas.openxmlformats.org/drawingml/2006/main" name="IEA DO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gram Review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F25756FC81AF488F6C711D74014336" ma:contentTypeVersion="16" ma:contentTypeDescription="Create a new document." ma:contentTypeScope="" ma:versionID="115c8eb666173d07c303936edca33c94">
  <xsd:schema xmlns:xsd="http://www.w3.org/2001/XMLSchema" xmlns:xs="http://www.w3.org/2001/XMLSchema" xmlns:p="http://schemas.microsoft.com/office/2006/metadata/properties" xmlns:ns2="ea60b319-9d9b-4050-a2da-fb9886bc818d" xmlns:ns3="696b1dda-5637-4d41-9abe-79af3c04e813" targetNamespace="http://schemas.microsoft.com/office/2006/metadata/properties" ma:root="true" ma:fieldsID="7fa3eeb103c686ca40f2c85658618079" ns2:_="" ns3:_="">
    <xsd:import namespace="ea60b319-9d9b-4050-a2da-fb9886bc818d"/>
    <xsd:import namespace="696b1dda-5637-4d41-9abe-79af3c04e8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0b319-9d9b-4050-a2da-fb9886bc81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7bc148-599b-4d76-8813-ec10777390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6b1dda-5637-4d41-9abe-79af3c04e8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dbe8c3d-43cf-406e-8e09-773fdef5d4f6}" ma:internalName="TaxCatchAll" ma:showField="CatchAllData" ma:web="696b1dda-5637-4d41-9abe-79af3c04e8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6d46bd7-4a58-4bc0-a217-7245e6e70419" ContentTypeId="0x0101003BE6F3BD37A8BE4A9CF9E5B20FCA8325" PreviousValue="false" LastSyncTimeStamp="2022-05-13T19:39:25.393Z"/>
</file>

<file path=customXml/item3.xml><?xml version="1.0" encoding="utf-8"?>
<p:properties xmlns:p="http://schemas.microsoft.com/office/2006/metadata/properties" xmlns:xsi="http://www.w3.org/2001/XMLSchema-instance" xmlns:pc="http://schemas.microsoft.com/office/infopath/2007/PartnerControls">
  <documentManagement>
    <TaxCatchAll xmlns="696b1dda-5637-4d41-9abe-79af3c04e813">
      <Value>10</Value>
      <Value>3</Value>
      <Value>2</Value>
      <Value>1</Value>
    </TaxCatchAll>
    <lcf76f155ced4ddcb4097134ff3c332f xmlns="ea60b319-9d9b-4050-a2da-fb9886bc818d">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67397A-C2DF-4BB4-AF68-86A444C57C3C}"/>
</file>

<file path=customXml/itemProps2.xml><?xml version="1.0" encoding="utf-8"?>
<ds:datastoreItem xmlns:ds="http://schemas.openxmlformats.org/officeDocument/2006/customXml" ds:itemID="{1FEBCD1E-1218-46F9-9F91-E55934C78829}">
  <ds:schemaRefs>
    <ds:schemaRef ds:uri="Microsoft.SharePoint.Taxonomy.ContentTypeSync"/>
  </ds:schemaRefs>
</ds:datastoreItem>
</file>

<file path=customXml/itemProps3.xml><?xml version="1.0" encoding="utf-8"?>
<ds:datastoreItem xmlns:ds="http://schemas.openxmlformats.org/officeDocument/2006/customXml" ds:itemID="{B49E00B5-41A5-47D8-9C7A-84DBBF9E2950}">
  <ds:schemaRefs>
    <ds:schemaRef ds:uri="http://purl.org/dc/dcmityp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0a20205c-0631-4ff0-81c6-46eee12fe7e9"/>
    <ds:schemaRef ds:uri="http://purl.org/dc/term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4038B729-7C8C-4285-8CBE-6D678634D0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3-Nuclear Safety Enfcmt Update-2021 Enfcmt Workshop-20210923_RoughDraft</Template>
  <TotalTime>0</TotalTime>
  <Words>3313</Words>
  <Application>Microsoft Office PowerPoint</Application>
  <PresentationFormat>Widescreen</PresentationFormat>
  <Paragraphs>608</Paragraphs>
  <Slides>68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68</vt:i4>
      </vt:variant>
    </vt:vector>
  </HeadingPairs>
  <TitlesOfParts>
    <vt:vector size="75" baseType="lpstr">
      <vt:lpstr>Arial</vt:lpstr>
      <vt:lpstr>Calibri</vt:lpstr>
      <vt:lpstr>Cambria</vt:lpstr>
      <vt:lpstr>Courier New</vt:lpstr>
      <vt:lpstr>Times New Roman</vt:lpstr>
      <vt:lpstr>IEA DOE template</vt:lpstr>
      <vt:lpstr>Program Review template</vt:lpstr>
      <vt:lpstr>U.S. Department of Energy Office of Enterprise Assessments Office of Enforcement (EA-10) </vt:lpstr>
      <vt:lpstr>Office of Enterprise Assessments’ Office of Enforcement (EA-10) Organization</vt:lpstr>
      <vt:lpstr>Enforcement Process Timelines</vt:lpstr>
      <vt:lpstr>EA-10 Overall Case Duration Since 2018</vt:lpstr>
      <vt:lpstr>Enforcement Policy</vt:lpstr>
      <vt:lpstr>Enforcement Policy</vt:lpstr>
      <vt:lpstr>IR Process Flow Chart</vt:lpstr>
      <vt:lpstr>Streamlining Effort</vt:lpstr>
      <vt:lpstr>Other Options</vt:lpstr>
      <vt:lpstr>EA-10 Office of Enforcement 1995-Current</vt:lpstr>
      <vt:lpstr>EA-11 Worker Safety and Health 2008-Current</vt:lpstr>
      <vt:lpstr>EA-12 Nuclear Safety Enforcement 1995-Current</vt:lpstr>
      <vt:lpstr>EA-13 Security Enforcement 2007-Current</vt:lpstr>
      <vt:lpstr>Other Activities</vt:lpstr>
      <vt:lpstr>Regulatory Program Assistance Review (RPAR) Purpose and Value</vt:lpstr>
      <vt:lpstr>Regulatory Program Assistance Review (RPAR) When to Have A Review</vt:lpstr>
      <vt:lpstr>Annual Workshop Update</vt:lpstr>
      <vt:lpstr>Questions?</vt:lpstr>
      <vt:lpstr> Worker Safety and Health Enforcement FY22 - Notable Trends</vt:lpstr>
      <vt:lpstr>Overview</vt:lpstr>
      <vt:lpstr>EA-11 Staffing</vt:lpstr>
      <vt:lpstr>Worker Safety &amp; Health Enforcement Notable Trends </vt:lpstr>
      <vt:lpstr>Subcontractor Oversight/Subcontract Flow-Down</vt:lpstr>
      <vt:lpstr>Subcontractor Oversight/Subcontract Flow-Down</vt:lpstr>
      <vt:lpstr>Subcontractor Oversight/Subcontract Flow-Down</vt:lpstr>
      <vt:lpstr>Fall Protection</vt:lpstr>
      <vt:lpstr>Fall Protection (Recent Examples)</vt:lpstr>
      <vt:lpstr>Fall Protection</vt:lpstr>
      <vt:lpstr>Emergency Response</vt:lpstr>
      <vt:lpstr>Emergency Response (Recent Examples)</vt:lpstr>
      <vt:lpstr>Emergency Response (Recent Examples)</vt:lpstr>
      <vt:lpstr>Emergency Response (Recent Examples)</vt:lpstr>
      <vt:lpstr>Emergency Response (Recent Examples)</vt:lpstr>
      <vt:lpstr>Injury &amp; Illness Reporting and Recordkeeping</vt:lpstr>
      <vt:lpstr>Injury &amp; Illness Reporting and Recordkeeping (Recent Examples) </vt:lpstr>
      <vt:lpstr>Injury &amp; Illness Reporting and Recordkeeping (Recent Examples) </vt:lpstr>
      <vt:lpstr>Request for Investigation (RFI)</vt:lpstr>
      <vt:lpstr>Questions ?</vt:lpstr>
      <vt:lpstr>Nuclear Safety Enforcement Program Update</vt:lpstr>
      <vt:lpstr>Overview</vt:lpstr>
      <vt:lpstr>Nuclear Safety Enforcement Office Update</vt:lpstr>
      <vt:lpstr>Ongoing Cases</vt:lpstr>
      <vt:lpstr>Water Tank Overflow &amp; Recent Nuclear Safety Events </vt:lpstr>
      <vt:lpstr>Radioactive Plutonium Material Release from a Glovebox</vt:lpstr>
      <vt:lpstr>Radioactive Material Release from a Glovebox</vt:lpstr>
      <vt:lpstr>Safety Significance of Nuclear Safety NTS Reports</vt:lpstr>
      <vt:lpstr>NTS Safety Significance – Observed Differences</vt:lpstr>
      <vt:lpstr>Nuclear Safety Noncompliance Reporting Criteria</vt:lpstr>
      <vt:lpstr>Common Areas of Weakness</vt:lpstr>
      <vt:lpstr>Other Activities</vt:lpstr>
      <vt:lpstr>Other Activities</vt:lpstr>
      <vt:lpstr>Questions ?</vt:lpstr>
      <vt:lpstr>Security Enforcement  Program Update</vt:lpstr>
      <vt:lpstr>Overview</vt:lpstr>
      <vt:lpstr>Security Enforcement Office Update</vt:lpstr>
      <vt:lpstr>IOSCs Reported vs. Action Taken  by the Office of Security Enforcement (FY 2020-2022)</vt:lpstr>
      <vt:lpstr>Classified Information Security IOSCs Topical Trends</vt:lpstr>
      <vt:lpstr>Classified Information Security IOSCs  Comparative Data – Classification Issues</vt:lpstr>
      <vt:lpstr>Classified Information Security IOSCs Comparative Data – Classification Issues (Cont’d)</vt:lpstr>
      <vt:lpstr>Classified Information Security IOSCs  Comparative Data – Likelihood of Compromise</vt:lpstr>
      <vt:lpstr>Security Enforcement Activities Update</vt:lpstr>
      <vt:lpstr>Security Enforcement  Activities Update (cont’d) </vt:lpstr>
      <vt:lpstr>Security Enforcement  Activities Update (cont’d)</vt:lpstr>
      <vt:lpstr>Security Enforcement  Activities Update (cont’d) </vt:lpstr>
      <vt:lpstr>Security Enforcement Activities Update (cont'd)</vt:lpstr>
      <vt:lpstr>Security Enforcement Reference Tools</vt:lpstr>
      <vt:lpstr>Contact Information Office of Security Enforcement, EA-13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Safety Enforcement Program Update</dc:title>
  <dc:creator>Demers, Joseph</dc:creator>
  <cp:lastModifiedBy>Fulfer, Jennifer (CONTR)</cp:lastModifiedBy>
  <cp:revision>2</cp:revision>
  <cp:lastPrinted>2022-11-03T14:09:38Z</cp:lastPrinted>
  <dcterms:created xsi:type="dcterms:W3CDTF">2022-10-18T16:47:18Z</dcterms:created>
  <dcterms:modified xsi:type="dcterms:W3CDTF">2022-11-03T20:23:08Z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E_RecordsDispositionSchedule">
    <vt:lpwstr>10;#Records of High-Level Officials MODIFIED (ADM 23_5_1)|bead4500-bf5d-4f27-8cb2-04f250f42958</vt:lpwstr>
  </property>
  <property fmtid="{D5CDD505-2E9C-101B-9397-08002B2CF9AE}" pid="3" name="ContentTypeId">
    <vt:lpwstr>0x0101003BE6F3BD37A8BE4A9CF9E5B20FCA832500B088ED214E28BE4EAB7279E0DF2A8150</vt:lpwstr>
  </property>
  <property fmtid="{D5CDD505-2E9C-101B-9397-08002B2CF9AE}" pid="4" name="DOE_LifecycleState">
    <vt:lpwstr>1;#Draft|44aca65a-a2b8-4064-ac99-6d3b27b9c145</vt:lpwstr>
  </property>
  <property fmtid="{D5CDD505-2E9C-101B-9397-08002B2CF9AE}" pid="5" name="DOE_ProjectStatus">
    <vt:lpwstr>2;#Open|f87294c0-5917-49a1-8b9f-b6ecaae62a21</vt:lpwstr>
  </property>
  <property fmtid="{D5CDD505-2E9C-101B-9397-08002B2CF9AE}" pid="6" name="DOE_OwningOrg">
    <vt:lpwstr>3;#Office of Enforcement (EA-10)|7c845f80-d789-4536-bf22-43eae7dae251</vt:lpwstr>
  </property>
</Properties>
</file>