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92" d="100"/>
          <a:sy n="92" d="100"/>
        </p:scale>
        <p:origin x="-96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A7A704-9F1C-4FD3-85D1-57AF2D7FD0E8}" type="datetimeFigureOut">
              <a:rPr lang="en-US" smtClean="0"/>
              <a:pPr/>
              <a:t>3/3/2016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EBFB8C-BBFF-4397-A51C-1E92596422A9}" type="slidenum">
              <a:rPr lang="en-US" smtClean="0"/>
              <a:pPr/>
              <a:t>‹#›</a:t>
            </a:fld>
            <a:endParaRPr lang="en-US" dirty="0"/>
          </a:p>
        </p:txBody>
      </p:sp>
    </p:spTree>
    <p:extLst>
      <p:ext uri="{BB962C8B-B14F-4D97-AF65-F5344CB8AC3E}">
        <p14:creationId xmlns:p14="http://schemas.microsoft.com/office/powerpoint/2010/main" val="3598656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EBFB8C-BBFF-4397-A51C-1E92596422A9}" type="slidenum">
              <a:rPr lang="en-US" smtClean="0"/>
              <a:pPr/>
              <a:t>1</a:t>
            </a:fld>
            <a:endParaRPr lang="en-US"/>
          </a:p>
        </p:txBody>
      </p:sp>
    </p:spTree>
    <p:extLst>
      <p:ext uri="{BB962C8B-B14F-4D97-AF65-F5344CB8AC3E}">
        <p14:creationId xmlns:p14="http://schemas.microsoft.com/office/powerpoint/2010/main" val="1284299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Tip: Add your own speaker notes here.</a:t>
            </a:r>
          </a:p>
        </p:txBody>
      </p:sp>
      <p:sp>
        <p:nvSpPr>
          <p:cNvPr id="4" name="Slide Number Placeholder 3"/>
          <p:cNvSpPr>
            <a:spLocks noGrp="1"/>
          </p:cNvSpPr>
          <p:nvPr>
            <p:ph type="sldNum" sz="quarter" idx="10"/>
          </p:nvPr>
        </p:nvSpPr>
        <p:spPr/>
        <p:txBody>
          <a:bodyPr/>
          <a:lstStyle/>
          <a:p>
            <a:fld id="{F7EBFB8C-BBFF-4397-A51C-1E92596422A9}" type="slidenum">
              <a:rPr lang="en-US" smtClean="0"/>
              <a:pPr/>
              <a:t>10</a:t>
            </a:fld>
            <a:endParaRPr lang="en-US" dirty="0"/>
          </a:p>
        </p:txBody>
      </p:sp>
    </p:spTree>
    <p:extLst>
      <p:ext uri="{BB962C8B-B14F-4D97-AF65-F5344CB8AC3E}">
        <p14:creationId xmlns:p14="http://schemas.microsoft.com/office/powerpoint/2010/main" val="1805257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EBFB8C-BBFF-4397-A51C-1E92596422A9}" type="slidenum">
              <a:rPr lang="en-US" smtClean="0"/>
              <a:pPr/>
              <a:t>11</a:t>
            </a:fld>
            <a:endParaRPr lang="en-US"/>
          </a:p>
        </p:txBody>
      </p:sp>
    </p:spTree>
    <p:extLst>
      <p:ext uri="{BB962C8B-B14F-4D97-AF65-F5344CB8AC3E}">
        <p14:creationId xmlns:p14="http://schemas.microsoft.com/office/powerpoint/2010/main" val="2885531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EBFB8C-BBFF-4397-A51C-1E92596422A9}" type="slidenum">
              <a:rPr lang="en-US" smtClean="0"/>
              <a:pPr/>
              <a:t>12</a:t>
            </a:fld>
            <a:endParaRPr lang="en-US"/>
          </a:p>
        </p:txBody>
      </p:sp>
    </p:spTree>
    <p:extLst>
      <p:ext uri="{BB962C8B-B14F-4D97-AF65-F5344CB8AC3E}">
        <p14:creationId xmlns:p14="http://schemas.microsoft.com/office/powerpoint/2010/main" val="4132998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EBFB8C-BBFF-4397-A51C-1E92596422A9}" type="slidenum">
              <a:rPr lang="en-US" smtClean="0"/>
              <a:pPr/>
              <a:t>13</a:t>
            </a:fld>
            <a:endParaRPr lang="en-US"/>
          </a:p>
        </p:txBody>
      </p:sp>
    </p:spTree>
    <p:extLst>
      <p:ext uri="{BB962C8B-B14F-4D97-AF65-F5344CB8AC3E}">
        <p14:creationId xmlns:p14="http://schemas.microsoft.com/office/powerpoint/2010/main" val="889680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EBFB8C-BBFF-4397-A51C-1E92596422A9}" type="slidenum">
              <a:rPr lang="en-US" smtClean="0"/>
              <a:pPr/>
              <a:t>14</a:t>
            </a:fld>
            <a:endParaRPr lang="en-US"/>
          </a:p>
        </p:txBody>
      </p:sp>
    </p:spTree>
    <p:extLst>
      <p:ext uri="{BB962C8B-B14F-4D97-AF65-F5344CB8AC3E}">
        <p14:creationId xmlns:p14="http://schemas.microsoft.com/office/powerpoint/2010/main" val="2181500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Tip: Add your own speaker notes here.</a:t>
            </a:r>
          </a:p>
        </p:txBody>
      </p:sp>
      <p:sp>
        <p:nvSpPr>
          <p:cNvPr id="4" name="Slide Number Placeholder 3"/>
          <p:cNvSpPr>
            <a:spLocks noGrp="1"/>
          </p:cNvSpPr>
          <p:nvPr>
            <p:ph type="sldNum" sz="quarter" idx="10"/>
          </p:nvPr>
        </p:nvSpPr>
        <p:spPr/>
        <p:txBody>
          <a:bodyPr/>
          <a:lstStyle/>
          <a:p>
            <a:fld id="{F7EBFB8C-BBFF-4397-A51C-1E92596422A9}" type="slidenum">
              <a:rPr lang="en-US" smtClean="0"/>
              <a:pPr/>
              <a:t>2</a:t>
            </a:fld>
            <a:endParaRPr lang="en-US" dirty="0"/>
          </a:p>
        </p:txBody>
      </p:sp>
    </p:spTree>
    <p:extLst>
      <p:ext uri="{BB962C8B-B14F-4D97-AF65-F5344CB8AC3E}">
        <p14:creationId xmlns:p14="http://schemas.microsoft.com/office/powerpoint/2010/main" val="4253631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EBFB8C-BBFF-4397-A51C-1E92596422A9}" type="slidenum">
              <a:rPr lang="en-US" smtClean="0"/>
              <a:pPr/>
              <a:t>3</a:t>
            </a:fld>
            <a:endParaRPr lang="en-US"/>
          </a:p>
        </p:txBody>
      </p:sp>
    </p:spTree>
    <p:extLst>
      <p:ext uri="{BB962C8B-B14F-4D97-AF65-F5344CB8AC3E}">
        <p14:creationId xmlns:p14="http://schemas.microsoft.com/office/powerpoint/2010/main" val="3540404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Tip: Add your own speaker notes here.</a:t>
            </a:r>
          </a:p>
        </p:txBody>
      </p:sp>
      <p:sp>
        <p:nvSpPr>
          <p:cNvPr id="4" name="Slide Number Placeholder 3"/>
          <p:cNvSpPr>
            <a:spLocks noGrp="1"/>
          </p:cNvSpPr>
          <p:nvPr>
            <p:ph type="sldNum" sz="quarter" idx="10"/>
          </p:nvPr>
        </p:nvSpPr>
        <p:spPr/>
        <p:txBody>
          <a:bodyPr/>
          <a:lstStyle/>
          <a:p>
            <a:fld id="{F7EBFB8C-BBFF-4397-A51C-1E92596422A9}" type="slidenum">
              <a:rPr lang="en-US" smtClean="0"/>
              <a:pPr/>
              <a:t>4</a:t>
            </a:fld>
            <a:endParaRPr lang="en-US" dirty="0"/>
          </a:p>
        </p:txBody>
      </p:sp>
    </p:spTree>
    <p:extLst>
      <p:ext uri="{BB962C8B-B14F-4D97-AF65-F5344CB8AC3E}">
        <p14:creationId xmlns:p14="http://schemas.microsoft.com/office/powerpoint/2010/main" val="2128512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EBFB8C-BBFF-4397-A51C-1E92596422A9}" type="slidenum">
              <a:rPr lang="en-US" smtClean="0"/>
              <a:pPr/>
              <a:t>5</a:t>
            </a:fld>
            <a:endParaRPr lang="en-US"/>
          </a:p>
        </p:txBody>
      </p:sp>
    </p:spTree>
    <p:extLst>
      <p:ext uri="{BB962C8B-B14F-4D97-AF65-F5344CB8AC3E}">
        <p14:creationId xmlns:p14="http://schemas.microsoft.com/office/powerpoint/2010/main" val="534570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EBFB8C-BBFF-4397-A51C-1E92596422A9}" type="slidenum">
              <a:rPr lang="en-US" smtClean="0"/>
              <a:pPr/>
              <a:t>6</a:t>
            </a:fld>
            <a:endParaRPr lang="en-US"/>
          </a:p>
        </p:txBody>
      </p:sp>
    </p:spTree>
    <p:extLst>
      <p:ext uri="{BB962C8B-B14F-4D97-AF65-F5344CB8AC3E}">
        <p14:creationId xmlns:p14="http://schemas.microsoft.com/office/powerpoint/2010/main" val="411992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Tip: Add your own speaker notes here.</a:t>
            </a:r>
          </a:p>
        </p:txBody>
      </p:sp>
      <p:sp>
        <p:nvSpPr>
          <p:cNvPr id="4" name="Slide Number Placeholder 3"/>
          <p:cNvSpPr>
            <a:spLocks noGrp="1"/>
          </p:cNvSpPr>
          <p:nvPr>
            <p:ph type="sldNum" sz="quarter" idx="10"/>
          </p:nvPr>
        </p:nvSpPr>
        <p:spPr/>
        <p:txBody>
          <a:bodyPr/>
          <a:lstStyle/>
          <a:p>
            <a:fld id="{F7EBFB8C-BBFF-4397-A51C-1E92596422A9}" type="slidenum">
              <a:rPr lang="en-US" smtClean="0"/>
              <a:pPr/>
              <a:t>7</a:t>
            </a:fld>
            <a:endParaRPr lang="en-US" dirty="0"/>
          </a:p>
        </p:txBody>
      </p:sp>
    </p:spTree>
    <p:extLst>
      <p:ext uri="{BB962C8B-B14F-4D97-AF65-F5344CB8AC3E}">
        <p14:creationId xmlns:p14="http://schemas.microsoft.com/office/powerpoint/2010/main" val="821129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EBFB8C-BBFF-4397-A51C-1E92596422A9}" type="slidenum">
              <a:rPr lang="en-US" smtClean="0"/>
              <a:pPr/>
              <a:t>8</a:t>
            </a:fld>
            <a:endParaRPr lang="en-US"/>
          </a:p>
        </p:txBody>
      </p:sp>
    </p:spTree>
    <p:extLst>
      <p:ext uri="{BB962C8B-B14F-4D97-AF65-F5344CB8AC3E}">
        <p14:creationId xmlns:p14="http://schemas.microsoft.com/office/powerpoint/2010/main" val="3490933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EBFB8C-BBFF-4397-A51C-1E92596422A9}" type="slidenum">
              <a:rPr lang="en-US" smtClean="0"/>
              <a:pPr/>
              <a:t>9</a:t>
            </a:fld>
            <a:endParaRPr lang="en-US"/>
          </a:p>
        </p:txBody>
      </p:sp>
    </p:spTree>
    <p:extLst>
      <p:ext uri="{BB962C8B-B14F-4D97-AF65-F5344CB8AC3E}">
        <p14:creationId xmlns:p14="http://schemas.microsoft.com/office/powerpoint/2010/main" val="4170059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0A4771-C6EF-4B99-81F4-D30BE4E017A0}" type="datetimeFigureOut">
              <a:rPr lang="en-US" smtClean="0"/>
              <a:pPr/>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B41CA-569D-40E7-8E58-026C0338B2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0A4771-C6EF-4B99-81F4-D30BE4E017A0}" type="datetimeFigureOut">
              <a:rPr lang="en-US" smtClean="0"/>
              <a:pPr/>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B41CA-569D-40E7-8E58-026C0338B2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80A4771-C6EF-4B99-81F4-D30BE4E017A0}" type="datetimeFigureOut">
              <a:rPr lang="en-US" smtClean="0"/>
              <a:pPr/>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B41CA-569D-40E7-8E58-026C0338B2C8}"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0A4771-C6EF-4B99-81F4-D30BE4E017A0}" type="datetimeFigureOut">
              <a:rPr lang="en-US" smtClean="0"/>
              <a:pPr/>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B41CA-569D-40E7-8E58-026C0338B2C8}"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0A4771-C6EF-4B99-81F4-D30BE4E017A0}" type="datetimeFigureOut">
              <a:rPr lang="en-US" smtClean="0"/>
              <a:pPr/>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B41CA-569D-40E7-8E58-026C0338B2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80A4771-C6EF-4B99-81F4-D30BE4E017A0}" type="datetimeFigureOut">
              <a:rPr lang="en-US" smtClean="0"/>
              <a:pPr/>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B41CA-569D-40E7-8E58-026C0338B2C8}"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0A4771-C6EF-4B99-81F4-D30BE4E017A0}" type="datetimeFigureOut">
              <a:rPr lang="en-US" smtClean="0"/>
              <a:pPr/>
              <a:t>3/3/2016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0B41CA-569D-40E7-8E58-026C0338B2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0A4771-C6EF-4B99-81F4-D30BE4E017A0}" type="datetimeFigureOut">
              <a:rPr lang="en-US" smtClean="0"/>
              <a:pPr/>
              <a:t>3/3/2016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0B41CA-569D-40E7-8E58-026C0338B2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80A4771-C6EF-4B99-81F4-D30BE4E017A0}" type="datetimeFigureOut">
              <a:rPr lang="en-US" smtClean="0"/>
              <a:pPr/>
              <a:t>3/3/2016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0B41CA-569D-40E7-8E58-026C0338B2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80A4771-C6EF-4B99-81F4-D30BE4E017A0}" type="datetimeFigureOut">
              <a:rPr lang="en-US" smtClean="0"/>
              <a:pPr/>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B41CA-569D-40E7-8E58-026C0338B2C8}"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0A4771-C6EF-4B99-81F4-D30BE4E017A0}" type="datetimeFigureOut">
              <a:rPr lang="en-US" smtClean="0"/>
              <a:pPr/>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B41CA-569D-40E7-8E58-026C0338B2C8}"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lgn="r"/>
            <a:fld id="{D80A4771-C6EF-4B99-81F4-D30BE4E017A0}" type="datetimeFigureOut">
              <a:rPr lang="en-US" smtClean="0"/>
              <a:pPr algn="r"/>
              <a:t>3/3/2016</a:t>
            </a:fld>
            <a:endParaRPr lang="en-US" sz="1200">
              <a:solidFill>
                <a:schemeClr val="bg2">
                  <a:shade val="50000"/>
                </a:schemeClr>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sz="1200">
              <a:solidFill>
                <a:schemeClr val="bg2">
                  <a:shade val="50000"/>
                </a:schemeClr>
              </a:solidFill>
              <a:effectLst/>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lgn="ctr"/>
            <a:fld id="{990B41CA-569D-40E7-8E58-026C0338B2C8}" type="slidenum">
              <a:rPr lang="en-US" smtClean="0"/>
              <a:pPr algn="ctr"/>
              <a:t>‹#›</a:t>
            </a:fld>
            <a:endParaRPr lang="en-US" sz="1200">
              <a:solidFill>
                <a:schemeClr val="bg2">
                  <a:shade val="50000"/>
                </a:schemeClr>
              </a:solidFill>
              <a:effectLst/>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9.gif"/><Relationship Id="rId5" Type="http://schemas.openxmlformats.org/officeDocument/2006/relationships/image" Target="../media/image1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406640" cy="1295400"/>
          </a:xfrm>
        </p:spPr>
        <p:txBody>
          <a:bodyPr>
            <a:normAutofit fontScale="90000"/>
          </a:bodyPr>
          <a:lstStyle/>
          <a:p>
            <a:pPr algn="ctr"/>
            <a:r>
              <a:rPr lang="en-US" sz="4000" dirty="0" smtClean="0">
                <a:solidFill>
                  <a:schemeClr val="tx1"/>
                </a:solidFill>
                <a:latin typeface="FrankRuehl" panose="020E0503060101010101" pitchFamily="34" charset="-79"/>
                <a:cs typeface="FrankRuehl" panose="020E0503060101010101" pitchFamily="34" charset="-79"/>
              </a:rPr>
              <a:t>The Dangers of Look-Alike Equipment</a:t>
            </a:r>
            <a:r>
              <a:rPr lang="en-US" sz="2000" dirty="0" smtClean="0"/>
              <a:t/>
            </a:r>
            <a:br>
              <a:rPr lang="en-US" sz="2000" dirty="0" smtClean="0"/>
            </a:br>
            <a:endParaRPr lang="en-US" sz="3600" dirty="0"/>
          </a:p>
        </p:txBody>
      </p:sp>
      <p:sp>
        <p:nvSpPr>
          <p:cNvPr id="3" name="Subtitle 2"/>
          <p:cNvSpPr>
            <a:spLocks noGrp="1"/>
          </p:cNvSpPr>
          <p:nvPr>
            <p:ph type="subTitle" idx="1"/>
          </p:nvPr>
        </p:nvSpPr>
        <p:spPr>
          <a:xfrm>
            <a:off x="914400" y="1447800"/>
            <a:ext cx="7406640" cy="1752600"/>
          </a:xfrm>
        </p:spPr>
        <p:txBody>
          <a:bodyPr>
            <a:normAutofit/>
          </a:bodyPr>
          <a:lstStyle/>
          <a:p>
            <a:pPr algn="ctr"/>
            <a:r>
              <a:rPr lang="en-US" sz="2400" dirty="0" smtClean="0">
                <a:solidFill>
                  <a:srgbClr val="FFFF00"/>
                </a:solidFill>
                <a:latin typeface="David" panose="020E0502060401010101" pitchFamily="34" charset="-79"/>
                <a:cs typeface="David" panose="020E0502060401010101" pitchFamily="34" charset="-79"/>
              </a:rPr>
              <a:t>EFCOG-ESTG</a:t>
            </a:r>
          </a:p>
          <a:p>
            <a:pPr algn="ctr"/>
            <a:r>
              <a:rPr lang="en-US" sz="2400" dirty="0" smtClean="0">
                <a:solidFill>
                  <a:srgbClr val="FFFF00"/>
                </a:solidFill>
                <a:latin typeface="David" panose="020E0502060401010101" pitchFamily="34" charset="-79"/>
                <a:cs typeface="David" panose="020E0502060401010101" pitchFamily="34" charset="-79"/>
              </a:rPr>
              <a:t>Electrical Safety Month </a:t>
            </a:r>
          </a:p>
          <a:p>
            <a:pPr algn="ctr"/>
            <a:r>
              <a:rPr lang="en-US" sz="2400" dirty="0" smtClean="0">
                <a:solidFill>
                  <a:srgbClr val="FFFF00"/>
                </a:solidFill>
                <a:latin typeface="David" panose="020E0502060401010101" pitchFamily="34" charset="-79"/>
                <a:cs typeface="David" panose="020E0502060401010101" pitchFamily="34" charset="-79"/>
              </a:rPr>
              <a:t>May 2016</a:t>
            </a:r>
            <a:endParaRPr lang="en-US" sz="2400" dirty="0">
              <a:solidFill>
                <a:srgbClr val="FFFF00"/>
              </a:solidFill>
              <a:latin typeface="David" panose="020E0502060401010101" pitchFamily="34" charset="-79"/>
              <a:cs typeface="David" panose="020E0502060401010101" pitchFamily="34" charset="-79"/>
            </a:endParaRPr>
          </a:p>
        </p:txBody>
      </p:sp>
      <p:pic>
        <p:nvPicPr>
          <p:cNvPr id="1026" name="Picture 2" descr="http://elcome.com/wp-content/uploads/2014/08/MG_7804_Elcome_Marine-Main-Switchboard_1920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360372"/>
            <a:ext cx="7640991" cy="3269028"/>
          </a:xfrm>
          <a:prstGeom prst="rect">
            <a:avLst/>
          </a:prstGeom>
          <a:solidFill>
            <a:schemeClr val="accent3"/>
          </a:solidFill>
          <a:ln>
            <a:noFill/>
          </a:ln>
          <a:extLst/>
        </p:spPr>
      </p:pic>
      <p:pic>
        <p:nvPicPr>
          <p:cNvPr id="4" name="Picture 2" descr="\\psf\Home\Desktop\EFCOG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6337451"/>
            <a:ext cx="1710838" cy="4443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sf\Home\Desktop\DOE_Logo_Colo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599" y="6347562"/>
            <a:ext cx="1602002" cy="4027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 y="4114800"/>
            <a:ext cx="8183880" cy="1981200"/>
          </a:xfrm>
        </p:spPr>
        <p:txBody>
          <a:bodyPr>
            <a:normAutofit/>
          </a:bodyPr>
          <a:lstStyle/>
          <a:p>
            <a:pPr marL="82296" indent="0">
              <a:buNone/>
            </a:pPr>
            <a:r>
              <a:rPr lang="en-US" sz="2400" dirty="0" smtClean="0">
                <a:solidFill>
                  <a:schemeClr val="tx1"/>
                </a:solidFill>
              </a:rPr>
              <a:t>Without clear indication of what is energized and what is not it can be difficult to determine where the boundaries are when working with look-alike equipment. </a:t>
            </a:r>
            <a:endParaRPr lang="en-US" sz="2400" dirty="0">
              <a:solidFill>
                <a:schemeClr val="tx1"/>
              </a:solidFill>
            </a:endParaRPr>
          </a:p>
        </p:txBody>
      </p:sp>
      <p:pic>
        <p:nvPicPr>
          <p:cNvPr id="1026" name="Picture 2" descr="C:\Users\RTW2\Desktop\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533400"/>
            <a:ext cx="7086600" cy="31013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sf\Home\Desktop\EFCOG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6337451"/>
            <a:ext cx="1710838" cy="4443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sf\Home\Desktop\DOE_Logo_Colo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599" y="6347562"/>
            <a:ext cx="1602002" cy="4027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C:\Users\RTW2\Desktop\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533400"/>
            <a:ext cx="7086600" cy="31013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598932" y="4267200"/>
            <a:ext cx="7946136" cy="838200"/>
          </a:xfrm>
        </p:spPr>
        <p:txBody>
          <a:bodyPr>
            <a:normAutofit/>
          </a:bodyPr>
          <a:lstStyle/>
          <a:p>
            <a:pPr marL="82296" indent="0">
              <a:buNone/>
            </a:pPr>
            <a:r>
              <a:rPr lang="en-US" sz="2400" dirty="0" smtClean="0">
                <a:solidFill>
                  <a:schemeClr val="tx1"/>
                </a:solidFill>
              </a:rPr>
              <a:t>When clearly identified look-alike equipment mistakes can be greatly reduced or eliminated.</a:t>
            </a:r>
            <a:endParaRPr lang="en-US" sz="2400" dirty="0">
              <a:solidFill>
                <a:schemeClr val="tx1"/>
              </a:solidFill>
            </a:endParaRPr>
          </a:p>
        </p:txBody>
      </p:sp>
      <p:pic>
        <p:nvPicPr>
          <p:cNvPr id="1026" name="Picture 2" descr="niX6qz5i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5925" y="164407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7" name="Picture 3" descr="niX6qz5i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5925" y="81950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8" name="Picture 2" descr="niX6qz5i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5925" y="266927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9" name="Picture 2" descr="niX6qz5i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81950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0" name="Picture 2" descr="niX6qz5i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164407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1" name="Picture 2" descr="niX6qz5i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1523" y="241111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2" name="Picture 2" descr="niX6qz5i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1523" y="2985664"/>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3" name="Picture 2" descr="niX6qz5i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81950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4" name="Picture 2" descr="niX6qz5i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1653166"/>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5" name="Picture 2" descr="niX6qz5i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241111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6" name="Picture 2" descr="niX6qz5i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298577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7" name="Picture 2" descr="niX6qz5i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4345" y="81950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8" name="Picture 2" descr="niX6qz5i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81950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9" name="Picture 2" descr="niX6qz5i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3257" y="81950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0" name="Picture 2" descr="niX6qz5i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4345" y="1348366"/>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1" name="Picture 2" descr="niX6qz5i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1348366"/>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2" name="Picture 2" descr="niX6qz5i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3257" y="1352841"/>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3" name="Picture 2" descr="niX6qz5i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210631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4" name="Picture 2" descr="niX6qz5i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3257" y="210631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5" name="Picture 2" descr="niX6qz5i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2054" y="293956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6" name="Picture 2" descr="niX6qz5i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293956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7" name="Picture 2" descr="niX6qz5i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3257" y="293956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6" name="Picture 2" descr="niX6qz5i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563" y="5402807"/>
            <a:ext cx="540362" cy="5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extBox 1"/>
          <p:cNvSpPr txBox="1"/>
          <p:nvPr/>
        </p:nvSpPr>
        <p:spPr>
          <a:xfrm>
            <a:off x="1688325" y="5488322"/>
            <a:ext cx="2045475" cy="369332"/>
          </a:xfrm>
          <a:prstGeom prst="rect">
            <a:avLst/>
          </a:prstGeom>
          <a:noFill/>
        </p:spPr>
        <p:txBody>
          <a:bodyPr wrap="square" rtlCol="0">
            <a:spAutoFit/>
          </a:bodyPr>
          <a:lstStyle/>
          <a:p>
            <a:r>
              <a:rPr lang="en-US" b="1" dirty="0" smtClean="0"/>
              <a:t>DO NOT ENTER</a:t>
            </a:r>
            <a:endParaRPr lang="en-US" b="1" dirty="0"/>
          </a:p>
        </p:txBody>
      </p:sp>
      <p:pic>
        <p:nvPicPr>
          <p:cNvPr id="48" name="Picture 2" descr="\\psf\Home\Desktop\EFCOG_Logo_bl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6337451"/>
            <a:ext cx="1710838" cy="44434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 descr="\\psf\Home\Desktop\DOE_Logo_Colo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599" y="6347562"/>
            <a:ext cx="1602002" cy="4027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590800"/>
            <a:ext cx="7802880" cy="3200400"/>
          </a:xfrm>
        </p:spPr>
        <p:txBody>
          <a:bodyPr>
            <a:normAutofit/>
          </a:bodyPr>
          <a:lstStyle/>
          <a:p>
            <a:pPr marL="82296" indent="0">
              <a:buNone/>
            </a:pPr>
            <a:r>
              <a:rPr lang="en-US" sz="2400" dirty="0" smtClean="0">
                <a:solidFill>
                  <a:schemeClr val="tx1"/>
                </a:solidFill>
              </a:rPr>
              <a:t>NFPA 70E requires equipment in an electrically safe work condition to be differentiated from other look-alike equipment in the area that is energized.  NFPA 70E provides direction on the methods that can be used to warn and restrict access but stops short of dictating the details on how to accomplish the methods. </a:t>
            </a:r>
            <a:endParaRPr lang="en-US" sz="2400" dirty="0">
              <a:solidFill>
                <a:schemeClr val="tx1"/>
              </a:solidFill>
            </a:endParaRPr>
          </a:p>
        </p:txBody>
      </p:sp>
      <p:sp>
        <p:nvSpPr>
          <p:cNvPr id="4" name="Title 1"/>
          <p:cNvSpPr>
            <a:spLocks noGrp="1"/>
          </p:cNvSpPr>
          <p:nvPr>
            <p:ph type="title"/>
          </p:nvPr>
        </p:nvSpPr>
        <p:spPr>
          <a:xfrm>
            <a:off x="2209800" y="685800"/>
            <a:ext cx="4040875" cy="698262"/>
          </a:xfrm>
        </p:spPr>
        <p:txBody>
          <a:bodyPr>
            <a:normAutofit/>
          </a:bodyPr>
          <a:lstStyle/>
          <a:p>
            <a:pPr algn="ctr"/>
            <a:r>
              <a:rPr lang="en-US" sz="3200" dirty="0" smtClean="0">
                <a:solidFill>
                  <a:schemeClr val="tx1"/>
                </a:solidFill>
              </a:rPr>
              <a:t>NFPA 70E</a:t>
            </a:r>
            <a:endParaRPr lang="en-US" sz="3200" dirty="0">
              <a:solidFill>
                <a:schemeClr val="tx1"/>
              </a:solidFill>
            </a:endParaRPr>
          </a:p>
        </p:txBody>
      </p:sp>
      <p:pic>
        <p:nvPicPr>
          <p:cNvPr id="5" name="Picture 2" descr="\\psf\Home\Desktop\EFCOG_Logo_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6337451"/>
            <a:ext cx="1710838" cy="4443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psf\Home\Desktop\DOE_Logo_C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599" y="6347562"/>
            <a:ext cx="1602002" cy="4027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90800"/>
            <a:ext cx="7498080" cy="2362200"/>
          </a:xfrm>
        </p:spPr>
        <p:txBody>
          <a:bodyPr>
            <a:normAutofit/>
          </a:bodyPr>
          <a:lstStyle/>
          <a:p>
            <a:pPr marL="82296" indent="0">
              <a:buNone/>
            </a:pPr>
            <a:r>
              <a:rPr lang="en-US" sz="2400" dirty="0" smtClean="0">
                <a:solidFill>
                  <a:schemeClr val="tx1"/>
                </a:solidFill>
              </a:rPr>
              <a:t>Since NFPA 70E leaves out the details on how to accomplish it’s “Alerting Technique” it is up to each employer to determine how best to accomplish the task of alerting their employees when the dangers of look-alike equipment exist in the work area.</a:t>
            </a:r>
            <a:endParaRPr lang="en-US" sz="2400" dirty="0">
              <a:solidFill>
                <a:schemeClr val="tx1"/>
              </a:solidFill>
            </a:endParaRPr>
          </a:p>
        </p:txBody>
      </p:sp>
      <p:sp>
        <p:nvSpPr>
          <p:cNvPr id="4" name="Title 1"/>
          <p:cNvSpPr>
            <a:spLocks noGrp="1"/>
          </p:cNvSpPr>
          <p:nvPr>
            <p:ph type="title"/>
          </p:nvPr>
        </p:nvSpPr>
        <p:spPr>
          <a:xfrm>
            <a:off x="2133600" y="685800"/>
            <a:ext cx="4800600" cy="698262"/>
          </a:xfrm>
        </p:spPr>
        <p:txBody>
          <a:bodyPr>
            <a:normAutofit/>
          </a:bodyPr>
          <a:lstStyle/>
          <a:p>
            <a:pPr algn="ctr"/>
            <a:r>
              <a:rPr lang="en-US" sz="3200" dirty="0" smtClean="0">
                <a:solidFill>
                  <a:schemeClr val="tx1"/>
                </a:solidFill>
              </a:rPr>
              <a:t>Alerting Technique</a:t>
            </a:r>
            <a:endParaRPr lang="en-US" sz="3200" dirty="0">
              <a:solidFill>
                <a:schemeClr val="tx1"/>
              </a:solidFill>
            </a:endParaRPr>
          </a:p>
        </p:txBody>
      </p:sp>
      <p:pic>
        <p:nvPicPr>
          <p:cNvPr id="5" name="Picture 2" descr="\\psf\Home\Desktop\EFCOG_Logo_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6337451"/>
            <a:ext cx="1710838" cy="4443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psf\Home\Desktop\DOE_Logo_C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599" y="6347562"/>
            <a:ext cx="1602002" cy="4027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590800"/>
            <a:ext cx="7498080" cy="2667000"/>
          </a:xfrm>
        </p:spPr>
        <p:txBody>
          <a:bodyPr>
            <a:normAutofit/>
          </a:bodyPr>
          <a:lstStyle/>
          <a:p>
            <a:pPr marL="82296" indent="0">
              <a:buNone/>
            </a:pPr>
            <a:r>
              <a:rPr lang="en-US" sz="2400" dirty="0" smtClean="0">
                <a:solidFill>
                  <a:schemeClr val="tx1"/>
                </a:solidFill>
              </a:rPr>
              <a:t>The methods to differentiate look-alike equipment has been a topic of great concern and much discussion around the DOE complex.  The Hazardous Energy Control (HEC) group, a subgroup of the EFCOG-ESTG will be tasked with developing a best practice standardizing how differentiation of equipment can be best accomplished.</a:t>
            </a:r>
            <a:endParaRPr lang="en-US" sz="2400" dirty="0">
              <a:solidFill>
                <a:schemeClr val="tx1"/>
              </a:solidFill>
            </a:endParaRPr>
          </a:p>
        </p:txBody>
      </p:sp>
      <p:sp>
        <p:nvSpPr>
          <p:cNvPr id="4" name="Title 1"/>
          <p:cNvSpPr>
            <a:spLocks noGrp="1"/>
          </p:cNvSpPr>
          <p:nvPr>
            <p:ph type="title"/>
          </p:nvPr>
        </p:nvSpPr>
        <p:spPr>
          <a:xfrm>
            <a:off x="1447800" y="685800"/>
            <a:ext cx="6324601" cy="698262"/>
          </a:xfrm>
        </p:spPr>
        <p:txBody>
          <a:bodyPr>
            <a:normAutofit/>
          </a:bodyPr>
          <a:lstStyle/>
          <a:p>
            <a:pPr algn="ctr"/>
            <a:r>
              <a:rPr lang="en-US" sz="3200" dirty="0" smtClean="0">
                <a:solidFill>
                  <a:schemeClr val="tx1"/>
                </a:solidFill>
              </a:rPr>
              <a:t>EFCOG ESTG-HEC Working Group</a:t>
            </a:r>
            <a:endParaRPr lang="en-US" sz="3200" dirty="0">
              <a:solidFill>
                <a:schemeClr val="tx1"/>
              </a:solidFill>
            </a:endParaRPr>
          </a:p>
        </p:txBody>
      </p:sp>
      <p:pic>
        <p:nvPicPr>
          <p:cNvPr id="5" name="Picture 2" descr="\\psf\Home\Desktop\EFCOG_Logo_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6337451"/>
            <a:ext cx="1710838" cy="4443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psf\Home\Desktop\DOE_Logo_C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599" y="6347562"/>
            <a:ext cx="1602002" cy="4027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609" y="270392"/>
            <a:ext cx="7498080" cy="698262"/>
          </a:xfrm>
        </p:spPr>
        <p:txBody>
          <a:bodyPr>
            <a:normAutofit/>
          </a:bodyPr>
          <a:lstStyle/>
          <a:p>
            <a:pPr algn="ctr"/>
            <a:r>
              <a:rPr lang="en-US" sz="3200" dirty="0" smtClean="0">
                <a:solidFill>
                  <a:schemeClr val="tx1"/>
                </a:solidFill>
              </a:rPr>
              <a:t>The Dangers of Look-Alike Equipment </a:t>
            </a:r>
            <a:endParaRPr lang="en-US" sz="3200" dirty="0">
              <a:solidFill>
                <a:schemeClr val="tx1"/>
              </a:solidFill>
            </a:endParaRPr>
          </a:p>
        </p:txBody>
      </p:sp>
      <p:sp>
        <p:nvSpPr>
          <p:cNvPr id="3" name="TextBox 2"/>
          <p:cNvSpPr txBox="1"/>
          <p:nvPr/>
        </p:nvSpPr>
        <p:spPr>
          <a:xfrm>
            <a:off x="381000" y="1219200"/>
            <a:ext cx="8346948" cy="2677656"/>
          </a:xfrm>
          <a:prstGeom prst="rect">
            <a:avLst/>
          </a:prstGeom>
          <a:noFill/>
        </p:spPr>
        <p:txBody>
          <a:bodyPr wrap="square" rtlCol="0">
            <a:spAutoFit/>
          </a:bodyPr>
          <a:lstStyle/>
          <a:p>
            <a:r>
              <a:rPr lang="en-US" sz="2400" dirty="0"/>
              <a:t>Mistaken identity in the workplace due to look-alike equipment </a:t>
            </a:r>
            <a:r>
              <a:rPr lang="en-US" sz="2400" dirty="0" smtClean="0"/>
              <a:t>can </a:t>
            </a:r>
            <a:r>
              <a:rPr lang="en-US" sz="2400" dirty="0"/>
              <a:t>expose workers to hazards </a:t>
            </a:r>
            <a:r>
              <a:rPr lang="en-US" sz="2400" dirty="0" smtClean="0"/>
              <a:t>for which they are </a:t>
            </a:r>
            <a:r>
              <a:rPr lang="en-US" sz="2400" dirty="0"/>
              <a:t>unaware.  Opening, or removing the wrong guards or covers and working </a:t>
            </a:r>
            <a:r>
              <a:rPr lang="en-US" sz="2400" dirty="0" smtClean="0"/>
              <a:t>in the </a:t>
            </a:r>
            <a:r>
              <a:rPr lang="en-US" sz="2400" dirty="0"/>
              <a:t>wrong equipment </a:t>
            </a:r>
            <a:r>
              <a:rPr lang="en-US" sz="2400" dirty="0" smtClean="0"/>
              <a:t>can lead to serious injury or death.  Make every effort to ensure that employees are aware of the dangers and take action(s) to prevent access to energized look-alike equipment.</a:t>
            </a:r>
            <a:endParaRPr lang="en-US" sz="2400" dirty="0"/>
          </a:p>
        </p:txBody>
      </p:sp>
      <p:pic>
        <p:nvPicPr>
          <p:cNvPr id="5" name="Picture 4"/>
          <p:cNvPicPr>
            <a:picLocks noChangeAspect="1"/>
          </p:cNvPicPr>
          <p:nvPr/>
        </p:nvPicPr>
        <p:blipFill>
          <a:blip r:embed="rId2"/>
          <a:stretch>
            <a:fillRect/>
          </a:stretch>
        </p:blipFill>
        <p:spPr>
          <a:xfrm>
            <a:off x="381000" y="4495800"/>
            <a:ext cx="2189505" cy="2194913"/>
          </a:xfrm>
          <a:prstGeom prst="rect">
            <a:avLst/>
          </a:prstGeom>
        </p:spPr>
      </p:pic>
      <p:pic>
        <p:nvPicPr>
          <p:cNvPr id="11" name="Picture 3" descr="\\psf\Home\Desktop\DOE_Logo_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599" y="6347562"/>
            <a:ext cx="1602002" cy="4027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2"/>
          <a:stretch>
            <a:fillRect/>
          </a:stretch>
        </p:blipFill>
        <p:spPr>
          <a:xfrm>
            <a:off x="6477000" y="4433572"/>
            <a:ext cx="2300118" cy="2194122"/>
          </a:xfrm>
          <a:prstGeom prst="rect">
            <a:avLst/>
          </a:prstGeom>
        </p:spPr>
      </p:pic>
      <p:pic>
        <p:nvPicPr>
          <p:cNvPr id="10" name="Picture 2" descr="\\psf\Home\Desktop\EFCOG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6337451"/>
            <a:ext cx="1710838" cy="4443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04854" y="4082376"/>
            <a:ext cx="1844410" cy="369332"/>
          </a:xfrm>
          <a:prstGeom prst="rect">
            <a:avLst/>
          </a:prstGeom>
          <a:noFill/>
        </p:spPr>
        <p:txBody>
          <a:bodyPr wrap="square" rtlCol="0">
            <a:spAutoFit/>
          </a:bodyPr>
          <a:lstStyle/>
          <a:p>
            <a:pPr algn="ctr"/>
            <a:r>
              <a:rPr lang="en-US" dirty="0" smtClean="0">
                <a:solidFill>
                  <a:srgbClr val="00B050"/>
                </a:solidFill>
              </a:rPr>
              <a:t>Electrically Safe</a:t>
            </a:r>
            <a:endParaRPr lang="en-US" dirty="0">
              <a:solidFill>
                <a:srgbClr val="00B050"/>
              </a:solidFill>
            </a:endParaRPr>
          </a:p>
        </p:txBody>
      </p:sp>
      <p:sp>
        <p:nvSpPr>
          <p:cNvPr id="8" name="TextBox 7"/>
          <p:cNvSpPr txBox="1"/>
          <p:nvPr/>
        </p:nvSpPr>
        <p:spPr>
          <a:xfrm>
            <a:off x="562720" y="4206675"/>
            <a:ext cx="1826063" cy="369332"/>
          </a:xfrm>
          <a:prstGeom prst="rect">
            <a:avLst/>
          </a:prstGeom>
          <a:noFill/>
        </p:spPr>
        <p:txBody>
          <a:bodyPr wrap="square" rtlCol="0">
            <a:spAutoFit/>
          </a:bodyPr>
          <a:lstStyle/>
          <a:p>
            <a:pPr algn="ctr"/>
            <a:r>
              <a:rPr lang="en-US" dirty="0" smtClean="0">
                <a:solidFill>
                  <a:srgbClr val="FF0000"/>
                </a:solidFill>
              </a:rPr>
              <a:t>Energized</a:t>
            </a:r>
            <a:endParaRPr lang="en-US" dirty="0">
              <a:solidFill>
                <a:srgbClr val="FF0000"/>
              </a:solidFill>
            </a:endParaRPr>
          </a:p>
        </p:txBody>
      </p:sp>
      <p:pic>
        <p:nvPicPr>
          <p:cNvPr id="5122" name="Picture 2" descr="http://www.porterco.org/images/pages/N173/Stick%20Figure%20Question%20Mar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4927156"/>
            <a:ext cx="1008387" cy="176355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jonathankalin.files.wordpress.com/2013/07/beanque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4950386"/>
            <a:ext cx="718830" cy="1740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652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800600"/>
            <a:ext cx="7726680" cy="1219200"/>
          </a:xfrm>
        </p:spPr>
        <p:txBody>
          <a:bodyPr>
            <a:normAutofit/>
          </a:bodyPr>
          <a:lstStyle/>
          <a:p>
            <a:pPr marL="82296" indent="0">
              <a:buNone/>
            </a:pPr>
            <a:r>
              <a:rPr lang="en-US" sz="2400" dirty="0">
                <a:solidFill>
                  <a:schemeClr val="tx1"/>
                </a:solidFill>
              </a:rPr>
              <a:t>Have you ever </a:t>
            </a:r>
            <a:r>
              <a:rPr lang="en-US" sz="2400" dirty="0" smtClean="0">
                <a:solidFill>
                  <a:schemeClr val="tx1"/>
                </a:solidFill>
              </a:rPr>
              <a:t>called out to someone across a public place only </a:t>
            </a:r>
            <a:r>
              <a:rPr lang="en-US" sz="2400" dirty="0">
                <a:solidFill>
                  <a:schemeClr val="tx1"/>
                </a:solidFill>
              </a:rPr>
              <a:t>to </a:t>
            </a:r>
            <a:r>
              <a:rPr lang="en-US" sz="2400" dirty="0" smtClean="0">
                <a:solidFill>
                  <a:schemeClr val="tx1"/>
                </a:solidFill>
              </a:rPr>
              <a:t>realize it </a:t>
            </a:r>
            <a:r>
              <a:rPr lang="en-US" sz="2400" dirty="0">
                <a:solidFill>
                  <a:schemeClr val="tx1"/>
                </a:solidFill>
              </a:rPr>
              <a:t>wasn’t the person you thought it was?</a:t>
            </a:r>
          </a:p>
        </p:txBody>
      </p:sp>
      <p:pic>
        <p:nvPicPr>
          <p:cNvPr id="2050" name="Picture 2" descr="Image result for mistaken identity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85800"/>
            <a:ext cx="5410200" cy="37267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sf\Home\Desktop\EFCOG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6337451"/>
            <a:ext cx="1710838" cy="4443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sf\Home\Desktop\DOE_Logo_Colo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599" y="6347562"/>
            <a:ext cx="1602002" cy="4027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48200"/>
            <a:ext cx="7498080" cy="1143000"/>
          </a:xfrm>
        </p:spPr>
        <p:txBody>
          <a:bodyPr>
            <a:noAutofit/>
          </a:bodyPr>
          <a:lstStyle/>
          <a:p>
            <a:pPr marL="82296" indent="0">
              <a:buNone/>
            </a:pPr>
            <a:r>
              <a:rPr lang="en-US" sz="2400" dirty="0">
                <a:solidFill>
                  <a:schemeClr val="tx1"/>
                </a:solidFill>
              </a:rPr>
              <a:t>Have you ever grabbed </a:t>
            </a:r>
            <a:r>
              <a:rPr lang="en-US" sz="2400" dirty="0" smtClean="0">
                <a:solidFill>
                  <a:schemeClr val="tx1"/>
                </a:solidFill>
              </a:rPr>
              <a:t>the keys to </a:t>
            </a:r>
            <a:r>
              <a:rPr lang="en-US" sz="2400" dirty="0">
                <a:solidFill>
                  <a:schemeClr val="tx1"/>
                </a:solidFill>
              </a:rPr>
              <a:t>your car </a:t>
            </a:r>
            <a:r>
              <a:rPr lang="en-US" sz="2400" dirty="0" smtClean="0">
                <a:solidFill>
                  <a:schemeClr val="tx1"/>
                </a:solidFill>
              </a:rPr>
              <a:t>only to find out they </a:t>
            </a:r>
            <a:r>
              <a:rPr lang="en-US" sz="2400" dirty="0">
                <a:solidFill>
                  <a:schemeClr val="tx1"/>
                </a:solidFill>
              </a:rPr>
              <a:t>were actually for </a:t>
            </a:r>
            <a:r>
              <a:rPr lang="en-US" sz="2400" dirty="0" smtClean="0">
                <a:solidFill>
                  <a:schemeClr val="tx1"/>
                </a:solidFill>
              </a:rPr>
              <a:t>one of your other vehicles?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685800"/>
            <a:ext cx="6245352" cy="3515901"/>
          </a:xfrm>
          <a:prstGeom prst="rect">
            <a:avLst/>
          </a:prstGeom>
        </p:spPr>
      </p:pic>
      <p:pic>
        <p:nvPicPr>
          <p:cNvPr id="5" name="Picture 2" descr="\\psf\Home\Desktop\EFCOG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6337451"/>
            <a:ext cx="1710838" cy="4443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psf\Home\Desktop\DOE_Logo_Colo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599" y="6347562"/>
            <a:ext cx="1602002" cy="4027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800600"/>
            <a:ext cx="7969795" cy="1295400"/>
          </a:xfrm>
        </p:spPr>
        <p:txBody>
          <a:bodyPr>
            <a:noAutofit/>
          </a:bodyPr>
          <a:lstStyle/>
          <a:p>
            <a:pPr marL="82296" indent="0">
              <a:buNone/>
            </a:pPr>
            <a:r>
              <a:rPr lang="en-US" sz="2400" dirty="0">
                <a:solidFill>
                  <a:schemeClr val="tx1"/>
                </a:solidFill>
              </a:rPr>
              <a:t>Have you ever tried to unlock your car in a crowded parking lot and after trying for some time realize it’s not your car?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394" y="762000"/>
            <a:ext cx="6307910" cy="3597429"/>
          </a:xfrm>
          <a:prstGeom prst="rect">
            <a:avLst/>
          </a:prstGeom>
        </p:spPr>
      </p:pic>
      <p:pic>
        <p:nvPicPr>
          <p:cNvPr id="5" name="Picture 2" descr="\\psf\Home\Desktop\EFCOG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6337451"/>
            <a:ext cx="1710838" cy="4443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psf\Home\Desktop\DOE_Logo_Colo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599" y="6347562"/>
            <a:ext cx="1602002" cy="4027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057400" y="609600"/>
            <a:ext cx="4876800" cy="3483428"/>
          </a:xfrm>
        </p:spPr>
      </p:pic>
      <p:sp>
        <p:nvSpPr>
          <p:cNvPr id="5" name="TextBox 4"/>
          <p:cNvSpPr txBox="1"/>
          <p:nvPr/>
        </p:nvSpPr>
        <p:spPr>
          <a:xfrm>
            <a:off x="381000" y="4648200"/>
            <a:ext cx="8458200" cy="830997"/>
          </a:xfrm>
          <a:prstGeom prst="rect">
            <a:avLst/>
          </a:prstGeom>
          <a:noFill/>
        </p:spPr>
        <p:txBody>
          <a:bodyPr wrap="square" rtlCol="0">
            <a:spAutoFit/>
          </a:bodyPr>
          <a:lstStyle/>
          <a:p>
            <a:r>
              <a:rPr lang="en-US" sz="2400" dirty="0" smtClean="0"/>
              <a:t>Similar or look-alike objects can cause confusion which can lead to mistakes.</a:t>
            </a:r>
            <a:endParaRPr lang="en-US" sz="2400" dirty="0"/>
          </a:p>
        </p:txBody>
      </p:sp>
      <p:pic>
        <p:nvPicPr>
          <p:cNvPr id="6" name="Picture 2" descr="\\psf\Home\Desktop\EFCOG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6337451"/>
            <a:ext cx="1710838" cy="4443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psf\Home\Desktop\DOE_Logo_Colo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599" y="6347562"/>
            <a:ext cx="1602002" cy="4027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953000"/>
            <a:ext cx="8031479" cy="1066800"/>
          </a:xfrm>
        </p:spPr>
        <p:txBody>
          <a:bodyPr>
            <a:normAutofit/>
          </a:bodyPr>
          <a:lstStyle/>
          <a:p>
            <a:pPr marL="82296" indent="0">
              <a:buNone/>
            </a:pPr>
            <a:r>
              <a:rPr lang="en-US" sz="2400" dirty="0" smtClean="0">
                <a:solidFill>
                  <a:schemeClr val="tx1"/>
                </a:solidFill>
              </a:rPr>
              <a:t>Mistakes involving look-alike or similar things can create funny or embarrassing situations.  </a:t>
            </a:r>
            <a:endParaRPr lang="en-US" sz="2400" dirty="0">
              <a:solidFill>
                <a:schemeClr val="tx1"/>
              </a:solidFill>
            </a:endParaRPr>
          </a:p>
        </p:txBody>
      </p:sp>
      <p:pic>
        <p:nvPicPr>
          <p:cNvPr id="3074" name="Picture 2" descr="https://media.licdn.com/mpr/mpr/p/5/005/09c/0df/3cf076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33400"/>
            <a:ext cx="6914389" cy="3962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sf\Home\Desktop\EFCOG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6337451"/>
            <a:ext cx="1710838" cy="4443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sf\Home\Desktop\DOE_Logo_Colo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599" y="6347562"/>
            <a:ext cx="1602002" cy="4027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 y="4876800"/>
            <a:ext cx="8321040" cy="1371600"/>
          </a:xfrm>
        </p:spPr>
        <p:txBody>
          <a:bodyPr>
            <a:normAutofit/>
          </a:bodyPr>
          <a:lstStyle/>
          <a:p>
            <a:pPr marL="82296" indent="0">
              <a:buNone/>
            </a:pPr>
            <a:r>
              <a:rPr lang="en-US" sz="2400" dirty="0">
                <a:solidFill>
                  <a:schemeClr val="tx1"/>
                </a:solidFill>
              </a:rPr>
              <a:t>The consequences of these types of mistakes are relatively minor compared to incidents involving electrical equipment.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33400"/>
            <a:ext cx="2707106" cy="156500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533400"/>
            <a:ext cx="2667000" cy="1565009"/>
          </a:xfrm>
          <a:prstGeom prst="rect">
            <a:avLst/>
          </a:prstGeom>
        </p:spPr>
      </p:pic>
      <p:pic>
        <p:nvPicPr>
          <p:cNvPr id="6"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0400" y="2453721"/>
            <a:ext cx="2895600" cy="2068285"/>
          </a:xfrm>
          <a:prstGeom prst="rect">
            <a:avLst/>
          </a:prstGeom>
        </p:spPr>
      </p:pic>
      <p:pic>
        <p:nvPicPr>
          <p:cNvPr id="7" name="Picture 2" descr="\\psf\Home\Desktop\EFCOG_Logo_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2800" y="6337451"/>
            <a:ext cx="1710838" cy="4443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psf\Home\Desktop\DOE_Logo_Colo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0599" y="6347562"/>
            <a:ext cx="1602002" cy="4027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4876800"/>
            <a:ext cx="8273796" cy="1295400"/>
          </a:xfrm>
        </p:spPr>
        <p:txBody>
          <a:bodyPr>
            <a:normAutofit/>
          </a:bodyPr>
          <a:lstStyle/>
          <a:p>
            <a:pPr marL="82296" indent="0">
              <a:buNone/>
            </a:pPr>
            <a:r>
              <a:rPr lang="en-US" sz="2400" dirty="0" smtClean="0">
                <a:solidFill>
                  <a:schemeClr val="tx1"/>
                </a:solidFill>
              </a:rPr>
              <a:t>Mistakes involving look-alike electrical equipment have led to incidences where employees have been severely injured or killed. </a:t>
            </a:r>
            <a:endParaRPr lang="en-US" sz="24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533400"/>
            <a:ext cx="6172200" cy="3982600"/>
          </a:xfrm>
          <a:prstGeom prst="rect">
            <a:avLst/>
          </a:prstGeom>
        </p:spPr>
      </p:pic>
      <p:pic>
        <p:nvPicPr>
          <p:cNvPr id="5" name="Picture 2" descr="\\psf\Home\Desktop\EFCOG_Logo_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6337451"/>
            <a:ext cx="1710838" cy="4443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psf\Home\Desktop\DOE_Logo_Colo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599" y="6347562"/>
            <a:ext cx="1602002" cy="4027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5360" y="533400"/>
            <a:ext cx="7498080" cy="2971800"/>
          </a:xfrm>
        </p:spPr>
        <p:txBody>
          <a:bodyPr>
            <a:normAutofit/>
          </a:bodyPr>
          <a:lstStyle/>
          <a:p>
            <a:pPr marL="82296" indent="0">
              <a:buNone/>
            </a:pPr>
            <a:r>
              <a:rPr lang="en-US" sz="2400" dirty="0" smtClean="0">
                <a:solidFill>
                  <a:schemeClr val="tx1"/>
                </a:solidFill>
              </a:rPr>
              <a:t>Since 2009, NFPA 70E has required that if electrical equipment placed in an electrically safe work condition exists in a work area with other energized look-alike equipment, then one of the altering methods described in “Alerting Techniques” (Safety Signs, Barriers,  Attendants) must be used to prevent employees from entering look-alike equipment.</a:t>
            </a:r>
            <a:endParaRPr lang="en-US" sz="2400" dirty="0">
              <a:solidFill>
                <a:schemeClr val="tx1"/>
              </a:solidFill>
            </a:endParaRPr>
          </a:p>
        </p:txBody>
      </p:sp>
      <p:pic>
        <p:nvPicPr>
          <p:cNvPr id="4104" name="Picture 8" descr="Stickman, Stick Figure, Matchstick Man, Thinking, Id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4724400"/>
            <a:ext cx="838199" cy="16763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85800" y="4205883"/>
            <a:ext cx="2189505" cy="2194913"/>
          </a:xfrm>
          <a:prstGeom prst="rect">
            <a:avLst/>
          </a:prstGeom>
        </p:spPr>
      </p:pic>
      <p:pic>
        <p:nvPicPr>
          <p:cNvPr id="10" name="Picture 9"/>
          <p:cNvPicPr>
            <a:picLocks noChangeAspect="1"/>
          </p:cNvPicPr>
          <p:nvPr/>
        </p:nvPicPr>
        <p:blipFill>
          <a:blip r:embed="rId4"/>
          <a:stretch>
            <a:fillRect/>
          </a:stretch>
        </p:blipFill>
        <p:spPr>
          <a:xfrm>
            <a:off x="4419600" y="4212771"/>
            <a:ext cx="2300118" cy="2194122"/>
          </a:xfrm>
          <a:prstGeom prst="rect">
            <a:avLst/>
          </a:prstGeom>
        </p:spPr>
      </p:pic>
      <p:pic>
        <p:nvPicPr>
          <p:cNvPr id="4102" name="Picture 6" descr="http://www.imaginartsigns.com/construction/img/400/35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0" y="5486400"/>
            <a:ext cx="1184598" cy="11845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47454" y="3836552"/>
            <a:ext cx="1844410" cy="369332"/>
          </a:xfrm>
          <a:prstGeom prst="rect">
            <a:avLst/>
          </a:prstGeom>
          <a:noFill/>
        </p:spPr>
        <p:txBody>
          <a:bodyPr wrap="square" rtlCol="0">
            <a:spAutoFit/>
          </a:bodyPr>
          <a:lstStyle/>
          <a:p>
            <a:pPr algn="ctr"/>
            <a:r>
              <a:rPr lang="en-US" dirty="0" smtClean="0">
                <a:solidFill>
                  <a:srgbClr val="00B050"/>
                </a:solidFill>
              </a:rPr>
              <a:t>Electrically Safe</a:t>
            </a:r>
            <a:endParaRPr lang="en-US" dirty="0">
              <a:solidFill>
                <a:srgbClr val="00B050"/>
              </a:solidFill>
            </a:endParaRPr>
          </a:p>
        </p:txBody>
      </p:sp>
      <p:sp>
        <p:nvSpPr>
          <p:cNvPr id="8" name="TextBox 7"/>
          <p:cNvSpPr txBox="1"/>
          <p:nvPr/>
        </p:nvSpPr>
        <p:spPr>
          <a:xfrm>
            <a:off x="867520" y="3861884"/>
            <a:ext cx="1826063" cy="369332"/>
          </a:xfrm>
          <a:prstGeom prst="rect">
            <a:avLst/>
          </a:prstGeom>
          <a:noFill/>
        </p:spPr>
        <p:txBody>
          <a:bodyPr wrap="square" rtlCol="0">
            <a:spAutoFit/>
          </a:bodyPr>
          <a:lstStyle/>
          <a:p>
            <a:pPr algn="ctr"/>
            <a:r>
              <a:rPr lang="en-US" dirty="0" smtClean="0">
                <a:solidFill>
                  <a:srgbClr val="FF0000"/>
                </a:solidFill>
              </a:rPr>
              <a:t>Energized</a:t>
            </a:r>
            <a:endParaRPr lang="en-US" dirty="0">
              <a:solidFill>
                <a:srgbClr val="FF0000"/>
              </a:solidFill>
            </a:endParaRPr>
          </a:p>
        </p:txBody>
      </p:sp>
      <p:pic>
        <p:nvPicPr>
          <p:cNvPr id="9" name="Picture 2" descr="\\psf\Home\Desktop\EFCOG_Logo_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2800" y="6337451"/>
            <a:ext cx="1710838" cy="4443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psf\Home\Desktop\DOE_Logo_Colo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0599" y="6347562"/>
            <a:ext cx="1602002" cy="4027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7C07D1E-A757-4FA5-A73C-0C1FF1AF03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Waveform</Template>
  <TotalTime>0</TotalTime>
  <Words>535</Words>
  <Application>Microsoft Office PowerPoint</Application>
  <PresentationFormat>On-screen Show (4:3)</PresentationFormat>
  <Paragraphs>45</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Waveform</vt:lpstr>
      <vt:lpstr>The Dangers of Look-Alike Equipment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NFPA 70E</vt:lpstr>
      <vt:lpstr>Alerting Technique</vt:lpstr>
      <vt:lpstr>EFCOG ESTG-HEC Working Group</vt:lpstr>
      <vt:lpstr>The Dangers of Look-Alike Equipment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2015-12-29T18:41:29Z</dcterms:created>
  <dcterms:modified xsi:type="dcterms:W3CDTF">2016-03-03T21:50:26Z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TC100822959990</vt:lpwstr>
  </property>
</Properties>
</file>