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9" r:id="rId3"/>
    <p:sldId id="315" r:id="rId4"/>
    <p:sldId id="329" r:id="rId5"/>
    <p:sldId id="335" r:id="rId6"/>
    <p:sldId id="296" r:id="rId7"/>
    <p:sldId id="336" r:id="rId8"/>
    <p:sldId id="318" r:id="rId9"/>
    <p:sldId id="338" r:id="rId10"/>
    <p:sldId id="337" r:id="rId11"/>
    <p:sldId id="319" r:id="rId12"/>
    <p:sldId id="341" r:id="rId13"/>
    <p:sldId id="342" r:id="rId14"/>
    <p:sldId id="350" r:id="rId15"/>
    <p:sldId id="351" r:id="rId16"/>
    <p:sldId id="344" r:id="rId17"/>
    <p:sldId id="347" r:id="rId18"/>
    <p:sldId id="348" r:id="rId19"/>
    <p:sldId id="314" r:id="rId20"/>
  </p:sldIdLst>
  <p:sldSz cx="9144000" cy="5143500" type="screen16x9"/>
  <p:notesSz cx="6858000" cy="9144000"/>
  <p:defaultTextStyle>
    <a:defPPr>
      <a:defRPr lang="en-US"/>
    </a:defPPr>
    <a:lvl1pPr marL="0" algn="l" defTabSz="4081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0" algn="l" defTabSz="4081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9" algn="l" defTabSz="4081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9" algn="l" defTabSz="4081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9" algn="l" defTabSz="4081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8" algn="l" defTabSz="4081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78" algn="l" defTabSz="4081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57" algn="l" defTabSz="4081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37" algn="l" defTabSz="4081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666666"/>
    <a:srgbClr val="FFD200"/>
    <a:srgbClr val="0F4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0" autoAdjust="0"/>
    <p:restoredTop sz="99832" autoAdjust="0"/>
  </p:normalViewPr>
  <p:slideViewPr>
    <p:cSldViewPr snapToGrid="0" snapToObjects="1" showGuides="1">
      <p:cViewPr>
        <p:scale>
          <a:sx n="146" d="100"/>
          <a:sy n="146" d="100"/>
        </p:scale>
        <p:origin x="336" y="806"/>
      </p:cViewPr>
      <p:guideLst>
        <p:guide orient="horz" pos="1579"/>
        <p:guide pos="8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0" d="100"/>
        <a:sy n="3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470C7-C439-6647-9AD6-26BB20624F59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0AD36-12AB-464D-981E-2441B3523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44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2B572-C583-E841-A469-3FF36045204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442D5-DFFD-1849-BA33-E030FA8B4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_ban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" y="0"/>
            <a:ext cx="9151200" cy="165046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841748"/>
            <a:ext cx="9144000" cy="301752"/>
          </a:xfrm>
          <a:prstGeom prst="rect">
            <a:avLst/>
          </a:prstGeom>
          <a:solidFill>
            <a:srgbClr val="0F4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3819906"/>
            <a:ext cx="4572000" cy="1021842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H="1">
            <a:off x="4572000" y="3819906"/>
            <a:ext cx="1261872" cy="102184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5833872" y="3819905"/>
            <a:ext cx="3310128" cy="1025939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031871" y="3971656"/>
            <a:ext cx="2930700" cy="716458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Presenter and/or Date: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461933" y="3662877"/>
            <a:ext cx="4572000" cy="159377"/>
          </a:xfrm>
          <a:prstGeom prst="rect">
            <a:avLst/>
          </a:prstGeom>
        </p:spPr>
        <p:txBody>
          <a:bodyPr lIns="81636" tIns="40818" rIns="81636" bIns="40818">
            <a:spAutoFit/>
          </a:bodyPr>
          <a:lstStyle/>
          <a:p>
            <a:pPr algn="r"/>
            <a:endParaRPr lang="en-US" sz="500" dirty="0">
              <a:solidFill>
                <a:schemeClr val="bg1"/>
              </a:solidFill>
            </a:endParaRPr>
          </a:p>
        </p:txBody>
      </p:sp>
      <p:pic>
        <p:nvPicPr>
          <p:cNvPr id="5" name="Picture 4" descr="es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0" y="168137"/>
            <a:ext cx="1188362" cy="1167174"/>
          </a:xfrm>
          <a:prstGeom prst="rect">
            <a:avLst/>
          </a:prstGeom>
        </p:spPr>
      </p:pic>
      <p:pic>
        <p:nvPicPr>
          <p:cNvPr id="11" name="Picture 10" descr="Berkeley_Lab_Logo_Larg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2" y="285874"/>
            <a:ext cx="928914" cy="71486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343255" y="384176"/>
            <a:ext cx="2473325" cy="485775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08180" indent="0">
              <a:buNone/>
              <a:defRPr/>
            </a:lvl2pPr>
            <a:lvl3pPr marL="816359" indent="0">
              <a:buNone/>
              <a:defRPr/>
            </a:lvl3pPr>
            <a:lvl4pPr marL="1224539" indent="0">
              <a:buNone/>
              <a:defRPr/>
            </a:lvl4pPr>
            <a:lvl5pPr marL="1632718" indent="0">
              <a:buNone/>
              <a:defRPr/>
            </a:lvl5pPr>
          </a:lstStyle>
          <a:p>
            <a:pPr lvl="0"/>
            <a:r>
              <a:rPr lang="en-US" dirty="0" smtClean="0"/>
              <a:t>Electrical Safety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335088" y="2311384"/>
            <a:ext cx="7438798" cy="76557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841748"/>
            <a:ext cx="9144000" cy="301752"/>
          </a:xfrm>
          <a:prstGeom prst="rect">
            <a:avLst/>
          </a:prstGeom>
          <a:solidFill>
            <a:srgbClr val="0F4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flipH="1">
            <a:off x="0" y="3819906"/>
            <a:ext cx="4572000" cy="1021842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flipH="1">
            <a:off x="4572000" y="3819906"/>
            <a:ext cx="1261872" cy="102184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H="1">
            <a:off x="5833872" y="3819906"/>
            <a:ext cx="3310128" cy="1021842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35088" y="2311384"/>
            <a:ext cx="7772400" cy="7655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35088" y="3076956"/>
            <a:ext cx="6400800" cy="74295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0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7859487" y="4962600"/>
            <a:ext cx="1138710" cy="180900"/>
          </a:xfrm>
          <a:prstGeom prst="rect">
            <a:avLst/>
          </a:prstGeom>
        </p:spPr>
        <p:txBody>
          <a:bodyPr vert="horz" lIns="81636" tIns="40818" rIns="81636" bIns="40818" rtlCol="0">
            <a:normAutofit fontScale="92500" lnSpcReduction="2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06135" marR="0" lvl="0" indent="-306135" algn="r" defTabSz="4081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2BEB0A62-0430-FE41-A5E0-B494BC2D992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306135" marR="0" lvl="0" indent="-306135" algn="r" defTabSz="40818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 Electrical Safety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>
          <a:xfrm>
            <a:off x="177800" y="4962600"/>
            <a:ext cx="1359353" cy="180900"/>
          </a:xfrm>
          <a:prstGeom prst="rect">
            <a:avLst/>
          </a:prstGeom>
        </p:spPr>
        <p:txBody>
          <a:bodyPr vert="horz" lIns="81636" tIns="40818" rIns="81636" bIns="40818" rtlCol="0">
            <a:normAutofit fontScale="92500" lnSpcReduction="2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06135" marR="0" lvl="0" indent="-306135" algn="l" defTabSz="4081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Berkeley Lab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0813"/>
            <a:ext cx="8229600" cy="395979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3006"/>
            <a:ext cx="4038600" cy="36576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3006"/>
            <a:ext cx="4038600" cy="36576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823"/>
            <a:ext cx="4040188" cy="4798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08180" indent="0">
              <a:buNone/>
              <a:defRPr sz="1800" b="1"/>
            </a:lvl2pPr>
            <a:lvl3pPr marL="816359" indent="0">
              <a:buNone/>
              <a:defRPr sz="1600" b="1"/>
            </a:lvl3pPr>
            <a:lvl4pPr marL="1224539" indent="0">
              <a:buNone/>
              <a:defRPr sz="1400" b="1"/>
            </a:lvl4pPr>
            <a:lvl5pPr marL="1632719" indent="0">
              <a:buNone/>
              <a:defRPr sz="1400" b="1"/>
            </a:lvl5pPr>
            <a:lvl6pPr marL="2040898" indent="0">
              <a:buNone/>
              <a:defRPr sz="1400" b="1"/>
            </a:lvl6pPr>
            <a:lvl7pPr marL="2449078" indent="0">
              <a:buNone/>
              <a:defRPr sz="1400" b="1"/>
            </a:lvl7pPr>
            <a:lvl8pPr marL="2857257" indent="0">
              <a:buNone/>
              <a:defRPr sz="1400" b="1"/>
            </a:lvl8pPr>
            <a:lvl9pPr marL="326543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4481"/>
            <a:ext cx="4040188" cy="328612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87823"/>
            <a:ext cx="4041775" cy="4798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08180" indent="0">
              <a:buNone/>
              <a:defRPr sz="1800" b="1"/>
            </a:lvl2pPr>
            <a:lvl3pPr marL="816359" indent="0">
              <a:buNone/>
              <a:defRPr sz="1600" b="1"/>
            </a:lvl3pPr>
            <a:lvl4pPr marL="1224539" indent="0">
              <a:buNone/>
              <a:defRPr sz="1400" b="1"/>
            </a:lvl4pPr>
            <a:lvl5pPr marL="1632719" indent="0">
              <a:buNone/>
              <a:defRPr sz="1400" b="1"/>
            </a:lvl5pPr>
            <a:lvl6pPr marL="2040898" indent="0">
              <a:buNone/>
              <a:defRPr sz="1400" b="1"/>
            </a:lvl6pPr>
            <a:lvl7pPr marL="2449078" indent="0">
              <a:buNone/>
              <a:defRPr sz="1400" b="1"/>
            </a:lvl7pPr>
            <a:lvl8pPr marL="2857257" indent="0">
              <a:buNone/>
              <a:defRPr sz="1400" b="1"/>
            </a:lvl8pPr>
            <a:lvl9pPr marL="326543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64481"/>
            <a:ext cx="4041775" cy="328612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88"/>
            <a:ext cx="5111750" cy="396478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1001"/>
            <a:ext cx="3008313" cy="3421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08180" indent="0">
              <a:buNone/>
              <a:defRPr sz="1100"/>
            </a:lvl2pPr>
            <a:lvl3pPr marL="816359" indent="0">
              <a:buNone/>
              <a:defRPr sz="900"/>
            </a:lvl3pPr>
            <a:lvl4pPr marL="1224539" indent="0">
              <a:buNone/>
              <a:defRPr sz="800"/>
            </a:lvl4pPr>
            <a:lvl5pPr marL="1632719" indent="0">
              <a:buNone/>
              <a:defRPr sz="800"/>
            </a:lvl5pPr>
            <a:lvl6pPr marL="2040898" indent="0">
              <a:buNone/>
              <a:defRPr sz="800"/>
            </a:lvl6pPr>
            <a:lvl7pPr marL="2449078" indent="0">
              <a:buNone/>
              <a:defRPr sz="800"/>
            </a:lvl7pPr>
            <a:lvl8pPr marL="2857257" indent="0">
              <a:buNone/>
              <a:defRPr sz="800"/>
            </a:lvl8pPr>
            <a:lvl9pPr marL="326543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1337"/>
            <a:ext cx="8229600" cy="3969269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6026" y="2"/>
            <a:ext cx="6776519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es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919" y="-11852"/>
            <a:ext cx="875186" cy="733766"/>
          </a:xfrm>
          <a:prstGeom prst="rect">
            <a:avLst/>
          </a:prstGeom>
        </p:spPr>
      </p:pic>
      <p:pic>
        <p:nvPicPr>
          <p:cNvPr id="5" name="Picture 4" descr="Berkeley_Lab_Logo_Lar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536" y="7054"/>
            <a:ext cx="1111423" cy="71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2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95325"/>
          </a:xfrm>
          <a:prstGeom prst="rect">
            <a:avLst/>
          </a:prstGeom>
          <a:solidFill>
            <a:srgbClr val="0F4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4958334"/>
            <a:ext cx="9144000" cy="185166"/>
          </a:xfrm>
          <a:prstGeom prst="rect">
            <a:avLst/>
          </a:prstGeom>
          <a:solidFill>
            <a:srgbClr val="0F4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177800" y="0"/>
            <a:ext cx="7634978" cy="676275"/>
          </a:xfrm>
          <a:prstGeom prst="rect">
            <a:avLst/>
          </a:prstGeom>
          <a:ln>
            <a:noFill/>
          </a:ln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881337"/>
            <a:ext cx="8229600" cy="3913864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7859487" y="4962600"/>
            <a:ext cx="1138710" cy="180900"/>
          </a:xfrm>
          <a:prstGeom prst="rect">
            <a:avLst/>
          </a:prstGeom>
        </p:spPr>
        <p:txBody>
          <a:bodyPr vert="horz" lIns="81636" tIns="40818" rIns="81636" bIns="40818" rtlCol="0">
            <a:normAutofit fontScale="92500" lnSpcReduction="2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06135" marR="0" lvl="0" indent="-306135" algn="r" defTabSz="4081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2BEB0A62-0430-FE41-A5E0-B494BC2D992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306135" marR="0" lvl="0" indent="-306135" algn="r" defTabSz="40818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 Electrical Safety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 flipH="1" flipV="1">
            <a:off x="0" y="690753"/>
            <a:ext cx="4572000" cy="41148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3811" tIns="11905" rIns="23811" bIns="11905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 flipH="1" flipV="1">
            <a:off x="4572000" y="690753"/>
            <a:ext cx="1261872" cy="41148"/>
          </a:xfrm>
          <a:prstGeom prst="rect">
            <a:avLst/>
          </a:prstGeom>
          <a:solidFill>
            <a:srgbClr val="FFD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3811" tIns="11905" rIns="23811" bIns="11905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 flipH="1" flipV="1">
            <a:off x="5833872" y="690753"/>
            <a:ext cx="3310128" cy="41148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3811" tIns="11905" rIns="23811" bIns="11905" rtlCol="0" anchor="ctr"/>
          <a:lstStyle/>
          <a:p>
            <a:pPr algn="ctr"/>
            <a:endParaRPr lang="en-US"/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177800" y="4962600"/>
            <a:ext cx="1359353" cy="180900"/>
          </a:xfrm>
          <a:prstGeom prst="rect">
            <a:avLst/>
          </a:prstGeom>
        </p:spPr>
        <p:txBody>
          <a:bodyPr vert="horz" lIns="81636" tIns="40818" rIns="81636" bIns="40818" rtlCol="0">
            <a:normAutofit fontScale="92500" lnSpcReduction="20000"/>
          </a:bodyPr>
          <a:lstStyle>
            <a:lvl1pPr>
              <a:buNone/>
              <a:defRPr sz="1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06135" marR="0" lvl="0" indent="-306135" algn="l" defTabSz="40818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Berkeley Lab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6" r:id="rId6"/>
    <p:sldLayoutId id="2147483660" r:id="rId7"/>
    <p:sldLayoutId id="2147483662" r:id="rId8"/>
  </p:sldLayoutIdLst>
  <p:timing>
    <p:tnLst>
      <p:par>
        <p:cTn id="1" dur="indefinite" restart="never" nodeType="tmRoot"/>
      </p:par>
    </p:tnLst>
  </p:timing>
  <p:txStyles>
    <p:titleStyle>
      <a:lvl1pPr algn="l" defTabSz="408180" rtl="0" eaLnBrk="1" latinLnBrk="0" hangingPunct="1">
        <a:lnSpc>
          <a:spcPts val="2500"/>
        </a:lnSpc>
        <a:spcBef>
          <a:spcPct val="0"/>
        </a:spcBef>
        <a:buNone/>
        <a:defRPr sz="23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06135" indent="-306135" algn="l" defTabSz="40818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92" indent="-255112" algn="l" defTabSz="40818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49" indent="-204090" algn="l" defTabSz="40818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29" indent="-204090" algn="l" defTabSz="40818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08" indent="-204090" algn="l" defTabSz="40818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88" indent="-204090" algn="l" defTabSz="4081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68" indent="-204090" algn="l" defTabSz="4081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48" indent="-204090" algn="l" defTabSz="4081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27" indent="-204090" algn="l" defTabSz="4081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0" algn="l" defTabSz="4081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9" algn="l" defTabSz="4081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9" algn="l" defTabSz="4081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9" algn="l" defTabSz="4081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8" algn="l" defTabSz="4081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8" algn="l" defTabSz="4081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57" algn="l" defTabSz="4081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37" algn="l" defTabSz="4081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Chair: 	Stephanie Collins,  LBL</a:t>
            </a:r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Date: July 8, 2016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Electrical Safety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808984" y="2311384"/>
            <a:ext cx="7964902" cy="7655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EFCOG Hazardous Energy Control Working Group</a:t>
            </a:r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908412" y="3076956"/>
            <a:ext cx="6827476" cy="742950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>
            <a:lvl1pPr marL="0" indent="0" algn="l" defTabSz="40818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80" indent="0" algn="ctr" defTabSz="4081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6359" indent="0" algn="ctr" defTabSz="40818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4539" indent="0" algn="ctr" defTabSz="40818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2719" indent="0" algn="ctr" defTabSz="40818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0898" indent="0" algn="ctr" defTabSz="4081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9078" indent="0" algn="ctr" defTabSz="4081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257" indent="0" algn="ctr" defTabSz="4081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437" indent="0" algn="ctr" defTabSz="4081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best practice should be used when operating under </a:t>
            </a:r>
            <a:r>
              <a:rPr lang="en-US" dirty="0" smtClean="0"/>
              <a:t>LOTO</a:t>
            </a:r>
            <a:r>
              <a:rPr lang="en-US" dirty="0"/>
              <a:t>, outages or other processes that require zero voltage verification to work on circuits/equipment powered by a hazardous electrical source as determined by hazard assessment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Zero </a:t>
            </a:r>
            <a:r>
              <a:rPr lang="en-US" dirty="0"/>
              <a:t>voltage means absence of voltage, or voltages that are expected but not hazardous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** As a Group decided the “how to conduct zero voltage verification” was directly related to skill of the craft and qualification – opted to not submit a BPP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Voltage Verification Best Practice Proposal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47" y="682066"/>
            <a:ext cx="3341836" cy="398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7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5380" lvl="1" indent="-457200">
              <a:buFont typeface="+mj-lt"/>
              <a:buAutoNum type="arabicPeriod"/>
            </a:pPr>
            <a:r>
              <a:rPr lang="en-US" sz="2000" dirty="0" smtClean="0"/>
              <a:t>3 Best Practice Proposals submitted to the ES Executive Committee </a:t>
            </a:r>
          </a:p>
          <a:p>
            <a:pPr marL="1108237" lvl="2" indent="-342900">
              <a:buFont typeface="+mj-lt"/>
              <a:buAutoNum type="arabicPeriod"/>
            </a:pPr>
            <a:r>
              <a:rPr lang="en-US" dirty="0" smtClean="0"/>
              <a:t>Controlled Work Area – BPP #184 Controlled Work Area </a:t>
            </a:r>
          </a:p>
          <a:p>
            <a:pPr marL="765337" lvl="2" indent="0">
              <a:buNone/>
            </a:pPr>
            <a:r>
              <a:rPr lang="en-US" dirty="0" smtClean="0"/>
              <a:t>http</a:t>
            </a:r>
            <a:r>
              <a:rPr lang="en-US" dirty="0"/>
              <a:t>://efcog.org/wp-content/uploads/2015/12/Work-Control-Area-Final4.pdf</a:t>
            </a:r>
            <a:endParaRPr lang="en-US" dirty="0" smtClean="0"/>
          </a:p>
          <a:p>
            <a:pPr marL="1108237" lvl="2" indent="-342900">
              <a:buFont typeface="+mj-lt"/>
              <a:buAutoNum type="arabicPeriod" startAt="2"/>
            </a:pPr>
            <a:r>
              <a:rPr lang="en-US" dirty="0" smtClean="0"/>
              <a:t>Zero Voltage Verification – no further action</a:t>
            </a:r>
          </a:p>
          <a:p>
            <a:pPr marL="1108237" lvl="2" indent="-342900">
              <a:buFont typeface="+mj-lt"/>
              <a:buAutoNum type="arabicPeriod" startAt="2"/>
            </a:pPr>
            <a:r>
              <a:rPr lang="en-US" dirty="0" smtClean="0"/>
              <a:t>Physical Separation vs. LOTO – BPP # 180 Lockout </a:t>
            </a:r>
            <a:r>
              <a:rPr lang="en-US" dirty="0" err="1" smtClean="0"/>
              <a:t>Tagout</a:t>
            </a:r>
            <a:r>
              <a:rPr lang="en-US" dirty="0" smtClean="0"/>
              <a:t> Applicability to Physical </a:t>
            </a:r>
            <a:r>
              <a:rPr lang="en-US" dirty="0"/>
              <a:t>Separation </a:t>
            </a:r>
            <a:endParaRPr lang="en-US" dirty="0" smtClean="0"/>
          </a:p>
          <a:p>
            <a:pPr marL="765337" lvl="2" indent="0">
              <a:buNone/>
            </a:pPr>
            <a:r>
              <a:rPr lang="en-US" dirty="0" smtClean="0"/>
              <a:t>http</a:t>
            </a:r>
            <a:r>
              <a:rPr lang="en-US" dirty="0"/>
              <a:t>://efcog.org/wp-content/uploads/2015/10/Physical-Separation-Best-Practice-Submittal_rev.11-2.pdf</a:t>
            </a:r>
            <a:endParaRPr lang="en-US" dirty="0" smtClean="0"/>
          </a:p>
          <a:p>
            <a:pPr marL="1108237" lvl="2" indent="-342900">
              <a:buFont typeface="+mj-lt"/>
              <a:buAutoNum type="arabicPeriod" startAt="2"/>
            </a:pPr>
            <a:endParaRPr lang="en-US" dirty="0" smtClean="0"/>
          </a:p>
          <a:p>
            <a:pPr marL="408180" lvl="1" indent="0">
              <a:buNone/>
            </a:pPr>
            <a:r>
              <a:rPr lang="en-US" dirty="0" smtClean="0"/>
              <a:t>2. Table of LOTO Requirements – </a:t>
            </a:r>
          </a:p>
          <a:p>
            <a:pPr marL="408180" lvl="1" indent="0">
              <a:buNone/>
            </a:pPr>
            <a:r>
              <a:rPr lang="en-US" dirty="0"/>
              <a:t>	</a:t>
            </a:r>
            <a:r>
              <a:rPr lang="en-US" dirty="0" smtClean="0"/>
              <a:t>1. cross-walk of  LOTO requirements </a:t>
            </a:r>
          </a:p>
          <a:p>
            <a:pPr marL="40818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 – Progress from Previous Deliverables</a:t>
            </a:r>
            <a:endParaRPr lang="en-US" dirty="0"/>
          </a:p>
        </p:txBody>
      </p:sp>
      <p:pic>
        <p:nvPicPr>
          <p:cNvPr id="1026" name="Picture 2" descr="C:\Users\slcollins\AppData\Local\Microsoft\Windows\Temporary Internet Files\Content.IE5\38XSBAIX\234934853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59" y="1497723"/>
            <a:ext cx="431493" cy="4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lcollins\AppData\Local\Microsoft\Windows\Temporary Internet Files\Content.IE5\38XSBAIX\234934853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20" y="2469930"/>
            <a:ext cx="431493" cy="4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lcollins\AppData\Local\Microsoft\Windows\Temporary Internet Files\Content.IE5\38XSBAIX\X-marks-the-spo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59" y="2015711"/>
            <a:ext cx="305697" cy="37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20" y="4042761"/>
            <a:ext cx="4270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00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87823"/>
            <a:ext cx="3691563" cy="4798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Previous Commitments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64481"/>
            <a:ext cx="3743815" cy="3286125"/>
          </a:xfrm>
        </p:spPr>
        <p:txBody>
          <a:bodyPr/>
          <a:lstStyle/>
          <a:p>
            <a:r>
              <a:rPr lang="en-US" sz="1800" dirty="0" smtClean="0"/>
              <a:t>Table of LOTO Requirements (Cross-walk)</a:t>
            </a:r>
          </a:p>
          <a:p>
            <a:r>
              <a:rPr lang="en-US" sz="1800" dirty="0" smtClean="0"/>
              <a:t>Formulate a Generic LOTO program based on cross-walk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Current Issues within Complex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36870" y="1564481"/>
            <a:ext cx="4349932" cy="3286125"/>
          </a:xfrm>
        </p:spPr>
        <p:txBody>
          <a:bodyPr/>
          <a:lstStyle/>
          <a:p>
            <a:r>
              <a:rPr lang="en-US" sz="1800" dirty="0" smtClean="0"/>
              <a:t>Shocks received by improperly plugging in/un-plugging equipment</a:t>
            </a:r>
          </a:p>
          <a:p>
            <a:r>
              <a:rPr lang="en-US" sz="1800" dirty="0" smtClean="0"/>
              <a:t>Shocks received on degraded equipment</a:t>
            </a:r>
          </a:p>
          <a:p>
            <a:r>
              <a:rPr lang="en-US" sz="1800" dirty="0" smtClean="0"/>
              <a:t>Improper hazardous energy control</a:t>
            </a:r>
          </a:p>
          <a:p>
            <a:r>
              <a:rPr lang="en-US" sz="1800" dirty="0" smtClean="0"/>
              <a:t>Not implementing LOTO as required</a:t>
            </a:r>
          </a:p>
          <a:p>
            <a:r>
              <a:rPr lang="en-US" sz="1800" dirty="0" smtClean="0"/>
              <a:t>Not following prescribed HEC Process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 Balancing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8180" lvl="1" indent="0">
              <a:buNone/>
            </a:pPr>
            <a:r>
              <a:rPr lang="en-US" sz="2400" dirty="0" smtClean="0"/>
              <a:t>Reported July 17, 2015 up through June 17, 2016</a:t>
            </a:r>
          </a:p>
          <a:p>
            <a:pPr marL="408180" lvl="1" indent="0">
              <a:buNone/>
            </a:pPr>
            <a:endParaRPr lang="en-US" sz="2400" dirty="0" smtClean="0"/>
          </a:p>
          <a:p>
            <a:pPr marL="408180" lvl="1" indent="0">
              <a:buNone/>
            </a:pPr>
            <a:r>
              <a:rPr lang="en-US" sz="2400" dirty="0" smtClean="0"/>
              <a:t># Electrical </a:t>
            </a:r>
            <a:r>
              <a:rPr lang="en-US" sz="2400" dirty="0" smtClean="0"/>
              <a:t>Shocks and Injuries (19)</a:t>
            </a:r>
            <a:endParaRPr lang="en-US" sz="2400" dirty="0" smtClean="0"/>
          </a:p>
          <a:p>
            <a:pPr lvl="3"/>
            <a:r>
              <a:rPr lang="en-US" sz="2400" dirty="0" smtClean="0"/>
              <a:t>C </a:t>
            </a:r>
            <a:r>
              <a:rPr lang="en-US" sz="2400" dirty="0" smtClean="0"/>
              <a:t>&amp; P while plugging/unplugging </a:t>
            </a:r>
            <a:r>
              <a:rPr lang="en-US" sz="2400" dirty="0" smtClean="0"/>
              <a:t>devices – 6</a:t>
            </a:r>
          </a:p>
          <a:p>
            <a:pPr lvl="3"/>
            <a:r>
              <a:rPr lang="en-US" sz="2400" dirty="0" smtClean="0"/>
              <a:t>Improper HEC - 5</a:t>
            </a:r>
            <a:endParaRPr lang="en-US" sz="2400" dirty="0" smtClean="0"/>
          </a:p>
          <a:p>
            <a:pPr lvl="3"/>
            <a:r>
              <a:rPr lang="en-US" sz="2400" dirty="0" smtClean="0"/>
              <a:t>Improper installations &amp; degraded equipment - 4</a:t>
            </a:r>
            <a:endParaRPr lang="en-US" sz="2400" dirty="0" smtClean="0"/>
          </a:p>
          <a:p>
            <a:pPr marL="1224539" lvl="3" indent="0">
              <a:buNone/>
            </a:pPr>
            <a:r>
              <a:rPr lang="en-US" sz="2400" dirty="0" smtClean="0"/>
              <a:t>-  Plugging in thermocouples - 2</a:t>
            </a:r>
          </a:p>
          <a:p>
            <a:pPr lvl="3">
              <a:buFontTx/>
              <a:buChar char="-"/>
            </a:pPr>
            <a:r>
              <a:rPr lang="en-US" sz="2400" dirty="0" smtClean="0"/>
              <a:t>Capacitive shock – 1</a:t>
            </a:r>
          </a:p>
          <a:p>
            <a:pPr lvl="3">
              <a:buFontTx/>
              <a:buChar char="-"/>
            </a:pPr>
            <a:r>
              <a:rPr lang="en-US" sz="2400" dirty="0" smtClean="0"/>
              <a:t>Capacitor short-circuit burn - 1</a:t>
            </a:r>
            <a:endParaRPr lang="en-US" sz="2400" dirty="0" smtClean="0"/>
          </a:p>
          <a:p>
            <a:pPr marL="816359" lvl="2" indent="0">
              <a:buNone/>
            </a:pPr>
            <a:endParaRPr lang="en-US" sz="2000" dirty="0" smtClean="0"/>
          </a:p>
          <a:p>
            <a:pPr lvl="2"/>
            <a:endParaRPr lang="en-US" dirty="0"/>
          </a:p>
          <a:p>
            <a:pPr marL="816359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Across the </a:t>
            </a:r>
            <a:r>
              <a:rPr lang="en-US" dirty="0" smtClean="0"/>
              <a:t>Complex – Electrical Shocks &amp; 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/>
              <a:t>LOTO</a:t>
            </a:r>
          </a:p>
          <a:p>
            <a:pPr lvl="1"/>
            <a:r>
              <a:rPr lang="en-US" dirty="0" smtClean="0"/>
              <a:t>(19) Procedural </a:t>
            </a:r>
            <a:r>
              <a:rPr lang="en-US" dirty="0"/>
              <a:t>Violations resulting in </a:t>
            </a:r>
            <a:r>
              <a:rPr lang="en-US" dirty="0" smtClean="0"/>
              <a:t>potential electrical </a:t>
            </a:r>
            <a:r>
              <a:rPr lang="en-US" dirty="0"/>
              <a:t>hazard </a:t>
            </a:r>
            <a:r>
              <a:rPr lang="en-US" dirty="0" smtClean="0"/>
              <a:t>exposure</a:t>
            </a:r>
            <a:endParaRPr lang="en-US" dirty="0"/>
          </a:p>
          <a:p>
            <a:pPr lvl="1"/>
            <a:r>
              <a:rPr lang="en-US" dirty="0" smtClean="0"/>
              <a:t>(4) Personnel </a:t>
            </a:r>
            <a:r>
              <a:rPr lang="en-US" dirty="0"/>
              <a:t>performing maintenance/servicing/repairs that were not on the </a:t>
            </a:r>
            <a:r>
              <a:rPr lang="en-US" dirty="0" smtClean="0"/>
              <a:t>LOTO</a:t>
            </a:r>
          </a:p>
          <a:p>
            <a:pPr lvl="1"/>
            <a:r>
              <a:rPr lang="en-US" dirty="0" smtClean="0"/>
              <a:t>(20+) Administrative and procedural violations that didn’t result in potential electrical hazard exposure </a:t>
            </a:r>
          </a:p>
          <a:p>
            <a:pPr lvl="1"/>
            <a:r>
              <a:rPr lang="en-US" dirty="0" smtClean="0">
                <a:solidFill>
                  <a:srgbClr val="0071BC"/>
                </a:solidFill>
              </a:rPr>
              <a:t>(7) Unexpected hazardous energy found during ZVV or Test Before Touch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(5) LOTO/HEC Recurring Occurrence  Reports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(1) Failure to recognize requirement for LOTO to control Hazardous Energy </a:t>
            </a:r>
          </a:p>
          <a:p>
            <a:pPr lvl="1">
              <a:buFont typeface="Arial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(12) Unplanned contact with energized conductors or damaging electrical equipment/cables due to drilling, excavating: walls, ceilings, underground and overhead contact – no electrical injury</a:t>
            </a:r>
            <a:endParaRPr lang="en-US" dirty="0" smtClean="0">
              <a:solidFill>
                <a:srgbClr val="0071BC"/>
              </a:solidFill>
            </a:endParaRPr>
          </a:p>
          <a:p>
            <a:pPr lvl="1">
              <a:buFont typeface="Arial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lvl="1">
              <a:buFont typeface="Arial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 Across the Complex – </a:t>
            </a:r>
            <a:r>
              <a:rPr lang="en-US" dirty="0" smtClean="0"/>
              <a:t>Lockout/</a:t>
            </a:r>
            <a:r>
              <a:rPr lang="en-US" dirty="0" err="1" smtClean="0"/>
              <a:t>Tagout</a:t>
            </a:r>
            <a:r>
              <a:rPr lang="en-US" dirty="0" smtClean="0"/>
              <a:t> (LOTO)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Site Management Responsibilities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Procedural Compliance</a:t>
            </a:r>
          </a:p>
          <a:p>
            <a:r>
              <a:rPr lang="en-US" dirty="0" smtClean="0"/>
              <a:t>Ensuring people are trained and qualified for job tasks</a:t>
            </a:r>
          </a:p>
          <a:p>
            <a:r>
              <a:rPr lang="en-US" dirty="0" smtClean="0"/>
              <a:t>Authorizing Work</a:t>
            </a:r>
          </a:p>
          <a:p>
            <a:r>
              <a:rPr lang="en-US" dirty="0" smtClean="0"/>
              <a:t>Providing Safety Training, PPE, etc.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HEC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# of previous occurrences</a:t>
            </a:r>
          </a:p>
          <a:p>
            <a:r>
              <a:rPr lang="en-US" dirty="0" smtClean="0"/>
              <a:t>Likelihood of future incidents</a:t>
            </a:r>
          </a:p>
          <a:p>
            <a:r>
              <a:rPr lang="en-US" dirty="0" smtClean="0"/>
              <a:t>Severity &amp; risk if incident occurred</a:t>
            </a:r>
          </a:p>
          <a:p>
            <a:pPr lvl="1"/>
            <a:r>
              <a:rPr lang="en-US" dirty="0" smtClean="0"/>
              <a:t>Injury to people</a:t>
            </a:r>
          </a:p>
          <a:p>
            <a:pPr lvl="1"/>
            <a:r>
              <a:rPr lang="en-US" dirty="0" smtClean="0"/>
              <a:t>Operational risk </a:t>
            </a:r>
          </a:p>
          <a:p>
            <a:pPr lvl="2"/>
            <a:r>
              <a:rPr lang="en-US" dirty="0" smtClean="0"/>
              <a:t>Impacts on DOE labs</a:t>
            </a:r>
          </a:p>
          <a:p>
            <a:r>
              <a:rPr lang="en-US" dirty="0" smtClean="0"/>
              <a:t>R &amp; D issues inadequately or not addressed in current standards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 Sub-Group Decision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Finalize format of the LOTO Cross-walk and begin work on generic LOTO program (with draft program completed NLT end of 2016)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Determine 2017 ES Month topic and assign folks to work on it (with draft completed end of January 2017)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Look Alike Equipment Best Practice Proposal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ARMS/ERMS (Arc Reduction Maintenance Switch)/(Energy Reduction Maintenance Switch) control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2016 ESW HEC Goals and Priorities – Break into 4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Tuesday Afternoon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Break into 4 groups and get to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LOTO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2017 Electrical Safety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Look Alike Equipment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ARMS/ERMS Control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Generate products for HEC Working Group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Finalized LOTO crosswalk format; Generic program template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 Month Topic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Look Alike Equipment draft BPP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ARMS/ERMS Control  draft BPP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 WG Schedule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Thursday Morning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Finish up working on products for this Workshop</a:t>
            </a:r>
          </a:p>
          <a:p>
            <a:r>
              <a:rPr lang="en-US" dirty="0" smtClean="0"/>
              <a:t>Identify continuing work and assign members &amp; get commitment for completion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Thursday Afternoon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Present HEC Working Group Progress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 WG Schedule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Habits That Work</a:t>
            </a:r>
            <a:endParaRPr lang="en-US" dirty="0"/>
          </a:p>
        </p:txBody>
      </p:sp>
      <p:pic>
        <p:nvPicPr>
          <p:cNvPr id="11" name="Content Placeholder 10" descr="Macintosh HD:Users:mascott:Documents:LBW-TBT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890588"/>
            <a:ext cx="3959225" cy="395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9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towards consistent </a:t>
            </a:r>
            <a:r>
              <a:rPr lang="en-US" dirty="0"/>
              <a:t>and </a:t>
            </a:r>
            <a:r>
              <a:rPr lang="en-US" dirty="0" smtClean="0"/>
              <a:t>effective hazardous </a:t>
            </a:r>
            <a:r>
              <a:rPr lang="en-US" dirty="0"/>
              <a:t>energy control (LOTO) programs at DOE sites which are in compliance </a:t>
            </a:r>
            <a:r>
              <a:rPr lang="en-US" dirty="0" smtClean="0"/>
              <a:t>with standards </a:t>
            </a:r>
            <a:r>
              <a:rPr lang="en-US" dirty="0"/>
              <a:t>such as NFPA 70E Article 120 and 29 CFR 1910.147.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Determines Electrical Safety Month topic and develops supporting materials.</a:t>
            </a:r>
          </a:p>
          <a:p>
            <a:endParaRPr lang="en-US" dirty="0"/>
          </a:p>
          <a:p>
            <a:r>
              <a:rPr lang="en-US" dirty="0" smtClean="0"/>
              <a:t>Provides </a:t>
            </a:r>
            <a:r>
              <a:rPr lang="en-US" dirty="0"/>
              <a:t>input to standards-making bodies where justified.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 Working Group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From EFCOG 2015: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lvl="0" indent="0" defTabSz="914400" fontAlgn="base">
              <a:spcAft>
                <a:spcPct val="0"/>
              </a:spcAft>
              <a:buClr>
                <a:srgbClr val="93A299"/>
              </a:buClr>
              <a:buSzPct val="85000"/>
              <a:buNone/>
            </a:pPr>
            <a:r>
              <a:rPr lang="en-US" altLang="en-US" sz="2400" dirty="0" smtClean="0">
                <a:solidFill>
                  <a:srgbClr val="292934"/>
                </a:solidFill>
              </a:rPr>
              <a:t>Orlando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Abeyta</a:t>
            </a:r>
            <a:r>
              <a:rPr lang="en-US" altLang="en-US" sz="2400" dirty="0" smtClean="0">
                <a:solidFill>
                  <a:srgbClr val="292934"/>
                </a:solidFill>
              </a:rPr>
              <a:t>   John Armstrong   Joanne Bailey </a:t>
            </a:r>
          </a:p>
          <a:p>
            <a:pPr marL="0" lvl="0" indent="0" defTabSz="914400" fontAlgn="base">
              <a:spcAft>
                <a:spcPct val="0"/>
              </a:spcAft>
              <a:buClr>
                <a:srgbClr val="93A299"/>
              </a:buClr>
              <a:buSzPct val="85000"/>
              <a:buNone/>
            </a:pPr>
            <a:endParaRPr lang="en-US" altLang="en-US" sz="2400" dirty="0">
              <a:solidFill>
                <a:srgbClr val="292934"/>
              </a:solidFill>
            </a:endParaRPr>
          </a:p>
          <a:p>
            <a:pPr marL="0" lvl="0" indent="0" defTabSz="914400" fontAlgn="base">
              <a:spcAft>
                <a:spcPct val="0"/>
              </a:spcAft>
              <a:buClr>
                <a:srgbClr val="93A299"/>
              </a:buClr>
              <a:buSzPct val="85000"/>
              <a:buNone/>
            </a:pPr>
            <a:r>
              <a:rPr lang="en-US" altLang="en-US" sz="2400" dirty="0" smtClean="0">
                <a:solidFill>
                  <a:srgbClr val="292934"/>
                </a:solidFill>
              </a:rPr>
              <a:t>Jennifer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Bilskis</a:t>
            </a:r>
            <a:r>
              <a:rPr lang="en-US" altLang="en-US" sz="2400" dirty="0" smtClean="0">
                <a:solidFill>
                  <a:srgbClr val="292934"/>
                </a:solidFill>
              </a:rPr>
              <a:t>  Richard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Caummisar</a:t>
            </a:r>
            <a:r>
              <a:rPr lang="en-US" altLang="en-US" sz="2400" dirty="0" smtClean="0">
                <a:solidFill>
                  <a:srgbClr val="292934"/>
                </a:solidFill>
              </a:rPr>
              <a:t>  Greg Christensen</a:t>
            </a:r>
          </a:p>
          <a:p>
            <a:pPr marL="0" lvl="0" indent="0" defTabSz="914400" fontAlgn="base">
              <a:spcAft>
                <a:spcPct val="0"/>
              </a:spcAft>
              <a:buClr>
                <a:srgbClr val="93A299"/>
              </a:buClr>
              <a:buSzPct val="85000"/>
              <a:buNone/>
            </a:pPr>
            <a:endParaRPr lang="en-US" altLang="en-US" sz="2400" dirty="0">
              <a:solidFill>
                <a:srgbClr val="292934"/>
              </a:solidFill>
            </a:endParaRPr>
          </a:p>
          <a:p>
            <a:pPr marL="0" lvl="0" indent="0" defTabSz="914400" fontAlgn="base">
              <a:spcAft>
                <a:spcPct val="0"/>
              </a:spcAft>
              <a:buClr>
                <a:srgbClr val="93A299"/>
              </a:buClr>
              <a:buSzPct val="85000"/>
              <a:buNone/>
            </a:pPr>
            <a:r>
              <a:rPr lang="en-US" altLang="en-US" sz="2400" dirty="0" smtClean="0">
                <a:solidFill>
                  <a:srgbClr val="292934"/>
                </a:solidFill>
              </a:rPr>
              <a:t>Stephanie Collins  Bill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DeHope</a:t>
            </a:r>
            <a:r>
              <a:rPr lang="en-US" altLang="en-US" sz="2400" dirty="0" smtClean="0">
                <a:solidFill>
                  <a:srgbClr val="292934"/>
                </a:solidFill>
              </a:rPr>
              <a:t>   Joan Edwards Peter Foster  </a:t>
            </a:r>
          </a:p>
          <a:p>
            <a:pPr marL="0" lvl="0" indent="0" defTabSz="914400" fontAlgn="base">
              <a:spcAft>
                <a:spcPct val="0"/>
              </a:spcAft>
              <a:buClr>
                <a:srgbClr val="93A299"/>
              </a:buClr>
              <a:buSzPct val="85000"/>
              <a:buNone/>
            </a:pPr>
            <a:endParaRPr lang="en-US" altLang="en-US" sz="2400" dirty="0">
              <a:solidFill>
                <a:srgbClr val="292934"/>
              </a:solidFill>
            </a:endParaRPr>
          </a:p>
          <a:p>
            <a:pPr marL="0" lvl="0" indent="0" defTabSz="914400" fontAlgn="base">
              <a:spcAft>
                <a:spcPct val="0"/>
              </a:spcAft>
              <a:buClr>
                <a:srgbClr val="93A299"/>
              </a:buClr>
              <a:buSzPct val="85000"/>
              <a:buNone/>
            </a:pPr>
            <a:r>
              <a:rPr lang="en-US" altLang="en-US" sz="2400" dirty="0" smtClean="0">
                <a:solidFill>
                  <a:srgbClr val="292934"/>
                </a:solidFill>
              </a:rPr>
              <a:t>Samuel Garcia  Michael Hicks    Vernon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Phinney</a:t>
            </a:r>
            <a:r>
              <a:rPr lang="en-US" altLang="en-US" sz="2400" dirty="0" smtClean="0">
                <a:solidFill>
                  <a:srgbClr val="292934"/>
                </a:solidFill>
              </a:rPr>
              <a:t>  Rick Ramirez  </a:t>
            </a:r>
          </a:p>
          <a:p>
            <a:pPr marL="0" lvl="0" indent="0" defTabSz="914400" fontAlgn="base">
              <a:spcAft>
                <a:spcPct val="0"/>
              </a:spcAft>
              <a:buClr>
                <a:srgbClr val="93A299"/>
              </a:buClr>
              <a:buSzPct val="85000"/>
              <a:buNone/>
            </a:pPr>
            <a:endParaRPr lang="en-US" altLang="en-US" sz="2400" dirty="0">
              <a:solidFill>
                <a:srgbClr val="292934"/>
              </a:solidFill>
            </a:endParaRPr>
          </a:p>
          <a:p>
            <a:pPr marL="0" lvl="0" indent="0" defTabSz="914400" fontAlgn="base">
              <a:spcAft>
                <a:spcPct val="0"/>
              </a:spcAft>
              <a:buClr>
                <a:srgbClr val="93A299"/>
              </a:buClr>
              <a:buSzPct val="85000"/>
              <a:buNone/>
            </a:pPr>
            <a:r>
              <a:rPr lang="en-US" altLang="en-US" sz="2400" dirty="0" smtClean="0">
                <a:solidFill>
                  <a:srgbClr val="292934"/>
                </a:solidFill>
              </a:rPr>
              <a:t>Alex Romero  Lucille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Roybal</a:t>
            </a:r>
            <a:r>
              <a:rPr lang="en-US" altLang="en-US" sz="2400" dirty="0" smtClean="0">
                <a:solidFill>
                  <a:srgbClr val="292934"/>
                </a:solidFill>
              </a:rPr>
              <a:t>   Jonathan Swanks  Richard Waters</a:t>
            </a:r>
          </a:p>
          <a:p>
            <a:pPr marL="0" lvl="0" indent="0" defTabSz="914400" fontAlgn="base">
              <a:spcAft>
                <a:spcPct val="0"/>
              </a:spcAft>
              <a:buClr>
                <a:srgbClr val="93A299"/>
              </a:buClr>
              <a:buSzPct val="85000"/>
              <a:buNone/>
            </a:pPr>
            <a:endParaRPr lang="en-US" altLang="en-US" sz="2400" dirty="0">
              <a:solidFill>
                <a:srgbClr val="292934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Membership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Complete </a:t>
            </a:r>
            <a:r>
              <a:rPr lang="en-US" dirty="0"/>
              <a:t>Draft for </a:t>
            </a:r>
            <a:r>
              <a:rPr lang="en-US" dirty="0" smtClean="0"/>
              <a:t>Generic LOTO Procedure that meets the minimum requirements </a:t>
            </a:r>
            <a:endParaRPr lang="en-US" dirty="0"/>
          </a:p>
          <a:p>
            <a:r>
              <a:rPr lang="en-US" dirty="0" smtClean="0"/>
              <a:t>Finalize </a:t>
            </a:r>
            <a:r>
              <a:rPr lang="en-US" dirty="0"/>
              <a:t>Work Control Area and submit for Review as Best </a:t>
            </a:r>
            <a:r>
              <a:rPr lang="en-US" dirty="0" smtClean="0"/>
              <a:t>Practice </a:t>
            </a:r>
          </a:p>
          <a:p>
            <a:r>
              <a:rPr lang="en-US" dirty="0" smtClean="0"/>
              <a:t>Address </a:t>
            </a:r>
            <a:r>
              <a:rPr lang="en-US" dirty="0"/>
              <a:t>Lockout Before Work and Test Before </a:t>
            </a:r>
            <a:r>
              <a:rPr lang="en-US" dirty="0" smtClean="0"/>
              <a:t>Touch</a:t>
            </a:r>
          </a:p>
          <a:p>
            <a:r>
              <a:rPr lang="en-US" dirty="0" smtClean="0"/>
              <a:t>Continue work to provide clarification and proper use of air gap and relationship to LOTO </a:t>
            </a:r>
          </a:p>
          <a:p>
            <a:r>
              <a:rPr lang="en-US" dirty="0" smtClean="0"/>
              <a:t>Improve upon hazardous energy thresholds proposed previously and submit </a:t>
            </a:r>
            <a:r>
              <a:rPr lang="en-US" dirty="0"/>
              <a:t>as an appendix for review by other </a:t>
            </a:r>
            <a:r>
              <a:rPr lang="en-US" dirty="0" smtClean="0"/>
              <a:t>SME's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HEC Working Group for 2015 EFCOG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presented their proposal and the group provided feedback. Proposals were edited and reviewed and approved by the HEC group.</a:t>
            </a:r>
          </a:p>
          <a:p>
            <a:endParaRPr lang="en-US" dirty="0" smtClean="0"/>
          </a:p>
          <a:p>
            <a:r>
              <a:rPr lang="en-US" dirty="0" smtClean="0"/>
              <a:t>Products completed:</a:t>
            </a:r>
          </a:p>
          <a:p>
            <a:r>
              <a:rPr lang="en-US" dirty="0" smtClean="0"/>
              <a:t>1. Controlled Work Area Best Practice Proposal </a:t>
            </a:r>
          </a:p>
          <a:p>
            <a:r>
              <a:rPr lang="en-US" dirty="0" smtClean="0"/>
              <a:t>2. Zero Voltage Verification Best Practice Proposal</a:t>
            </a:r>
          </a:p>
          <a:p>
            <a:r>
              <a:rPr lang="en-US" dirty="0" smtClean="0"/>
              <a:t>3. Physical Separation Best Practice Proposal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 Progress During 2015 EFCOG ESW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Determined we would split into groups to: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Clarify how to conduct Zero Voltage Verification. Write and submit best practice for Zero Voltage Verification.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Addressed “air gap” and determined term has eroded. Write and submit best practice for Physical Separation exemption to LOTO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Best </a:t>
            </a:r>
            <a:r>
              <a:rPr lang="en-US" dirty="0"/>
              <a:t>Practice – Hazardous Energy Control </a:t>
            </a:r>
            <a:r>
              <a:rPr lang="en-US" dirty="0" smtClean="0"/>
              <a:t>Procedure</a:t>
            </a:r>
            <a:endParaRPr lang="en-US" dirty="0"/>
          </a:p>
          <a:p>
            <a:endParaRPr lang="en-US" dirty="0"/>
          </a:p>
          <a:p>
            <a:pPr marL="408180" lvl="1" indent="0">
              <a:buNone/>
            </a:pPr>
            <a:endParaRPr lang="en-US" dirty="0" smtClean="0"/>
          </a:p>
          <a:p>
            <a:pPr marL="40818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Follow-On Goals </a:t>
            </a:r>
            <a:r>
              <a:rPr lang="en-US" dirty="0"/>
              <a:t>and Deliverables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5710" y="4251844"/>
            <a:ext cx="5632097" cy="496968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</a:pPr>
            <a:endParaRPr kumimoji="0" lang="en-US" sz="2323" b="1" i="0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132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LOTO Procedure for the Complex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Need to understand the problems to be able to provide a solution</a:t>
            </a:r>
          </a:p>
          <a:p>
            <a:endParaRPr lang="en-US" dirty="0" smtClean="0"/>
          </a:p>
          <a:p>
            <a:r>
              <a:rPr lang="en-US" dirty="0"/>
              <a:t>Request made from DOE to </a:t>
            </a:r>
            <a:r>
              <a:rPr lang="en-US" dirty="0" smtClean="0"/>
              <a:t>update/revise DOE-STD-1030-96 </a:t>
            </a:r>
            <a:r>
              <a:rPr lang="en-US" i="1" dirty="0"/>
              <a:t>Guide to Good Practices for Lockouts and </a:t>
            </a:r>
            <a:r>
              <a:rPr lang="en-US" i="1" dirty="0" err="1"/>
              <a:t>Tagouts</a:t>
            </a:r>
            <a:endParaRPr lang="en-US" i="1" dirty="0"/>
          </a:p>
          <a:p>
            <a:endParaRPr lang="en-US" dirty="0"/>
          </a:p>
          <a:p>
            <a:r>
              <a:rPr lang="en-US" dirty="0" smtClean="0"/>
              <a:t>Determined we would start on a matrix to consolidate standards &amp; requirements from various regulations to look and resolve inconsistencies between them</a:t>
            </a:r>
          </a:p>
          <a:p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Pro-Active Approach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LOTO requirements in an R&amp;D environment </a:t>
            </a:r>
          </a:p>
          <a:p>
            <a:r>
              <a:rPr lang="en-US" dirty="0" smtClean="0"/>
              <a:t>Generate a Survey to ESG to identify &amp; prioritize future work</a:t>
            </a:r>
          </a:p>
          <a:p>
            <a:pPr lvl="1"/>
            <a:r>
              <a:rPr lang="en-US" dirty="0" smtClean="0"/>
              <a:t>Group members to provide ongoing support to resolve issues prior to next EFCOG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ID issues to be worked on next workshop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Theme </a:t>
            </a:r>
            <a:r>
              <a:rPr lang="en-US" dirty="0"/>
              <a:t>– </a:t>
            </a:r>
            <a:r>
              <a:rPr lang="en-US" dirty="0" smtClean="0"/>
              <a:t>Look Alike Equipment</a:t>
            </a:r>
          </a:p>
          <a:p>
            <a:endParaRPr lang="en-US" dirty="0"/>
          </a:p>
          <a:p>
            <a:r>
              <a:rPr lang="en-US" dirty="0" smtClean="0"/>
              <a:t>Deliverables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Presentation and Posters </a:t>
            </a:r>
            <a:endParaRPr lang="en-US" dirty="0"/>
          </a:p>
          <a:p>
            <a:pPr lvl="1"/>
            <a:r>
              <a:rPr lang="en-US" dirty="0" smtClean="0"/>
              <a:t>Possible Best Practice Proposal</a:t>
            </a:r>
          </a:p>
          <a:p>
            <a:pPr marL="408180" lvl="1" indent="0">
              <a:buNone/>
            </a:pPr>
            <a:r>
              <a:rPr lang="en-US" dirty="0" smtClean="0"/>
              <a:t>    (Switchgear &amp; HP interface)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Safety Month  - Every May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79" y="1431597"/>
            <a:ext cx="43910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68" y="3258885"/>
            <a:ext cx="1183891" cy="120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51080" lvl="1" indent="-342900">
              <a:buAutoNum type="arabicPeriod"/>
            </a:pPr>
            <a:r>
              <a:rPr lang="en-US" sz="2000" dirty="0" smtClean="0"/>
              <a:t>3 Best Practice Proposals to be submitted to the ES Executive Committee NLT 31 July 2015</a:t>
            </a:r>
          </a:p>
          <a:p>
            <a:pPr marL="1108237" lvl="2" indent="-342900">
              <a:buAutoNum type="arabicPeriod"/>
            </a:pPr>
            <a:r>
              <a:rPr lang="en-US" dirty="0" smtClean="0"/>
              <a:t>Controlled Work Area</a:t>
            </a:r>
          </a:p>
          <a:p>
            <a:pPr marL="1108237" lvl="2" indent="-342900">
              <a:buAutoNum type="arabicPeriod"/>
            </a:pPr>
            <a:r>
              <a:rPr lang="en-US" dirty="0" smtClean="0"/>
              <a:t>Zero Voltage Verification</a:t>
            </a:r>
          </a:p>
          <a:p>
            <a:pPr marL="1108237" lvl="2" indent="-342900">
              <a:buAutoNum type="arabicPeriod"/>
            </a:pPr>
            <a:r>
              <a:rPr lang="en-US" dirty="0" smtClean="0"/>
              <a:t>Physical Separation exemption from LOTO</a:t>
            </a:r>
          </a:p>
          <a:p>
            <a:pPr marL="1108237" lvl="2" indent="-342900">
              <a:buAutoNum type="arabicPeriod"/>
            </a:pPr>
            <a:endParaRPr lang="en-US" dirty="0" smtClean="0"/>
          </a:p>
          <a:p>
            <a:pPr marL="408180" lvl="1" indent="0">
              <a:buNone/>
            </a:pPr>
            <a:r>
              <a:rPr lang="en-US" dirty="0" smtClean="0"/>
              <a:t>2. Table of LOTO Requirements – 1</a:t>
            </a:r>
            <a:r>
              <a:rPr lang="en-US" baseline="30000" dirty="0" smtClean="0"/>
              <a:t>st</a:t>
            </a:r>
            <a:r>
              <a:rPr lang="en-US" dirty="0" smtClean="0"/>
              <a:t> draft 30 September 2015</a:t>
            </a:r>
          </a:p>
          <a:p>
            <a:pPr marL="408180" lvl="1" indent="0">
              <a:buNone/>
            </a:pPr>
            <a:r>
              <a:rPr lang="en-US" dirty="0"/>
              <a:t>	</a:t>
            </a:r>
            <a:r>
              <a:rPr lang="en-US" dirty="0" smtClean="0"/>
              <a:t>1. cross-walk of  LOTO requirements </a:t>
            </a:r>
          </a:p>
          <a:p>
            <a:pPr marL="40818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 – 2015 Deliverable Timelines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ctrical Safety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ec_poster.thmx</Template>
  <TotalTime>11179</TotalTime>
  <Words>1059</Words>
  <Application>Microsoft Office PowerPoint</Application>
  <PresentationFormat>On-screen Show (16:9)</PresentationFormat>
  <Paragraphs>168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Electrical Safety</vt:lpstr>
      <vt:lpstr>EFCOG Hazardous Energy Control Working Group</vt:lpstr>
      <vt:lpstr>HEC Working Group Purpose</vt:lpstr>
      <vt:lpstr>Membership</vt:lpstr>
      <vt:lpstr>Goals for HEC Working Group for 2015 EFCOG</vt:lpstr>
      <vt:lpstr>Deliverable Progress During 2015 EFCOG ESW</vt:lpstr>
      <vt:lpstr>2015 Follow-On Goals and Deliverables</vt:lpstr>
      <vt:lpstr>Continuing Work</vt:lpstr>
      <vt:lpstr>Electrical Safety Month  - Every May</vt:lpstr>
      <vt:lpstr>HEC – 2015 Deliverable Timelines</vt:lpstr>
      <vt:lpstr>Zero Voltage Verification Best Practice Proposal</vt:lpstr>
      <vt:lpstr>HEC – Progress from Previous Deliverables</vt:lpstr>
      <vt:lpstr>HEC Balancing Act</vt:lpstr>
      <vt:lpstr>Issues Across the Complex – Electrical Shocks &amp; Injuries</vt:lpstr>
      <vt:lpstr>Issues Across the Complex – Lockout/Tagout (LOTO)</vt:lpstr>
      <vt:lpstr>HEC Sub-Group Decision Factors</vt:lpstr>
      <vt:lpstr>2016 ESW HEC Goals and Priorities – Break into 4 Groups</vt:lpstr>
      <vt:lpstr>HEC WG Schedule  </vt:lpstr>
      <vt:lpstr>HEC WG Schedule (continued)</vt:lpstr>
      <vt:lpstr>Two Habits That Work</vt:lpstr>
    </vt:vector>
  </TitlesOfParts>
  <Company>Lawrence Berkekley Nationl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ZRostomian PA Cretive</dc:creator>
  <cp:lastModifiedBy>Collins, Stephanie Lynne</cp:lastModifiedBy>
  <cp:revision>188</cp:revision>
  <cp:lastPrinted>2015-06-25T17:10:23Z</cp:lastPrinted>
  <dcterms:created xsi:type="dcterms:W3CDTF">2014-12-04T19:31:44Z</dcterms:created>
  <dcterms:modified xsi:type="dcterms:W3CDTF">2016-07-15T20:56:47Z</dcterms:modified>
</cp:coreProperties>
</file>