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65" r:id="rId3"/>
    <p:sldId id="270" r:id="rId4"/>
    <p:sldId id="273" r:id="rId5"/>
    <p:sldId id="272" r:id="rId6"/>
    <p:sldId id="266" r:id="rId7"/>
    <p:sldId id="271" r:id="rId8"/>
    <p:sldId id="267" r:id="rId9"/>
    <p:sldId id="268" r:id="rId10"/>
    <p:sldId id="269" r:id="rId11"/>
    <p:sldId id="27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5D6790B1-C554-47F2-A468-67D0BB750420}" type="datetimeFigureOut">
              <a:rPr lang="en-US" altLang="en-US"/>
              <a:pPr/>
              <a:t>7/17/2016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2CAC6F1C-8A27-4A0B-8A22-9228997C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70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AA6D45E-7853-4DEF-98D4-31EDEE6BE39D}" type="datetimeFigureOut">
              <a:rPr lang="en-US" altLang="en-US"/>
              <a:pPr/>
              <a:t>7/17/2016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0472E62-99EE-453A-B0D0-F485A8713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32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2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4708-A853-4A5F-80F7-6FE06E582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3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C6FDCBE-94BC-422D-82AC-BE4537E0A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6BF538F-01FF-4B3D-855D-B36793093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6050-443A-449C-BC8B-825D55D30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DFF4-419A-4632-A797-B27CBDCDE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0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F58ED-98AE-415F-99BC-FDCEB074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9C4A6-9360-422A-B96E-E7BA31EB7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5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00D0C-E6F5-43EA-88DA-C726F47F6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61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CEC03981-81F0-4730-B37F-41710A25E5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6F4A8C4-6D97-4424-9204-26B2DE5C2D8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767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 smtClean="0">
                <a:latin typeface="Helvetica" pitchFamily="124" charset="0"/>
              </a:rPr>
              <a:t>Welcomes the</a:t>
            </a:r>
            <a:br>
              <a:rPr lang="en-US" altLang="en-US" dirty="0" smtClean="0">
                <a:latin typeface="Helvetica" pitchFamily="124" charset="0"/>
              </a:rPr>
            </a:br>
            <a:r>
              <a:rPr lang="en-US" altLang="en-US" dirty="0" smtClean="0">
                <a:latin typeface="Helvetica" pitchFamily="124" charset="0"/>
              </a:rPr>
              <a:t>Energy Facilities Contractors Group</a:t>
            </a:r>
            <a:r>
              <a:rPr lang="en-US" altLang="en-US" dirty="0" smtClean="0">
                <a:latin typeface="Helvetica" pitchFamily="124" charset="0"/>
              </a:rPr>
              <a:t/>
            </a:r>
            <a:br>
              <a:rPr lang="en-US" altLang="en-US" dirty="0" smtClean="0">
                <a:latin typeface="Helvetica" pitchFamily="124" charset="0"/>
              </a:rPr>
            </a:br>
            <a:r>
              <a:rPr lang="en-US" altLang="en-US" dirty="0" smtClean="0">
                <a:latin typeface="Helvetica" pitchFamily="124" charset="0"/>
              </a:rPr>
              <a:t>2016 </a:t>
            </a:r>
            <a:r>
              <a:rPr lang="en-US" altLang="en-US" dirty="0" smtClean="0">
                <a:latin typeface="Helvetica" pitchFamily="124" charset="0"/>
              </a:rPr>
              <a:t>Electrical Safety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– Who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/>
              <a:t>Technical Questions</a:t>
            </a:r>
            <a:endParaRPr lang="en-US" dirty="0"/>
          </a:p>
          <a:p>
            <a:pPr lvl="1"/>
            <a:r>
              <a:rPr lang="en-US" sz="2000" dirty="0" smtClean="0"/>
              <a:t>Richard Waters, EFCOG ESTG vice chair</a:t>
            </a:r>
            <a:endParaRPr lang="en-US" sz="2000" dirty="0"/>
          </a:p>
          <a:p>
            <a:pPr lvl="1"/>
            <a:r>
              <a:rPr lang="en-US" sz="2000" dirty="0" smtClean="0"/>
              <a:t>Greg Christensen, Past Chair</a:t>
            </a:r>
            <a:endParaRPr lang="en-US" sz="2000" dirty="0" smtClean="0"/>
          </a:p>
          <a:p>
            <a:pPr lvl="1"/>
            <a:r>
              <a:rPr lang="en-US" sz="2000" dirty="0" smtClean="0"/>
              <a:t>Dave Mertz, Workshop Chair</a:t>
            </a:r>
          </a:p>
          <a:p>
            <a:pPr lvl="1"/>
            <a:r>
              <a:rPr lang="en-US" sz="2000" dirty="0" smtClean="0"/>
              <a:t>Lloyd Gordon, Working Groups Chair</a:t>
            </a:r>
          </a:p>
          <a:p>
            <a:r>
              <a:rPr lang="en-US" dirty="0" smtClean="0"/>
              <a:t>Facility Questions (including A/V)</a:t>
            </a:r>
          </a:p>
          <a:p>
            <a:pPr lvl="1"/>
            <a:r>
              <a:rPr lang="en-US" sz="2000" dirty="0" smtClean="0"/>
              <a:t>Dave Mertz, Workshop Chair</a:t>
            </a:r>
          </a:p>
          <a:p>
            <a:pPr lvl="1"/>
            <a:r>
              <a:rPr lang="en-US" dirty="0"/>
              <a:t>Joy Pomillo, Fermilab Conference Office</a:t>
            </a:r>
          </a:p>
          <a:p>
            <a:pPr lvl="1"/>
            <a:r>
              <a:rPr lang="en-US" dirty="0" smtClean="0"/>
              <a:t>Melody Saperston, Fermilab Conference Office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30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</a:t>
            </a:r>
            <a:r>
              <a:rPr lang="en-US" dirty="0"/>
              <a:t>Electrical Safety </a:t>
            </a: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107" y="1933587"/>
            <a:ext cx="3653448" cy="123432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b="1" dirty="0" smtClean="0"/>
              <a:t>Fermilab Welcome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Nigel Lockyer</a:t>
            </a:r>
            <a:r>
              <a:rPr lang="en-US" dirty="0" smtClean="0"/>
              <a:t>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026" name="Picture 2" descr="http://www.fnal.gov/directorate/profiles/images/Nigel_Lockyer_m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270" y="959339"/>
            <a:ext cx="2117173" cy="318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106123" y="4552572"/>
            <a:ext cx="8672513" cy="126909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itchFamily="34" charset="0"/>
              <a:buNone/>
            </a:pPr>
            <a:r>
              <a:rPr lang="en-US" sz="3200" b="1" dirty="0" smtClean="0"/>
              <a:t>Nigel Lockyer, Laboratory Director</a:t>
            </a:r>
          </a:p>
        </p:txBody>
      </p:sp>
    </p:spTree>
    <p:extLst>
      <p:ext uri="{BB962C8B-B14F-4D97-AF65-F5344CB8AC3E}">
        <p14:creationId xmlns:p14="http://schemas.microsoft.com/office/powerpoint/2010/main" val="323209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Welcome to the 2016</a:t>
            </a:r>
            <a:br>
              <a:rPr lang="en-US" altLang="en-US" dirty="0" smtClean="0">
                <a:latin typeface="Helvetica" pitchFamily="124" charset="0"/>
              </a:rPr>
            </a:br>
            <a:r>
              <a:rPr lang="en-US" altLang="en-US" dirty="0" smtClean="0">
                <a:latin typeface="Helvetica" pitchFamily="124" charset="0"/>
              </a:rPr>
              <a:t>EFCOG Electrical Safety Workshop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David E. Mertz, P. E.</a:t>
            </a:r>
          </a:p>
          <a:p>
            <a:r>
              <a:rPr lang="en-US" altLang="en-US" dirty="0" smtClean="0">
                <a:latin typeface="Helvetica" pitchFamily="124" charset="0"/>
              </a:rPr>
              <a:t>18 July 2016</a:t>
            </a:r>
          </a:p>
          <a:p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Electrical Safety 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Plenary Sessions </a:t>
            </a:r>
          </a:p>
          <a:p>
            <a:pPr lvl="1"/>
            <a:r>
              <a:rPr lang="en-US" dirty="0" smtClean="0"/>
              <a:t>All day today and Tuesday AM - here in One West</a:t>
            </a:r>
          </a:p>
          <a:p>
            <a:pPr lvl="1"/>
            <a:r>
              <a:rPr lang="en-US" dirty="0" smtClean="0"/>
              <a:t>Break this PM for CETRI presentation in Ramsey Auditorium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Working Group Breakout Sessions – all in Wilson Hall</a:t>
            </a:r>
          </a:p>
          <a:p>
            <a:pPr lvl="1"/>
            <a:r>
              <a:rPr lang="en-US" dirty="0" smtClean="0"/>
              <a:t>Tuesday PM, All </a:t>
            </a:r>
            <a:r>
              <a:rPr lang="en-US" dirty="0"/>
              <a:t>day </a:t>
            </a:r>
            <a:r>
              <a:rPr lang="en-US" dirty="0" smtClean="0"/>
              <a:t>Wednesday </a:t>
            </a:r>
            <a:r>
              <a:rPr lang="en-US" dirty="0"/>
              <a:t>and </a:t>
            </a:r>
            <a:r>
              <a:rPr lang="en-US" dirty="0" smtClean="0"/>
              <a:t>Thursday </a:t>
            </a:r>
            <a:r>
              <a:rPr lang="en-US" dirty="0"/>
              <a:t>AM</a:t>
            </a:r>
            <a:endParaRPr lang="en-US" dirty="0" smtClean="0"/>
          </a:p>
          <a:p>
            <a:pPr lvl="1"/>
            <a:r>
              <a:rPr lang="en-US" dirty="0" smtClean="0"/>
              <a:t>Check your badge holders for assignment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Working </a:t>
            </a:r>
            <a:r>
              <a:rPr lang="en-US" dirty="0"/>
              <a:t>Group </a:t>
            </a:r>
            <a:r>
              <a:rPr lang="en-US" dirty="0" smtClean="0"/>
              <a:t>Reports - here </a:t>
            </a:r>
            <a:r>
              <a:rPr lang="en-US" dirty="0"/>
              <a:t>in One West</a:t>
            </a:r>
          </a:p>
          <a:p>
            <a:pPr lvl="1"/>
            <a:r>
              <a:rPr lang="en-US" dirty="0" smtClean="0"/>
              <a:t>Thursday PM</a:t>
            </a:r>
          </a:p>
          <a:p>
            <a:r>
              <a:rPr lang="en-US" dirty="0" smtClean="0"/>
              <a:t>Ad hoc and executive meetings, plus Fermilab tours</a:t>
            </a:r>
          </a:p>
          <a:p>
            <a:pPr lvl="1"/>
            <a:r>
              <a:rPr lang="en-US" dirty="0" smtClean="0"/>
              <a:t>Friday all 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60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</a:t>
            </a:r>
            <a:r>
              <a:rPr lang="en-US" dirty="0"/>
              <a:t>Electrical Safety Workshop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15201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Tours require closed, low-heel footing</a:t>
            </a:r>
          </a:p>
          <a:p>
            <a:pPr lvl="1"/>
            <a:r>
              <a:rPr lang="en-US" dirty="0" smtClean="0"/>
              <a:t>High heeled shoes and open toed shoes are not permitted</a:t>
            </a:r>
          </a:p>
          <a:p>
            <a:pPr lvl="1"/>
            <a:r>
              <a:rPr lang="en-US" dirty="0" smtClean="0"/>
              <a:t>Sandals with socks are not OK.</a:t>
            </a:r>
          </a:p>
          <a:p>
            <a:pPr lvl="1"/>
            <a:r>
              <a:rPr lang="en-US" dirty="0" smtClean="0"/>
              <a:t>Stairs must be climbed on all tours except Accelerator complex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Tour tickets are in your badge holder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 will work with you to help you get on the tours you want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Parking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Parking around Wilson Hall is usually tight. </a:t>
            </a:r>
            <a:r>
              <a:rPr lang="en-US" dirty="0" smtClean="0"/>
              <a:t>Your efforts to carpool </a:t>
            </a:r>
            <a:r>
              <a:rPr lang="en-US" smtClean="0"/>
              <a:t>are appreciated.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32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EFCOG Electrical Safety Workshop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3614923"/>
          </a:xfrm>
        </p:spPr>
        <p:txBody>
          <a:bodyPr/>
          <a:lstStyle/>
          <a:p>
            <a:r>
              <a:rPr lang="en-US" dirty="0" smtClean="0"/>
              <a:t>As a non-conference workshop under Department of Energy policies, we are not able to offer sponsored meals or breaks.</a:t>
            </a:r>
          </a:p>
          <a:p>
            <a:r>
              <a:rPr lang="en-US" dirty="0" smtClean="0"/>
              <a:t>Our cafeteria in Wilson Hall offers reasonably-priced breakfast, lunch, snacks, and beverages.</a:t>
            </a:r>
          </a:p>
          <a:p>
            <a:r>
              <a:rPr lang="en-US" dirty="0" smtClean="0"/>
              <a:t>The Frontier Grill, located in the User’s Center in the Fermilab Village on the east side of the site, offers dinners Wednesday, Thursday, and Friday evenings.</a:t>
            </a:r>
          </a:p>
          <a:p>
            <a:r>
              <a:rPr lang="en-US" dirty="0" smtClean="0"/>
              <a:t>Many other unique (and </a:t>
            </a:r>
            <a:r>
              <a:rPr lang="en-US" dirty="0" smtClean="0"/>
              <a:t>not-so-unique</a:t>
            </a:r>
            <a:r>
              <a:rPr lang="en-US" dirty="0" smtClean="0"/>
              <a:t>) restaurants and attractions are close by. Ask our local attendees.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738" y="4955612"/>
            <a:ext cx="8672513" cy="125647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Wilson Hall restrooms are located in the NE corner of this floor, either side of the Ramsey Auditorium stairs, and in the north corners of the upper floors.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8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 Hall Emergency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Fire Procedures</a:t>
            </a:r>
          </a:p>
          <a:p>
            <a:pPr lvl="1"/>
            <a:r>
              <a:rPr lang="en-US" dirty="0"/>
              <a:t>Floor experiencing the problem and floors immediately adjacent will have the strobes activated and 3 beeps followed by voice evacuation instructions</a:t>
            </a:r>
          </a:p>
          <a:p>
            <a:pPr lvl="1"/>
            <a:r>
              <a:rPr lang="en-US" dirty="0"/>
              <a:t>Floors adjacent to the affected area will receive voice instructions advising personnel that an emergency exists but no action is required for their floor</a:t>
            </a:r>
          </a:p>
          <a:p>
            <a:pPr lvl="1"/>
            <a:r>
              <a:rPr lang="en-US" dirty="0"/>
              <a:t>Floors beyond the affected and adjacent area will not receive any emergency notification, as no action is required of the personnel occupying these floors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4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Wilson Hall Emergency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Emergency Evacuation Routes</a:t>
            </a:r>
          </a:p>
          <a:p>
            <a:pPr lvl="1"/>
            <a:r>
              <a:rPr lang="en-US" dirty="0"/>
              <a:t>Stair Route</a:t>
            </a:r>
          </a:p>
          <a:p>
            <a:pPr lvl="2"/>
            <a:r>
              <a:rPr lang="en-US" dirty="0"/>
              <a:t>East Tower use southeast stairway</a:t>
            </a:r>
          </a:p>
          <a:p>
            <a:pPr lvl="2"/>
            <a:r>
              <a:rPr lang="en-US" dirty="0"/>
              <a:t>West Tower use southwest stairway</a:t>
            </a:r>
          </a:p>
          <a:p>
            <a:pPr lvl="1"/>
            <a:r>
              <a:rPr lang="en-US" dirty="0"/>
              <a:t>Secondary Stair Route</a:t>
            </a:r>
          </a:p>
          <a:p>
            <a:pPr lvl="2"/>
            <a:r>
              <a:rPr lang="en-US" dirty="0"/>
              <a:t>Floors 3-5 and 7-16 traverse cross-over to opposite south stairway</a:t>
            </a:r>
          </a:p>
          <a:p>
            <a:pPr lvl="2"/>
            <a:r>
              <a:rPr lang="en-US" dirty="0"/>
              <a:t>Floor 6 and any floor with both stair routes blocked, exit via the north (open) stairway to the next lower level, then south to enclosed stairway.</a:t>
            </a:r>
          </a:p>
          <a:p>
            <a:pPr lvl="1"/>
            <a:r>
              <a:rPr lang="en-US" dirty="0"/>
              <a:t>Exit building at the ground floor stairwell doors.</a:t>
            </a:r>
          </a:p>
          <a:p>
            <a:pPr lvl="1"/>
            <a:r>
              <a:rPr lang="en-US" dirty="0"/>
              <a:t>Proceed to the designated assembly area - the area across the drive in front of the LINAC, Cross-Gallery, and Transfer Hall.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21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Wilson Hall Emergency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/>
              <a:t>Tornado</a:t>
            </a:r>
          </a:p>
          <a:p>
            <a:pPr lvl="1"/>
            <a:r>
              <a:rPr lang="en-US" sz="2000" dirty="0"/>
              <a:t>A tornado warning is issued by the Communications Center over the Site wide Emergency Warning System (SEWS)</a:t>
            </a:r>
          </a:p>
          <a:p>
            <a:pPr lvl="1"/>
            <a:r>
              <a:rPr lang="en-US" sz="2000" dirty="0"/>
              <a:t>Descend using primary stair route</a:t>
            </a:r>
          </a:p>
          <a:p>
            <a:pPr lvl="1"/>
            <a:r>
              <a:rPr lang="en-US" sz="2000" dirty="0"/>
              <a:t>Continue down the south stairwells into the basement tornado shelter area</a:t>
            </a:r>
          </a:p>
          <a:p>
            <a:pPr lvl="1"/>
            <a:r>
              <a:rPr lang="en-US" sz="2000" dirty="0"/>
              <a:t>Designated shelter consists of the entire basement, tunnels to the Cross Gallery and Auditorium, and selected areas in the VMS </a:t>
            </a:r>
            <a:r>
              <a:rPr lang="en-US" sz="2000" dirty="0" smtClean="0"/>
              <a:t>area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747713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 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 Template</Template>
  <TotalTime>2117</TotalTime>
  <Words>691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Helvetica</vt:lpstr>
      <vt:lpstr>Fermilab Template</vt:lpstr>
      <vt:lpstr>Fermilab: Footer Only</vt:lpstr>
      <vt:lpstr>Welcomes the Energy Facilities Contractors Group 2016 Electrical Safety Workshop</vt:lpstr>
      <vt:lpstr>EFCOG Electrical Safety Workshop</vt:lpstr>
      <vt:lpstr>Welcome to the 2016 EFCOG Electrical Safety Workshop</vt:lpstr>
      <vt:lpstr>EFCOG Electrical Safety Workshop Overview</vt:lpstr>
      <vt:lpstr>EFCOG Electrical Safety Workshop Overview</vt:lpstr>
      <vt:lpstr>EFCOG Electrical Safety Workshop Overview</vt:lpstr>
      <vt:lpstr>Wilson Hall Emergency Procedures</vt:lpstr>
      <vt:lpstr>Wilson Hall Emergency Procedures</vt:lpstr>
      <vt:lpstr>Wilson Hall Emergency Procedures</vt:lpstr>
      <vt:lpstr>Questions – Who to ask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John E. AndersonJr. x4973 04659N</dc:creator>
  <cp:lastModifiedBy>David E. Mertz x3511 16311N</cp:lastModifiedBy>
  <cp:revision>84</cp:revision>
  <cp:lastPrinted>2014-01-20T19:40:21Z</cp:lastPrinted>
  <dcterms:created xsi:type="dcterms:W3CDTF">2014-07-16T13:01:16Z</dcterms:created>
  <dcterms:modified xsi:type="dcterms:W3CDTF">2016-07-18T03:52:21Z</dcterms:modified>
</cp:coreProperties>
</file>