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73" r:id="rId3"/>
    <p:sldId id="272" r:id="rId4"/>
    <p:sldId id="274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nnie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5D6790B1-C554-47F2-A468-67D0BB750420}" type="datetimeFigureOut">
              <a:rPr lang="en-US" altLang="en-US"/>
              <a:pPr/>
              <a:t>7/17/2016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2CAC6F1C-8A27-4A0B-8A22-9228997C69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7705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0AA6D45E-7853-4DEF-98D4-31EDEE6BE39D}" type="datetimeFigureOut">
              <a:rPr lang="en-US" altLang="en-US"/>
              <a:pPr/>
              <a:t>7/17/2016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E0472E62-99EE-453A-B0D0-F485A8713B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1323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24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B4708-A853-4A5F-80F7-6FE06E582B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3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9C6FDCBE-94BC-422D-82AC-BE4537E0AB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78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66BF538F-01FF-4B3D-855D-B367930935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20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36050-443A-449C-BC8B-825D55D303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17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FDFF4-419A-4632-A797-B27CBDCDE9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0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F58ED-98AE-415F-99BC-FDCEB0745F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88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9C4A6-9360-422A-B96E-E7BA31EB77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559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00D0C-E6F5-43EA-88DA-C726F47F64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61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CEC03981-81F0-4730-B37F-41710A25E5B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D6F4A8C4-6D97-4424-9204-26B2DE5C2D84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2016 EFCOG </a:t>
            </a:r>
            <a:r>
              <a:rPr lang="en-US" altLang="en-US" dirty="0" smtClean="0">
                <a:latin typeface="Helvetica" pitchFamily="124" charset="0"/>
              </a:rPr>
              <a:t>Electrical Safety </a:t>
            </a:r>
            <a:r>
              <a:rPr lang="en-US" altLang="en-US" dirty="0" smtClean="0">
                <a:latin typeface="Helvetica" pitchFamily="124" charset="0"/>
              </a:rPr>
              <a:t>Workshop Plenary Sessions</a:t>
            </a:r>
            <a:endParaRPr lang="en-US" altLang="en-US" dirty="0" smtClean="0">
              <a:latin typeface="Helvetica" pitchFamily="124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David E. Mertz, P. E.</a:t>
            </a:r>
          </a:p>
          <a:p>
            <a:r>
              <a:rPr lang="en-US" altLang="en-US" dirty="0" smtClean="0">
                <a:latin typeface="Helvetica" pitchFamily="124" charset="0"/>
              </a:rPr>
              <a:t>18 July 2016</a:t>
            </a:r>
          </a:p>
          <a:p>
            <a:endParaRPr lang="en-US" altLang="en-US" dirty="0" smtClean="0">
              <a:latin typeface="Helvetica" pitchFamily="124" charset="0"/>
            </a:endParaRPr>
          </a:p>
          <a:p>
            <a:endParaRPr lang="en-US" altLang="en-US" dirty="0" smtClean="0"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2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EFCOG Electrical Safety Workshop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This morning: </a:t>
            </a:r>
            <a:endParaRPr lang="en-US" dirty="0" smtClean="0"/>
          </a:p>
          <a:p>
            <a:pPr lvl="1"/>
            <a:r>
              <a:rPr lang="en-US" dirty="0" smtClean="0"/>
              <a:t>Pamela Tompkins on OSHA 1910.269, </a:t>
            </a:r>
            <a:r>
              <a:rPr lang="en-US" i="1" dirty="0" smtClean="0"/>
              <a:t>Electrical power generation, transmission, and distribution</a:t>
            </a:r>
            <a:endParaRPr lang="en-US" i="1" dirty="0" smtClean="0"/>
          </a:p>
          <a:p>
            <a:pPr lvl="1"/>
            <a:r>
              <a:rPr lang="en-US" dirty="0" smtClean="0"/>
              <a:t>James </a:t>
            </a:r>
            <a:r>
              <a:rPr lang="en-US" dirty="0" err="1" smtClean="0"/>
              <a:t>Stallcup</a:t>
            </a:r>
            <a:r>
              <a:rPr lang="en-US" dirty="0" smtClean="0"/>
              <a:t>, Jr. on NFPA 79, </a:t>
            </a:r>
            <a:r>
              <a:rPr lang="en-US" i="1" dirty="0" smtClean="0"/>
              <a:t>Electrical Standard for Industrial Machinery</a:t>
            </a:r>
            <a:endParaRPr lang="en-US" i="1" dirty="0"/>
          </a:p>
          <a:p>
            <a:pPr>
              <a:lnSpc>
                <a:spcPct val="200000"/>
              </a:lnSpc>
            </a:pPr>
            <a:r>
              <a:rPr lang="en-US" dirty="0" smtClean="0"/>
              <a:t>This afternoon:</a:t>
            </a:r>
            <a:endParaRPr lang="en-US" dirty="0" smtClean="0"/>
          </a:p>
          <a:p>
            <a:pPr lvl="1"/>
            <a:r>
              <a:rPr lang="en-US" dirty="0" smtClean="0"/>
              <a:t>Break for </a:t>
            </a:r>
            <a:r>
              <a:rPr lang="en-US" i="1" dirty="0" smtClean="0"/>
              <a:t>Rehabilitation of Electrical Shock Victims</a:t>
            </a:r>
            <a:r>
              <a:rPr lang="en-US" dirty="0" smtClean="0"/>
              <a:t> by CETRI</a:t>
            </a:r>
            <a:endParaRPr lang="en-US" dirty="0" smtClean="0"/>
          </a:p>
          <a:p>
            <a:pPr lvl="1"/>
            <a:r>
              <a:rPr lang="en-US" dirty="0" smtClean="0"/>
              <a:t>Hugh </a:t>
            </a:r>
            <a:r>
              <a:rPr lang="en-US" dirty="0" err="1" smtClean="0"/>
              <a:t>Hoaglund</a:t>
            </a:r>
            <a:r>
              <a:rPr lang="en-US" dirty="0" smtClean="0"/>
              <a:t> on </a:t>
            </a:r>
            <a:r>
              <a:rPr lang="en-US" i="1" dirty="0" smtClean="0"/>
              <a:t>Arc Flash PPE Developments</a:t>
            </a:r>
            <a:endParaRPr lang="en-US" dirty="0" smtClean="0"/>
          </a:p>
          <a:p>
            <a:pPr lvl="1"/>
            <a:r>
              <a:rPr lang="en-US" dirty="0" smtClean="0"/>
              <a:t>Lloyd Gordon on </a:t>
            </a:r>
            <a:r>
              <a:rPr lang="en-US" i="1" dirty="0" smtClean="0"/>
              <a:t>Electrical Incident Trends</a:t>
            </a:r>
            <a:endParaRPr lang="en-US" dirty="0" smtClean="0"/>
          </a:p>
          <a:p>
            <a:pPr lvl="1"/>
            <a:r>
              <a:rPr lang="en-US" dirty="0" smtClean="0"/>
              <a:t>Greg Christensen on </a:t>
            </a:r>
            <a:r>
              <a:rPr lang="en-US" i="1" dirty="0" smtClean="0"/>
              <a:t>NFPA 70E Risk Assessments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4708-A853-4A5F-80F7-6FE06E582B29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60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EFCOG Electrical Safety Workshop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Tuesday morning: </a:t>
            </a:r>
            <a:endParaRPr lang="en-US" dirty="0" smtClean="0"/>
          </a:p>
          <a:p>
            <a:pPr lvl="1"/>
            <a:r>
              <a:rPr lang="en-US" dirty="0" smtClean="0"/>
              <a:t>John Anderson on the </a:t>
            </a:r>
            <a:r>
              <a:rPr lang="en-US" i="1" dirty="0" smtClean="0"/>
              <a:t>MI-65 LOTO incident</a:t>
            </a:r>
          </a:p>
          <a:p>
            <a:pPr lvl="1"/>
            <a:r>
              <a:rPr lang="en-US" dirty="0" smtClean="0"/>
              <a:t>Terry Meisinger 	on </a:t>
            </a:r>
            <a:r>
              <a:rPr lang="en-US" i="1" dirty="0" smtClean="0"/>
              <a:t>Worker Safety and Health Enforcement Program Update</a:t>
            </a:r>
            <a:endParaRPr lang="en-US" dirty="0" smtClean="0"/>
          </a:p>
          <a:p>
            <a:pPr lvl="1"/>
            <a:r>
              <a:rPr lang="en-US" dirty="0" smtClean="0"/>
              <a:t>Michael Utes on the </a:t>
            </a:r>
            <a:r>
              <a:rPr lang="en-US" i="1" dirty="0" err="1" smtClean="0"/>
              <a:t>GIZMo</a:t>
            </a:r>
            <a:r>
              <a:rPr lang="en-US" i="1" dirty="0" smtClean="0"/>
              <a:t>, Ground Current Impedance Monitor for Sensitive Detectors</a:t>
            </a:r>
          </a:p>
          <a:p>
            <a:pPr lvl="1"/>
            <a:r>
              <a:rPr lang="en-US" dirty="0" smtClean="0"/>
              <a:t>Rodney Baker on the </a:t>
            </a:r>
            <a:r>
              <a:rPr lang="en-US" i="1" dirty="0" smtClean="0"/>
              <a:t>Paducah Arc-Flash Incident</a:t>
            </a:r>
          </a:p>
          <a:p>
            <a:pPr lvl="1"/>
            <a:r>
              <a:rPr lang="en-US" dirty="0" smtClean="0"/>
              <a:t>Lloyd Gordon on </a:t>
            </a:r>
            <a:r>
              <a:rPr lang="en-US" i="1" dirty="0" smtClean="0"/>
              <a:t>Lithium-Ion Battery Hazards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4708-A853-4A5F-80F7-6FE06E582B29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29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EFCOG Electrical Safety Workshop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Tuesday morning (continued): </a:t>
            </a:r>
            <a:endParaRPr lang="en-US" dirty="0" smtClean="0"/>
          </a:p>
          <a:p>
            <a:pPr lvl="1"/>
            <a:r>
              <a:rPr lang="en-US" dirty="0" smtClean="0"/>
              <a:t>Presentations from the 2015 working groups, moderated by Lloyd Gordon:</a:t>
            </a:r>
            <a:endParaRPr lang="en-US" i="1" dirty="0" smtClean="0"/>
          </a:p>
          <a:p>
            <a:pPr lvl="2"/>
            <a:r>
              <a:rPr lang="en-US" dirty="0" smtClean="0"/>
              <a:t>WG 1: DC Hazardous Energy presented by Gary </a:t>
            </a:r>
            <a:r>
              <a:rPr lang="en-US" dirty="0" err="1" smtClean="0"/>
              <a:t>Dreifurst</a:t>
            </a:r>
            <a:endParaRPr lang="en-US" dirty="0" smtClean="0"/>
          </a:p>
          <a:p>
            <a:pPr lvl="2"/>
            <a:r>
              <a:rPr lang="en-US" dirty="0" smtClean="0"/>
              <a:t>WG 2: Hazardous Energy Control (LOTO) by Stephanie Collins</a:t>
            </a:r>
          </a:p>
          <a:p>
            <a:pPr lvl="2"/>
            <a:r>
              <a:rPr lang="en-US" dirty="0" smtClean="0"/>
              <a:t>WG 3: Subcontractors and </a:t>
            </a:r>
            <a:r>
              <a:rPr lang="en-US" dirty="0" smtClean="0"/>
              <a:t>H</a:t>
            </a:r>
            <a:r>
              <a:rPr lang="en-US" dirty="0" smtClean="0"/>
              <a:t>igh </a:t>
            </a:r>
            <a:r>
              <a:rPr lang="en-US" dirty="0" smtClean="0"/>
              <a:t>V</a:t>
            </a:r>
            <a:r>
              <a:rPr lang="en-US" dirty="0" smtClean="0"/>
              <a:t>oltage, presenter TBD</a:t>
            </a:r>
          </a:p>
          <a:p>
            <a:pPr lvl="2"/>
            <a:r>
              <a:rPr lang="en-US" dirty="0" smtClean="0"/>
              <a:t>WG 4: AHJ Issues and Reciprocity by James Watson</a:t>
            </a:r>
          </a:p>
          <a:p>
            <a:pPr lvl="2"/>
            <a:r>
              <a:rPr lang="en-US" dirty="0" smtClean="0"/>
              <a:t>WG 5: NFPA Risk Assessment by Tommy Martinez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4708-A853-4A5F-80F7-6FE06E582B2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72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EFCOG Electrical Safety Workshop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Thursday afternoon: </a:t>
            </a:r>
            <a:endParaRPr lang="en-US" dirty="0" smtClean="0"/>
          </a:p>
          <a:p>
            <a:pPr lvl="1"/>
            <a:r>
              <a:rPr lang="en-US" dirty="0" smtClean="0"/>
              <a:t>IEEE 1584, </a:t>
            </a:r>
            <a:r>
              <a:rPr lang="en-US" i="1" dirty="0"/>
              <a:t>IEEE Guide for Performing Arc Flash Hazard </a:t>
            </a:r>
            <a:r>
              <a:rPr lang="en-US" i="1" dirty="0" smtClean="0"/>
              <a:t>Calculations, </a:t>
            </a:r>
            <a:r>
              <a:rPr lang="en-US" dirty="0" smtClean="0"/>
              <a:t>presenter TBD</a:t>
            </a:r>
          </a:p>
          <a:p>
            <a:pPr lvl="1"/>
            <a:r>
              <a:rPr lang="en-US" dirty="0" smtClean="0"/>
              <a:t>High Voltage Worker Qualifications by Jason Sempsrott</a:t>
            </a:r>
          </a:p>
          <a:p>
            <a:pPr lvl="1"/>
            <a:r>
              <a:rPr lang="en-US" dirty="0" smtClean="0"/>
              <a:t>Progress reports from all five working groups.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4708-A853-4A5F-80F7-6FE06E582B2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340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EFCOG Electrical Safety Workshop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Presenters, please send your presentations to Dave or Joy. Using </a:t>
            </a:r>
            <a:r>
              <a:rPr lang="en-US" dirty="0" err="1" smtClean="0"/>
              <a:t>Indico</a:t>
            </a:r>
            <a:r>
              <a:rPr lang="en-US" dirty="0" smtClean="0"/>
              <a:t> to “cue up” each presentation helps keep or program moving forward with fewer “Microsoft </a:t>
            </a:r>
            <a:r>
              <a:rPr lang="en-US" smtClean="0"/>
              <a:t>Moments ®”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18 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David E. Mertz | EFCOG ESW 2016 Welcome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4708-A853-4A5F-80F7-6FE06E582B29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8993457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 Templ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 Template</Template>
  <TotalTime>2159</TotalTime>
  <Words>316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ＭＳ Ｐゴシック</vt:lpstr>
      <vt:lpstr>Arial</vt:lpstr>
      <vt:lpstr>Calibri</vt:lpstr>
      <vt:lpstr>Helvetica</vt:lpstr>
      <vt:lpstr>Fermilab Template</vt:lpstr>
      <vt:lpstr>Fermilab: Footer Only</vt:lpstr>
      <vt:lpstr>2016 EFCOG Electrical Safety Workshop Plenary Sessions</vt:lpstr>
      <vt:lpstr>EFCOG Electrical Safety Workshop Overview</vt:lpstr>
      <vt:lpstr>EFCOG Electrical Safety Workshop Overview</vt:lpstr>
      <vt:lpstr>EFCOG Electrical Safety Workshop Overview</vt:lpstr>
      <vt:lpstr>EFCOG Electrical Safety Workshop Overview</vt:lpstr>
      <vt:lpstr>EFCOG Electrical Safety Workshop Overview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John E. AndersonJr. x4973 04659N</dc:creator>
  <cp:lastModifiedBy>David E. Mertz x3511 16311N</cp:lastModifiedBy>
  <cp:revision>91</cp:revision>
  <cp:lastPrinted>2014-01-20T19:40:21Z</cp:lastPrinted>
  <dcterms:created xsi:type="dcterms:W3CDTF">2014-07-16T13:01:16Z</dcterms:created>
  <dcterms:modified xsi:type="dcterms:W3CDTF">2016-07-18T04:34:44Z</dcterms:modified>
</cp:coreProperties>
</file>