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15" r:id="rId3"/>
    <p:sldId id="329" r:id="rId4"/>
    <p:sldId id="335" r:id="rId5"/>
    <p:sldId id="338" r:id="rId6"/>
    <p:sldId id="337" r:id="rId7"/>
    <p:sldId id="336" r:id="rId8"/>
    <p:sldId id="318" r:id="rId9"/>
    <p:sldId id="346" r:id="rId10"/>
    <p:sldId id="345" r:id="rId11"/>
    <p:sldId id="341" r:id="rId12"/>
    <p:sldId id="339" r:id="rId13"/>
    <p:sldId id="343" r:id="rId14"/>
    <p:sldId id="344" r:id="rId15"/>
    <p:sldId id="319" r:id="rId16"/>
    <p:sldId id="340" r:id="rId17"/>
    <p:sldId id="314" r:id="rId18"/>
  </p:sldIdLst>
  <p:sldSz cx="9144000" cy="5143500" type="screen16x9"/>
  <p:notesSz cx="6858000" cy="9144000"/>
  <p:defaultTextStyle>
    <a:defPPr>
      <a:defRPr lang="en-US"/>
    </a:defPPr>
    <a:lvl1pPr marL="0" algn="l" defTabSz="408180" rtl="0" eaLnBrk="1" latinLnBrk="0" hangingPunct="1">
      <a:defRPr sz="1600" kern="1200">
        <a:solidFill>
          <a:schemeClr val="tx1"/>
        </a:solidFill>
        <a:latin typeface="+mn-lt"/>
        <a:ea typeface="+mn-ea"/>
        <a:cs typeface="+mn-cs"/>
      </a:defRPr>
    </a:lvl1pPr>
    <a:lvl2pPr marL="408180" algn="l" defTabSz="408180" rtl="0" eaLnBrk="1" latinLnBrk="0" hangingPunct="1">
      <a:defRPr sz="1600" kern="1200">
        <a:solidFill>
          <a:schemeClr val="tx1"/>
        </a:solidFill>
        <a:latin typeface="+mn-lt"/>
        <a:ea typeface="+mn-ea"/>
        <a:cs typeface="+mn-cs"/>
      </a:defRPr>
    </a:lvl2pPr>
    <a:lvl3pPr marL="816359" algn="l" defTabSz="408180" rtl="0" eaLnBrk="1" latinLnBrk="0" hangingPunct="1">
      <a:defRPr sz="1600" kern="1200">
        <a:solidFill>
          <a:schemeClr val="tx1"/>
        </a:solidFill>
        <a:latin typeface="+mn-lt"/>
        <a:ea typeface="+mn-ea"/>
        <a:cs typeface="+mn-cs"/>
      </a:defRPr>
    </a:lvl3pPr>
    <a:lvl4pPr marL="1224539" algn="l" defTabSz="408180" rtl="0" eaLnBrk="1" latinLnBrk="0" hangingPunct="1">
      <a:defRPr sz="1600" kern="1200">
        <a:solidFill>
          <a:schemeClr val="tx1"/>
        </a:solidFill>
        <a:latin typeface="+mn-lt"/>
        <a:ea typeface="+mn-ea"/>
        <a:cs typeface="+mn-cs"/>
      </a:defRPr>
    </a:lvl4pPr>
    <a:lvl5pPr marL="1632719" algn="l" defTabSz="408180" rtl="0" eaLnBrk="1" latinLnBrk="0" hangingPunct="1">
      <a:defRPr sz="1600" kern="1200">
        <a:solidFill>
          <a:schemeClr val="tx1"/>
        </a:solidFill>
        <a:latin typeface="+mn-lt"/>
        <a:ea typeface="+mn-ea"/>
        <a:cs typeface="+mn-cs"/>
      </a:defRPr>
    </a:lvl5pPr>
    <a:lvl6pPr marL="2040898" algn="l" defTabSz="408180" rtl="0" eaLnBrk="1" latinLnBrk="0" hangingPunct="1">
      <a:defRPr sz="1600" kern="1200">
        <a:solidFill>
          <a:schemeClr val="tx1"/>
        </a:solidFill>
        <a:latin typeface="+mn-lt"/>
        <a:ea typeface="+mn-ea"/>
        <a:cs typeface="+mn-cs"/>
      </a:defRPr>
    </a:lvl6pPr>
    <a:lvl7pPr marL="2449078" algn="l" defTabSz="408180" rtl="0" eaLnBrk="1" latinLnBrk="0" hangingPunct="1">
      <a:defRPr sz="1600" kern="1200">
        <a:solidFill>
          <a:schemeClr val="tx1"/>
        </a:solidFill>
        <a:latin typeface="+mn-lt"/>
        <a:ea typeface="+mn-ea"/>
        <a:cs typeface="+mn-cs"/>
      </a:defRPr>
    </a:lvl7pPr>
    <a:lvl8pPr marL="2857257" algn="l" defTabSz="408180" rtl="0" eaLnBrk="1" latinLnBrk="0" hangingPunct="1">
      <a:defRPr sz="1600" kern="1200">
        <a:solidFill>
          <a:schemeClr val="tx1"/>
        </a:solidFill>
        <a:latin typeface="+mn-lt"/>
        <a:ea typeface="+mn-ea"/>
        <a:cs typeface="+mn-cs"/>
      </a:defRPr>
    </a:lvl8pPr>
    <a:lvl9pPr marL="3265437" algn="l" defTabSz="408180"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D200"/>
    <a:srgbClr val="0071BC"/>
    <a:srgbClr val="0F40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40" autoAdjust="0"/>
    <p:restoredTop sz="99832" autoAdjust="0"/>
  </p:normalViewPr>
  <p:slideViewPr>
    <p:cSldViewPr snapToGrid="0" snapToObjects="1" showGuides="1">
      <p:cViewPr>
        <p:scale>
          <a:sx n="99" d="100"/>
          <a:sy n="99" d="100"/>
        </p:scale>
        <p:origin x="-504" y="221"/>
      </p:cViewPr>
      <p:guideLst>
        <p:guide orient="horz" pos="1579"/>
        <p:guide pos="841"/>
        <p:guide pos="2880"/>
      </p:guideLst>
    </p:cSldViewPr>
  </p:slideViewPr>
  <p:notesTextViewPr>
    <p:cViewPr>
      <p:scale>
        <a:sx n="100" d="100"/>
        <a:sy n="100" d="100"/>
      </p:scale>
      <p:origin x="0" y="0"/>
    </p:cViewPr>
  </p:notesTextViewPr>
  <p:sorterViewPr>
    <p:cViewPr>
      <p:scale>
        <a:sx n="340" d="100"/>
        <a:sy n="3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E470C7-C439-6647-9AD6-26BB20624F59}" type="datetimeFigureOut">
              <a:rPr lang="en-US" smtClean="0"/>
              <a:t>7/21/2016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20AD36-12AB-464D-981E-2441B3523C3F}" type="slidenum">
              <a:rPr lang="en-US" smtClean="0"/>
              <a:t>‹#›</a:t>
            </a:fld>
            <a:endParaRPr lang="en-US"/>
          </a:p>
        </p:txBody>
      </p:sp>
    </p:spTree>
    <p:extLst>
      <p:ext uri="{BB962C8B-B14F-4D97-AF65-F5344CB8AC3E}">
        <p14:creationId xmlns:p14="http://schemas.microsoft.com/office/powerpoint/2010/main" val="1994044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2B572-C583-E841-A469-3FF360452046}" type="datetimeFigureOut">
              <a:rPr lang="en-US" smtClean="0"/>
              <a:t>7/21/2016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442D5-DFFD-1849-BA33-E030FA8B463B}" type="slidenum">
              <a:rPr lang="en-US" smtClean="0"/>
              <a:t>‹#›</a:t>
            </a:fld>
            <a:endParaRPr lang="en-US"/>
          </a:p>
        </p:txBody>
      </p:sp>
    </p:spTree>
    <p:extLst>
      <p:ext uri="{BB962C8B-B14F-4D97-AF65-F5344CB8AC3E}">
        <p14:creationId xmlns:p14="http://schemas.microsoft.com/office/powerpoint/2010/main" val="146663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es_ban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9151200" cy="1650464"/>
          </a:xfrm>
          <a:prstGeom prst="rect">
            <a:avLst/>
          </a:prstGeom>
        </p:spPr>
      </p:pic>
      <p:sp>
        <p:nvSpPr>
          <p:cNvPr id="8" name="Rectangle 7"/>
          <p:cNvSpPr/>
          <p:nvPr userDrawn="1"/>
        </p:nvSpPr>
        <p:spPr>
          <a:xfrm>
            <a:off x="0" y="4841748"/>
            <a:ext cx="9144000" cy="301752"/>
          </a:xfrm>
          <a:prstGeom prst="rect">
            <a:avLst/>
          </a:prstGeom>
          <a:solidFill>
            <a:srgbClr val="0F4058"/>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7" name="Rectangle 6"/>
          <p:cNvSpPr/>
          <p:nvPr userDrawn="1"/>
        </p:nvSpPr>
        <p:spPr>
          <a:xfrm flipH="1">
            <a:off x="0" y="3819906"/>
            <a:ext cx="4572000" cy="1021842"/>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9" name="Rectangle 8"/>
          <p:cNvSpPr/>
          <p:nvPr userDrawn="1"/>
        </p:nvSpPr>
        <p:spPr>
          <a:xfrm flipH="1">
            <a:off x="4572000" y="3819906"/>
            <a:ext cx="1261872" cy="10218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10" name="Rectangle 9"/>
          <p:cNvSpPr/>
          <p:nvPr userDrawn="1"/>
        </p:nvSpPr>
        <p:spPr>
          <a:xfrm flipH="1">
            <a:off x="5833872" y="3819905"/>
            <a:ext cx="3310128" cy="1025939"/>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19" name="Text Placeholder 18"/>
          <p:cNvSpPr>
            <a:spLocks noGrp="1"/>
          </p:cNvSpPr>
          <p:nvPr userDrawn="1">
            <p:ph type="body" sz="quarter" idx="13" hasCustomPrompt="1"/>
          </p:nvPr>
        </p:nvSpPr>
        <p:spPr>
          <a:xfrm>
            <a:off x="6031871" y="3971656"/>
            <a:ext cx="2930700" cy="716458"/>
          </a:xfrm>
        </p:spPr>
        <p:txBody>
          <a:bodyPr>
            <a:normAutofit/>
          </a:bodyPr>
          <a:lstStyle>
            <a:lvl1pPr>
              <a:buNone/>
              <a:defRPr sz="1100">
                <a:solidFill>
                  <a:schemeClr val="bg1"/>
                </a:solidFill>
                <a:latin typeface="+mj-lt"/>
              </a:defRPr>
            </a:lvl1pPr>
            <a:lvl5pPr>
              <a:defRPr/>
            </a:lvl5pPr>
          </a:lstStyle>
          <a:p>
            <a:pPr lvl="0"/>
            <a:r>
              <a:rPr lang="en-US" dirty="0" smtClean="0"/>
              <a:t>Presenter and/or Date:</a:t>
            </a:r>
            <a:endParaRPr lang="en-US" dirty="0"/>
          </a:p>
        </p:txBody>
      </p:sp>
      <p:sp>
        <p:nvSpPr>
          <p:cNvPr id="30" name="Rectangle 29"/>
          <p:cNvSpPr/>
          <p:nvPr userDrawn="1"/>
        </p:nvSpPr>
        <p:spPr>
          <a:xfrm>
            <a:off x="4461933" y="3662877"/>
            <a:ext cx="4572000" cy="159377"/>
          </a:xfrm>
          <a:prstGeom prst="rect">
            <a:avLst/>
          </a:prstGeom>
        </p:spPr>
        <p:txBody>
          <a:bodyPr lIns="81636" tIns="40818" rIns="81636" bIns="40818">
            <a:spAutoFit/>
          </a:bodyPr>
          <a:lstStyle/>
          <a:p>
            <a:pPr algn="r"/>
            <a:endParaRPr lang="en-US" sz="500" dirty="0">
              <a:solidFill>
                <a:schemeClr val="bg1"/>
              </a:solidFill>
            </a:endParaRPr>
          </a:p>
        </p:txBody>
      </p:sp>
      <p:pic>
        <p:nvPicPr>
          <p:cNvPr id="5" name="Picture 4" descr="es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140" y="168137"/>
            <a:ext cx="1188362" cy="1167174"/>
          </a:xfrm>
          <a:prstGeom prst="rect">
            <a:avLst/>
          </a:prstGeom>
        </p:spPr>
      </p:pic>
      <p:pic>
        <p:nvPicPr>
          <p:cNvPr id="11" name="Picture 10" descr="Berkeley_Lab_Logo_Larg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5772" y="285874"/>
            <a:ext cx="928914" cy="714860"/>
          </a:xfrm>
          <a:prstGeom prst="rect">
            <a:avLst/>
          </a:prstGeom>
        </p:spPr>
      </p:pic>
      <p:sp>
        <p:nvSpPr>
          <p:cNvPr id="13" name="Text Placeholder 12"/>
          <p:cNvSpPr>
            <a:spLocks noGrp="1"/>
          </p:cNvSpPr>
          <p:nvPr>
            <p:ph type="body" sz="quarter" idx="14" hasCustomPrompt="1"/>
          </p:nvPr>
        </p:nvSpPr>
        <p:spPr>
          <a:xfrm>
            <a:off x="1343255" y="384176"/>
            <a:ext cx="2473325" cy="485775"/>
          </a:xfrm>
        </p:spPr>
        <p:txBody>
          <a:bodyPr/>
          <a:lstStyle>
            <a:lvl1pPr marL="0" indent="0">
              <a:buNone/>
              <a:defRPr>
                <a:solidFill>
                  <a:schemeClr val="accent2"/>
                </a:solidFill>
              </a:defRPr>
            </a:lvl1pPr>
            <a:lvl2pPr marL="408180" indent="0">
              <a:buNone/>
              <a:defRPr/>
            </a:lvl2pPr>
            <a:lvl3pPr marL="816359" indent="0">
              <a:buNone/>
              <a:defRPr/>
            </a:lvl3pPr>
            <a:lvl4pPr marL="1224539" indent="0">
              <a:buNone/>
              <a:defRPr/>
            </a:lvl4pPr>
            <a:lvl5pPr marL="1632718" indent="0">
              <a:buNone/>
              <a:defRPr/>
            </a:lvl5pPr>
          </a:lstStyle>
          <a:p>
            <a:pPr lvl="0"/>
            <a:r>
              <a:rPr lang="en-US" dirty="0" smtClean="0"/>
              <a:t>Electrical Safety</a:t>
            </a:r>
            <a:endParaRPr lang="en-US" dirty="0"/>
          </a:p>
        </p:txBody>
      </p:sp>
      <p:sp>
        <p:nvSpPr>
          <p:cNvPr id="21" name="Title 1"/>
          <p:cNvSpPr>
            <a:spLocks noGrp="1"/>
          </p:cNvSpPr>
          <p:nvPr>
            <p:ph type="ctrTitle"/>
          </p:nvPr>
        </p:nvSpPr>
        <p:spPr>
          <a:xfrm>
            <a:off x="1335088" y="2311384"/>
            <a:ext cx="7438798" cy="765572"/>
          </a:xfrm>
        </p:spPr>
        <p:txBody>
          <a:bodyPr>
            <a:normAutofit/>
          </a:bodyPr>
          <a:lstStyle>
            <a:lvl1pPr>
              <a:defRPr sz="3200">
                <a:solidFill>
                  <a:schemeClr val="tx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or Section">
    <p:spTree>
      <p:nvGrpSpPr>
        <p:cNvPr id="1" name=""/>
        <p:cNvGrpSpPr/>
        <p:nvPr/>
      </p:nvGrpSpPr>
      <p:grpSpPr>
        <a:xfrm>
          <a:off x="0" y="0"/>
          <a:ext cx="0" cy="0"/>
          <a:chOff x="0" y="0"/>
          <a:chExt cx="0" cy="0"/>
        </a:xfrm>
      </p:grpSpPr>
      <p:sp>
        <p:nvSpPr>
          <p:cNvPr id="3" name="Rectangle 2"/>
          <p:cNvSpPr/>
          <p:nvPr userDrawn="1"/>
        </p:nvSpPr>
        <p:spPr>
          <a:xfrm>
            <a:off x="0" y="4841748"/>
            <a:ext cx="9144000" cy="301752"/>
          </a:xfrm>
          <a:prstGeom prst="rect">
            <a:avLst/>
          </a:prstGeom>
          <a:solidFill>
            <a:srgbClr val="0F4058"/>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4" name="Rectangle 3"/>
          <p:cNvSpPr/>
          <p:nvPr userDrawn="1"/>
        </p:nvSpPr>
        <p:spPr>
          <a:xfrm flipH="1">
            <a:off x="0" y="3819906"/>
            <a:ext cx="4572000" cy="1021842"/>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5" name="Rectangle 4"/>
          <p:cNvSpPr/>
          <p:nvPr userDrawn="1"/>
        </p:nvSpPr>
        <p:spPr>
          <a:xfrm flipH="1">
            <a:off x="4572000" y="3819906"/>
            <a:ext cx="1261872" cy="10218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6" name="Rectangle 5"/>
          <p:cNvSpPr/>
          <p:nvPr userDrawn="1"/>
        </p:nvSpPr>
        <p:spPr>
          <a:xfrm flipH="1">
            <a:off x="5833872" y="3819906"/>
            <a:ext cx="3310128" cy="1021842"/>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7" name="Title 1"/>
          <p:cNvSpPr>
            <a:spLocks noGrp="1"/>
          </p:cNvSpPr>
          <p:nvPr>
            <p:ph type="ctrTitle"/>
          </p:nvPr>
        </p:nvSpPr>
        <p:spPr>
          <a:xfrm>
            <a:off x="1335088" y="2311384"/>
            <a:ext cx="7772400" cy="765572"/>
          </a:xfrm>
        </p:spPr>
        <p:txBody>
          <a:bodyPr/>
          <a:lstStyle>
            <a:lvl1pPr>
              <a:defRPr>
                <a:solidFill>
                  <a:schemeClr val="tx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335088" y="3076956"/>
            <a:ext cx="6400800" cy="742950"/>
          </a:xfrm>
        </p:spPr>
        <p:txBody>
          <a:bodyPr>
            <a:normAutofit/>
          </a:bodyPr>
          <a:lstStyle>
            <a:lvl1pPr marL="0" indent="0" algn="l">
              <a:buNone/>
              <a:defRPr sz="1600">
                <a:solidFill>
                  <a:schemeClr val="tx1">
                    <a:tint val="75000"/>
                  </a:schemeClr>
                </a:solidFill>
              </a:defRPr>
            </a:lvl1pPr>
            <a:lvl2pPr marL="408180" indent="0" algn="ctr">
              <a:buNone/>
              <a:defRPr>
                <a:solidFill>
                  <a:schemeClr val="tx1">
                    <a:tint val="75000"/>
                  </a:schemeClr>
                </a:solidFill>
              </a:defRPr>
            </a:lvl2pPr>
            <a:lvl3pPr marL="816359" indent="0" algn="ctr">
              <a:buNone/>
              <a:defRPr>
                <a:solidFill>
                  <a:schemeClr val="tx1">
                    <a:tint val="75000"/>
                  </a:schemeClr>
                </a:solidFill>
              </a:defRPr>
            </a:lvl3pPr>
            <a:lvl4pPr marL="1224539" indent="0" algn="ctr">
              <a:buNone/>
              <a:defRPr>
                <a:solidFill>
                  <a:schemeClr val="tx1">
                    <a:tint val="75000"/>
                  </a:schemeClr>
                </a:solidFill>
              </a:defRPr>
            </a:lvl4pPr>
            <a:lvl5pPr marL="1632719" indent="0" algn="ctr">
              <a:buNone/>
              <a:defRPr>
                <a:solidFill>
                  <a:schemeClr val="tx1">
                    <a:tint val="75000"/>
                  </a:schemeClr>
                </a:solidFill>
              </a:defRPr>
            </a:lvl5pPr>
            <a:lvl6pPr marL="2040898" indent="0" algn="ctr">
              <a:buNone/>
              <a:defRPr>
                <a:solidFill>
                  <a:schemeClr val="tx1">
                    <a:tint val="75000"/>
                  </a:schemeClr>
                </a:solidFill>
              </a:defRPr>
            </a:lvl6pPr>
            <a:lvl7pPr marL="2449078" indent="0" algn="ctr">
              <a:buNone/>
              <a:defRPr>
                <a:solidFill>
                  <a:schemeClr val="tx1">
                    <a:tint val="75000"/>
                  </a:schemeClr>
                </a:solidFill>
              </a:defRPr>
            </a:lvl7pPr>
            <a:lvl8pPr marL="2857257" indent="0" algn="ctr">
              <a:buNone/>
              <a:defRPr>
                <a:solidFill>
                  <a:schemeClr val="tx1">
                    <a:tint val="75000"/>
                  </a:schemeClr>
                </a:solidFill>
              </a:defRPr>
            </a:lvl8pPr>
            <a:lvl9pPr marL="3265437" indent="0" algn="ctr">
              <a:buNone/>
              <a:defRPr>
                <a:solidFill>
                  <a:schemeClr val="tx1">
                    <a:tint val="75000"/>
                  </a:schemeClr>
                </a:solidFill>
              </a:defRPr>
            </a:lvl9pPr>
          </a:lstStyle>
          <a:p>
            <a:r>
              <a:rPr lang="en-US" smtClean="0"/>
              <a:t>Click to edit Master subtitle style</a:t>
            </a:r>
            <a:endParaRPr lang="en-US"/>
          </a:p>
        </p:txBody>
      </p:sp>
      <p:sp>
        <p:nvSpPr>
          <p:cNvPr id="9" name="Text Placeholder 9"/>
          <p:cNvSpPr txBox="1">
            <a:spLocks/>
          </p:cNvSpPr>
          <p:nvPr userDrawn="1"/>
        </p:nvSpPr>
        <p:spPr>
          <a:xfrm>
            <a:off x="7859487" y="4962600"/>
            <a:ext cx="1138710" cy="180900"/>
          </a:xfrm>
          <a:prstGeom prst="rect">
            <a:avLst/>
          </a:prstGeom>
        </p:spPr>
        <p:txBody>
          <a:bodyPr vert="horz" lIns="81636" tIns="40818" rIns="81636" bIns="40818" rtlCol="0">
            <a:normAutofit fontScale="92500" lnSpcReduction="20000"/>
          </a:bodyPr>
          <a:lstStyle>
            <a:lvl1pPr>
              <a:buNone/>
              <a:defRPr sz="1000" baseline="0">
                <a:solidFill>
                  <a:schemeClr val="bg1"/>
                </a:solidFill>
                <a:latin typeface="Arial" pitchFamily="34" charset="0"/>
                <a:cs typeface="Arial" pitchFamily="34" charset="0"/>
              </a:defRPr>
            </a:lvl1pPr>
          </a:lstStyle>
          <a:p>
            <a:pPr marL="306135" marR="0" lvl="0" indent="-306135" algn="r" defTabSz="40818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9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06135" marR="0" lvl="0" indent="-306135" algn="r" defTabSz="408180" rtl="0" eaLnBrk="1" fontAlgn="auto" latinLnBrk="0" hangingPunct="1">
                <a:lnSpc>
                  <a:spcPct val="100000"/>
                </a:lnSpc>
                <a:spcBef>
                  <a:spcPct val="20000"/>
                </a:spcBef>
                <a:spcAft>
                  <a:spcPts val="0"/>
                </a:spcAft>
                <a:buClrTx/>
                <a:buSzTx/>
                <a:buFont typeface="Arial"/>
                <a:buNone/>
                <a:tabLst/>
                <a:defRPr/>
              </a:pPr>
              <a:t>‹#›</a:t>
            </a:fld>
            <a:r>
              <a:rPr kumimoji="0" lang="en-US" sz="9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 Electrical Safety </a:t>
            </a:r>
            <a:endParaRPr kumimoji="0" lang="en-US" sz="9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0" name="Text Placeholder 9"/>
          <p:cNvSpPr txBox="1">
            <a:spLocks/>
          </p:cNvSpPr>
          <p:nvPr userDrawn="1"/>
        </p:nvSpPr>
        <p:spPr>
          <a:xfrm>
            <a:off x="177800" y="4962600"/>
            <a:ext cx="1359353" cy="180900"/>
          </a:xfrm>
          <a:prstGeom prst="rect">
            <a:avLst/>
          </a:prstGeom>
        </p:spPr>
        <p:txBody>
          <a:bodyPr vert="horz" lIns="81636" tIns="40818" rIns="81636" bIns="40818" rtlCol="0">
            <a:normAutofit fontScale="92500" lnSpcReduction="20000"/>
          </a:bodyPr>
          <a:lstStyle>
            <a:lvl1pPr>
              <a:buNone/>
              <a:defRPr sz="1000" baseline="0">
                <a:solidFill>
                  <a:schemeClr val="bg1"/>
                </a:solidFill>
                <a:latin typeface="Arial" pitchFamily="34" charset="0"/>
                <a:cs typeface="Arial" pitchFamily="34" charset="0"/>
              </a:defRPr>
            </a:lvl1pPr>
          </a:lstStyle>
          <a:p>
            <a:pPr marL="306135" marR="0" lvl="0" indent="-306135" algn="l" defTabSz="40818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Berkeley Lab</a:t>
            </a:r>
            <a:endParaRPr kumimoji="0" lang="en-US" sz="9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0813"/>
            <a:ext cx="8229600" cy="3959793"/>
          </a:xfrm>
          <a:prstGeom prst="rect">
            <a:avLst/>
          </a:prstGeom>
        </p:spPr>
        <p:txBody>
          <a:bodyPr/>
          <a:lstStyle>
            <a:lvl1pPr>
              <a:defRPr sz="2100"/>
            </a:lvl1pPr>
            <a:lvl2pPr>
              <a:defRPr sz="18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3006"/>
            <a:ext cx="4038600" cy="3657600"/>
          </a:xfrm>
          <a:prstGeom prst="rect">
            <a:avLst/>
          </a:prstGeo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93006"/>
            <a:ext cx="4038600" cy="3657600"/>
          </a:xfrm>
          <a:prstGeom prst="rect">
            <a:avLst/>
          </a:prstGeo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7823"/>
            <a:ext cx="4040188" cy="479821"/>
          </a:xfrm>
          <a:prstGeom prst="rect">
            <a:avLst/>
          </a:prstGeom>
        </p:spPr>
        <p:txBody>
          <a:bodyPr anchor="b"/>
          <a:lstStyle>
            <a:lvl1pPr marL="0" indent="0">
              <a:buNone/>
              <a:defRPr sz="2100" b="1"/>
            </a:lvl1pPr>
            <a:lvl2pPr marL="408180" indent="0">
              <a:buNone/>
              <a:defRPr sz="1800" b="1"/>
            </a:lvl2pPr>
            <a:lvl3pPr marL="816359" indent="0">
              <a:buNone/>
              <a:defRPr sz="1600" b="1"/>
            </a:lvl3pPr>
            <a:lvl4pPr marL="1224539" indent="0">
              <a:buNone/>
              <a:defRPr sz="1400" b="1"/>
            </a:lvl4pPr>
            <a:lvl5pPr marL="1632719" indent="0">
              <a:buNone/>
              <a:defRPr sz="1400" b="1"/>
            </a:lvl5pPr>
            <a:lvl6pPr marL="2040898" indent="0">
              <a:buNone/>
              <a:defRPr sz="1400" b="1"/>
            </a:lvl6pPr>
            <a:lvl7pPr marL="2449078" indent="0">
              <a:buNone/>
              <a:defRPr sz="1400" b="1"/>
            </a:lvl7pPr>
            <a:lvl8pPr marL="2857257" indent="0">
              <a:buNone/>
              <a:defRPr sz="1400" b="1"/>
            </a:lvl8pPr>
            <a:lvl9pPr marL="326543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564481"/>
            <a:ext cx="4040188" cy="3286125"/>
          </a:xfrm>
          <a:prstGeom prst="rect">
            <a:avLst/>
          </a:prstGeo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987823"/>
            <a:ext cx="4041775" cy="479821"/>
          </a:xfrm>
          <a:prstGeom prst="rect">
            <a:avLst/>
          </a:prstGeom>
        </p:spPr>
        <p:txBody>
          <a:bodyPr anchor="b"/>
          <a:lstStyle>
            <a:lvl1pPr marL="0" indent="0">
              <a:buNone/>
              <a:defRPr sz="2100" b="1"/>
            </a:lvl1pPr>
            <a:lvl2pPr marL="408180" indent="0">
              <a:buNone/>
              <a:defRPr sz="1800" b="1"/>
            </a:lvl2pPr>
            <a:lvl3pPr marL="816359" indent="0">
              <a:buNone/>
              <a:defRPr sz="1600" b="1"/>
            </a:lvl3pPr>
            <a:lvl4pPr marL="1224539" indent="0">
              <a:buNone/>
              <a:defRPr sz="1400" b="1"/>
            </a:lvl4pPr>
            <a:lvl5pPr marL="1632719" indent="0">
              <a:buNone/>
              <a:defRPr sz="1400" b="1"/>
            </a:lvl5pPr>
            <a:lvl6pPr marL="2040898" indent="0">
              <a:buNone/>
              <a:defRPr sz="1400" b="1"/>
            </a:lvl6pPr>
            <a:lvl7pPr marL="2449078" indent="0">
              <a:buNone/>
              <a:defRPr sz="1400" b="1"/>
            </a:lvl7pPr>
            <a:lvl8pPr marL="2857257" indent="0">
              <a:buNone/>
              <a:defRPr sz="1400" b="1"/>
            </a:lvl8pPr>
            <a:lvl9pPr marL="326543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564481"/>
            <a:ext cx="4041775" cy="3286125"/>
          </a:xfrm>
          <a:prstGeom prst="rect">
            <a:avLst/>
          </a:prstGeo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28688"/>
            <a:ext cx="5111750" cy="3964781"/>
          </a:xfrm>
          <a:prstGeom prst="rect">
            <a:avLst/>
          </a:prstGeom>
        </p:spPr>
        <p:txBody>
          <a:bodyPr/>
          <a:lstStyle>
            <a:lvl1pPr>
              <a:defRPr sz="21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1001"/>
            <a:ext cx="3008313" cy="3421520"/>
          </a:xfrm>
          <a:prstGeom prst="rect">
            <a:avLst/>
          </a:prstGeom>
        </p:spPr>
        <p:txBody>
          <a:bodyPr/>
          <a:lstStyle>
            <a:lvl1pPr marL="0" indent="0">
              <a:buNone/>
              <a:defRPr sz="1200"/>
            </a:lvl1pPr>
            <a:lvl2pPr marL="408180" indent="0">
              <a:buNone/>
              <a:defRPr sz="1100"/>
            </a:lvl2pPr>
            <a:lvl3pPr marL="816359" indent="0">
              <a:buNone/>
              <a:defRPr sz="900"/>
            </a:lvl3pPr>
            <a:lvl4pPr marL="1224539" indent="0">
              <a:buNone/>
              <a:defRPr sz="800"/>
            </a:lvl4pPr>
            <a:lvl5pPr marL="1632719" indent="0">
              <a:buNone/>
              <a:defRPr sz="800"/>
            </a:lvl5pPr>
            <a:lvl6pPr marL="2040898" indent="0">
              <a:buNone/>
              <a:defRPr sz="800"/>
            </a:lvl6pPr>
            <a:lvl7pPr marL="2449078" indent="0">
              <a:buNone/>
              <a:defRPr sz="800"/>
            </a:lvl7pPr>
            <a:lvl8pPr marL="2857257" indent="0">
              <a:buNone/>
              <a:defRPr sz="800"/>
            </a:lvl8pPr>
            <a:lvl9pPr marL="3265437" indent="0">
              <a:buNone/>
              <a:defRPr sz="8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1337"/>
            <a:ext cx="8229600" cy="3969269"/>
          </a:xfrm>
          <a:prstGeom prst="rect">
            <a:avLst/>
          </a:prstGeom>
        </p:spPr>
        <p:txBody>
          <a:bodyPr/>
          <a:lstStyle>
            <a:lvl1pPr>
              <a:defRPr sz="21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006026" y="2"/>
            <a:ext cx="6776519" cy="676275"/>
          </a:xfrm>
        </p:spPr>
        <p:txBody>
          <a:bodyPr/>
          <a:lstStyle/>
          <a:p>
            <a:r>
              <a:rPr lang="en-US" smtClean="0"/>
              <a:t>Click to edit Master title style</a:t>
            </a:r>
            <a:endParaRPr lang="en-US" dirty="0"/>
          </a:p>
        </p:txBody>
      </p:sp>
      <p:pic>
        <p:nvPicPr>
          <p:cNvPr id="4" name="Picture 3" descr="es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19" y="-11852"/>
            <a:ext cx="875186" cy="733766"/>
          </a:xfrm>
          <a:prstGeom prst="rect">
            <a:avLst/>
          </a:prstGeom>
        </p:spPr>
      </p:pic>
      <p:pic>
        <p:nvPicPr>
          <p:cNvPr id="5" name="Picture 4" descr="Berkeley_Lab_Logo_Larg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07536" y="7054"/>
            <a:ext cx="1111423" cy="714860"/>
          </a:xfrm>
          <a:prstGeom prst="rect">
            <a:avLst/>
          </a:prstGeom>
        </p:spPr>
      </p:pic>
    </p:spTree>
    <p:extLst>
      <p:ext uri="{BB962C8B-B14F-4D97-AF65-F5344CB8AC3E}">
        <p14:creationId xmlns:p14="http://schemas.microsoft.com/office/powerpoint/2010/main" val="921329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695325"/>
          </a:xfrm>
          <a:prstGeom prst="rect">
            <a:avLst/>
          </a:prstGeom>
          <a:solidFill>
            <a:srgbClr val="0F4058"/>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16" name="Rectangle 15"/>
          <p:cNvSpPr/>
          <p:nvPr/>
        </p:nvSpPr>
        <p:spPr>
          <a:xfrm>
            <a:off x="0" y="4958334"/>
            <a:ext cx="9144000" cy="185166"/>
          </a:xfrm>
          <a:prstGeom prst="rect">
            <a:avLst/>
          </a:prstGeom>
          <a:solidFill>
            <a:srgbClr val="0F4058"/>
          </a:solidFill>
          <a:ln>
            <a:noFill/>
          </a:ln>
          <a:effectLst/>
        </p:spPr>
        <p:style>
          <a:lnRef idx="1">
            <a:schemeClr val="accent1"/>
          </a:lnRef>
          <a:fillRef idx="3">
            <a:schemeClr val="accent1"/>
          </a:fillRef>
          <a:effectRef idx="2">
            <a:schemeClr val="accent1"/>
          </a:effectRef>
          <a:fontRef idx="minor">
            <a:schemeClr val="lt1"/>
          </a:fontRef>
        </p:style>
        <p:txBody>
          <a:bodyPr lIns="81636" tIns="40818" rIns="81636" bIns="40818" rtlCol="0" anchor="ctr"/>
          <a:lstStyle/>
          <a:p>
            <a:pPr algn="ctr"/>
            <a:endParaRPr lang="en-US"/>
          </a:p>
        </p:txBody>
      </p:sp>
      <p:sp>
        <p:nvSpPr>
          <p:cNvPr id="14" name="Title Placeholder 13"/>
          <p:cNvSpPr>
            <a:spLocks noGrp="1"/>
          </p:cNvSpPr>
          <p:nvPr>
            <p:ph type="title"/>
          </p:nvPr>
        </p:nvSpPr>
        <p:spPr>
          <a:xfrm>
            <a:off x="177800" y="0"/>
            <a:ext cx="7634978" cy="676275"/>
          </a:xfrm>
          <a:prstGeom prst="rect">
            <a:avLst/>
          </a:prstGeom>
          <a:ln>
            <a:noFill/>
          </a:ln>
        </p:spPr>
        <p:txBody>
          <a:bodyPr vert="horz" lIns="81636" tIns="40818" rIns="81636" bIns="40818"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881337"/>
            <a:ext cx="8229600" cy="3913864"/>
          </a:xfrm>
          <a:prstGeom prst="rect">
            <a:avLst/>
          </a:prstGeom>
        </p:spPr>
        <p:txBody>
          <a:bodyPr vert="horz" lIns="81636" tIns="40818" rIns="81636" bIns="408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9"/>
          <p:cNvSpPr txBox="1">
            <a:spLocks/>
          </p:cNvSpPr>
          <p:nvPr/>
        </p:nvSpPr>
        <p:spPr>
          <a:xfrm>
            <a:off x="7859487" y="4962600"/>
            <a:ext cx="1138710" cy="180900"/>
          </a:xfrm>
          <a:prstGeom prst="rect">
            <a:avLst/>
          </a:prstGeom>
        </p:spPr>
        <p:txBody>
          <a:bodyPr vert="horz" lIns="81636" tIns="40818" rIns="81636" bIns="40818" rtlCol="0">
            <a:normAutofit fontScale="92500" lnSpcReduction="20000"/>
          </a:bodyPr>
          <a:lstStyle>
            <a:lvl1pPr>
              <a:buNone/>
              <a:defRPr sz="1000" baseline="0">
                <a:solidFill>
                  <a:schemeClr val="bg1"/>
                </a:solidFill>
                <a:latin typeface="Arial" pitchFamily="34" charset="0"/>
                <a:cs typeface="Arial" pitchFamily="34" charset="0"/>
              </a:defRPr>
            </a:lvl1pPr>
          </a:lstStyle>
          <a:p>
            <a:pPr marL="306135" marR="0" lvl="0" indent="-306135" algn="r" defTabSz="40818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9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06135" marR="0" lvl="0" indent="-306135" algn="r" defTabSz="408180" rtl="0" eaLnBrk="1" fontAlgn="auto" latinLnBrk="0" hangingPunct="1">
                <a:lnSpc>
                  <a:spcPct val="100000"/>
                </a:lnSpc>
                <a:spcBef>
                  <a:spcPct val="20000"/>
                </a:spcBef>
                <a:spcAft>
                  <a:spcPts val="0"/>
                </a:spcAft>
                <a:buClrTx/>
                <a:buSzTx/>
                <a:buFont typeface="Arial"/>
                <a:buNone/>
                <a:tabLst/>
                <a:defRPr/>
              </a:pPr>
              <a:t>‹#›</a:t>
            </a:fld>
            <a:r>
              <a:rPr kumimoji="0" lang="en-US" sz="9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 Electrical Safety </a:t>
            </a:r>
            <a:endParaRPr kumimoji="0" lang="en-US" sz="9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Rectangle 22"/>
          <p:cNvSpPr/>
          <p:nvPr userDrawn="1"/>
        </p:nvSpPr>
        <p:spPr>
          <a:xfrm flipH="1" flipV="1">
            <a:off x="0" y="690753"/>
            <a:ext cx="4572000" cy="41148"/>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23811" tIns="11905" rIns="23811" bIns="11905" rtlCol="0" anchor="ctr"/>
          <a:lstStyle/>
          <a:p>
            <a:pPr algn="ctr"/>
            <a:endParaRPr lang="en-US"/>
          </a:p>
        </p:txBody>
      </p:sp>
      <p:sp>
        <p:nvSpPr>
          <p:cNvPr id="24" name="Rectangle 23"/>
          <p:cNvSpPr/>
          <p:nvPr userDrawn="1"/>
        </p:nvSpPr>
        <p:spPr>
          <a:xfrm flipH="1" flipV="1">
            <a:off x="4572000" y="690753"/>
            <a:ext cx="1261872" cy="41148"/>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lIns="23811" tIns="11905" rIns="23811" bIns="11905" rtlCol="0" anchor="ctr"/>
          <a:lstStyle/>
          <a:p>
            <a:pPr algn="ctr"/>
            <a:endParaRPr lang="en-US"/>
          </a:p>
        </p:txBody>
      </p:sp>
      <p:sp>
        <p:nvSpPr>
          <p:cNvPr id="25" name="Rectangle 24"/>
          <p:cNvSpPr/>
          <p:nvPr userDrawn="1"/>
        </p:nvSpPr>
        <p:spPr>
          <a:xfrm flipH="1" flipV="1">
            <a:off x="5833872" y="690753"/>
            <a:ext cx="3310128" cy="41148"/>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23811" tIns="11905" rIns="23811" bIns="11905" rtlCol="0" anchor="ctr"/>
          <a:lstStyle/>
          <a:p>
            <a:pPr algn="ctr"/>
            <a:endParaRPr lang="en-US"/>
          </a:p>
        </p:txBody>
      </p:sp>
      <p:sp>
        <p:nvSpPr>
          <p:cNvPr id="13" name="Text Placeholder 9"/>
          <p:cNvSpPr txBox="1">
            <a:spLocks/>
          </p:cNvSpPr>
          <p:nvPr/>
        </p:nvSpPr>
        <p:spPr>
          <a:xfrm>
            <a:off x="177800" y="4962600"/>
            <a:ext cx="1359353" cy="180900"/>
          </a:xfrm>
          <a:prstGeom prst="rect">
            <a:avLst/>
          </a:prstGeom>
        </p:spPr>
        <p:txBody>
          <a:bodyPr vert="horz" lIns="81636" tIns="40818" rIns="81636" bIns="40818" rtlCol="0">
            <a:normAutofit fontScale="92500" lnSpcReduction="20000"/>
          </a:bodyPr>
          <a:lstStyle>
            <a:lvl1pPr>
              <a:buNone/>
              <a:defRPr sz="1000" baseline="0">
                <a:solidFill>
                  <a:schemeClr val="bg1"/>
                </a:solidFill>
                <a:latin typeface="Arial" pitchFamily="34" charset="0"/>
                <a:cs typeface="Arial" pitchFamily="34" charset="0"/>
              </a:defRPr>
            </a:lvl1pPr>
          </a:lstStyle>
          <a:p>
            <a:pPr marL="306135" marR="0" lvl="0" indent="-306135" algn="l" defTabSz="40818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Berkeley Lab</a:t>
            </a:r>
            <a:endParaRPr kumimoji="0" lang="en-US" sz="9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6" r:id="rId6"/>
    <p:sldLayoutId id="2147483660" r:id="rId7"/>
    <p:sldLayoutId id="2147483662" r:id="rId8"/>
  </p:sldLayoutIdLst>
  <p:timing>
    <p:tnLst>
      <p:par>
        <p:cTn id="1" dur="indefinite" restart="never" nodeType="tmRoot"/>
      </p:par>
    </p:tnLst>
  </p:timing>
  <p:txStyles>
    <p:titleStyle>
      <a:lvl1pPr algn="l" defTabSz="408180" rtl="0" eaLnBrk="1" latinLnBrk="0" hangingPunct="1">
        <a:lnSpc>
          <a:spcPts val="2500"/>
        </a:lnSpc>
        <a:spcBef>
          <a:spcPct val="0"/>
        </a:spcBef>
        <a:buNone/>
        <a:defRPr sz="2300" kern="1200">
          <a:solidFill>
            <a:srgbClr val="FFFFFF"/>
          </a:solidFill>
          <a:latin typeface="+mj-lt"/>
          <a:ea typeface="+mj-ea"/>
          <a:cs typeface="+mj-cs"/>
        </a:defRPr>
      </a:lvl1pPr>
    </p:titleStyle>
    <p:bodyStyle>
      <a:lvl1pPr marL="306135" indent="-306135" algn="l" defTabSz="408180" rtl="0" eaLnBrk="1" latinLnBrk="0" hangingPunct="1">
        <a:spcBef>
          <a:spcPct val="20000"/>
        </a:spcBef>
        <a:buFont typeface="Arial"/>
        <a:buChar char="•"/>
        <a:defRPr sz="2100" kern="1200">
          <a:solidFill>
            <a:schemeClr val="tx1"/>
          </a:solidFill>
          <a:latin typeface="+mn-lt"/>
          <a:ea typeface="+mn-ea"/>
          <a:cs typeface="+mn-cs"/>
        </a:defRPr>
      </a:lvl1pPr>
      <a:lvl2pPr marL="663292" indent="-255112" algn="l" defTabSz="408180" rtl="0" eaLnBrk="1" latinLnBrk="0" hangingPunct="1">
        <a:spcBef>
          <a:spcPct val="20000"/>
        </a:spcBef>
        <a:buFont typeface="Arial"/>
        <a:buChar char="–"/>
        <a:defRPr sz="1800" kern="1200">
          <a:solidFill>
            <a:schemeClr val="tx1"/>
          </a:solidFill>
          <a:latin typeface="+mn-lt"/>
          <a:ea typeface="+mn-ea"/>
          <a:cs typeface="+mn-cs"/>
        </a:defRPr>
      </a:lvl2pPr>
      <a:lvl3pPr marL="1020449" indent="-204090" algn="l" defTabSz="408180" rtl="0" eaLnBrk="1" latinLnBrk="0" hangingPunct="1">
        <a:spcBef>
          <a:spcPct val="20000"/>
        </a:spcBef>
        <a:buFont typeface="Arial"/>
        <a:buChar char="•"/>
        <a:defRPr sz="1600" kern="1200">
          <a:solidFill>
            <a:schemeClr val="tx1"/>
          </a:solidFill>
          <a:latin typeface="+mn-lt"/>
          <a:ea typeface="+mn-ea"/>
          <a:cs typeface="+mn-cs"/>
        </a:defRPr>
      </a:lvl3pPr>
      <a:lvl4pPr marL="1428629" indent="-204090" algn="l" defTabSz="408180" rtl="0" eaLnBrk="1" latinLnBrk="0" hangingPunct="1">
        <a:spcBef>
          <a:spcPct val="20000"/>
        </a:spcBef>
        <a:buFont typeface="Arial"/>
        <a:buChar char="–"/>
        <a:defRPr sz="1600" kern="1200">
          <a:solidFill>
            <a:schemeClr val="tx1"/>
          </a:solidFill>
          <a:latin typeface="+mn-lt"/>
          <a:ea typeface="+mn-ea"/>
          <a:cs typeface="+mn-cs"/>
        </a:defRPr>
      </a:lvl4pPr>
      <a:lvl5pPr marL="1836808" indent="-204090" algn="l" defTabSz="408180" rtl="0" eaLnBrk="1" latinLnBrk="0" hangingPunct="1">
        <a:spcBef>
          <a:spcPct val="20000"/>
        </a:spcBef>
        <a:buFont typeface="Arial"/>
        <a:buChar char="»"/>
        <a:defRPr sz="1600" kern="1200">
          <a:solidFill>
            <a:schemeClr val="tx1"/>
          </a:solidFill>
          <a:latin typeface="+mn-lt"/>
          <a:ea typeface="+mn-ea"/>
          <a:cs typeface="+mn-cs"/>
        </a:defRPr>
      </a:lvl5pPr>
      <a:lvl6pPr marL="2244988" indent="-204090" algn="l" defTabSz="408180" rtl="0" eaLnBrk="1" latinLnBrk="0" hangingPunct="1">
        <a:spcBef>
          <a:spcPct val="20000"/>
        </a:spcBef>
        <a:buFont typeface="Arial"/>
        <a:buChar char="•"/>
        <a:defRPr sz="1800" kern="1200">
          <a:solidFill>
            <a:schemeClr val="tx1"/>
          </a:solidFill>
          <a:latin typeface="+mn-lt"/>
          <a:ea typeface="+mn-ea"/>
          <a:cs typeface="+mn-cs"/>
        </a:defRPr>
      </a:lvl6pPr>
      <a:lvl7pPr marL="2653168" indent="-204090" algn="l" defTabSz="408180" rtl="0" eaLnBrk="1" latinLnBrk="0" hangingPunct="1">
        <a:spcBef>
          <a:spcPct val="20000"/>
        </a:spcBef>
        <a:buFont typeface="Arial"/>
        <a:buChar char="•"/>
        <a:defRPr sz="1800" kern="1200">
          <a:solidFill>
            <a:schemeClr val="tx1"/>
          </a:solidFill>
          <a:latin typeface="+mn-lt"/>
          <a:ea typeface="+mn-ea"/>
          <a:cs typeface="+mn-cs"/>
        </a:defRPr>
      </a:lvl7pPr>
      <a:lvl8pPr marL="3061348" indent="-204090" algn="l" defTabSz="408180" rtl="0" eaLnBrk="1" latinLnBrk="0" hangingPunct="1">
        <a:spcBef>
          <a:spcPct val="20000"/>
        </a:spcBef>
        <a:buFont typeface="Arial"/>
        <a:buChar char="•"/>
        <a:defRPr sz="1800" kern="1200">
          <a:solidFill>
            <a:schemeClr val="tx1"/>
          </a:solidFill>
          <a:latin typeface="+mn-lt"/>
          <a:ea typeface="+mn-ea"/>
          <a:cs typeface="+mn-cs"/>
        </a:defRPr>
      </a:lvl8pPr>
      <a:lvl9pPr marL="3469527" indent="-204090" algn="l" defTabSz="4081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80" rtl="0" eaLnBrk="1" latinLnBrk="0" hangingPunct="1">
        <a:defRPr sz="1600" kern="1200">
          <a:solidFill>
            <a:schemeClr val="tx1"/>
          </a:solidFill>
          <a:latin typeface="+mn-lt"/>
          <a:ea typeface="+mn-ea"/>
          <a:cs typeface="+mn-cs"/>
        </a:defRPr>
      </a:lvl1pPr>
      <a:lvl2pPr marL="408180" algn="l" defTabSz="408180" rtl="0" eaLnBrk="1" latinLnBrk="0" hangingPunct="1">
        <a:defRPr sz="1600" kern="1200">
          <a:solidFill>
            <a:schemeClr val="tx1"/>
          </a:solidFill>
          <a:latin typeface="+mn-lt"/>
          <a:ea typeface="+mn-ea"/>
          <a:cs typeface="+mn-cs"/>
        </a:defRPr>
      </a:lvl2pPr>
      <a:lvl3pPr marL="816359" algn="l" defTabSz="408180" rtl="0" eaLnBrk="1" latinLnBrk="0" hangingPunct="1">
        <a:defRPr sz="1600" kern="1200">
          <a:solidFill>
            <a:schemeClr val="tx1"/>
          </a:solidFill>
          <a:latin typeface="+mn-lt"/>
          <a:ea typeface="+mn-ea"/>
          <a:cs typeface="+mn-cs"/>
        </a:defRPr>
      </a:lvl3pPr>
      <a:lvl4pPr marL="1224539" algn="l" defTabSz="408180" rtl="0" eaLnBrk="1" latinLnBrk="0" hangingPunct="1">
        <a:defRPr sz="1600" kern="1200">
          <a:solidFill>
            <a:schemeClr val="tx1"/>
          </a:solidFill>
          <a:latin typeface="+mn-lt"/>
          <a:ea typeface="+mn-ea"/>
          <a:cs typeface="+mn-cs"/>
        </a:defRPr>
      </a:lvl4pPr>
      <a:lvl5pPr marL="1632719" algn="l" defTabSz="408180" rtl="0" eaLnBrk="1" latinLnBrk="0" hangingPunct="1">
        <a:defRPr sz="1600" kern="1200">
          <a:solidFill>
            <a:schemeClr val="tx1"/>
          </a:solidFill>
          <a:latin typeface="+mn-lt"/>
          <a:ea typeface="+mn-ea"/>
          <a:cs typeface="+mn-cs"/>
        </a:defRPr>
      </a:lvl5pPr>
      <a:lvl6pPr marL="2040898" algn="l" defTabSz="408180" rtl="0" eaLnBrk="1" latinLnBrk="0" hangingPunct="1">
        <a:defRPr sz="1600" kern="1200">
          <a:solidFill>
            <a:schemeClr val="tx1"/>
          </a:solidFill>
          <a:latin typeface="+mn-lt"/>
          <a:ea typeface="+mn-ea"/>
          <a:cs typeface="+mn-cs"/>
        </a:defRPr>
      </a:lvl6pPr>
      <a:lvl7pPr marL="2449078" algn="l" defTabSz="408180" rtl="0" eaLnBrk="1" latinLnBrk="0" hangingPunct="1">
        <a:defRPr sz="1600" kern="1200">
          <a:solidFill>
            <a:schemeClr val="tx1"/>
          </a:solidFill>
          <a:latin typeface="+mn-lt"/>
          <a:ea typeface="+mn-ea"/>
          <a:cs typeface="+mn-cs"/>
        </a:defRPr>
      </a:lvl7pPr>
      <a:lvl8pPr marL="2857257" algn="l" defTabSz="408180" rtl="0" eaLnBrk="1" latinLnBrk="0" hangingPunct="1">
        <a:defRPr sz="1600" kern="1200">
          <a:solidFill>
            <a:schemeClr val="tx1"/>
          </a:solidFill>
          <a:latin typeface="+mn-lt"/>
          <a:ea typeface="+mn-ea"/>
          <a:cs typeface="+mn-cs"/>
        </a:defRPr>
      </a:lvl8pPr>
      <a:lvl9pPr marL="3265437" algn="l" defTabSz="4081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stromberg@lanl.gov" TargetMode="External"/><Relationship Id="rId2" Type="http://schemas.openxmlformats.org/officeDocument/2006/relationships/hyperlink" Target="mailto:lmroybal@sandia.gov" TargetMode="External"/><Relationship Id="rId1" Type="http://schemas.openxmlformats.org/officeDocument/2006/relationships/slideLayout" Target="../slideLayouts/slideLayout3.xml"/><Relationship Id="rId4" Type="http://schemas.openxmlformats.org/officeDocument/2006/relationships/hyperlink" Target="mailto:slcollins@lbl.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normAutofit/>
          </a:bodyPr>
          <a:lstStyle/>
          <a:p>
            <a:r>
              <a:rPr lang="en-US" dirty="0" smtClean="0"/>
              <a:t>Chair: Stephanie Collins,  LBL</a:t>
            </a:r>
          </a:p>
          <a:p>
            <a:r>
              <a:rPr lang="en-US" dirty="0" smtClean="0"/>
              <a:t>			</a:t>
            </a:r>
          </a:p>
          <a:p>
            <a:r>
              <a:rPr lang="en-US" dirty="0" smtClean="0"/>
              <a:t>Date: July 21, 2016</a:t>
            </a:r>
            <a:endParaRPr lang="en-US" dirty="0"/>
          </a:p>
        </p:txBody>
      </p:sp>
      <p:sp>
        <p:nvSpPr>
          <p:cNvPr id="10" name="Subtitle 9"/>
          <p:cNvSpPr>
            <a:spLocks noGrp="1"/>
          </p:cNvSpPr>
          <p:nvPr>
            <p:ph type="body" sz="quarter" idx="14"/>
          </p:nvPr>
        </p:nvSpPr>
        <p:spPr/>
        <p:txBody>
          <a:bodyPr/>
          <a:lstStyle/>
          <a:p>
            <a:r>
              <a:rPr lang="en-US" dirty="0" smtClean="0"/>
              <a:t>Electrical Safety</a:t>
            </a:r>
            <a:endParaRPr lang="en-US" dirty="0"/>
          </a:p>
        </p:txBody>
      </p:sp>
      <p:sp>
        <p:nvSpPr>
          <p:cNvPr id="13" name="Title 12"/>
          <p:cNvSpPr>
            <a:spLocks noGrp="1"/>
          </p:cNvSpPr>
          <p:nvPr>
            <p:ph type="ctrTitle"/>
          </p:nvPr>
        </p:nvSpPr>
        <p:spPr>
          <a:xfrm>
            <a:off x="808984" y="2311384"/>
            <a:ext cx="7964902" cy="765572"/>
          </a:xfrm>
        </p:spPr>
        <p:txBody>
          <a:bodyPr>
            <a:normAutofit fontScale="90000"/>
          </a:bodyPr>
          <a:lstStyle/>
          <a:p>
            <a:pPr>
              <a:lnSpc>
                <a:spcPct val="100000"/>
              </a:lnSpc>
            </a:pPr>
            <a:r>
              <a:rPr lang="en-US" dirty="0" smtClean="0"/>
              <a:t>EFCOG Hazardous Energy Control Working Group</a:t>
            </a:r>
            <a:endParaRPr lang="en-US" dirty="0"/>
          </a:p>
        </p:txBody>
      </p:sp>
      <p:sp>
        <p:nvSpPr>
          <p:cNvPr id="14" name="Subtitle 2"/>
          <p:cNvSpPr txBox="1">
            <a:spLocks/>
          </p:cNvSpPr>
          <p:nvPr/>
        </p:nvSpPr>
        <p:spPr>
          <a:xfrm>
            <a:off x="908412" y="3076956"/>
            <a:ext cx="6827476" cy="742950"/>
          </a:xfrm>
          <a:prstGeom prst="rect">
            <a:avLst/>
          </a:prstGeom>
        </p:spPr>
        <p:txBody>
          <a:bodyPr vert="horz" lIns="81636" tIns="40818" rIns="81636" bIns="40818" rtlCol="0">
            <a:normAutofit/>
          </a:bodyPr>
          <a:lstStyle>
            <a:lvl1pPr marL="0" indent="0" algn="l" defTabSz="408180" rtl="0" eaLnBrk="1" latinLnBrk="0" hangingPunct="1">
              <a:spcBef>
                <a:spcPct val="20000"/>
              </a:spcBef>
              <a:buFont typeface="Arial"/>
              <a:buNone/>
              <a:defRPr sz="1600" kern="1200">
                <a:solidFill>
                  <a:schemeClr val="tx1">
                    <a:tint val="75000"/>
                  </a:schemeClr>
                </a:solidFill>
                <a:latin typeface="+mn-lt"/>
                <a:ea typeface="+mn-ea"/>
                <a:cs typeface="+mn-cs"/>
              </a:defRPr>
            </a:lvl1pPr>
            <a:lvl2pPr marL="408180" indent="0" algn="ctr" defTabSz="408180" rtl="0" eaLnBrk="1" latinLnBrk="0" hangingPunct="1">
              <a:spcBef>
                <a:spcPct val="20000"/>
              </a:spcBef>
              <a:buFont typeface="Arial"/>
              <a:buNone/>
              <a:defRPr sz="1800" kern="1200">
                <a:solidFill>
                  <a:schemeClr val="tx1">
                    <a:tint val="75000"/>
                  </a:schemeClr>
                </a:solidFill>
                <a:latin typeface="+mn-lt"/>
                <a:ea typeface="+mn-ea"/>
                <a:cs typeface="+mn-cs"/>
              </a:defRPr>
            </a:lvl2pPr>
            <a:lvl3pPr marL="816359" indent="0" algn="ctr" defTabSz="40818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224539" indent="0" algn="ctr" defTabSz="40818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632719" indent="0" algn="ctr" defTabSz="40818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040898" indent="0" algn="ctr" defTabSz="408180" rtl="0" eaLnBrk="1" latinLnBrk="0" hangingPunct="1">
              <a:spcBef>
                <a:spcPct val="20000"/>
              </a:spcBef>
              <a:buFont typeface="Arial"/>
              <a:buNone/>
              <a:defRPr sz="1800" kern="1200">
                <a:solidFill>
                  <a:schemeClr val="tx1">
                    <a:tint val="75000"/>
                  </a:schemeClr>
                </a:solidFill>
                <a:latin typeface="+mn-lt"/>
                <a:ea typeface="+mn-ea"/>
                <a:cs typeface="+mn-cs"/>
              </a:defRPr>
            </a:lvl6pPr>
            <a:lvl7pPr marL="2449078" indent="0" algn="ctr" defTabSz="408180" rtl="0" eaLnBrk="1" latinLnBrk="0" hangingPunct="1">
              <a:spcBef>
                <a:spcPct val="20000"/>
              </a:spcBef>
              <a:buFont typeface="Arial"/>
              <a:buNone/>
              <a:defRPr sz="1800" kern="1200">
                <a:solidFill>
                  <a:schemeClr val="tx1">
                    <a:tint val="75000"/>
                  </a:schemeClr>
                </a:solidFill>
                <a:latin typeface="+mn-lt"/>
                <a:ea typeface="+mn-ea"/>
                <a:cs typeface="+mn-cs"/>
              </a:defRPr>
            </a:lvl7pPr>
            <a:lvl8pPr marL="2857257" indent="0" algn="ctr" defTabSz="408180" rtl="0" eaLnBrk="1" latinLnBrk="0" hangingPunct="1">
              <a:spcBef>
                <a:spcPct val="20000"/>
              </a:spcBef>
              <a:buFont typeface="Arial"/>
              <a:buNone/>
              <a:defRPr sz="1800" kern="1200">
                <a:solidFill>
                  <a:schemeClr val="tx1">
                    <a:tint val="75000"/>
                  </a:schemeClr>
                </a:solidFill>
                <a:latin typeface="+mn-lt"/>
                <a:ea typeface="+mn-ea"/>
                <a:cs typeface="+mn-cs"/>
              </a:defRPr>
            </a:lvl8pPr>
            <a:lvl9pPr marL="3265437" indent="0" algn="ctr" defTabSz="408180" rtl="0" eaLnBrk="1" latinLnBrk="0" hangingPunct="1">
              <a:spcBef>
                <a:spcPct val="20000"/>
              </a:spcBef>
              <a:buFont typeface="Arial"/>
              <a:buNone/>
              <a:defRPr sz="18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99752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smtClean="0"/>
              <a:t>Storage, Disposal &amp; Recycling</a:t>
            </a:r>
          </a:p>
          <a:p>
            <a:pPr marL="0" indent="0">
              <a:buNone/>
            </a:pPr>
            <a:endParaRPr lang="en-US" sz="2400" dirty="0" smtClean="0"/>
          </a:p>
          <a:p>
            <a:pPr>
              <a:buFont typeface="Arial" panose="020B0604020202020204" pitchFamily="34" charset="0"/>
              <a:buChar char="•"/>
            </a:pPr>
            <a:r>
              <a:rPr lang="en-US" sz="2400" dirty="0"/>
              <a:t>More important than ever to recycle batteries properly.  </a:t>
            </a:r>
          </a:p>
          <a:p>
            <a:pPr>
              <a:buFont typeface="Arial" panose="020B0604020202020204" pitchFamily="34" charset="0"/>
              <a:buChar char="•"/>
            </a:pPr>
            <a:r>
              <a:rPr lang="en-US" sz="2400" dirty="0"/>
              <a:t>Lithium – limited resource</a:t>
            </a:r>
          </a:p>
          <a:p>
            <a:pPr>
              <a:buFont typeface="Arial" panose="020B0604020202020204" pitchFamily="34" charset="0"/>
              <a:buChar char="•"/>
            </a:pPr>
            <a:r>
              <a:rPr lang="en-US" sz="2400" dirty="0"/>
              <a:t>Mercury - environmental</a:t>
            </a:r>
          </a:p>
          <a:p>
            <a:pPr>
              <a:buFont typeface="Arial" panose="020B0604020202020204" pitchFamily="34" charset="0"/>
              <a:buChar char="•"/>
            </a:pPr>
            <a:r>
              <a:rPr lang="en-US" sz="2400" dirty="0" smtClean="0"/>
              <a:t>Lead - 98</a:t>
            </a:r>
            <a:r>
              <a:rPr lang="en-US" sz="2400" dirty="0"/>
              <a:t>% to 99% of Car batteries can be recycled</a:t>
            </a:r>
          </a:p>
          <a:p>
            <a:pPr>
              <a:buFontTx/>
              <a:buChar char="-"/>
            </a:pPr>
            <a:endParaRPr lang="en-US" sz="2400" dirty="0"/>
          </a:p>
        </p:txBody>
      </p:sp>
      <p:sp>
        <p:nvSpPr>
          <p:cNvPr id="3" name="Title 2"/>
          <p:cNvSpPr>
            <a:spLocks noGrp="1"/>
          </p:cNvSpPr>
          <p:nvPr>
            <p:ph type="title"/>
          </p:nvPr>
        </p:nvSpPr>
        <p:spPr/>
        <p:txBody>
          <a:bodyPr>
            <a:normAutofit/>
          </a:bodyPr>
          <a:lstStyle/>
          <a:p>
            <a:r>
              <a:rPr lang="en-US" dirty="0" smtClean="0"/>
              <a:t>Electrical Safety Month  </a:t>
            </a:r>
            <a:r>
              <a:rPr lang="en-US" dirty="0" smtClean="0"/>
              <a:t>2017</a:t>
            </a:r>
            <a:endParaRPr lang="en-US" dirty="0"/>
          </a:p>
        </p:txBody>
      </p:sp>
    </p:spTree>
    <p:extLst>
      <p:ext uri="{BB962C8B-B14F-4D97-AF65-F5344CB8AC3E}">
        <p14:creationId xmlns:p14="http://schemas.microsoft.com/office/powerpoint/2010/main" val="1382179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Deliverables</a:t>
            </a:r>
            <a:r>
              <a:rPr lang="en-US" sz="2400" dirty="0" smtClean="0"/>
              <a:t>:</a:t>
            </a:r>
          </a:p>
          <a:p>
            <a:endParaRPr lang="en-US" dirty="0" smtClean="0"/>
          </a:p>
          <a:p>
            <a:pPr lvl="1"/>
            <a:r>
              <a:rPr lang="en-US" dirty="0" smtClean="0"/>
              <a:t>Presentation – </a:t>
            </a:r>
            <a:r>
              <a:rPr lang="en-US" dirty="0" smtClean="0"/>
              <a:t>development in progress</a:t>
            </a:r>
            <a:endParaRPr lang="en-US" dirty="0" smtClean="0"/>
          </a:p>
          <a:p>
            <a:pPr lvl="1"/>
            <a:r>
              <a:rPr lang="en-US" dirty="0" smtClean="0"/>
              <a:t>Field Aids / Posters</a:t>
            </a:r>
          </a:p>
          <a:p>
            <a:pPr lvl="1"/>
            <a:endParaRPr lang="en-US" dirty="0"/>
          </a:p>
          <a:p>
            <a:pPr marL="408180" lvl="1" indent="0">
              <a:buNone/>
            </a:pPr>
            <a:r>
              <a:rPr lang="en-US" dirty="0" smtClean="0"/>
              <a:t>Materials to be completed and sent to ES Executive Committee NLT January 2017</a:t>
            </a:r>
          </a:p>
          <a:p>
            <a:pPr lvl="1"/>
            <a:endParaRPr lang="en-US" dirty="0" smtClean="0"/>
          </a:p>
          <a:p>
            <a:pPr>
              <a:buFont typeface="Arial" panose="020B0604020202020204" pitchFamily="34" charset="0"/>
              <a:buChar char="•"/>
            </a:pPr>
            <a:endParaRPr lang="en-US" dirty="0"/>
          </a:p>
          <a:p>
            <a:endParaRPr lang="en-US" dirty="0"/>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smtClean="0"/>
              <a:t>Electrical Safety Month  </a:t>
            </a:r>
            <a:r>
              <a:rPr lang="en-US" dirty="0" smtClean="0"/>
              <a:t>2017</a:t>
            </a:r>
            <a:endParaRPr lang="en-US" dirty="0"/>
          </a:p>
        </p:txBody>
      </p:sp>
    </p:spTree>
    <p:extLst>
      <p:ext uri="{BB962C8B-B14F-4D97-AF65-F5344CB8AC3E}">
        <p14:creationId xmlns:p14="http://schemas.microsoft.com/office/powerpoint/2010/main" val="1192403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Initial comparison of programs at LBNL, Sandia and LANL</a:t>
            </a:r>
          </a:p>
          <a:p>
            <a:endParaRPr lang="en-US" dirty="0"/>
          </a:p>
          <a:p>
            <a:r>
              <a:rPr lang="en-US" dirty="0" smtClean="0"/>
              <a:t>Text very similar between the three</a:t>
            </a:r>
          </a:p>
          <a:p>
            <a:endParaRPr lang="en-US" dirty="0"/>
          </a:p>
          <a:p>
            <a:r>
              <a:rPr lang="en-US" dirty="0" smtClean="0"/>
              <a:t>If your Lab has learned from previous issues and wants to share – we welcome it</a:t>
            </a:r>
            <a:endParaRPr lang="en-US" dirty="0"/>
          </a:p>
        </p:txBody>
      </p:sp>
      <p:sp>
        <p:nvSpPr>
          <p:cNvPr id="5" name="Content Placeholder 4"/>
          <p:cNvSpPr>
            <a:spLocks noGrp="1"/>
          </p:cNvSpPr>
          <p:nvPr>
            <p:ph sz="half" idx="2"/>
          </p:nvPr>
        </p:nvSpPr>
        <p:spPr/>
        <p:txBody>
          <a:bodyPr/>
          <a:lstStyle/>
          <a:p>
            <a:pPr marL="0" indent="0">
              <a:buNone/>
            </a:pPr>
            <a:r>
              <a:rPr lang="en-US" dirty="0" smtClean="0"/>
              <a:t>Programs are only part of the issue</a:t>
            </a:r>
          </a:p>
          <a:p>
            <a:pPr marL="0" indent="0">
              <a:buNone/>
            </a:pPr>
            <a:endParaRPr lang="en-US" dirty="0"/>
          </a:p>
          <a:p>
            <a:pPr marL="0" indent="0">
              <a:buNone/>
            </a:pPr>
            <a:r>
              <a:rPr lang="en-US" dirty="0" smtClean="0"/>
              <a:t>People performing and planning the work need tools and reminders to ensure they stay safe during the performance of work…..to address equipment/energization status changes</a:t>
            </a:r>
            <a:endParaRPr lang="en-US" dirty="0"/>
          </a:p>
        </p:txBody>
      </p:sp>
      <p:sp>
        <p:nvSpPr>
          <p:cNvPr id="3" name="Title 2"/>
          <p:cNvSpPr>
            <a:spLocks noGrp="1"/>
          </p:cNvSpPr>
          <p:nvPr>
            <p:ph type="title"/>
          </p:nvPr>
        </p:nvSpPr>
        <p:spPr/>
        <p:txBody>
          <a:bodyPr/>
          <a:lstStyle/>
          <a:p>
            <a:r>
              <a:rPr lang="en-US" dirty="0" smtClean="0"/>
              <a:t>Look Alike Equipment</a:t>
            </a:r>
            <a:endParaRPr lang="en-US" dirty="0"/>
          </a:p>
        </p:txBody>
      </p:sp>
    </p:spTree>
    <p:extLst>
      <p:ext uri="{BB962C8B-B14F-4D97-AF65-F5344CB8AC3E}">
        <p14:creationId xmlns:p14="http://schemas.microsoft.com/office/powerpoint/2010/main" val="422796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sz="2400" dirty="0"/>
              <a:t>Temporary labeling to reflect current status of equipment; de-energized or </a:t>
            </a:r>
            <a:r>
              <a:rPr lang="en-US" sz="2400" dirty="0" smtClean="0"/>
              <a:t>energized &amp; reminders to Test Before Touch</a:t>
            </a:r>
            <a:endParaRPr lang="en-US" sz="2400" dirty="0"/>
          </a:p>
          <a:p>
            <a:pPr lvl="0"/>
            <a:r>
              <a:rPr lang="en-US" sz="2400" dirty="0" smtClean="0"/>
              <a:t>Labels outside equipment access doors (Equipment ID and highest voltage) </a:t>
            </a:r>
          </a:p>
          <a:p>
            <a:pPr lvl="0"/>
            <a:r>
              <a:rPr lang="en-US" sz="2400" dirty="0" smtClean="0"/>
              <a:t>Labels inside </a:t>
            </a:r>
            <a:r>
              <a:rPr lang="en-US" sz="2400" dirty="0"/>
              <a:t>the </a:t>
            </a:r>
            <a:r>
              <a:rPr lang="en-US" sz="2400" dirty="0" smtClean="0"/>
              <a:t>door </a:t>
            </a:r>
            <a:endParaRPr lang="en-US" sz="2400" dirty="0"/>
          </a:p>
          <a:p>
            <a:pPr lvl="0"/>
            <a:r>
              <a:rPr lang="en-US" sz="2400" dirty="0"/>
              <a:t>Barricades shall be used in conjunction with safety signs where it is necessary to prevent or limit employee access to work areas containing energized conductors or circuit parts. Conductive barricades shall not be used where it might increase the likelihood of exposure to an electrical hazard.</a:t>
            </a:r>
          </a:p>
          <a:p>
            <a:endParaRPr lang="en-US" dirty="0"/>
          </a:p>
        </p:txBody>
      </p:sp>
      <p:sp>
        <p:nvSpPr>
          <p:cNvPr id="3" name="Title 2"/>
          <p:cNvSpPr>
            <a:spLocks noGrp="1"/>
          </p:cNvSpPr>
          <p:nvPr>
            <p:ph type="title"/>
          </p:nvPr>
        </p:nvSpPr>
        <p:spPr/>
        <p:txBody>
          <a:bodyPr/>
          <a:lstStyle/>
          <a:p>
            <a:r>
              <a:rPr lang="en-US" dirty="0" smtClean="0"/>
              <a:t>Look Alike Equipment – Areas for Exploration</a:t>
            </a:r>
            <a:endParaRPr lang="en-US" dirty="0"/>
          </a:p>
        </p:txBody>
      </p:sp>
    </p:spTree>
    <p:extLst>
      <p:ext uri="{BB962C8B-B14F-4D97-AF65-F5344CB8AC3E}">
        <p14:creationId xmlns:p14="http://schemas.microsoft.com/office/powerpoint/2010/main" val="2505302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400" dirty="0" smtClean="0"/>
              <a:t>Signage </a:t>
            </a:r>
            <a:r>
              <a:rPr lang="en-US" sz="2400" dirty="0"/>
              <a:t>will follow ANSI standards.</a:t>
            </a:r>
          </a:p>
          <a:p>
            <a:pPr lvl="0"/>
            <a:r>
              <a:rPr lang="en-US" sz="2400" dirty="0"/>
              <a:t>If signs and barricades do not provide sufficient warnings and protection from electrical hazards, an attendant shall be stationed to warn workers of potential hazards. Attendants focus shall be on the task at hand, no cell phone or personal electronic equipment shall be used by the attendant.</a:t>
            </a:r>
          </a:p>
          <a:p>
            <a:pPr lvl="0"/>
            <a:r>
              <a:rPr lang="en-US" sz="2400" dirty="0"/>
              <a:t>Examples of proper barricades/signage will be included</a:t>
            </a:r>
            <a:r>
              <a:rPr lang="en-US" dirty="0"/>
              <a:t>.</a:t>
            </a:r>
          </a:p>
          <a:p>
            <a:endParaRPr lang="en-US" dirty="0"/>
          </a:p>
        </p:txBody>
      </p:sp>
      <p:sp>
        <p:nvSpPr>
          <p:cNvPr id="3" name="Title 2"/>
          <p:cNvSpPr>
            <a:spLocks noGrp="1"/>
          </p:cNvSpPr>
          <p:nvPr>
            <p:ph type="title"/>
          </p:nvPr>
        </p:nvSpPr>
        <p:spPr/>
        <p:txBody>
          <a:bodyPr/>
          <a:lstStyle/>
          <a:p>
            <a:r>
              <a:rPr lang="en-US" dirty="0" smtClean="0"/>
              <a:t>Look Alike Equipment</a:t>
            </a:r>
            <a:endParaRPr lang="en-US" dirty="0"/>
          </a:p>
        </p:txBody>
      </p:sp>
    </p:spTree>
    <p:extLst>
      <p:ext uri="{BB962C8B-B14F-4D97-AF65-F5344CB8AC3E}">
        <p14:creationId xmlns:p14="http://schemas.microsoft.com/office/powerpoint/2010/main" val="299398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Planned</a:t>
            </a:r>
            <a:endParaRPr lang="en-US" dirty="0"/>
          </a:p>
        </p:txBody>
      </p:sp>
      <p:sp>
        <p:nvSpPr>
          <p:cNvPr id="2" name="Content Placeholder 1"/>
          <p:cNvSpPr>
            <a:spLocks noGrp="1"/>
          </p:cNvSpPr>
          <p:nvPr>
            <p:ph sz="half" idx="2"/>
          </p:nvPr>
        </p:nvSpPr>
        <p:spPr/>
        <p:txBody>
          <a:bodyPr>
            <a:normAutofit fontScale="62500" lnSpcReduction="20000"/>
          </a:bodyPr>
          <a:lstStyle/>
          <a:p>
            <a:pPr marL="751080" lvl="1" indent="-342900">
              <a:buAutoNum type="arabicPeriod"/>
            </a:pPr>
            <a:r>
              <a:rPr lang="en-US" sz="2900" dirty="0" smtClean="0"/>
              <a:t>LOTO Template</a:t>
            </a:r>
          </a:p>
          <a:p>
            <a:pPr marL="751080" lvl="1" indent="-342900">
              <a:buAutoNum type="arabicPeriod"/>
            </a:pPr>
            <a:r>
              <a:rPr lang="en-US" sz="2900" dirty="0" smtClean="0"/>
              <a:t>Electrical Safety Month Materials</a:t>
            </a:r>
          </a:p>
          <a:p>
            <a:pPr marL="751080" lvl="1" indent="-342900">
              <a:buAutoNum type="arabicPeriod"/>
            </a:pPr>
            <a:r>
              <a:rPr lang="en-US" sz="2900" dirty="0" smtClean="0"/>
              <a:t>Look Alike Material Best Practice</a:t>
            </a:r>
          </a:p>
          <a:p>
            <a:pPr marL="751080" lvl="1" indent="-342900">
              <a:buAutoNum type="arabicPeriod"/>
            </a:pPr>
            <a:r>
              <a:rPr lang="en-US" sz="2900" dirty="0"/>
              <a:t>ARMS/ERMS (Arc Reduction Maintenance Switch)/(Energy Reduction Maintenance Switch) control – </a:t>
            </a:r>
            <a:r>
              <a:rPr lang="en-US" sz="2900" dirty="0" smtClean="0"/>
              <a:t>How do you control switch position? </a:t>
            </a:r>
          </a:p>
          <a:p>
            <a:pPr marL="408180" lvl="1" indent="0">
              <a:buNone/>
            </a:pPr>
            <a:r>
              <a:rPr lang="en-US" dirty="0" smtClean="0"/>
              <a:t> </a:t>
            </a:r>
            <a:endParaRPr lang="en-US" dirty="0" smtClean="0"/>
          </a:p>
          <a:p>
            <a:pPr marL="751080" lvl="1" indent="-342900">
              <a:buAutoNum type="arabicPeriod"/>
            </a:pPr>
            <a:endParaRPr lang="en-US" dirty="0" smtClean="0"/>
          </a:p>
          <a:p>
            <a:pPr marL="408180" lvl="1" indent="0">
              <a:buNone/>
            </a:pPr>
            <a:r>
              <a:rPr lang="en-US" dirty="0"/>
              <a:t>	</a:t>
            </a:r>
          </a:p>
        </p:txBody>
      </p:sp>
      <p:sp>
        <p:nvSpPr>
          <p:cNvPr id="5" name="Text Placeholder 4"/>
          <p:cNvSpPr>
            <a:spLocks noGrp="1"/>
          </p:cNvSpPr>
          <p:nvPr>
            <p:ph type="body" sz="quarter" idx="3"/>
          </p:nvPr>
        </p:nvSpPr>
        <p:spPr/>
        <p:txBody>
          <a:bodyPr/>
          <a:lstStyle/>
          <a:p>
            <a:r>
              <a:rPr lang="en-US" dirty="0" smtClean="0"/>
              <a:t>Unplanned</a:t>
            </a:r>
            <a:endParaRPr lang="en-US" dirty="0"/>
          </a:p>
        </p:txBody>
      </p:sp>
      <p:sp>
        <p:nvSpPr>
          <p:cNvPr id="6" name="Content Placeholder 5"/>
          <p:cNvSpPr>
            <a:spLocks noGrp="1"/>
          </p:cNvSpPr>
          <p:nvPr>
            <p:ph sz="quarter" idx="4"/>
          </p:nvPr>
        </p:nvSpPr>
        <p:spPr/>
        <p:txBody>
          <a:bodyPr>
            <a:normAutofit/>
          </a:bodyPr>
          <a:lstStyle/>
          <a:p>
            <a:r>
              <a:rPr lang="en-US" sz="2400" dirty="0" smtClean="0"/>
              <a:t>Addressing arising needs  across the Complex based upon hazard </a:t>
            </a:r>
          </a:p>
          <a:p>
            <a:pPr marL="0" indent="0">
              <a:buNone/>
            </a:pPr>
            <a:r>
              <a:rPr lang="en-US" sz="2400" dirty="0"/>
              <a:t> </a:t>
            </a:r>
            <a:r>
              <a:rPr lang="en-US" sz="2400" dirty="0" smtClean="0"/>
              <a:t>  severity and risk</a:t>
            </a:r>
          </a:p>
          <a:p>
            <a:pPr marL="0" indent="0">
              <a:buNone/>
            </a:pPr>
            <a:endParaRPr lang="en-US" sz="2400" dirty="0"/>
          </a:p>
          <a:p>
            <a:r>
              <a:rPr lang="en-US" sz="2400" dirty="0" smtClean="0"/>
              <a:t>Trends</a:t>
            </a:r>
            <a:endParaRPr lang="en-US" sz="2400" dirty="0"/>
          </a:p>
        </p:txBody>
      </p:sp>
      <p:sp>
        <p:nvSpPr>
          <p:cNvPr id="3" name="Title 2"/>
          <p:cNvSpPr>
            <a:spLocks noGrp="1"/>
          </p:cNvSpPr>
          <p:nvPr>
            <p:ph type="title"/>
          </p:nvPr>
        </p:nvSpPr>
        <p:spPr/>
        <p:txBody>
          <a:bodyPr/>
          <a:lstStyle/>
          <a:p>
            <a:r>
              <a:rPr lang="en-US" dirty="0" smtClean="0"/>
              <a:t>HEC – </a:t>
            </a:r>
            <a:r>
              <a:rPr lang="en-US" dirty="0" smtClean="0"/>
              <a:t>Continuing &amp; Future Work</a:t>
            </a:r>
            <a:endParaRPr lang="en-US" dirty="0"/>
          </a:p>
        </p:txBody>
      </p:sp>
    </p:spTree>
    <p:extLst>
      <p:ext uri="{BB962C8B-B14F-4D97-AF65-F5344CB8AC3E}">
        <p14:creationId xmlns:p14="http://schemas.microsoft.com/office/powerpoint/2010/main" val="3801005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If your Lab has learned from previous issues and wants to share – we welcome </a:t>
            </a:r>
            <a:r>
              <a:rPr lang="en-US" dirty="0" smtClean="0"/>
              <a:t>it</a:t>
            </a:r>
          </a:p>
          <a:p>
            <a:endParaRPr lang="en-US" dirty="0"/>
          </a:p>
          <a:p>
            <a:pPr marL="0" indent="0">
              <a:buNone/>
            </a:pPr>
            <a:r>
              <a:rPr lang="en-US" dirty="0" smtClean="0"/>
              <a:t>LOTO Template/Procedure – Send to </a:t>
            </a:r>
            <a:r>
              <a:rPr lang="en-US" dirty="0" smtClean="0">
                <a:hlinkClick r:id="rId2"/>
              </a:rPr>
              <a:t>lmroybal@sandia.gov</a:t>
            </a:r>
            <a:endParaRPr lang="en-US" dirty="0" smtClean="0"/>
          </a:p>
          <a:p>
            <a:pPr marL="0" indent="0">
              <a:buNone/>
            </a:pPr>
            <a:r>
              <a:rPr lang="en-US" dirty="0" smtClean="0"/>
              <a:t>Batteries – Send to </a:t>
            </a:r>
            <a:r>
              <a:rPr lang="en-US" dirty="0" smtClean="0">
                <a:hlinkClick r:id="rId3"/>
              </a:rPr>
              <a:t>stromberg@lanl.gov</a:t>
            </a:r>
            <a:endParaRPr lang="en-US" dirty="0" smtClean="0"/>
          </a:p>
          <a:p>
            <a:pPr marL="0" indent="0">
              <a:buNone/>
            </a:pPr>
            <a:r>
              <a:rPr lang="en-US" dirty="0" smtClean="0"/>
              <a:t>Look Alike Equipment – Send to </a:t>
            </a:r>
            <a:r>
              <a:rPr lang="en-US" dirty="0" smtClean="0">
                <a:hlinkClick r:id="rId4"/>
              </a:rPr>
              <a:t>slcollins@lbl.gov</a:t>
            </a:r>
            <a:endParaRPr lang="en-US" dirty="0" smtClean="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How You Can Participate</a:t>
            </a:r>
            <a:endParaRPr lang="en-US" dirty="0"/>
          </a:p>
        </p:txBody>
      </p:sp>
    </p:spTree>
    <p:extLst>
      <p:ext uri="{BB962C8B-B14F-4D97-AF65-F5344CB8AC3E}">
        <p14:creationId xmlns:p14="http://schemas.microsoft.com/office/powerpoint/2010/main" val="315006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Two Habits That Work</a:t>
            </a:r>
            <a:endParaRPr lang="en-US" dirty="0"/>
          </a:p>
        </p:txBody>
      </p:sp>
      <p:pic>
        <p:nvPicPr>
          <p:cNvPr id="11" name="Content Placeholder 10" descr="Macintosh HD:Users:mascott:Documents:LBW-TB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387" y="890588"/>
            <a:ext cx="3959225" cy="3959225"/>
          </a:xfrm>
          <a:prstGeom prst="rect">
            <a:avLst/>
          </a:prstGeom>
          <a:noFill/>
          <a:ln>
            <a:noFill/>
          </a:ln>
        </p:spPr>
      </p:pic>
    </p:spTree>
    <p:extLst>
      <p:ext uri="{BB962C8B-B14F-4D97-AF65-F5344CB8AC3E}">
        <p14:creationId xmlns:p14="http://schemas.microsoft.com/office/powerpoint/2010/main" val="339797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2400" dirty="0" smtClean="0"/>
              <a:t>EFCOG 2016:</a:t>
            </a:r>
          </a:p>
          <a:p>
            <a:pPr marL="0" indent="0">
              <a:buNone/>
            </a:pPr>
            <a:endParaRPr lang="en-US" sz="2400" dirty="0" smtClean="0"/>
          </a:p>
          <a:p>
            <a:pPr marL="0" lvl="0" indent="0" defTabSz="914400" fontAlgn="base">
              <a:spcAft>
                <a:spcPct val="0"/>
              </a:spcAft>
              <a:buClr>
                <a:srgbClr val="93A299"/>
              </a:buClr>
              <a:buSzPct val="85000"/>
              <a:buNone/>
            </a:pPr>
            <a:r>
              <a:rPr lang="en-US" altLang="en-US" sz="2400" dirty="0" smtClean="0">
                <a:solidFill>
                  <a:srgbClr val="292934"/>
                </a:solidFill>
              </a:rPr>
              <a:t>Orlando </a:t>
            </a:r>
            <a:r>
              <a:rPr lang="en-US" altLang="en-US" sz="2400" dirty="0" err="1" smtClean="0">
                <a:solidFill>
                  <a:srgbClr val="292934"/>
                </a:solidFill>
              </a:rPr>
              <a:t>Abeyta</a:t>
            </a:r>
            <a:r>
              <a:rPr lang="en-US" altLang="en-US" sz="2400" dirty="0" smtClean="0">
                <a:solidFill>
                  <a:srgbClr val="292934"/>
                </a:solidFill>
              </a:rPr>
              <a:t>   </a:t>
            </a:r>
            <a:r>
              <a:rPr lang="en-US" altLang="en-US" sz="2400" dirty="0" smtClean="0">
                <a:solidFill>
                  <a:srgbClr val="292934"/>
                </a:solidFill>
              </a:rPr>
              <a:t>Rodney </a:t>
            </a:r>
            <a:r>
              <a:rPr lang="en-US" altLang="en-US" sz="2400" dirty="0" smtClean="0">
                <a:solidFill>
                  <a:srgbClr val="292934"/>
                </a:solidFill>
              </a:rPr>
              <a:t>Baker    Richard </a:t>
            </a:r>
            <a:r>
              <a:rPr lang="en-US" altLang="en-US" sz="2400" dirty="0" err="1" smtClean="0">
                <a:solidFill>
                  <a:srgbClr val="292934"/>
                </a:solidFill>
              </a:rPr>
              <a:t>Biscardi</a:t>
            </a:r>
            <a:r>
              <a:rPr lang="en-US" altLang="en-US" sz="2400" dirty="0" smtClean="0">
                <a:solidFill>
                  <a:srgbClr val="292934"/>
                </a:solidFill>
              </a:rPr>
              <a:t>   </a:t>
            </a:r>
          </a:p>
          <a:p>
            <a:pPr marL="0" lvl="0" indent="0" defTabSz="914400" fontAlgn="base">
              <a:spcAft>
                <a:spcPct val="0"/>
              </a:spcAft>
              <a:buClr>
                <a:srgbClr val="93A299"/>
              </a:buClr>
              <a:buSzPct val="85000"/>
              <a:buNone/>
            </a:pPr>
            <a:endParaRPr lang="en-US" altLang="en-US" sz="2400" dirty="0">
              <a:solidFill>
                <a:srgbClr val="292934"/>
              </a:solidFill>
            </a:endParaRPr>
          </a:p>
          <a:p>
            <a:pPr marL="0" lvl="0" indent="0" defTabSz="914400" fontAlgn="base">
              <a:spcAft>
                <a:spcPct val="0"/>
              </a:spcAft>
              <a:buClr>
                <a:srgbClr val="93A299"/>
              </a:buClr>
              <a:buSzPct val="85000"/>
              <a:buNone/>
            </a:pPr>
            <a:r>
              <a:rPr lang="en-US" altLang="en-US" sz="2400" dirty="0" smtClean="0">
                <a:solidFill>
                  <a:srgbClr val="292934"/>
                </a:solidFill>
              </a:rPr>
              <a:t>Brian Brass   </a:t>
            </a:r>
            <a:r>
              <a:rPr lang="en-US" altLang="en-US" sz="2400" dirty="0" smtClean="0">
                <a:solidFill>
                  <a:srgbClr val="292934"/>
                </a:solidFill>
              </a:rPr>
              <a:t>Rod </a:t>
            </a:r>
            <a:r>
              <a:rPr lang="en-US" altLang="en-US" sz="2400" dirty="0" smtClean="0">
                <a:solidFill>
                  <a:srgbClr val="292934"/>
                </a:solidFill>
              </a:rPr>
              <a:t>Briscoe    Stephanie Collins  </a:t>
            </a:r>
          </a:p>
          <a:p>
            <a:pPr marL="0" lvl="0" indent="0" defTabSz="914400" fontAlgn="base">
              <a:spcAft>
                <a:spcPct val="0"/>
              </a:spcAft>
              <a:buClr>
                <a:srgbClr val="93A299"/>
              </a:buClr>
              <a:buSzPct val="85000"/>
              <a:buNone/>
            </a:pPr>
            <a:endParaRPr lang="en-US" altLang="en-US" sz="2400" dirty="0">
              <a:solidFill>
                <a:srgbClr val="292934"/>
              </a:solidFill>
            </a:endParaRPr>
          </a:p>
          <a:p>
            <a:pPr marL="0" lvl="0" indent="0" defTabSz="914400" fontAlgn="base">
              <a:spcAft>
                <a:spcPct val="0"/>
              </a:spcAft>
              <a:buClr>
                <a:srgbClr val="93A299"/>
              </a:buClr>
              <a:buSzPct val="85000"/>
              <a:buNone/>
            </a:pPr>
            <a:r>
              <a:rPr lang="en-US" altLang="en-US" sz="2400" dirty="0" smtClean="0">
                <a:solidFill>
                  <a:srgbClr val="292934"/>
                </a:solidFill>
              </a:rPr>
              <a:t>Russ Harwood    </a:t>
            </a:r>
            <a:r>
              <a:rPr lang="en-US" altLang="en-US" sz="2400" dirty="0" smtClean="0">
                <a:solidFill>
                  <a:srgbClr val="292934"/>
                </a:solidFill>
              </a:rPr>
              <a:t>Dave Lipinski   </a:t>
            </a:r>
            <a:r>
              <a:rPr lang="en-US" altLang="en-US" sz="2400" dirty="0" smtClean="0">
                <a:solidFill>
                  <a:srgbClr val="292934"/>
                </a:solidFill>
              </a:rPr>
              <a:t>Troy Rogers</a:t>
            </a:r>
          </a:p>
          <a:p>
            <a:pPr marL="0" lvl="0" indent="0" defTabSz="914400" fontAlgn="base">
              <a:spcAft>
                <a:spcPct val="0"/>
              </a:spcAft>
              <a:buClr>
                <a:srgbClr val="93A299"/>
              </a:buClr>
              <a:buSzPct val="85000"/>
              <a:buNone/>
            </a:pPr>
            <a:r>
              <a:rPr lang="en-US" altLang="en-US" sz="2400" dirty="0" smtClean="0">
                <a:solidFill>
                  <a:srgbClr val="292934"/>
                </a:solidFill>
              </a:rPr>
              <a:t>  </a:t>
            </a:r>
          </a:p>
          <a:p>
            <a:pPr marL="0" lvl="0" indent="0" defTabSz="914400" fontAlgn="base">
              <a:spcAft>
                <a:spcPct val="0"/>
              </a:spcAft>
              <a:buClr>
                <a:srgbClr val="93A299"/>
              </a:buClr>
              <a:buSzPct val="85000"/>
              <a:buNone/>
            </a:pPr>
            <a:r>
              <a:rPr lang="en-US" altLang="en-US" sz="2400" dirty="0" smtClean="0">
                <a:solidFill>
                  <a:srgbClr val="292934"/>
                </a:solidFill>
              </a:rPr>
              <a:t>Mike </a:t>
            </a:r>
            <a:r>
              <a:rPr lang="en-US" altLang="en-US" sz="2400" dirty="0" err="1" smtClean="0">
                <a:solidFill>
                  <a:srgbClr val="292934"/>
                </a:solidFill>
              </a:rPr>
              <a:t>Rosenow</a:t>
            </a:r>
            <a:r>
              <a:rPr lang="en-US" altLang="en-US" sz="2400" dirty="0" smtClean="0">
                <a:solidFill>
                  <a:srgbClr val="292934"/>
                </a:solidFill>
              </a:rPr>
              <a:t>   Lucille </a:t>
            </a:r>
            <a:r>
              <a:rPr lang="en-US" altLang="en-US" sz="2400" dirty="0" err="1" smtClean="0">
                <a:solidFill>
                  <a:srgbClr val="292934"/>
                </a:solidFill>
              </a:rPr>
              <a:t>Roybal</a:t>
            </a:r>
            <a:r>
              <a:rPr lang="en-US" altLang="en-US" sz="2400" dirty="0" smtClean="0">
                <a:solidFill>
                  <a:srgbClr val="292934"/>
                </a:solidFill>
              </a:rPr>
              <a:t>   </a:t>
            </a:r>
            <a:r>
              <a:rPr lang="en-US" altLang="en-US" sz="2400" dirty="0" smtClean="0">
                <a:solidFill>
                  <a:srgbClr val="292934"/>
                </a:solidFill>
              </a:rPr>
              <a:t> Gary </a:t>
            </a:r>
            <a:r>
              <a:rPr lang="en-US" altLang="en-US" sz="2400" dirty="0" smtClean="0">
                <a:solidFill>
                  <a:srgbClr val="292934"/>
                </a:solidFill>
              </a:rPr>
              <a:t>Sanchez    </a:t>
            </a:r>
            <a:endParaRPr lang="en-US" altLang="en-US" sz="2400" dirty="0" smtClean="0">
              <a:solidFill>
                <a:srgbClr val="292934"/>
              </a:solidFill>
            </a:endParaRPr>
          </a:p>
          <a:p>
            <a:pPr marL="0" lvl="0" indent="0" defTabSz="914400" fontAlgn="base">
              <a:spcAft>
                <a:spcPct val="0"/>
              </a:spcAft>
              <a:buClr>
                <a:srgbClr val="93A299"/>
              </a:buClr>
              <a:buSzPct val="85000"/>
              <a:buNone/>
            </a:pPr>
            <a:endParaRPr lang="en-US" altLang="en-US" sz="2400" dirty="0">
              <a:solidFill>
                <a:srgbClr val="292934"/>
              </a:solidFill>
            </a:endParaRPr>
          </a:p>
          <a:p>
            <a:pPr marL="0" lvl="0" indent="0" defTabSz="914400" fontAlgn="base">
              <a:spcAft>
                <a:spcPct val="0"/>
              </a:spcAft>
              <a:buClr>
                <a:srgbClr val="93A299"/>
              </a:buClr>
              <a:buSzPct val="85000"/>
              <a:buNone/>
            </a:pPr>
            <a:r>
              <a:rPr lang="en-US" altLang="en-US" sz="2400" dirty="0" smtClean="0">
                <a:solidFill>
                  <a:srgbClr val="292934"/>
                </a:solidFill>
              </a:rPr>
              <a:t>Edward </a:t>
            </a:r>
            <a:r>
              <a:rPr lang="en-US" altLang="en-US" sz="2400" dirty="0" smtClean="0">
                <a:solidFill>
                  <a:srgbClr val="292934"/>
                </a:solidFill>
              </a:rPr>
              <a:t>Sierra    </a:t>
            </a:r>
            <a:r>
              <a:rPr lang="en-US" altLang="en-US" sz="2400" dirty="0" smtClean="0">
                <a:solidFill>
                  <a:srgbClr val="292934"/>
                </a:solidFill>
              </a:rPr>
              <a:t>Eric </a:t>
            </a:r>
            <a:r>
              <a:rPr lang="en-US" altLang="en-US" sz="2400" dirty="0" smtClean="0">
                <a:solidFill>
                  <a:srgbClr val="292934"/>
                </a:solidFill>
              </a:rPr>
              <a:t>Stromberg    </a:t>
            </a:r>
            <a:r>
              <a:rPr lang="en-US" altLang="en-US" sz="2400" dirty="0" smtClean="0">
                <a:solidFill>
                  <a:srgbClr val="292934"/>
                </a:solidFill>
              </a:rPr>
              <a:t>Richard </a:t>
            </a:r>
            <a:r>
              <a:rPr lang="en-US" altLang="en-US" sz="2400" dirty="0" smtClean="0">
                <a:solidFill>
                  <a:srgbClr val="292934"/>
                </a:solidFill>
              </a:rPr>
              <a:t>Waters</a:t>
            </a:r>
          </a:p>
          <a:p>
            <a:pPr marL="0" lvl="0" indent="0" defTabSz="914400" fontAlgn="base">
              <a:spcAft>
                <a:spcPct val="0"/>
              </a:spcAft>
              <a:buClr>
                <a:srgbClr val="93A299"/>
              </a:buClr>
              <a:buSzPct val="85000"/>
              <a:buNone/>
            </a:pPr>
            <a:endParaRPr lang="en-US" altLang="en-US" sz="2400" dirty="0">
              <a:solidFill>
                <a:srgbClr val="292934"/>
              </a:solidFill>
            </a:endParaRPr>
          </a:p>
          <a:p>
            <a:pPr marL="0" indent="0">
              <a:buNone/>
            </a:pPr>
            <a:endParaRPr lang="en-US" sz="2400" dirty="0"/>
          </a:p>
        </p:txBody>
      </p:sp>
      <p:sp>
        <p:nvSpPr>
          <p:cNvPr id="3" name="Title 2"/>
          <p:cNvSpPr>
            <a:spLocks noGrp="1"/>
          </p:cNvSpPr>
          <p:nvPr>
            <p:ph type="title"/>
          </p:nvPr>
        </p:nvSpPr>
        <p:spPr/>
        <p:txBody>
          <a:bodyPr/>
          <a:lstStyle/>
          <a:p>
            <a:r>
              <a:rPr lang="en-US" sz="2400" dirty="0" smtClean="0"/>
              <a:t>Members</a:t>
            </a:r>
            <a:endParaRPr lang="en-US" dirty="0"/>
          </a:p>
        </p:txBody>
      </p:sp>
    </p:spTree>
    <p:extLst>
      <p:ext uri="{BB962C8B-B14F-4D97-AF65-F5344CB8AC3E}">
        <p14:creationId xmlns:p14="http://schemas.microsoft.com/office/powerpoint/2010/main" val="3769658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Tuesday: Discussed progress from last </a:t>
            </a:r>
            <a:r>
              <a:rPr lang="en-US" dirty="0"/>
              <a:t>year </a:t>
            </a:r>
            <a:r>
              <a:rPr lang="en-US" dirty="0" smtClean="0"/>
              <a:t>for new participants and split into groups to address focus areas for this work shop:</a:t>
            </a:r>
            <a:endParaRPr lang="en-US" dirty="0"/>
          </a:p>
          <a:p>
            <a:endParaRPr lang="en-US" dirty="0"/>
          </a:p>
          <a:p>
            <a:pPr marL="457200" indent="-457200">
              <a:buFont typeface="+mj-lt"/>
              <a:buAutoNum type="arabicPeriod"/>
            </a:pPr>
            <a:r>
              <a:rPr lang="en-US" sz="2000" dirty="0"/>
              <a:t>Finalize format of the LOTO Cross-walk and begin work on generic LOTO program (with draft program completed NLT end of 2016)</a:t>
            </a:r>
          </a:p>
          <a:p>
            <a:pPr marL="457200" indent="-457200">
              <a:buFont typeface="+mj-lt"/>
              <a:buAutoNum type="arabicPeriod"/>
            </a:pPr>
            <a:r>
              <a:rPr lang="en-US" sz="2000" dirty="0"/>
              <a:t>Determine 2017 ES Month topic and assign folks to work on it (with draft completed end of January 2017)</a:t>
            </a:r>
          </a:p>
          <a:p>
            <a:pPr marL="457200" indent="-457200">
              <a:buFont typeface="+mj-lt"/>
              <a:buAutoNum type="arabicPeriod"/>
            </a:pPr>
            <a:r>
              <a:rPr lang="en-US" sz="2000" dirty="0"/>
              <a:t>Look Alike Equipment Best Practice </a:t>
            </a:r>
            <a:r>
              <a:rPr lang="en-US" sz="2000" dirty="0" smtClean="0"/>
              <a:t>Proposal – start framework</a:t>
            </a:r>
            <a:endParaRPr lang="en-US" sz="2000" dirty="0"/>
          </a:p>
          <a:p>
            <a:pPr marL="457200" indent="-457200">
              <a:buFont typeface="+mj-lt"/>
              <a:buAutoNum type="arabicPeriod"/>
            </a:pPr>
            <a:r>
              <a:rPr lang="en-US" sz="2000" dirty="0"/>
              <a:t>ARMS/ERMS (Arc Reduction Maintenance Switch)/(Energy Reduction Maintenance Switch) control </a:t>
            </a:r>
            <a:r>
              <a:rPr lang="en-US" sz="2000" dirty="0" smtClean="0"/>
              <a:t>– not prepared to address this work shop due to lack of manpower (15 vs 30)</a:t>
            </a:r>
            <a:endParaRPr lang="en-US" sz="2000" dirty="0"/>
          </a:p>
          <a:p>
            <a:endParaRPr lang="en-US" dirty="0"/>
          </a:p>
          <a:p>
            <a:endParaRPr lang="en-US" dirty="0"/>
          </a:p>
          <a:p>
            <a:endParaRPr lang="en-US" dirty="0" smtClean="0"/>
          </a:p>
          <a:p>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Goals for HEC Working Group for This EFCOG</a:t>
            </a:r>
            <a:endParaRPr lang="en-US" dirty="0"/>
          </a:p>
        </p:txBody>
      </p:sp>
    </p:spTree>
    <p:extLst>
      <p:ext uri="{BB962C8B-B14F-4D97-AF65-F5344CB8AC3E}">
        <p14:creationId xmlns:p14="http://schemas.microsoft.com/office/powerpoint/2010/main" val="3232812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Thursday morning, each group presented their material and the group provided feedback. </a:t>
            </a:r>
          </a:p>
          <a:p>
            <a:endParaRPr lang="en-US" sz="2400" dirty="0" smtClean="0"/>
          </a:p>
          <a:p>
            <a:r>
              <a:rPr lang="en-US" sz="2400" dirty="0" smtClean="0"/>
              <a:t>Products completed:</a:t>
            </a:r>
          </a:p>
          <a:p>
            <a:r>
              <a:rPr lang="en-US" sz="2400" dirty="0" smtClean="0"/>
              <a:t>1. LOTO Cross-walk </a:t>
            </a:r>
            <a:r>
              <a:rPr lang="en-US" sz="2400" dirty="0" smtClean="0"/>
              <a:t>agreed format</a:t>
            </a:r>
            <a:endParaRPr lang="en-US" sz="2400" dirty="0" smtClean="0"/>
          </a:p>
          <a:p>
            <a:r>
              <a:rPr lang="en-US" sz="2400" dirty="0" smtClean="0"/>
              <a:t>2. Electrical Safety Month topic </a:t>
            </a:r>
            <a:r>
              <a:rPr lang="en-US" sz="2400" dirty="0"/>
              <a:t>“Batteries:  The Positives and Negatives of Changing Battery </a:t>
            </a:r>
            <a:r>
              <a:rPr lang="en-US" sz="2400" dirty="0" smtClean="0"/>
              <a:t>Technology</a:t>
            </a:r>
            <a:r>
              <a:rPr lang="en-US" sz="2400" dirty="0" smtClean="0"/>
              <a:t>”</a:t>
            </a:r>
            <a:endParaRPr lang="en-US" sz="2400" dirty="0" smtClean="0"/>
          </a:p>
          <a:p>
            <a:r>
              <a:rPr lang="en-US" sz="2400" dirty="0" smtClean="0"/>
              <a:t>3. </a:t>
            </a:r>
            <a:r>
              <a:rPr lang="en-US" sz="2400" dirty="0" smtClean="0"/>
              <a:t>Look Alike Equipment framework for </a:t>
            </a:r>
            <a:r>
              <a:rPr lang="en-US" sz="2400" dirty="0" smtClean="0"/>
              <a:t>a Best Practice</a:t>
            </a:r>
            <a:endParaRPr lang="en-US" sz="2400" dirty="0"/>
          </a:p>
        </p:txBody>
      </p:sp>
      <p:sp>
        <p:nvSpPr>
          <p:cNvPr id="3" name="Title 2"/>
          <p:cNvSpPr>
            <a:spLocks noGrp="1"/>
          </p:cNvSpPr>
          <p:nvPr>
            <p:ph type="title"/>
          </p:nvPr>
        </p:nvSpPr>
        <p:spPr/>
        <p:txBody>
          <a:bodyPr/>
          <a:lstStyle/>
          <a:p>
            <a:r>
              <a:rPr lang="en-US" dirty="0" smtClean="0"/>
              <a:t>Deliverable Progress</a:t>
            </a:r>
            <a:endParaRPr lang="en-US" dirty="0"/>
          </a:p>
        </p:txBody>
      </p:sp>
    </p:spTree>
    <p:extLst>
      <p:ext uri="{BB962C8B-B14F-4D97-AF65-F5344CB8AC3E}">
        <p14:creationId xmlns:p14="http://schemas.microsoft.com/office/powerpoint/2010/main" val="976238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n-US" dirty="0"/>
          </a:p>
          <a:p>
            <a:pPr marL="0" indent="0">
              <a:buNone/>
            </a:pPr>
            <a:endParaRPr lang="en-US" dirty="0"/>
          </a:p>
          <a:p>
            <a:endParaRPr lang="en-US" dirty="0"/>
          </a:p>
        </p:txBody>
      </p:sp>
      <p:sp>
        <p:nvSpPr>
          <p:cNvPr id="4" name="Text Placeholder 3"/>
          <p:cNvSpPr>
            <a:spLocks noGrp="1"/>
          </p:cNvSpPr>
          <p:nvPr>
            <p:ph type="body" sz="half" idx="2"/>
          </p:nvPr>
        </p:nvSpPr>
        <p:spPr>
          <a:xfrm>
            <a:off x="253573" y="1431001"/>
            <a:ext cx="1767328" cy="3421520"/>
          </a:xfrm>
        </p:spPr>
        <p:txBody>
          <a:bodyPr/>
          <a:lstStyle/>
          <a:p>
            <a:r>
              <a:rPr lang="en-US" dirty="0" smtClean="0"/>
              <a:t>2015 HEC group</a:t>
            </a:r>
          </a:p>
          <a:p>
            <a:r>
              <a:rPr lang="en-US" dirty="0" smtClean="0"/>
              <a:t>Initial format started with 1910.147</a:t>
            </a:r>
          </a:p>
          <a:p>
            <a:endParaRPr lang="en-US" dirty="0"/>
          </a:p>
          <a:p>
            <a:pPr marL="171450" indent="-171450">
              <a:buFont typeface="Arial" panose="020B0604020202020204" pitchFamily="34" charset="0"/>
              <a:buChar char="•"/>
            </a:pPr>
            <a:r>
              <a:rPr lang="en-US" dirty="0" smtClean="0"/>
              <a:t>Columns across the top to the right for each standard that also has implications for LOTO</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Group decided to start with 70E and change format</a:t>
            </a:r>
            <a:endParaRPr lang="en-US" dirty="0"/>
          </a:p>
          <a:p>
            <a:pPr marL="171450" indent="-171450">
              <a:buFont typeface="Arial" panose="020B0604020202020204" pitchFamily="34" charset="0"/>
              <a:buChar char="•"/>
            </a:pPr>
            <a:endParaRPr lang="en-US" dirty="0" smtClean="0"/>
          </a:p>
        </p:txBody>
      </p:sp>
      <p:sp>
        <p:nvSpPr>
          <p:cNvPr id="6" name="Title 5"/>
          <p:cNvSpPr>
            <a:spLocks noGrp="1"/>
          </p:cNvSpPr>
          <p:nvPr>
            <p:ph type="title"/>
          </p:nvPr>
        </p:nvSpPr>
        <p:spPr/>
        <p:txBody>
          <a:bodyPr>
            <a:normAutofit/>
          </a:bodyPr>
          <a:lstStyle/>
          <a:p>
            <a:r>
              <a:rPr lang="en-US" dirty="0" smtClean="0"/>
              <a:t>LOTO Cross-walk framework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6" y="928689"/>
            <a:ext cx="6738897" cy="39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97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49733" y="1192796"/>
            <a:ext cx="1194866" cy="3421520"/>
          </a:xfrm>
        </p:spPr>
        <p:txBody>
          <a:bodyPr/>
          <a:lstStyle/>
          <a:p>
            <a:r>
              <a:rPr lang="en-US" dirty="0" smtClean="0"/>
              <a:t>Instead used 70E Articles and Bolded areas from 2015 as starting point</a:t>
            </a:r>
          </a:p>
          <a:p>
            <a:endParaRPr lang="en-US" dirty="0"/>
          </a:p>
          <a:p>
            <a:r>
              <a:rPr lang="en-US" dirty="0" smtClean="0"/>
              <a:t>Began adding columns for other standards</a:t>
            </a:r>
          </a:p>
        </p:txBody>
      </p:sp>
      <p:sp>
        <p:nvSpPr>
          <p:cNvPr id="3" name="Title 2"/>
          <p:cNvSpPr>
            <a:spLocks noGrp="1"/>
          </p:cNvSpPr>
          <p:nvPr>
            <p:ph type="title"/>
          </p:nvPr>
        </p:nvSpPr>
        <p:spPr/>
        <p:txBody>
          <a:bodyPr>
            <a:normAutofit/>
          </a:bodyPr>
          <a:lstStyle/>
          <a:p>
            <a:r>
              <a:rPr lang="en-US" dirty="0" smtClean="0"/>
              <a:t>New LOTO Cross-walk Format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5015" y="768404"/>
            <a:ext cx="6537719" cy="412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69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285750" indent="-285750"/>
            <a:r>
              <a:rPr lang="en-US" sz="2400" dirty="0"/>
              <a:t>Determine the need for LOTO</a:t>
            </a:r>
          </a:p>
          <a:p>
            <a:pPr marL="285750" indent="-285750"/>
            <a:r>
              <a:rPr lang="en-US" sz="2400" dirty="0"/>
              <a:t>Determine the type of LOTO</a:t>
            </a:r>
          </a:p>
          <a:p>
            <a:pPr marL="742950" lvl="1" indent="-285750">
              <a:buFont typeface="Arial"/>
              <a:buChar char="•"/>
            </a:pPr>
            <a:r>
              <a:rPr lang="en-US" sz="2400" dirty="0"/>
              <a:t>Simple</a:t>
            </a:r>
          </a:p>
          <a:p>
            <a:pPr marL="742950" lvl="1" indent="-285750">
              <a:buFont typeface="Arial"/>
              <a:buChar char="•"/>
            </a:pPr>
            <a:r>
              <a:rPr lang="en-US" sz="2400" dirty="0"/>
              <a:t>Complex</a:t>
            </a:r>
          </a:p>
          <a:p>
            <a:pPr marL="285750" indent="-285750"/>
            <a:r>
              <a:rPr lang="en-US" sz="2400" dirty="0"/>
              <a:t>Plan for the specific type of LOTO</a:t>
            </a:r>
          </a:p>
          <a:p>
            <a:pPr marL="285750" indent="-285750"/>
            <a:r>
              <a:rPr lang="en-US" sz="2400" dirty="0"/>
              <a:t>Apply the LOTO</a:t>
            </a:r>
          </a:p>
          <a:p>
            <a:pPr marL="285750" indent="-285750"/>
            <a:r>
              <a:rPr lang="en-US" sz="2400" dirty="0"/>
              <a:t>Remove LOTO</a:t>
            </a:r>
          </a:p>
          <a:p>
            <a:pPr marL="742950" lvl="1" indent="-285750">
              <a:buFont typeface="Arial"/>
              <a:buChar char="•"/>
            </a:pPr>
            <a:r>
              <a:rPr lang="en-US" sz="2400" dirty="0"/>
              <a:t>Return system to operations</a:t>
            </a:r>
          </a:p>
          <a:p>
            <a:pPr marL="285750" indent="-285750"/>
            <a:r>
              <a:rPr lang="en-US" sz="2400" dirty="0"/>
              <a:t>Special conditions?</a:t>
            </a:r>
          </a:p>
          <a:p>
            <a:pPr marL="408180" lvl="1" indent="0">
              <a:buNone/>
            </a:pPr>
            <a:endParaRPr lang="en-US" dirty="0" smtClean="0"/>
          </a:p>
        </p:txBody>
      </p:sp>
      <p:sp>
        <p:nvSpPr>
          <p:cNvPr id="3" name="Title 2"/>
          <p:cNvSpPr>
            <a:spLocks noGrp="1"/>
          </p:cNvSpPr>
          <p:nvPr>
            <p:ph type="title"/>
          </p:nvPr>
        </p:nvSpPr>
        <p:spPr/>
        <p:txBody>
          <a:bodyPr/>
          <a:lstStyle/>
          <a:p>
            <a:r>
              <a:rPr lang="en-US" dirty="0" smtClean="0"/>
              <a:t>Continuing </a:t>
            </a:r>
            <a:r>
              <a:rPr lang="en-US" dirty="0" smtClean="0"/>
              <a:t>Work – to develop LOTO Procedure template</a:t>
            </a:r>
            <a:endParaRPr lang="en-US" dirty="0"/>
          </a:p>
        </p:txBody>
      </p:sp>
    </p:spTree>
    <p:extLst>
      <p:ext uri="{BB962C8B-B14F-4D97-AF65-F5344CB8AC3E}">
        <p14:creationId xmlns:p14="http://schemas.microsoft.com/office/powerpoint/2010/main" val="352725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2400" dirty="0" smtClean="0"/>
              <a:t>Proposed Theme </a:t>
            </a:r>
            <a:r>
              <a:rPr lang="en-US" sz="2400" dirty="0"/>
              <a:t>– </a:t>
            </a:r>
            <a:r>
              <a:rPr lang="en-US" sz="2400" dirty="0" smtClean="0"/>
              <a:t>Batteries:  The Positives and Negatives of Changing Battery Technology </a:t>
            </a:r>
            <a:endParaRPr lang="en-US" sz="2400" dirty="0" smtClean="0"/>
          </a:p>
          <a:p>
            <a:endParaRPr lang="en-US" sz="2400" dirty="0"/>
          </a:p>
          <a:p>
            <a:pPr lvl="1"/>
            <a:r>
              <a:rPr lang="en-US" sz="2400" dirty="0" smtClean="0"/>
              <a:t>Types</a:t>
            </a:r>
            <a:r>
              <a:rPr lang="en-US" sz="2400" dirty="0"/>
              <a:t>: </a:t>
            </a:r>
            <a:r>
              <a:rPr lang="en-US" sz="2400" dirty="0" smtClean="0"/>
              <a:t>Lead Acid, Alkaline </a:t>
            </a:r>
            <a:r>
              <a:rPr lang="en-US" sz="2400" dirty="0"/>
              <a:t>/ </a:t>
            </a:r>
            <a:r>
              <a:rPr lang="en-US" sz="2400" dirty="0" smtClean="0"/>
              <a:t>Mercury, Ni </a:t>
            </a:r>
            <a:r>
              <a:rPr lang="en-US" sz="2400" dirty="0"/>
              <a:t>Cad / Ni </a:t>
            </a:r>
            <a:r>
              <a:rPr lang="en-US" sz="2400" dirty="0" err="1" smtClean="0"/>
              <a:t>Mh</a:t>
            </a:r>
            <a:r>
              <a:rPr lang="en-US" sz="2400" dirty="0" smtClean="0"/>
              <a:t>, Lithium Ion, Pu-238 </a:t>
            </a:r>
            <a:r>
              <a:rPr lang="en-US" sz="2400" dirty="0"/>
              <a:t>(Medical devices)</a:t>
            </a:r>
          </a:p>
          <a:p>
            <a:pPr lvl="1"/>
            <a:endParaRPr lang="en-US" sz="2400" dirty="0" smtClean="0"/>
          </a:p>
          <a:p>
            <a:pPr lvl="1"/>
            <a:r>
              <a:rPr lang="en-US" sz="2400" dirty="0" smtClean="0"/>
              <a:t>Hazards, Care &amp; Handling Considerations: </a:t>
            </a:r>
          </a:p>
          <a:p>
            <a:pPr marL="914400" lvl="1" indent="-457200" defTabSz="457200">
              <a:buFont typeface="Arial"/>
              <a:buChar char="•"/>
            </a:pPr>
            <a:r>
              <a:rPr lang="en-US" sz="2800" dirty="0">
                <a:latin typeface="Calibri"/>
              </a:rPr>
              <a:t>Alkaline </a:t>
            </a:r>
          </a:p>
          <a:p>
            <a:pPr marL="1371600" lvl="2" indent="-457200" defTabSz="457200"/>
            <a:r>
              <a:rPr lang="en-US" sz="2400" dirty="0">
                <a:latin typeface="Calibri"/>
              </a:rPr>
              <a:t>Potassium Hydroxide</a:t>
            </a:r>
          </a:p>
          <a:p>
            <a:pPr marL="914400" lvl="1" indent="-457200" defTabSz="457200">
              <a:buFont typeface="Arial"/>
              <a:buChar char="•"/>
            </a:pPr>
            <a:r>
              <a:rPr lang="en-US" sz="2800" dirty="0">
                <a:latin typeface="Calibri"/>
              </a:rPr>
              <a:t>Lead Acid</a:t>
            </a:r>
          </a:p>
          <a:p>
            <a:pPr marL="1371600" lvl="2" indent="-457200" defTabSz="457200"/>
            <a:r>
              <a:rPr lang="en-US" sz="2400" dirty="0">
                <a:latin typeface="Calibri"/>
              </a:rPr>
              <a:t>Sealed lead acid will swell </a:t>
            </a:r>
          </a:p>
          <a:p>
            <a:pPr marL="1371600" lvl="2" indent="-457200" defTabSz="457200"/>
            <a:r>
              <a:rPr lang="en-US" sz="2400" dirty="0">
                <a:latin typeface="Calibri"/>
              </a:rPr>
              <a:t>Hydrogen generation during charging</a:t>
            </a:r>
          </a:p>
          <a:p>
            <a:pPr marL="914400" lvl="1" indent="-457200" defTabSz="457200">
              <a:buFont typeface="Arial"/>
              <a:buChar char="•"/>
            </a:pPr>
            <a:r>
              <a:rPr lang="en-US" sz="2800" dirty="0">
                <a:latin typeface="Calibri"/>
              </a:rPr>
              <a:t>Ni-Cad / Ni-MH</a:t>
            </a:r>
          </a:p>
          <a:p>
            <a:pPr marL="1371600" lvl="2" indent="-457200" defTabSz="457200"/>
            <a:r>
              <a:rPr lang="en-US" sz="2400" dirty="0">
                <a:latin typeface="Calibri"/>
              </a:rPr>
              <a:t>Charging is the big issue here, due to memory issues</a:t>
            </a:r>
          </a:p>
          <a:p>
            <a:pPr marL="914400" lvl="1" indent="-457200" defTabSz="457200">
              <a:buFont typeface="Arial"/>
              <a:buChar char="•"/>
            </a:pPr>
            <a:endParaRPr lang="en-US" sz="2800" dirty="0">
              <a:solidFill>
                <a:srgbClr val="000000"/>
              </a:solidFill>
              <a:latin typeface="Calibri"/>
            </a:endParaRPr>
          </a:p>
          <a:p>
            <a:pPr lvl="1"/>
            <a:endParaRPr lang="en-US" sz="2400" dirty="0" smtClean="0"/>
          </a:p>
          <a:p>
            <a:endParaRPr lang="en-US" dirty="0"/>
          </a:p>
        </p:txBody>
      </p:sp>
      <p:sp>
        <p:nvSpPr>
          <p:cNvPr id="3" name="Title 2"/>
          <p:cNvSpPr>
            <a:spLocks noGrp="1"/>
          </p:cNvSpPr>
          <p:nvPr>
            <p:ph type="title"/>
          </p:nvPr>
        </p:nvSpPr>
        <p:spPr/>
        <p:txBody>
          <a:bodyPr>
            <a:normAutofit/>
          </a:bodyPr>
          <a:lstStyle/>
          <a:p>
            <a:r>
              <a:rPr lang="en-US" dirty="0" smtClean="0"/>
              <a:t>Electrical Safety Month  </a:t>
            </a:r>
            <a:r>
              <a:rPr lang="en-US" dirty="0" smtClean="0"/>
              <a:t>2017</a:t>
            </a:r>
            <a:endParaRPr lang="en-US" dirty="0"/>
          </a:p>
        </p:txBody>
      </p:sp>
    </p:spTree>
    <p:extLst>
      <p:ext uri="{BB962C8B-B14F-4D97-AF65-F5344CB8AC3E}">
        <p14:creationId xmlns:p14="http://schemas.microsoft.com/office/powerpoint/2010/main" val="152235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08180" lvl="1" indent="0">
              <a:buNone/>
            </a:pPr>
            <a:r>
              <a:rPr lang="en-US" sz="2800" dirty="0" smtClean="0"/>
              <a:t>Hazards, Care &amp; Handling Considerations: </a:t>
            </a:r>
          </a:p>
          <a:p>
            <a:r>
              <a:rPr lang="en-US" dirty="0"/>
              <a:t>Lithium </a:t>
            </a:r>
            <a:r>
              <a:rPr lang="en-US" dirty="0" smtClean="0"/>
              <a:t>Ion</a:t>
            </a:r>
          </a:p>
          <a:p>
            <a:pPr lvl="1"/>
            <a:r>
              <a:rPr lang="en-US" dirty="0" smtClean="0"/>
              <a:t>Charging</a:t>
            </a:r>
            <a:r>
              <a:rPr lang="en-US" dirty="0"/>
              <a:t>.  Critical that the proper charger is used.  80% of e-cig explosions have occurred during charging</a:t>
            </a:r>
          </a:p>
          <a:p>
            <a:pPr lvl="1"/>
            <a:r>
              <a:rPr lang="en-US" dirty="0"/>
              <a:t>Overheating</a:t>
            </a:r>
          </a:p>
          <a:p>
            <a:pPr lvl="1"/>
            <a:r>
              <a:rPr lang="en-US" dirty="0"/>
              <a:t>Substandard </a:t>
            </a:r>
            <a:r>
              <a:rPr lang="en-US" dirty="0" smtClean="0"/>
              <a:t>Manufacturing &amp; Counterfeit issues</a:t>
            </a:r>
          </a:p>
          <a:p>
            <a:r>
              <a:rPr lang="en-US" dirty="0"/>
              <a:t>Pu-238</a:t>
            </a:r>
          </a:p>
          <a:p>
            <a:pPr lvl="1"/>
            <a:r>
              <a:rPr lang="en-US" dirty="0"/>
              <a:t>2 to 4 Curies of material</a:t>
            </a:r>
          </a:p>
          <a:p>
            <a:pPr lvl="1"/>
            <a:r>
              <a:rPr lang="en-US" dirty="0"/>
              <a:t>Medtronic produced 850 units</a:t>
            </a:r>
          </a:p>
          <a:p>
            <a:pPr lvl="1"/>
            <a:r>
              <a:rPr lang="en-US" dirty="0"/>
              <a:t>End of life </a:t>
            </a:r>
            <a:r>
              <a:rPr lang="en-US" dirty="0" smtClean="0"/>
              <a:t>considerations (including Cremation)</a:t>
            </a:r>
            <a:endParaRPr lang="en-US" dirty="0"/>
          </a:p>
          <a:p>
            <a:pPr lvl="1"/>
            <a:r>
              <a:rPr lang="en-US" dirty="0" smtClean="0"/>
              <a:t>50 </a:t>
            </a:r>
            <a:r>
              <a:rPr lang="en-US" dirty="0"/>
              <a:t>to 100 units still left</a:t>
            </a:r>
          </a:p>
          <a:p>
            <a:pPr lvl="1"/>
            <a:r>
              <a:rPr lang="en-US" dirty="0"/>
              <a:t>Instructions are to remove pacemakers and send them to Los Alamos</a:t>
            </a:r>
          </a:p>
          <a:p>
            <a:endParaRPr lang="en-US" dirty="0"/>
          </a:p>
          <a:p>
            <a:endParaRPr lang="en-US" dirty="0"/>
          </a:p>
        </p:txBody>
      </p:sp>
      <p:sp>
        <p:nvSpPr>
          <p:cNvPr id="3" name="Title 2"/>
          <p:cNvSpPr>
            <a:spLocks noGrp="1"/>
          </p:cNvSpPr>
          <p:nvPr>
            <p:ph type="title"/>
          </p:nvPr>
        </p:nvSpPr>
        <p:spPr/>
        <p:txBody>
          <a:bodyPr>
            <a:normAutofit/>
          </a:bodyPr>
          <a:lstStyle/>
          <a:p>
            <a:r>
              <a:rPr lang="en-US" dirty="0" smtClean="0"/>
              <a:t>Electrical Safety Month  </a:t>
            </a:r>
            <a:r>
              <a:rPr lang="en-US" dirty="0" smtClean="0"/>
              <a:t>2017</a:t>
            </a:r>
            <a:endParaRPr lang="en-US" dirty="0"/>
          </a:p>
        </p:txBody>
      </p:sp>
    </p:spTree>
    <p:extLst>
      <p:ext uri="{BB962C8B-B14F-4D97-AF65-F5344CB8AC3E}">
        <p14:creationId xmlns:p14="http://schemas.microsoft.com/office/powerpoint/2010/main" val="198420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ctrical Safety">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ec_poster.thmx</Template>
  <TotalTime>11167</TotalTime>
  <Words>851</Words>
  <Application>Microsoft Office PowerPoint</Application>
  <PresentationFormat>On-screen Show (16:9)</PresentationFormat>
  <Paragraphs>140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Electrical Safety</vt:lpstr>
      <vt:lpstr>EFCOG Hazardous Energy Control Working Group</vt:lpstr>
      <vt:lpstr>Members</vt:lpstr>
      <vt:lpstr>Goals for HEC Working Group for This EFCOG</vt:lpstr>
      <vt:lpstr>Deliverable Progress</vt:lpstr>
      <vt:lpstr>LOTO Cross-walk framework</vt:lpstr>
      <vt:lpstr>New LOTO Cross-walk Format</vt:lpstr>
      <vt:lpstr>Continuing Work – to develop LOTO Procedure template</vt:lpstr>
      <vt:lpstr>Electrical Safety Month  2017</vt:lpstr>
      <vt:lpstr>Electrical Safety Month  2017</vt:lpstr>
      <vt:lpstr>Electrical Safety Month  2017</vt:lpstr>
      <vt:lpstr>Electrical Safety Month  2017</vt:lpstr>
      <vt:lpstr>Look Alike Equipment</vt:lpstr>
      <vt:lpstr>Look Alike Equipment – Areas for Exploration</vt:lpstr>
      <vt:lpstr>Look Alike Equipment</vt:lpstr>
      <vt:lpstr>HEC – Continuing &amp; Future Work</vt:lpstr>
      <vt:lpstr>How You Can Participate</vt:lpstr>
      <vt:lpstr>Two Habits That Work</vt:lpstr>
    </vt:vector>
  </TitlesOfParts>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ZRostomian PA Cretive</dc:creator>
  <cp:lastModifiedBy>Collins, Stephanie Lynne</cp:lastModifiedBy>
  <cp:revision>167</cp:revision>
  <cp:lastPrinted>2015-06-25T17:10:23Z</cp:lastPrinted>
  <dcterms:created xsi:type="dcterms:W3CDTF">2014-12-04T19:31:44Z</dcterms:created>
  <dcterms:modified xsi:type="dcterms:W3CDTF">2016-07-21T18:07:16Z</dcterms:modified>
</cp:coreProperties>
</file>