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38" r:id="rId4"/>
    <p:sldMasterId id="2147483752" r:id="rId5"/>
  </p:sldMasterIdLst>
  <p:notesMasterIdLst>
    <p:notesMasterId r:id="rId16"/>
  </p:notesMasterIdLst>
  <p:sldIdLst>
    <p:sldId id="264" r:id="rId6"/>
    <p:sldId id="266" r:id="rId7"/>
    <p:sldId id="262" r:id="rId8"/>
    <p:sldId id="257" r:id="rId9"/>
    <p:sldId id="258" r:id="rId10"/>
    <p:sldId id="259" r:id="rId11"/>
    <p:sldId id="260" r:id="rId12"/>
    <p:sldId id="261" r:id="rId13"/>
    <p:sldId id="265" r:id="rId14"/>
    <p:sldId id="263"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7328" autoAdjust="0"/>
  </p:normalViewPr>
  <p:slideViewPr>
    <p:cSldViewPr snapToGrid="0">
      <p:cViewPr varScale="1">
        <p:scale>
          <a:sx n="58" d="100"/>
          <a:sy n="58" d="100"/>
        </p:scale>
        <p:origin x="205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318A31-92C9-498C-8355-CAF27EE537E0}" type="datetimeFigureOut">
              <a:rPr lang="en-US" smtClean="0"/>
              <a:t>8/17/2018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0C68CA-88CA-406A-A332-93C67E33EE0C}" type="slidenum">
              <a:rPr lang="en-US" smtClean="0"/>
              <a:t>‹#›</a:t>
            </a:fld>
            <a:endParaRPr lang="en-US" dirty="0"/>
          </a:p>
        </p:txBody>
      </p:sp>
    </p:spTree>
    <p:extLst>
      <p:ext uri="{BB962C8B-B14F-4D97-AF65-F5344CB8AC3E}">
        <p14:creationId xmlns:p14="http://schemas.microsoft.com/office/powerpoint/2010/main" val="136656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A95DA-A0BE-47DE-AAE2-3AF4519D661C}" type="slidenum">
              <a:rPr lang="en-US" smtClean="0">
                <a:solidFill>
                  <a:srgbClr val="000000"/>
                </a:solidFill>
              </a:rPr>
              <a:pPr/>
              <a:t>1</a:t>
            </a:fld>
            <a:endParaRPr lang="en-US" dirty="0">
              <a:solidFill>
                <a:srgbClr val="000000"/>
              </a:solidFill>
            </a:endParaRPr>
          </a:p>
        </p:txBody>
      </p:sp>
    </p:spTree>
    <p:extLst>
      <p:ext uri="{BB962C8B-B14F-4D97-AF65-F5344CB8AC3E}">
        <p14:creationId xmlns:p14="http://schemas.microsoft.com/office/powerpoint/2010/main" val="613394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C68CA-88CA-406A-A332-93C67E33EE0C}" type="slidenum">
              <a:rPr lang="en-US" smtClean="0"/>
              <a:t>10</a:t>
            </a:fld>
            <a:endParaRPr lang="en-US" dirty="0"/>
          </a:p>
        </p:txBody>
      </p:sp>
    </p:spTree>
    <p:extLst>
      <p:ext uri="{BB962C8B-B14F-4D97-AF65-F5344CB8AC3E}">
        <p14:creationId xmlns:p14="http://schemas.microsoft.com/office/powerpoint/2010/main" val="2019941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BA95DA-A0BE-47DE-AAE2-3AF4519D661C}" type="slidenum">
              <a:rPr lang="en-US" smtClean="0"/>
              <a:t>2</a:t>
            </a:fld>
            <a:endParaRPr lang="en-US" dirty="0"/>
          </a:p>
        </p:txBody>
      </p:sp>
    </p:spTree>
    <p:extLst>
      <p:ext uri="{BB962C8B-B14F-4D97-AF65-F5344CB8AC3E}">
        <p14:creationId xmlns:p14="http://schemas.microsoft.com/office/powerpoint/2010/main" val="3711499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628650" lvl="1" indent="0">
              <a:spcBef>
                <a:spcPts val="0"/>
              </a:spcBef>
              <a:buFontTx/>
              <a:buNone/>
            </a:pPr>
            <a:r>
              <a:rPr lang="en-US" sz="1200" kern="1200" dirty="0">
                <a:solidFill>
                  <a:schemeClr val="tx1"/>
                </a:solidFill>
                <a:effectLst/>
                <a:latin typeface="+mn-lt"/>
                <a:ea typeface="+mn-ea"/>
                <a:cs typeface="+mn-cs"/>
              </a:rPr>
              <a:t>The incident occurred during preventive maintenance work on electrical equipment at the U1a Complex, involving multiple crews, crafts, and locations.  The electrical shock occurred while an employee was using a damp rag to clean the inside of an energized 5 kV splice box.  After a determination that the exposed wiring in the splice box was energized (nominal voltage of 2,400 volts, phase to ground and 4,160 volts, phase to phase), the employee was taken to Fire Station #2 and then transported to a local hospital for evaluation.  The hospital subsequently released the worker for full duty.</a:t>
            </a:r>
            <a:endParaRPr lang="en-US" sz="1000" dirty="0"/>
          </a:p>
          <a:p>
            <a:pPr marL="628650" lvl="1" indent="0">
              <a:spcBef>
                <a:spcPts val="0"/>
              </a:spcBef>
              <a:buFontTx/>
              <a:buNone/>
            </a:pPr>
            <a:endParaRPr lang="en-US" sz="1000" dirty="0"/>
          </a:p>
          <a:p>
            <a:pPr marL="628650" lvl="1" indent="0">
              <a:spcBef>
                <a:spcPts val="0"/>
              </a:spcBef>
              <a:buFontTx/>
              <a:buNone/>
            </a:pPr>
            <a:r>
              <a:rPr lang="en-US" sz="1000" dirty="0"/>
              <a:t>Work Planning Issues</a:t>
            </a:r>
          </a:p>
          <a:p>
            <a:pPr marL="628650" lvl="1" indent="0">
              <a:spcBef>
                <a:spcPts val="0"/>
              </a:spcBef>
              <a:buFontTx/>
              <a:buNone/>
            </a:pPr>
            <a:r>
              <a:rPr lang="en-US" sz="1000" dirty="0"/>
              <a:t>Emergency Management</a:t>
            </a:r>
          </a:p>
          <a:p>
            <a:pPr marL="1085850" lvl="2" indent="0">
              <a:spcBef>
                <a:spcPts val="0"/>
              </a:spcBef>
              <a:buFontTx/>
              <a:buChar char="-"/>
            </a:pPr>
            <a:r>
              <a:rPr lang="en-US" sz="1000" dirty="0"/>
              <a:t>Nobody</a:t>
            </a:r>
            <a:r>
              <a:rPr lang="en-US" sz="1000" baseline="0" dirty="0"/>
              <a:t> called 911 to coordinate response</a:t>
            </a:r>
          </a:p>
          <a:p>
            <a:pPr marL="1085850" lvl="2" indent="0">
              <a:spcBef>
                <a:spcPts val="0"/>
              </a:spcBef>
              <a:buFontTx/>
              <a:buChar char="-"/>
            </a:pPr>
            <a:r>
              <a:rPr lang="en-US" sz="1000" baseline="0" dirty="0"/>
              <a:t>Supervisor #2 drove shocked worker by himself to fire station (20 miles; 20 minutes) away.</a:t>
            </a:r>
          </a:p>
          <a:p>
            <a:pPr marL="1085850" lvl="2" indent="0">
              <a:spcBef>
                <a:spcPts val="0"/>
              </a:spcBef>
              <a:buFontTx/>
              <a:buChar char="-"/>
            </a:pPr>
            <a:r>
              <a:rPr lang="en-US" sz="1000" baseline="0" dirty="0"/>
              <a:t>No AED in truck.</a:t>
            </a:r>
          </a:p>
          <a:p>
            <a:pPr marL="1085850" lvl="2" indent="0">
              <a:spcBef>
                <a:spcPts val="0"/>
              </a:spcBef>
              <a:buFontTx/>
              <a:buChar char="-"/>
            </a:pPr>
            <a:r>
              <a:rPr lang="en-US" sz="1000" baseline="0" dirty="0"/>
              <a:t>Hospital about 40+ miles away</a:t>
            </a:r>
          </a:p>
          <a:p>
            <a:pPr marL="1085850" lvl="2" indent="0">
              <a:spcBef>
                <a:spcPts val="0"/>
              </a:spcBef>
              <a:buFontTx/>
              <a:buChar char="-"/>
            </a:pPr>
            <a:r>
              <a:rPr lang="en-US" sz="1000" baseline="0" dirty="0"/>
              <a:t>Cell coverage is sporadic</a:t>
            </a:r>
            <a:endParaRPr lang="en-US" sz="1000" dirty="0"/>
          </a:p>
          <a:p>
            <a:pPr marL="628650" lvl="1" indent="0">
              <a:spcBef>
                <a:spcPts val="0"/>
              </a:spcBef>
              <a:buFontTx/>
              <a:buNone/>
            </a:pPr>
            <a:r>
              <a:rPr lang="en-US" sz="1000" dirty="0"/>
              <a:t>Test Equipment</a:t>
            </a:r>
          </a:p>
          <a:p>
            <a:pPr marL="1085850" lvl="2" indent="0">
              <a:spcBef>
                <a:spcPts val="0"/>
              </a:spcBef>
              <a:buFontTx/>
              <a:buChar char="-"/>
            </a:pPr>
            <a:r>
              <a:rPr lang="en-US" sz="1000" dirty="0"/>
              <a:t>Everyone’s favorite test equipment was out of calibration</a:t>
            </a:r>
          </a:p>
          <a:p>
            <a:pPr marL="1085850" lvl="2" indent="0">
              <a:spcBef>
                <a:spcPts val="0"/>
              </a:spcBef>
              <a:buFontTx/>
              <a:buChar char="-"/>
            </a:pPr>
            <a:r>
              <a:rPr lang="en-US" sz="1000" dirty="0"/>
              <a:t>Replacement equipment was from a new manufacturer</a:t>
            </a:r>
          </a:p>
          <a:p>
            <a:pPr marL="1085850" lvl="2" indent="0">
              <a:spcBef>
                <a:spcPts val="0"/>
              </a:spcBef>
              <a:buFontTx/>
              <a:buChar char="-"/>
            </a:pPr>
            <a:r>
              <a:rPr lang="en-US" sz="1000" dirty="0"/>
              <a:t>No instruction manual available to workers</a:t>
            </a:r>
          </a:p>
          <a:p>
            <a:pPr marL="1085850" lvl="2" indent="0">
              <a:spcBef>
                <a:spcPts val="0"/>
              </a:spcBef>
              <a:buFontTx/>
              <a:buChar char="-"/>
            </a:pPr>
            <a:r>
              <a:rPr lang="en-US" sz="1000" dirty="0"/>
              <a:t>No one trained on new equipment</a:t>
            </a:r>
          </a:p>
          <a:p>
            <a:pPr marL="1085850" lvl="2" indent="0">
              <a:spcBef>
                <a:spcPts val="0"/>
              </a:spcBef>
              <a:buFontTx/>
              <a:buChar char="-"/>
            </a:pPr>
            <a:r>
              <a:rPr lang="en-US" sz="1000" dirty="0"/>
              <a:t>Proper accessories (leads) were not with equipment to accomplish required tests. Before groundman was shocked, had to go 25 miles away to shop to get required accessories</a:t>
            </a:r>
            <a:r>
              <a:rPr lang="en-US" sz="1000" baseline="0" dirty="0"/>
              <a:t> and supplies.</a:t>
            </a:r>
            <a:endParaRPr lang="en-US" sz="1000" dirty="0"/>
          </a:p>
          <a:p>
            <a:pPr marL="628650" lvl="1" indent="0">
              <a:spcBef>
                <a:spcPts val="0"/>
              </a:spcBef>
              <a:buFontTx/>
              <a:buNone/>
            </a:pPr>
            <a:r>
              <a:rPr lang="en-US" sz="1000" dirty="0"/>
              <a:t>One line drawing was not accurate. Drawing had a “note” that documented rewiring.</a:t>
            </a:r>
          </a:p>
          <a:p>
            <a:pPr marL="628650" lvl="1" indent="0">
              <a:spcBef>
                <a:spcPts val="0"/>
              </a:spcBef>
              <a:buFontTx/>
              <a:buNone/>
            </a:pPr>
            <a:r>
              <a:rPr lang="en-US" sz="1000" dirty="0"/>
              <a:t>The label describing where the electrical power came from was incorrect.</a:t>
            </a:r>
          </a:p>
          <a:p>
            <a:pPr marL="628650" lvl="1" indent="0">
              <a:spcBef>
                <a:spcPts val="0"/>
              </a:spcBef>
              <a:buFontTx/>
              <a:buNone/>
            </a:pPr>
            <a:r>
              <a:rPr lang="en-US" sz="1000" dirty="0"/>
              <a:t>Sometime</a:t>
            </a:r>
            <a:r>
              <a:rPr lang="en-US" sz="1000" baseline="0" dirty="0"/>
              <a:t> earlier in the day, a photographer wanted to take pictures inside the electrical equipment. Unknown if the electrical box was left open. Supervisor # 1 could have opened box based on incorrect label.</a:t>
            </a:r>
          </a:p>
          <a:p>
            <a:pPr marL="628650" lvl="1" indent="0">
              <a:spcBef>
                <a:spcPts val="0"/>
              </a:spcBef>
              <a:buFontTx/>
              <a:buNone/>
            </a:pPr>
            <a:r>
              <a:rPr lang="en-US" sz="1000" baseline="0" dirty="0"/>
              <a:t>Supervisor # 1 told groundman before departing for supplies to clean the electrical boxes that were open upon arrival. “Skill of the Worker” was defined as having a defined level of technical proficiency for the worker to perform a particular job that is verifiable through some form of qualification or supervisor knowledge.</a:t>
            </a:r>
          </a:p>
          <a:p>
            <a:pPr marL="628650" lvl="1" indent="0">
              <a:spcBef>
                <a:spcPts val="0"/>
              </a:spcBef>
              <a:buFontTx/>
              <a:buNone/>
            </a:pPr>
            <a:r>
              <a:rPr lang="en-US" sz="1000" baseline="0" dirty="0"/>
              <a:t>No communication if zero energy check was performed.</a:t>
            </a:r>
          </a:p>
          <a:p>
            <a:pPr marL="628650" lvl="1" indent="0">
              <a:spcBef>
                <a:spcPts val="0"/>
              </a:spcBef>
              <a:buFontTx/>
              <a:buNone/>
            </a:pPr>
            <a:r>
              <a:rPr lang="en-US" sz="1000" baseline="0" dirty="0"/>
              <a:t>After the groundman said he was shocked, an electrician came over and accomplished zero energy checks without required PPE.</a:t>
            </a:r>
          </a:p>
          <a:p>
            <a:pPr marL="628650" lvl="1" indent="0">
              <a:spcBef>
                <a:spcPts val="0"/>
              </a:spcBef>
              <a:buFontTx/>
              <a:buNone/>
            </a:pPr>
            <a:r>
              <a:rPr lang="en-US" sz="1000" baseline="0" dirty="0"/>
              <a:t>Scene was preserved overnight, but electrical box was left uncovered (and deenergized).</a:t>
            </a:r>
          </a:p>
          <a:p>
            <a:pPr marL="628650" lvl="1" indent="0">
              <a:spcBef>
                <a:spcPts val="0"/>
              </a:spcBef>
              <a:buFontTx/>
              <a:buNone/>
            </a:pPr>
            <a:r>
              <a:rPr lang="en-US" sz="1000" baseline="0" dirty="0"/>
              <a:t>Management asked electrical worker if scene was “safe”. Electrical worker replied “yes”. What does “safe” mean? </a:t>
            </a:r>
            <a:r>
              <a:rPr lang="en-US" sz="1000" dirty="0"/>
              <a:t> </a:t>
            </a:r>
          </a:p>
          <a:p>
            <a:pPr marL="628650" lvl="1"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BAB2896D-A0B8-4FC7-A22D-73787BF68334}"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378481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 February 12, 2017, an electrician sustained a shock when attempting to attach a grounding cluster to the ground bus in a transformer. Initial investigation revealed that incoming power had been removed, feeds to the transformer had been properly locked and tagged out, and the absence of power checks had been performed. Discharge Sticks were then applied to each incoming power lead top discharge any residual/stored electrical energy within the circuitry and cabling. After these hazardous energy control processes were complete, the electrician removed his electrical PPE and donned leather gloves. When he attempted to attach the grounding cluster to the ground bus, he felt a shock in his thumb and dropped the cluster. The electrician walked to site medical for evaluation. No burns or injuries were observed and the employee refused further evaluation. Due to the nature of the energy form released, the specific voltages involved cannot be accurately quantified; however, NWP considers this as hazardous energy and immediately began event investigation.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Workers were not effectively trained on when an electrically safe working condition was established. (Worker removed PPE to install ground cluster.)</a:t>
            </a:r>
            <a:endParaRPr lang="en-US" dirty="0"/>
          </a:p>
          <a:p>
            <a:r>
              <a:rPr lang="en-US" dirty="0"/>
              <a:t>Discharge sticks were</a:t>
            </a:r>
            <a:r>
              <a:rPr lang="en-US" baseline="0" dirty="0"/>
              <a:t> not maintained IAW manufacturer’s instructions.</a:t>
            </a:r>
            <a:r>
              <a:rPr lang="en-US" dirty="0"/>
              <a:t> (Two out of four tested after event were identified as being unserviceable.)</a:t>
            </a:r>
          </a:p>
          <a:p>
            <a:r>
              <a:rPr lang="en-US" dirty="0"/>
              <a:t>Hot sticks were not inspected in accordance with manufacturer’s and OSHA requirements. (Tribal knowledge but nothing documented.)</a:t>
            </a:r>
          </a:p>
          <a:p>
            <a:r>
              <a:rPr lang="en-US" dirty="0"/>
              <a:t>Workers not effectively trained on testing and use of discharge stick.   </a:t>
            </a:r>
          </a:p>
          <a:p>
            <a:r>
              <a:rPr lang="en-US" dirty="0"/>
              <a:t>Workers not effectively trained on installation of ground cluster.</a:t>
            </a:r>
          </a:p>
          <a:p>
            <a:r>
              <a:rPr lang="en-US" baseline="0" dirty="0"/>
              <a:t>Workers were not trained on task performed for the first time or at least annually.</a:t>
            </a:r>
            <a:endParaRPr lang="en-US" dirty="0"/>
          </a:p>
          <a:p>
            <a:r>
              <a:rPr lang="en-US" dirty="0"/>
              <a:t>Confusion as to applicability of NFPA 70E, OSHA’s Electrical Standards, and OSHA’s Electrical Power Generation,</a:t>
            </a:r>
            <a:r>
              <a:rPr lang="en-US" baseline="0" dirty="0"/>
              <a:t> Transmission, and </a:t>
            </a:r>
            <a:r>
              <a:rPr lang="en-US" dirty="0"/>
              <a:t>Distribution</a:t>
            </a:r>
            <a:r>
              <a:rPr lang="en-US" baseline="0" dirty="0"/>
              <a:t> Standards.</a:t>
            </a:r>
            <a:endParaRPr lang="en-US" dirty="0"/>
          </a:p>
        </p:txBody>
      </p:sp>
      <p:sp>
        <p:nvSpPr>
          <p:cNvPr id="4" name="Slide Number Placeholder 3"/>
          <p:cNvSpPr>
            <a:spLocks noGrp="1"/>
          </p:cNvSpPr>
          <p:nvPr>
            <p:ph type="sldNum" sz="quarter" idx="10"/>
          </p:nvPr>
        </p:nvSpPr>
        <p:spPr/>
        <p:txBody>
          <a:bodyPr/>
          <a:lstStyle/>
          <a:p>
            <a:pPr>
              <a:defRPr/>
            </a:pPr>
            <a:fld id="{BAB2896D-A0B8-4FC7-A22D-73787BF68334}"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1335277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B2896D-A0B8-4FC7-A22D-73787BF68334}"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760136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May 10, 2017, a technician received thermal contact second degree burns on two fingers while troubleshooting instrumentation installed on a plug-in hybrid electric vehicle’s high voltage battery pack.  During instrumentation installation, the service plug grip was removed and locked, leads from a lab-built fuse box were attached to the battery terminals, and the system re-energized.  After connecting leads to the data acquisition system, the system was unexpectedly reading negative voltage.  The technician attempted to switch the orientation of a pair of stacking banana jack test lead plugs located between the battery pack and the fuse box but inadvertently connected the positive and negative plugs from the battery terminals.  The resulting short circuit caused the wire to melt and the technician’s injury.  </a:t>
            </a:r>
          </a:p>
          <a:p>
            <a:endParaRPr lang="en-US" dirty="0"/>
          </a:p>
          <a:p>
            <a:pPr lvl="1"/>
            <a:r>
              <a:rPr lang="en-US" sz="1200" kern="1200" dirty="0">
                <a:solidFill>
                  <a:schemeClr val="tx1"/>
                </a:solidFill>
                <a:effectLst/>
                <a:latin typeface="+mn-lt"/>
                <a:ea typeface="+mn-ea"/>
                <a:cs typeface="+mn-cs"/>
              </a:rPr>
              <a:t>Uniquely-configured fuse box designed for different vehicle (no longer being tested by lab).  Unlike other boxes, this configuration had banana jacks on the unprotected side of the fuse, allowing full current when the short occurred.</a:t>
            </a:r>
          </a:p>
          <a:p>
            <a:pPr lvl="1"/>
            <a:r>
              <a:rPr lang="en-US" sz="1200" kern="1200" dirty="0">
                <a:solidFill>
                  <a:schemeClr val="tx1"/>
                </a:solidFill>
                <a:effectLst/>
                <a:latin typeface="+mn-lt"/>
                <a:ea typeface="+mn-ea"/>
                <a:cs typeface="+mn-cs"/>
              </a:rPr>
              <a:t>Lab-built fuse box(es) not inspected under Designated Electrical Equipment Inspector program. Even if inspected, would likely not have prevented event due to undocumented “conditions of use”.  </a:t>
            </a:r>
          </a:p>
          <a:p>
            <a:pPr lvl="1"/>
            <a:r>
              <a:rPr lang="en-US" sz="1200" kern="1200" dirty="0">
                <a:solidFill>
                  <a:schemeClr val="tx1"/>
                </a:solidFill>
                <a:effectLst/>
                <a:latin typeface="+mn-lt"/>
                <a:ea typeface="+mn-ea"/>
                <a:cs typeface="+mn-cs"/>
              </a:rPr>
              <a:t>Work activities involving the unprotected side of the fuse required the source to be locked out and appropriate PPE for 0V check, none of which was done.</a:t>
            </a:r>
          </a:p>
          <a:p>
            <a:pPr lvl="1"/>
            <a:r>
              <a:rPr lang="en-US" sz="1200" kern="1200" dirty="0">
                <a:solidFill>
                  <a:schemeClr val="tx1"/>
                </a:solidFill>
                <a:effectLst/>
                <a:latin typeface="+mn-lt"/>
                <a:ea typeface="+mn-ea"/>
                <a:cs typeface="+mn-cs"/>
              </a:rPr>
              <a:t>Work procedure past its review date.</a:t>
            </a:r>
          </a:p>
          <a:p>
            <a:pPr lvl="1"/>
            <a:r>
              <a:rPr lang="en-US" sz="1200" kern="1200" dirty="0">
                <a:solidFill>
                  <a:schemeClr val="tx1"/>
                </a:solidFill>
                <a:effectLst/>
                <a:latin typeface="+mn-lt"/>
                <a:ea typeface="+mn-ea"/>
                <a:cs typeface="+mn-cs"/>
              </a:rPr>
              <a:t>Subsequent (post event) modifications to work package didn’t address increasing hazard due to increased allowable voltage.  For example, mismatch between allowable voltage and fuse rating.</a:t>
            </a:r>
            <a:endParaRPr lang="en-US" dirty="0"/>
          </a:p>
        </p:txBody>
      </p:sp>
      <p:sp>
        <p:nvSpPr>
          <p:cNvPr id="4" name="Slide Number Placeholder 3"/>
          <p:cNvSpPr>
            <a:spLocks noGrp="1"/>
          </p:cNvSpPr>
          <p:nvPr>
            <p:ph type="sldNum" sz="quarter" idx="10"/>
          </p:nvPr>
        </p:nvSpPr>
        <p:spPr/>
        <p:txBody>
          <a:bodyPr/>
          <a:lstStyle/>
          <a:p>
            <a:pPr>
              <a:defRPr/>
            </a:pPr>
            <a:fld id="{BAB2896D-A0B8-4FC7-A22D-73787BF68334}"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121882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July 18, 2017, an employee received second degree burns to his left hand from a capacitor arc flash.  Two employees were sequentially testing a number of 10 kilovolt, 15.5 kilojoule capacitors inside a high voltage cage.  After testing the first capacitor, a different power source was selected to reduce charging time.  Because of the output polarity of the power source, the capacitor can was charged with the post serving as ground.  After finishing testing of the second capacitor, one employee, wearing appropriate personal protective equipment, applied a discharging stick to the capacitor for approximately 10 seconds.  The discharging stick did not adequately discharge the capacitor and a zero voltage check was not performed.  When the second employee, dressed in normal attire and safety glasses, attempted to attach the safety ground across the capacitor, the arc flash occurred.</a:t>
            </a: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High hazard work performed without adequate hazard analysis, controls, or procedure.  </a:t>
            </a:r>
          </a:p>
          <a:p>
            <a:pPr lvl="1"/>
            <a:r>
              <a:rPr lang="en-US" sz="1200" kern="1200" dirty="0">
                <a:solidFill>
                  <a:schemeClr val="tx1"/>
                </a:solidFill>
                <a:effectLst/>
                <a:latin typeface="+mn-lt"/>
                <a:ea typeface="+mn-ea"/>
                <a:cs typeface="+mn-cs"/>
              </a:rPr>
              <a:t>	Inadequate work authorization process permitted miscommunication/misunderstanding of whether activity was authorized.</a:t>
            </a:r>
          </a:p>
          <a:p>
            <a:pPr lvl="1"/>
            <a:r>
              <a:rPr lang="en-US" sz="1200" kern="1200" dirty="0">
                <a:solidFill>
                  <a:schemeClr val="tx1"/>
                </a:solidFill>
                <a:effectLst/>
                <a:latin typeface="+mn-lt"/>
                <a:ea typeface="+mn-ea"/>
                <a:cs typeface="+mn-cs"/>
              </a:rPr>
              <a:t>	Issued raised by worker prior to activity not addressed.  Tie-in to understanding of stop work authority.</a:t>
            </a:r>
          </a:p>
          <a:p>
            <a:pPr lvl="1"/>
            <a:r>
              <a:rPr lang="en-US" sz="1200" kern="1200" dirty="0">
                <a:solidFill>
                  <a:schemeClr val="tx1"/>
                </a:solidFill>
                <a:effectLst/>
                <a:latin typeface="+mn-lt"/>
                <a:ea typeface="+mn-ea"/>
                <a:cs typeface="+mn-cs"/>
              </a:rPr>
              <a:t>	Manufacturer info lacking on discontinued capacitor (1980s vintage)</a:t>
            </a:r>
          </a:p>
          <a:p>
            <a:pPr lvl="1"/>
            <a:r>
              <a:rPr lang="en-US" sz="1200" kern="1200" dirty="0">
                <a:solidFill>
                  <a:schemeClr val="tx1"/>
                </a:solidFill>
                <a:effectLst/>
                <a:latin typeface="+mn-lt"/>
                <a:ea typeface="+mn-ea"/>
                <a:cs typeface="+mn-cs"/>
              </a:rPr>
              <a:t>	Lack of safety review when obtaining excess equipment (obtained from another DOE site) vs. process for procured items.</a:t>
            </a:r>
          </a:p>
          <a:p>
            <a:pPr lvl="1"/>
            <a:r>
              <a:rPr lang="en-US" sz="1200" kern="1200" dirty="0">
                <a:solidFill>
                  <a:schemeClr val="tx1"/>
                </a:solidFill>
                <a:effectLst/>
                <a:latin typeface="+mn-lt"/>
                <a:ea typeface="+mn-ea"/>
                <a:cs typeface="+mn-cs"/>
              </a:rPr>
              <a:t>	Charging method energized capacitor case, increasing potential for significant shock.  </a:t>
            </a:r>
          </a:p>
          <a:p>
            <a:pPr lvl="1"/>
            <a:r>
              <a:rPr lang="en-US" sz="1200" kern="1200" dirty="0">
                <a:solidFill>
                  <a:schemeClr val="tx1"/>
                </a:solidFill>
                <a:effectLst/>
                <a:latin typeface="+mn-lt"/>
                <a:ea typeface="+mn-ea"/>
                <a:cs typeface="+mn-cs"/>
              </a:rPr>
              <a:t>	Lack of 0 V check after (attempted) discharge.</a:t>
            </a:r>
          </a:p>
          <a:p>
            <a:pPr lvl="1"/>
            <a:r>
              <a:rPr lang="en-US" sz="1200" kern="1200" dirty="0">
                <a:solidFill>
                  <a:schemeClr val="tx1"/>
                </a:solidFill>
                <a:effectLst/>
                <a:latin typeface="+mn-lt"/>
                <a:ea typeface="+mn-ea"/>
                <a:cs typeface="+mn-cs"/>
              </a:rPr>
              <a:t>	Lack of required PPE within approach boundary of source not verified as de-energized.</a:t>
            </a:r>
            <a:endParaRPr lang="en-US" dirty="0"/>
          </a:p>
        </p:txBody>
      </p:sp>
      <p:sp>
        <p:nvSpPr>
          <p:cNvPr id="4" name="Slide Number Placeholder 3"/>
          <p:cNvSpPr>
            <a:spLocks noGrp="1"/>
          </p:cNvSpPr>
          <p:nvPr>
            <p:ph type="sldNum" sz="quarter" idx="10"/>
          </p:nvPr>
        </p:nvSpPr>
        <p:spPr/>
        <p:txBody>
          <a:bodyPr/>
          <a:lstStyle/>
          <a:p>
            <a:pPr>
              <a:defRPr/>
            </a:pPr>
            <a:fld id="{BAB2896D-A0B8-4FC7-A22D-73787BF68334}"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4013451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AB2896D-A0B8-4FC7-A22D-73787BF68334}"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387140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C68CA-88CA-406A-A332-93C67E33EE0C}" type="slidenum">
              <a:rPr lang="en-US" smtClean="0"/>
              <a:t>9</a:t>
            </a:fld>
            <a:endParaRPr lang="en-US" dirty="0"/>
          </a:p>
        </p:txBody>
      </p:sp>
    </p:spTree>
    <p:extLst>
      <p:ext uri="{BB962C8B-B14F-4D97-AF65-F5344CB8AC3E}">
        <p14:creationId xmlns:p14="http://schemas.microsoft.com/office/powerpoint/2010/main" val="2091418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defRPr>
                <a:latin typeface="Cambria"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068BEF-CB27-4061-B107-0A909B86EAE9}"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3282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C8CEE0A-ECAF-4B18-B12F-04E5F5AEBA77}" type="datetime1">
              <a:rPr lang="en-US" smtClean="0">
                <a:solidFill>
                  <a:prstClr val="black">
                    <a:tint val="75000"/>
                  </a:prstClr>
                </a:solidFill>
              </a:rPr>
              <a:pPr/>
              <a:t>8/17/2018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396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7CBC214-23BC-4FB1-96BA-0F2F3926BDDB}" type="datetime1">
              <a:rPr lang="en-US" smtClean="0">
                <a:solidFill>
                  <a:prstClr val="black">
                    <a:tint val="75000"/>
                  </a:prstClr>
                </a:solidFill>
              </a:rPr>
              <a:pPr/>
              <a:t>8/17/2018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8186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563B2-FCEB-4FF1-9A5F-C2389BEF4311}"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256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A4CCD-84B1-4CF1-A475-7111F0B473C0}"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8749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defRPr>
                <a:latin typeface="Cambria"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068BEF-CB27-4061-B107-0A909B86EAE9}"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6818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722441"/>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F584F-DF97-4B17-8F04-96B09A99A560}"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6917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5A2CD7-2320-446E-B7FF-8CB3F8494A03}"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261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FC498D-55B6-4941-AA06-71B99B2FB5EE}" type="datetime1">
              <a:rPr lang="en-US" smtClean="0">
                <a:solidFill>
                  <a:prstClr val="black">
                    <a:tint val="75000"/>
                  </a:prstClr>
                </a:solidFill>
              </a:rPr>
              <a:pPr/>
              <a:t>8/17/2018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1936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027238"/>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754312"/>
            <a:ext cx="4040188" cy="34178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2027238"/>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754312"/>
            <a:ext cx="4041775" cy="34178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CD4DC7-31C5-41EB-A2AF-B6463A994BE1}" type="datetime1">
              <a:rPr lang="en-US" smtClean="0">
                <a:solidFill>
                  <a:prstClr val="black">
                    <a:tint val="75000"/>
                  </a:prstClr>
                </a:solidFill>
              </a:rPr>
              <a:pPr/>
              <a:t>8/17/2018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4938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4BBE59-D73A-4BC4-A250-87EEEF38C816}" type="datetime1">
              <a:rPr lang="en-US" smtClean="0">
                <a:solidFill>
                  <a:prstClr val="black">
                    <a:tint val="75000"/>
                  </a:prstClr>
                </a:solidFill>
              </a:rPr>
              <a:pPr/>
              <a:t>8/17/2018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hasCustomPrompt="1"/>
          </p:nvPr>
        </p:nvSpPr>
        <p:spPr/>
        <p:txBody>
          <a:bodyPr/>
          <a:lstStyle>
            <a:lvl1pPr>
              <a:defRPr/>
            </a:lvl1pPr>
          </a:lstStyle>
          <a:p>
            <a:r>
              <a:rPr lang="en-US" dirty="0"/>
              <a:t>to edit Master title style</a:t>
            </a:r>
          </a:p>
        </p:txBody>
      </p:sp>
    </p:spTree>
    <p:extLst>
      <p:ext uri="{BB962C8B-B14F-4D97-AF65-F5344CB8AC3E}">
        <p14:creationId xmlns:p14="http://schemas.microsoft.com/office/powerpoint/2010/main" val="783804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722441"/>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F584F-DF97-4B17-8F04-96B09A99A560}"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4461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6A9012-D503-443F-BB29-DA9F4260E2F3}" type="datetime1">
              <a:rPr lang="en-US" smtClean="0">
                <a:solidFill>
                  <a:prstClr val="black">
                    <a:tint val="75000"/>
                  </a:prstClr>
                </a:solidFill>
              </a:rPr>
              <a:pPr/>
              <a:t>8/17/2018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1178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C708B-BFF8-406D-A278-F6087B08C4CC}" type="datetime1">
              <a:rPr lang="en-US" smtClean="0">
                <a:solidFill>
                  <a:prstClr val="black">
                    <a:tint val="75000"/>
                  </a:prstClr>
                </a:solidFill>
              </a:rPr>
              <a:pPr/>
              <a:t>8/17/2018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1580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A1BF3E-574A-43E2-B6BC-A783D4E9623A}" type="datetime1">
              <a:rPr lang="en-US" smtClean="0">
                <a:solidFill>
                  <a:prstClr val="black">
                    <a:tint val="75000"/>
                  </a:prstClr>
                </a:solidFill>
              </a:rPr>
              <a:pPr/>
              <a:t>8/17/2018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4700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C8CEE0A-ECAF-4B18-B12F-04E5F5AEBA77}" type="datetime1">
              <a:rPr lang="en-US" smtClean="0">
                <a:solidFill>
                  <a:prstClr val="black">
                    <a:tint val="75000"/>
                  </a:prstClr>
                </a:solidFill>
              </a:rPr>
              <a:pPr/>
              <a:t>8/17/2018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2843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7CBC214-23BC-4FB1-96BA-0F2F3926BDDB}" type="datetime1">
              <a:rPr lang="en-US" smtClean="0">
                <a:solidFill>
                  <a:prstClr val="black">
                    <a:tint val="75000"/>
                  </a:prstClr>
                </a:solidFill>
              </a:rPr>
              <a:pPr/>
              <a:t>8/17/2018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1777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563B2-FCEB-4FF1-9A5F-C2389BEF4311}"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3940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A4CCD-84B1-4CF1-A475-7111F0B473C0}"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5392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defRPr>
                <a:latin typeface="Cambria"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pitchFamily="18"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068BEF-CB27-4061-B107-0A909B86EAE9}"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4760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722441"/>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F584F-DF97-4B17-8F04-96B09A99A560}"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4125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5A2CD7-2320-446E-B7FF-8CB3F8494A03}"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856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5A2CD7-2320-446E-B7FF-8CB3F8494A03}"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9472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FC498D-55B6-4941-AA06-71B99B2FB5EE}" type="datetime1">
              <a:rPr lang="en-US" smtClean="0">
                <a:solidFill>
                  <a:prstClr val="black">
                    <a:tint val="75000"/>
                  </a:prstClr>
                </a:solidFill>
              </a:rPr>
              <a:pPr/>
              <a:t>8/17/2018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7084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027238"/>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754312"/>
            <a:ext cx="4040188" cy="34178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2027238"/>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754312"/>
            <a:ext cx="4041775" cy="34178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CD4DC7-31C5-41EB-A2AF-B6463A994BE1}" type="datetime1">
              <a:rPr lang="en-US" smtClean="0">
                <a:solidFill>
                  <a:prstClr val="black">
                    <a:tint val="75000"/>
                  </a:prstClr>
                </a:solidFill>
              </a:rPr>
              <a:pPr/>
              <a:t>8/17/2018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4861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4BBE59-D73A-4BC4-A250-87EEEF38C816}" type="datetime1">
              <a:rPr lang="en-US" smtClean="0">
                <a:solidFill>
                  <a:prstClr val="black">
                    <a:tint val="75000"/>
                  </a:prstClr>
                </a:solidFill>
              </a:rPr>
              <a:pPr/>
              <a:t>8/17/2018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hasCustomPrompt="1"/>
          </p:nvPr>
        </p:nvSpPr>
        <p:spPr/>
        <p:txBody>
          <a:bodyPr/>
          <a:lstStyle>
            <a:lvl1pPr>
              <a:defRPr/>
            </a:lvl1pPr>
          </a:lstStyle>
          <a:p>
            <a:r>
              <a:rPr lang="en-US" dirty="0"/>
              <a:t>to edit Master title style</a:t>
            </a:r>
          </a:p>
        </p:txBody>
      </p:sp>
    </p:spTree>
    <p:extLst>
      <p:ext uri="{BB962C8B-B14F-4D97-AF65-F5344CB8AC3E}">
        <p14:creationId xmlns:p14="http://schemas.microsoft.com/office/powerpoint/2010/main" val="1380131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6A9012-D503-443F-BB29-DA9F4260E2F3}" type="datetime1">
              <a:rPr lang="en-US" smtClean="0">
                <a:solidFill>
                  <a:prstClr val="black">
                    <a:tint val="75000"/>
                  </a:prstClr>
                </a:solidFill>
              </a:rPr>
              <a:pPr/>
              <a:t>8/17/2018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2059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C708B-BFF8-406D-A278-F6087B08C4CC}" type="datetime1">
              <a:rPr lang="en-US" smtClean="0">
                <a:solidFill>
                  <a:prstClr val="black">
                    <a:tint val="75000"/>
                  </a:prstClr>
                </a:solidFill>
              </a:rPr>
              <a:pPr/>
              <a:t>8/17/2018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5380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A1BF3E-574A-43E2-B6BC-A783D4E9623A}" type="datetime1">
              <a:rPr lang="en-US" smtClean="0">
                <a:solidFill>
                  <a:prstClr val="black">
                    <a:tint val="75000"/>
                  </a:prstClr>
                </a:solidFill>
              </a:rPr>
              <a:pPr/>
              <a:t>8/17/2018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9637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C8CEE0A-ECAF-4B18-B12F-04E5F5AEBA77}" type="datetime1">
              <a:rPr lang="en-US" smtClean="0">
                <a:solidFill>
                  <a:prstClr val="black">
                    <a:tint val="75000"/>
                  </a:prstClr>
                </a:solidFill>
              </a:rPr>
              <a:pPr/>
              <a:t>8/17/2018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37520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7CBC214-23BC-4FB1-96BA-0F2F3926BDDB}" type="datetime1">
              <a:rPr lang="en-US" smtClean="0">
                <a:solidFill>
                  <a:prstClr val="black">
                    <a:tint val="75000"/>
                  </a:prstClr>
                </a:solidFill>
              </a:rPr>
              <a:pPr/>
              <a:t>8/17/2018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90462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563B2-FCEB-4FF1-9A5F-C2389BEF4311}"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4992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A4CCD-84B1-4CF1-A475-7111F0B473C0}"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038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FC498D-55B6-4941-AA06-71B99B2FB5EE}" type="datetime1">
              <a:rPr lang="en-US" smtClean="0">
                <a:solidFill>
                  <a:prstClr val="black">
                    <a:tint val="75000"/>
                  </a:prstClr>
                </a:solidFill>
              </a:rPr>
              <a:pPr/>
              <a:t>8/17/2018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2564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068BEF-CB27-4061-B107-0A909B86EAE9}"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6442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722437"/>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F584F-DF97-4B17-8F04-96B09A99A560}"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65292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5A2CD7-2320-446E-B7FF-8CB3F8494A03}"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69250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FC498D-55B6-4941-AA06-71B99B2FB5EE}" type="datetime1">
              <a:rPr lang="en-US" smtClean="0">
                <a:solidFill>
                  <a:prstClr val="black">
                    <a:tint val="75000"/>
                  </a:prstClr>
                </a:solidFill>
              </a:rPr>
              <a:pPr/>
              <a:t>8/17/2018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7883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027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754312"/>
            <a:ext cx="4040188" cy="3417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027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54312"/>
            <a:ext cx="4041775" cy="3417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CD4DC7-31C5-41EB-A2AF-B6463A994BE1}" type="datetime1">
              <a:rPr lang="en-US" smtClean="0">
                <a:solidFill>
                  <a:prstClr val="black">
                    <a:tint val="75000"/>
                  </a:prstClr>
                </a:solidFill>
              </a:rPr>
              <a:pPr/>
              <a:t>8/17/2018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5729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4BBE59-D73A-4BC4-A250-87EEEF38C816}" type="datetime1">
              <a:rPr lang="en-US" smtClean="0">
                <a:solidFill>
                  <a:prstClr val="black">
                    <a:tint val="75000"/>
                  </a:prstClr>
                </a:solidFill>
              </a:rPr>
              <a:pPr/>
              <a:t>8/17/2018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hasCustomPrompt="1"/>
          </p:nvPr>
        </p:nvSpPr>
        <p:spPr/>
        <p:txBody>
          <a:bodyPr/>
          <a:lstStyle>
            <a:lvl1pPr>
              <a:defRPr/>
            </a:lvl1pPr>
          </a:lstStyle>
          <a:p>
            <a:r>
              <a:rPr lang="en-US" dirty="0"/>
              <a:t>to edit Master title style</a:t>
            </a:r>
          </a:p>
        </p:txBody>
      </p:sp>
    </p:spTree>
    <p:extLst>
      <p:ext uri="{BB962C8B-B14F-4D97-AF65-F5344CB8AC3E}">
        <p14:creationId xmlns:p14="http://schemas.microsoft.com/office/powerpoint/2010/main" val="21773296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6A9012-D503-443F-BB29-DA9F4260E2F3}" type="datetime1">
              <a:rPr lang="en-US" smtClean="0">
                <a:solidFill>
                  <a:prstClr val="black">
                    <a:tint val="75000"/>
                  </a:prstClr>
                </a:solidFill>
              </a:rPr>
              <a:pPr/>
              <a:t>8/17/2018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38779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C708B-BFF8-406D-A278-F6087B08C4CC}" type="datetime1">
              <a:rPr lang="en-US" smtClean="0">
                <a:solidFill>
                  <a:prstClr val="black">
                    <a:tint val="75000"/>
                  </a:prstClr>
                </a:solidFill>
              </a:rPr>
              <a:pPr/>
              <a:t>8/17/2018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95262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A1BF3E-574A-43E2-B6BC-A783D4E9623A}" type="datetime1">
              <a:rPr lang="en-US" smtClean="0">
                <a:solidFill>
                  <a:prstClr val="black">
                    <a:tint val="75000"/>
                  </a:prstClr>
                </a:solidFill>
              </a:rPr>
              <a:pPr/>
              <a:t>8/17/2018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9552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8CEE0A-ECAF-4B18-B12F-04E5F5AEBA77}" type="datetime1">
              <a:rPr lang="en-US" smtClean="0">
                <a:solidFill>
                  <a:prstClr val="black">
                    <a:tint val="75000"/>
                  </a:prstClr>
                </a:solidFill>
              </a:rPr>
              <a:pPr/>
              <a:t>8/17/2018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6932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027238"/>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754312"/>
            <a:ext cx="4040188" cy="34178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2027238"/>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754312"/>
            <a:ext cx="4041775" cy="34178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CD4DC7-31C5-41EB-A2AF-B6463A994BE1}" type="datetime1">
              <a:rPr lang="en-US" smtClean="0">
                <a:solidFill>
                  <a:prstClr val="black">
                    <a:tint val="75000"/>
                  </a:prstClr>
                </a:solidFill>
              </a:rPr>
              <a:pPr/>
              <a:t>8/17/2018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10595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CBC214-23BC-4FB1-96BA-0F2F3926BDDB}" type="datetime1">
              <a:rPr lang="en-US" smtClean="0">
                <a:solidFill>
                  <a:prstClr val="black">
                    <a:tint val="75000"/>
                  </a:prstClr>
                </a:solidFill>
              </a:rPr>
              <a:pPr/>
              <a:t>8/17/2018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11804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563B2-FCEB-4FF1-9A5F-C2389BEF4311}"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23925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A4CCD-84B1-4CF1-A475-7111F0B473C0}"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05286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mbria"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068BEF-CB27-4061-B107-0A909B86EAE9}"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7953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144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722437"/>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F584F-DF97-4B17-8F04-96B09A99A560}"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0594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5A2CD7-2320-446E-B7FF-8CB3F8494A03}"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52132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FC498D-55B6-4941-AA06-71B99B2FB5EE}" type="datetime1">
              <a:rPr lang="en-US" smtClean="0">
                <a:solidFill>
                  <a:prstClr val="black">
                    <a:tint val="75000"/>
                  </a:prstClr>
                </a:solidFill>
              </a:rPr>
              <a:pPr/>
              <a:t>8/17/2018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4249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027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754312"/>
            <a:ext cx="4040188" cy="3417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027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54312"/>
            <a:ext cx="4041775" cy="3417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CD4DC7-31C5-41EB-A2AF-B6463A994BE1}" type="datetime1">
              <a:rPr lang="en-US" smtClean="0">
                <a:solidFill>
                  <a:prstClr val="black">
                    <a:tint val="75000"/>
                  </a:prstClr>
                </a:solidFill>
              </a:rPr>
              <a:pPr/>
              <a:t>8/17/2018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10808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4BBE59-D73A-4BC4-A250-87EEEF38C816}" type="datetime1">
              <a:rPr lang="en-US" smtClean="0">
                <a:solidFill>
                  <a:prstClr val="black">
                    <a:tint val="75000"/>
                  </a:prstClr>
                </a:solidFill>
              </a:rPr>
              <a:pPr/>
              <a:t>8/17/2018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hasCustomPrompt="1"/>
          </p:nvPr>
        </p:nvSpPr>
        <p:spPr/>
        <p:txBody>
          <a:bodyPr/>
          <a:lstStyle>
            <a:lvl1pPr>
              <a:defRPr/>
            </a:lvl1pPr>
          </a:lstStyle>
          <a:p>
            <a:r>
              <a:rPr lang="en-US" dirty="0"/>
              <a:t>to edit Master title style</a:t>
            </a:r>
          </a:p>
        </p:txBody>
      </p:sp>
    </p:spTree>
    <p:extLst>
      <p:ext uri="{BB962C8B-B14F-4D97-AF65-F5344CB8AC3E}">
        <p14:creationId xmlns:p14="http://schemas.microsoft.com/office/powerpoint/2010/main" val="19403810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6A9012-D503-443F-BB29-DA9F4260E2F3}" type="datetime1">
              <a:rPr lang="en-US" smtClean="0">
                <a:solidFill>
                  <a:prstClr val="black">
                    <a:tint val="75000"/>
                  </a:prstClr>
                </a:solidFill>
              </a:rPr>
              <a:pPr/>
              <a:t>8/17/2018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5128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04BBE59-D73A-4BC4-A250-87EEEF38C816}" type="datetime1">
              <a:rPr lang="en-US" smtClean="0">
                <a:solidFill>
                  <a:prstClr val="black">
                    <a:tint val="75000"/>
                  </a:prstClr>
                </a:solidFill>
              </a:rPr>
              <a:pPr/>
              <a:t>8/17/2018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
        <p:nvSpPr>
          <p:cNvPr id="7" name="Title 6"/>
          <p:cNvSpPr>
            <a:spLocks noGrp="1"/>
          </p:cNvSpPr>
          <p:nvPr>
            <p:ph type="title" hasCustomPrompt="1"/>
          </p:nvPr>
        </p:nvSpPr>
        <p:spPr/>
        <p:txBody>
          <a:bodyPr/>
          <a:lstStyle>
            <a:lvl1pPr>
              <a:defRPr/>
            </a:lvl1pPr>
          </a:lstStyle>
          <a:p>
            <a:r>
              <a:rPr lang="en-US" dirty="0"/>
              <a:t>to edit Master title style</a:t>
            </a:r>
          </a:p>
        </p:txBody>
      </p:sp>
    </p:spTree>
    <p:extLst>
      <p:ext uri="{BB962C8B-B14F-4D97-AF65-F5344CB8AC3E}">
        <p14:creationId xmlns:p14="http://schemas.microsoft.com/office/powerpoint/2010/main" val="13221654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C708B-BFF8-406D-A278-F6087B08C4CC}" type="datetime1">
              <a:rPr lang="en-US" smtClean="0">
                <a:solidFill>
                  <a:prstClr val="black">
                    <a:tint val="75000"/>
                  </a:prstClr>
                </a:solidFill>
              </a:rPr>
              <a:pPr/>
              <a:t>8/17/2018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4862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A1BF3E-574A-43E2-B6BC-A783D4E9623A}" type="datetime1">
              <a:rPr lang="en-US" smtClean="0">
                <a:solidFill>
                  <a:prstClr val="black">
                    <a:tint val="75000"/>
                  </a:prstClr>
                </a:solidFill>
              </a:rPr>
              <a:pPr/>
              <a:t>8/17/2018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1499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8CEE0A-ECAF-4B18-B12F-04E5F5AEBA77}" type="datetime1">
              <a:rPr lang="en-US" smtClean="0">
                <a:solidFill>
                  <a:prstClr val="black">
                    <a:tint val="75000"/>
                  </a:prstClr>
                </a:solidFill>
              </a:rPr>
              <a:pPr/>
              <a:t>8/17/2018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76002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CBC214-23BC-4FB1-96BA-0F2F3926BDDB}" type="datetime1">
              <a:rPr lang="en-US" smtClean="0">
                <a:solidFill>
                  <a:prstClr val="black">
                    <a:tint val="75000"/>
                  </a:prstClr>
                </a:solidFill>
              </a:rPr>
              <a:pPr/>
              <a:t>8/17/2018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19297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563B2-FCEB-4FF1-9A5F-C2389BEF4311}"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06163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7A4CCD-84B1-4CF1-A475-7111F0B473C0}" type="datetime1">
              <a:rPr lang="en-US" smtClean="0">
                <a:solidFill>
                  <a:prstClr val="black">
                    <a:tint val="75000"/>
                  </a:prstClr>
                </a:solidFill>
              </a:rPr>
              <a:pPr/>
              <a:t>8/17/2018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2384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6A9012-D503-443F-BB29-DA9F4260E2F3}" type="datetime1">
              <a:rPr lang="en-US" smtClean="0">
                <a:solidFill>
                  <a:prstClr val="black">
                    <a:tint val="75000"/>
                  </a:prstClr>
                </a:solidFill>
              </a:rPr>
              <a:pPr/>
              <a:t>8/17/2018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639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C708B-BFF8-406D-A278-F6087B08C4CC}" type="datetime1">
              <a:rPr lang="en-US" smtClean="0">
                <a:solidFill>
                  <a:prstClr val="black">
                    <a:tint val="75000"/>
                  </a:prstClr>
                </a:solidFill>
              </a:rPr>
              <a:pPr/>
              <a:t>8/17/2018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41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A1BF3E-574A-43E2-B6BC-A783D4E9623A}" type="datetime1">
              <a:rPr lang="en-US" smtClean="0">
                <a:solidFill>
                  <a:prstClr val="black">
                    <a:tint val="75000"/>
                  </a:prstClr>
                </a:solidFill>
              </a:rPr>
              <a:pPr/>
              <a:t>8/17/2018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A98F282-A15F-4A87-B428-6991105A83D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039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6" Type="http://schemas.openxmlformats.org/officeDocument/2006/relationships/image" Target="../media/image2.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1066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7986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D42F0767-464F-4E49-9C90-EAC5690E8296}" type="datetime1">
              <a:rPr lang="en-US" smtClean="0">
                <a:solidFill>
                  <a:prstClr val="black">
                    <a:tint val="75000"/>
                  </a:prstClr>
                </a:solidFill>
                <a:latin typeface="Arial" charset="0"/>
              </a:rPr>
              <a:pPr fontAlgn="base">
                <a:spcBef>
                  <a:spcPct val="0"/>
                </a:spcBef>
                <a:spcAft>
                  <a:spcPct val="0"/>
                </a:spcAft>
              </a:pPr>
              <a:t>8/17/2018</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3A98F282-A15F-4A87-B428-6991105A83D0}" type="slidenum">
              <a:rPr lang="en-US" smtClean="0">
                <a:solidFill>
                  <a:prstClr val="black">
                    <a:tint val="75000"/>
                  </a:prstClr>
                </a:solidFill>
                <a:latin typeface="Arial" charset="0"/>
              </a:rPr>
              <a:pPr fontAlgn="base">
                <a:spcBef>
                  <a:spcPct val="0"/>
                </a:spcBef>
                <a:spcAft>
                  <a:spcPct val="0"/>
                </a:spcAft>
              </a:pPr>
              <a:t>‹#›</a:t>
            </a:fld>
            <a:endParaRPr lang="en-US" dirty="0">
              <a:solidFill>
                <a:prstClr val="black">
                  <a:tint val="75000"/>
                </a:prstClr>
              </a:solidFill>
              <a:latin typeface="Arial" charset="0"/>
            </a:endParaRPr>
          </a:p>
        </p:txBody>
      </p:sp>
      <p:pic>
        <p:nvPicPr>
          <p:cNvPr id="11" name="Picture 10" descr="New_DOE_Logo_Color_042808.png"/>
          <p:cNvPicPr>
            <a:picLocks noChangeAspect="1"/>
          </p:cNvPicPr>
          <p:nvPr/>
        </p:nvPicPr>
        <p:blipFill>
          <a:blip r:embed="rId15" cstate="print"/>
          <a:stretch>
            <a:fillRect/>
          </a:stretch>
        </p:blipFill>
        <p:spPr>
          <a:xfrm>
            <a:off x="381002" y="382733"/>
            <a:ext cx="1904999" cy="478914"/>
          </a:xfrm>
          <a:prstGeom prst="rect">
            <a:avLst/>
          </a:prstGeom>
        </p:spPr>
      </p:pic>
      <p:sp>
        <p:nvSpPr>
          <p:cNvPr id="9" name="Rectangle 4"/>
          <p:cNvSpPr>
            <a:spLocks noChangeArrowheads="1"/>
          </p:cNvSpPr>
          <p:nvPr userDrawn="1"/>
        </p:nvSpPr>
        <p:spPr bwMode="auto">
          <a:xfrm>
            <a:off x="228600" y="228600"/>
            <a:ext cx="8686800" cy="6400800"/>
          </a:xfrm>
          <a:prstGeom prst="rect">
            <a:avLst/>
          </a:prstGeom>
          <a:noFill/>
          <a:ln w="57150">
            <a:solidFill>
              <a:srgbClr val="333399"/>
            </a:solidFill>
            <a:miter lim="800000"/>
            <a:headEnd/>
            <a:tailEnd/>
          </a:ln>
        </p:spPr>
        <p:txBody>
          <a:bodyPr wrap="none" anchor="ctr"/>
          <a:lstStyle/>
          <a:p>
            <a:pPr fontAlgn="base">
              <a:spcBef>
                <a:spcPct val="0"/>
              </a:spcBef>
              <a:spcAft>
                <a:spcPct val="0"/>
              </a:spcAft>
              <a:defRPr/>
            </a:pPr>
            <a:endParaRPr lang="en-US" sz="1350" kern="0" dirty="0">
              <a:solidFill>
                <a:srgbClr val="000000"/>
              </a:solidFill>
              <a:latin typeface="Arial" charset="0"/>
            </a:endParaRPr>
          </a:p>
        </p:txBody>
      </p:sp>
      <p:pic>
        <p:nvPicPr>
          <p:cNvPr id="12" name="Picture 8" descr="EA logo color final.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315200" y="400265"/>
            <a:ext cx="14859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1922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defTabSz="685800" rtl="0" eaLnBrk="1" latinLnBrk="0" hangingPunct="1">
        <a:spcBef>
          <a:spcPct val="0"/>
        </a:spcBef>
        <a:buNone/>
        <a:defRPr sz="3300" kern="1200">
          <a:solidFill>
            <a:schemeClr val="tx1"/>
          </a:solidFill>
          <a:latin typeface="Cambria" pitchFamily="18"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Cambria" pitchFamily="18"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Cambria" pitchFamily="18"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Cambria" pitchFamily="18"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Cambria" pitchFamily="18"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1066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7986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D42F0767-464F-4E49-9C90-EAC5690E8296}" type="datetime1">
              <a:rPr lang="en-US" smtClean="0">
                <a:solidFill>
                  <a:prstClr val="black">
                    <a:tint val="75000"/>
                  </a:prstClr>
                </a:solidFill>
                <a:latin typeface="Arial" charset="0"/>
              </a:rPr>
              <a:pPr fontAlgn="base">
                <a:spcBef>
                  <a:spcPct val="0"/>
                </a:spcBef>
                <a:spcAft>
                  <a:spcPct val="0"/>
                </a:spcAft>
              </a:pPr>
              <a:t>8/17/2018</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3A98F282-A15F-4A87-B428-6991105A83D0}" type="slidenum">
              <a:rPr lang="en-US" smtClean="0">
                <a:solidFill>
                  <a:prstClr val="black">
                    <a:tint val="75000"/>
                  </a:prstClr>
                </a:solidFill>
                <a:latin typeface="Arial" charset="0"/>
              </a:rPr>
              <a:pPr fontAlgn="base">
                <a:spcBef>
                  <a:spcPct val="0"/>
                </a:spcBef>
                <a:spcAft>
                  <a:spcPct val="0"/>
                </a:spcAft>
              </a:pPr>
              <a:t>‹#›</a:t>
            </a:fld>
            <a:endParaRPr lang="en-US" dirty="0">
              <a:solidFill>
                <a:prstClr val="black">
                  <a:tint val="75000"/>
                </a:prstClr>
              </a:solidFill>
              <a:latin typeface="Arial" charset="0"/>
            </a:endParaRPr>
          </a:p>
        </p:txBody>
      </p:sp>
      <p:pic>
        <p:nvPicPr>
          <p:cNvPr id="11" name="Picture 10" descr="New_DOE_Logo_Color_042808.png"/>
          <p:cNvPicPr>
            <a:picLocks noChangeAspect="1"/>
          </p:cNvPicPr>
          <p:nvPr/>
        </p:nvPicPr>
        <p:blipFill>
          <a:blip r:embed="rId15" cstate="print"/>
          <a:stretch>
            <a:fillRect/>
          </a:stretch>
        </p:blipFill>
        <p:spPr>
          <a:xfrm>
            <a:off x="381002" y="382733"/>
            <a:ext cx="1904999" cy="478914"/>
          </a:xfrm>
          <a:prstGeom prst="rect">
            <a:avLst/>
          </a:prstGeom>
        </p:spPr>
      </p:pic>
      <p:sp>
        <p:nvSpPr>
          <p:cNvPr id="9" name="Rectangle 4"/>
          <p:cNvSpPr>
            <a:spLocks noChangeArrowheads="1"/>
          </p:cNvSpPr>
          <p:nvPr userDrawn="1"/>
        </p:nvSpPr>
        <p:spPr bwMode="auto">
          <a:xfrm>
            <a:off x="228600" y="228600"/>
            <a:ext cx="8686800" cy="6400800"/>
          </a:xfrm>
          <a:prstGeom prst="rect">
            <a:avLst/>
          </a:prstGeom>
          <a:noFill/>
          <a:ln w="57150">
            <a:solidFill>
              <a:srgbClr val="333399"/>
            </a:solidFill>
            <a:miter lim="800000"/>
            <a:headEnd/>
            <a:tailEnd/>
          </a:ln>
        </p:spPr>
        <p:txBody>
          <a:bodyPr wrap="none" anchor="ctr"/>
          <a:lstStyle/>
          <a:p>
            <a:pPr fontAlgn="base">
              <a:spcBef>
                <a:spcPct val="0"/>
              </a:spcBef>
              <a:spcAft>
                <a:spcPct val="0"/>
              </a:spcAft>
              <a:defRPr/>
            </a:pPr>
            <a:endParaRPr lang="en-US" sz="1350" kern="0" dirty="0">
              <a:solidFill>
                <a:srgbClr val="000000"/>
              </a:solidFill>
              <a:latin typeface="Arial" charset="0"/>
            </a:endParaRPr>
          </a:p>
        </p:txBody>
      </p:sp>
      <p:pic>
        <p:nvPicPr>
          <p:cNvPr id="12" name="Picture 8" descr="EA logo color final.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315200" y="400265"/>
            <a:ext cx="14859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4100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ctr" defTabSz="685800" rtl="0" eaLnBrk="1" latinLnBrk="0" hangingPunct="1">
        <a:spcBef>
          <a:spcPct val="0"/>
        </a:spcBef>
        <a:buNone/>
        <a:defRPr sz="3300" kern="1200">
          <a:solidFill>
            <a:schemeClr val="tx1"/>
          </a:solidFill>
          <a:latin typeface="Cambria" pitchFamily="18"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Cambria" pitchFamily="18"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Cambria" pitchFamily="18"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Cambria" pitchFamily="18"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Cambria" pitchFamily="18"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1066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7986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fld id="{D42F0767-464F-4E49-9C90-EAC5690E8296}" type="datetime1">
              <a:rPr lang="en-US" smtClean="0">
                <a:solidFill>
                  <a:prstClr val="black">
                    <a:tint val="75000"/>
                  </a:prstClr>
                </a:solidFill>
                <a:latin typeface="Arial" charset="0"/>
              </a:rPr>
              <a:pPr fontAlgn="base">
                <a:spcBef>
                  <a:spcPct val="0"/>
                </a:spcBef>
                <a:spcAft>
                  <a:spcPct val="0"/>
                </a:spcAft>
              </a:pPr>
              <a:t>8/17/2018</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3A98F282-A15F-4A87-B428-6991105A83D0}" type="slidenum">
              <a:rPr lang="en-US" smtClean="0">
                <a:solidFill>
                  <a:prstClr val="black">
                    <a:tint val="75000"/>
                  </a:prstClr>
                </a:solidFill>
                <a:latin typeface="Arial" charset="0"/>
              </a:rPr>
              <a:pPr fontAlgn="base">
                <a:spcBef>
                  <a:spcPct val="0"/>
                </a:spcBef>
                <a:spcAft>
                  <a:spcPct val="0"/>
                </a:spcAft>
              </a:pPr>
              <a:t>‹#›</a:t>
            </a:fld>
            <a:endParaRPr lang="en-US" dirty="0">
              <a:solidFill>
                <a:prstClr val="black">
                  <a:tint val="75000"/>
                </a:prstClr>
              </a:solidFill>
              <a:latin typeface="Arial" charset="0"/>
            </a:endParaRPr>
          </a:p>
        </p:txBody>
      </p:sp>
      <p:pic>
        <p:nvPicPr>
          <p:cNvPr id="11" name="Picture 10" descr="New_DOE_Logo_Color_042808.png"/>
          <p:cNvPicPr>
            <a:picLocks noChangeAspect="1"/>
          </p:cNvPicPr>
          <p:nvPr/>
        </p:nvPicPr>
        <p:blipFill>
          <a:blip r:embed="rId15" cstate="print"/>
          <a:stretch>
            <a:fillRect/>
          </a:stretch>
        </p:blipFill>
        <p:spPr>
          <a:xfrm>
            <a:off x="381002" y="382733"/>
            <a:ext cx="1904999" cy="478914"/>
          </a:xfrm>
          <a:prstGeom prst="rect">
            <a:avLst/>
          </a:prstGeom>
        </p:spPr>
      </p:pic>
      <p:sp>
        <p:nvSpPr>
          <p:cNvPr id="9" name="Rectangle 4"/>
          <p:cNvSpPr>
            <a:spLocks noChangeArrowheads="1"/>
          </p:cNvSpPr>
          <p:nvPr userDrawn="1"/>
        </p:nvSpPr>
        <p:spPr bwMode="auto">
          <a:xfrm>
            <a:off x="228600" y="228600"/>
            <a:ext cx="8686800" cy="6400800"/>
          </a:xfrm>
          <a:prstGeom prst="rect">
            <a:avLst/>
          </a:prstGeom>
          <a:noFill/>
          <a:ln w="57150">
            <a:solidFill>
              <a:srgbClr val="333399"/>
            </a:solidFill>
            <a:miter lim="800000"/>
            <a:headEnd/>
            <a:tailEnd/>
          </a:ln>
        </p:spPr>
        <p:txBody>
          <a:bodyPr wrap="none" anchor="ctr"/>
          <a:lstStyle/>
          <a:p>
            <a:pPr fontAlgn="base">
              <a:spcBef>
                <a:spcPct val="0"/>
              </a:spcBef>
              <a:spcAft>
                <a:spcPct val="0"/>
              </a:spcAft>
              <a:defRPr/>
            </a:pPr>
            <a:endParaRPr lang="en-US" sz="1350" kern="0" dirty="0">
              <a:solidFill>
                <a:srgbClr val="000000"/>
              </a:solidFill>
              <a:latin typeface="Arial" charset="0"/>
            </a:endParaRPr>
          </a:p>
        </p:txBody>
      </p:sp>
      <p:pic>
        <p:nvPicPr>
          <p:cNvPr id="12" name="Picture 8" descr="EA logo color final.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315200" y="400265"/>
            <a:ext cx="14859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09398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hf sldNum="0" hdr="0" ftr="0" dt="0"/>
  <p:txStyles>
    <p:titleStyle>
      <a:lvl1pPr algn="ctr" defTabSz="685800" rtl="0" eaLnBrk="1" latinLnBrk="0" hangingPunct="1">
        <a:spcBef>
          <a:spcPct val="0"/>
        </a:spcBef>
        <a:buNone/>
        <a:defRPr sz="3300" kern="1200">
          <a:solidFill>
            <a:schemeClr val="tx1"/>
          </a:solidFill>
          <a:latin typeface="Cambria" pitchFamily="18"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Cambria" pitchFamily="18"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Cambria" pitchFamily="18"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Cambria" pitchFamily="18"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Cambria" pitchFamily="18"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1066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7986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D42F0767-464F-4E49-9C90-EAC5690E8296}" type="datetime1">
              <a:rPr lang="en-US" smtClean="0">
                <a:solidFill>
                  <a:prstClr val="black">
                    <a:tint val="75000"/>
                  </a:prstClr>
                </a:solidFill>
                <a:latin typeface="Arial" charset="0"/>
              </a:rPr>
              <a:pPr fontAlgn="base">
                <a:spcBef>
                  <a:spcPct val="0"/>
                </a:spcBef>
                <a:spcAft>
                  <a:spcPct val="0"/>
                </a:spcAft>
              </a:pPr>
              <a:t>8/17/2018</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3A98F282-A15F-4A87-B428-6991105A83D0}" type="slidenum">
              <a:rPr lang="en-US" smtClean="0">
                <a:solidFill>
                  <a:prstClr val="black">
                    <a:tint val="75000"/>
                  </a:prstClr>
                </a:solidFill>
                <a:latin typeface="Arial" charset="0"/>
              </a:rPr>
              <a:pPr fontAlgn="base">
                <a:spcBef>
                  <a:spcPct val="0"/>
                </a:spcBef>
                <a:spcAft>
                  <a:spcPct val="0"/>
                </a:spcAft>
              </a:pPr>
              <a:t>‹#›</a:t>
            </a:fld>
            <a:endParaRPr lang="en-US" dirty="0">
              <a:solidFill>
                <a:prstClr val="black">
                  <a:tint val="75000"/>
                </a:prstClr>
              </a:solidFill>
              <a:latin typeface="Arial" charset="0"/>
            </a:endParaRPr>
          </a:p>
        </p:txBody>
      </p:sp>
      <p:pic>
        <p:nvPicPr>
          <p:cNvPr id="11" name="Picture 10" descr="New_DOE_Logo_Color_042808.png"/>
          <p:cNvPicPr>
            <a:picLocks noChangeAspect="1"/>
          </p:cNvPicPr>
          <p:nvPr/>
        </p:nvPicPr>
        <p:blipFill>
          <a:blip r:embed="rId15" cstate="print"/>
          <a:stretch>
            <a:fillRect/>
          </a:stretch>
        </p:blipFill>
        <p:spPr>
          <a:xfrm>
            <a:off x="381000" y="382733"/>
            <a:ext cx="1904999" cy="478914"/>
          </a:xfrm>
          <a:prstGeom prst="rect">
            <a:avLst/>
          </a:prstGeom>
        </p:spPr>
      </p:pic>
      <p:sp>
        <p:nvSpPr>
          <p:cNvPr id="9" name="Rectangle 4"/>
          <p:cNvSpPr>
            <a:spLocks noChangeArrowheads="1"/>
          </p:cNvSpPr>
          <p:nvPr userDrawn="1"/>
        </p:nvSpPr>
        <p:spPr bwMode="auto">
          <a:xfrm>
            <a:off x="228600" y="228600"/>
            <a:ext cx="8686800" cy="6400800"/>
          </a:xfrm>
          <a:prstGeom prst="rect">
            <a:avLst/>
          </a:prstGeom>
          <a:noFill/>
          <a:ln w="57150">
            <a:solidFill>
              <a:srgbClr val="333399"/>
            </a:solidFill>
            <a:miter lim="800000"/>
            <a:headEnd/>
            <a:tailEnd/>
          </a:ln>
        </p:spPr>
        <p:txBody>
          <a:bodyPr wrap="none" anchor="ctr"/>
          <a:lstStyle/>
          <a:p>
            <a:pPr fontAlgn="base">
              <a:spcBef>
                <a:spcPct val="0"/>
              </a:spcBef>
              <a:spcAft>
                <a:spcPct val="0"/>
              </a:spcAft>
              <a:defRPr/>
            </a:pPr>
            <a:endParaRPr lang="en-US" kern="0" dirty="0">
              <a:solidFill>
                <a:srgbClr val="000000"/>
              </a:solidFill>
              <a:latin typeface="Arial" charset="0"/>
            </a:endParaRPr>
          </a:p>
        </p:txBody>
      </p:sp>
      <p:pic>
        <p:nvPicPr>
          <p:cNvPr id="12" name="Picture 8" descr="EA logo color final.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315200" y="400265"/>
            <a:ext cx="14859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65123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hf sldNum="0" hdr="0" ftr="0" dt="0"/>
  <p:txStyles>
    <p:titleStyle>
      <a:lvl1pPr algn="ctr" defTabSz="914400" rtl="0" eaLnBrk="1" latinLnBrk="0" hangingPunct="1">
        <a:spcBef>
          <a:spcPct val="0"/>
        </a:spcBef>
        <a:buNone/>
        <a:defRPr sz="4400"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1066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7986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D42F0767-464F-4E49-9C90-EAC5690E8296}" type="datetime1">
              <a:rPr lang="en-US" smtClean="0">
                <a:solidFill>
                  <a:prstClr val="black">
                    <a:tint val="75000"/>
                  </a:prstClr>
                </a:solidFill>
                <a:latin typeface="Arial" charset="0"/>
              </a:rPr>
              <a:pPr fontAlgn="base">
                <a:spcBef>
                  <a:spcPct val="0"/>
                </a:spcBef>
                <a:spcAft>
                  <a:spcPct val="0"/>
                </a:spcAft>
              </a:pPr>
              <a:t>8/17/2018</a:t>
            </a:fld>
            <a:endParaRPr lang="en-US" dirty="0">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dirty="0">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3A98F282-A15F-4A87-B428-6991105A83D0}" type="slidenum">
              <a:rPr lang="en-US" smtClean="0">
                <a:solidFill>
                  <a:prstClr val="black">
                    <a:tint val="75000"/>
                  </a:prstClr>
                </a:solidFill>
                <a:latin typeface="Arial" charset="0"/>
              </a:rPr>
              <a:pPr fontAlgn="base">
                <a:spcBef>
                  <a:spcPct val="0"/>
                </a:spcBef>
                <a:spcAft>
                  <a:spcPct val="0"/>
                </a:spcAft>
              </a:pPr>
              <a:t>‹#›</a:t>
            </a:fld>
            <a:endParaRPr lang="en-US" dirty="0">
              <a:solidFill>
                <a:prstClr val="black">
                  <a:tint val="75000"/>
                </a:prstClr>
              </a:solidFill>
              <a:latin typeface="Arial" charset="0"/>
            </a:endParaRPr>
          </a:p>
        </p:txBody>
      </p:sp>
      <p:pic>
        <p:nvPicPr>
          <p:cNvPr id="11" name="Picture 10" descr="New_DOE_Logo_Color_042808.png"/>
          <p:cNvPicPr>
            <a:picLocks noChangeAspect="1"/>
          </p:cNvPicPr>
          <p:nvPr/>
        </p:nvPicPr>
        <p:blipFill>
          <a:blip r:embed="rId15" cstate="print"/>
          <a:stretch>
            <a:fillRect/>
          </a:stretch>
        </p:blipFill>
        <p:spPr>
          <a:xfrm>
            <a:off x="381000" y="382733"/>
            <a:ext cx="1904999" cy="478914"/>
          </a:xfrm>
          <a:prstGeom prst="rect">
            <a:avLst/>
          </a:prstGeom>
        </p:spPr>
      </p:pic>
      <p:sp>
        <p:nvSpPr>
          <p:cNvPr id="9" name="Rectangle 4"/>
          <p:cNvSpPr>
            <a:spLocks noChangeArrowheads="1"/>
          </p:cNvSpPr>
          <p:nvPr userDrawn="1"/>
        </p:nvSpPr>
        <p:spPr bwMode="auto">
          <a:xfrm>
            <a:off x="228600" y="228600"/>
            <a:ext cx="8686800" cy="6400800"/>
          </a:xfrm>
          <a:prstGeom prst="rect">
            <a:avLst/>
          </a:prstGeom>
          <a:noFill/>
          <a:ln w="57150">
            <a:solidFill>
              <a:srgbClr val="333399"/>
            </a:solidFill>
            <a:miter lim="800000"/>
            <a:headEnd/>
            <a:tailEnd/>
          </a:ln>
        </p:spPr>
        <p:txBody>
          <a:bodyPr wrap="none" anchor="ctr"/>
          <a:lstStyle/>
          <a:p>
            <a:pPr fontAlgn="base">
              <a:spcBef>
                <a:spcPct val="0"/>
              </a:spcBef>
              <a:spcAft>
                <a:spcPct val="0"/>
              </a:spcAft>
              <a:defRPr/>
            </a:pPr>
            <a:endParaRPr lang="en-US" kern="0" dirty="0">
              <a:solidFill>
                <a:srgbClr val="000000"/>
              </a:solidFill>
              <a:latin typeface="Arial" charset="0"/>
            </a:endParaRPr>
          </a:p>
        </p:txBody>
      </p:sp>
      <p:pic>
        <p:nvPicPr>
          <p:cNvPr id="12" name="Picture 8" descr="EA logo color final.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315200" y="400265"/>
            <a:ext cx="14859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44383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hf sldNum="0" hdr="0" ftr="0" dt="0"/>
  <p:txStyles>
    <p:titleStyle>
      <a:lvl1pPr algn="ctr" defTabSz="914400" rtl="0" eaLnBrk="1" latinLnBrk="0" hangingPunct="1">
        <a:spcBef>
          <a:spcPct val="0"/>
        </a:spcBef>
        <a:buNone/>
        <a:defRPr sz="4400"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ergy.gov/ea/services/enforcement" TargetMode="External"/><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2725"/>
            <a:ext cx="7772400" cy="1470025"/>
          </a:xfrm>
        </p:spPr>
        <p:txBody>
          <a:bodyPr>
            <a:normAutofit/>
          </a:bodyPr>
          <a:lstStyle/>
          <a:p>
            <a:pPr>
              <a:spcBef>
                <a:spcPts val="0"/>
              </a:spcBef>
            </a:pPr>
            <a:r>
              <a:rPr lang="en-US" sz="3000" dirty="0">
                <a:solidFill>
                  <a:srgbClr val="333399"/>
                </a:solidFill>
              </a:rPr>
              <a:t>Worker Safety and Health Enforcement </a:t>
            </a:r>
            <a:br>
              <a:rPr lang="en-US" sz="3000" dirty="0">
                <a:solidFill>
                  <a:srgbClr val="333399"/>
                </a:solidFill>
              </a:rPr>
            </a:br>
            <a:r>
              <a:rPr lang="en-US" sz="3000" dirty="0">
                <a:solidFill>
                  <a:srgbClr val="333399"/>
                </a:solidFill>
              </a:rPr>
              <a:t>Program</a:t>
            </a:r>
          </a:p>
        </p:txBody>
      </p:sp>
      <p:sp>
        <p:nvSpPr>
          <p:cNvPr id="3" name="Subtitle 2"/>
          <p:cNvSpPr>
            <a:spLocks noGrp="1"/>
          </p:cNvSpPr>
          <p:nvPr>
            <p:ph type="subTitle" idx="1"/>
          </p:nvPr>
        </p:nvSpPr>
        <p:spPr>
          <a:xfrm>
            <a:off x="1066800" y="3276600"/>
            <a:ext cx="7086600" cy="2971800"/>
          </a:xfrm>
        </p:spPr>
        <p:txBody>
          <a:bodyPr>
            <a:noAutofit/>
          </a:bodyPr>
          <a:lstStyle/>
          <a:p>
            <a:pPr>
              <a:spcAft>
                <a:spcPts val="1200"/>
              </a:spcAft>
            </a:pPr>
            <a:r>
              <a:rPr lang="en-US" sz="2800" dirty="0">
                <a:solidFill>
                  <a:srgbClr val="333399"/>
                </a:solidFill>
              </a:rPr>
              <a:t>Terry Meisinger</a:t>
            </a:r>
          </a:p>
          <a:p>
            <a:r>
              <a:rPr lang="en-US" sz="2400" dirty="0">
                <a:solidFill>
                  <a:srgbClr val="333399"/>
                </a:solidFill>
              </a:rPr>
              <a:t>Office of Worker Safety and Health Enforcement</a:t>
            </a:r>
          </a:p>
          <a:p>
            <a:r>
              <a:rPr lang="en-US" sz="2400" dirty="0">
                <a:solidFill>
                  <a:srgbClr val="333399"/>
                </a:solidFill>
              </a:rPr>
              <a:t>Office of Enterprise Assessments</a:t>
            </a:r>
          </a:p>
          <a:p>
            <a:endParaRPr lang="en-US" sz="2000" dirty="0">
              <a:solidFill>
                <a:schemeClr val="tx1"/>
              </a:solidFill>
            </a:endParaRPr>
          </a:p>
          <a:p>
            <a:r>
              <a:rPr lang="en-US" sz="2000" dirty="0">
                <a:solidFill>
                  <a:schemeClr val="tx1"/>
                </a:solidFill>
                <a:hlinkClick r:id="rId3"/>
              </a:rPr>
              <a:t>http://energy.gov/ea/services/enforcement</a:t>
            </a:r>
            <a:endParaRPr lang="en-US" sz="2000" dirty="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1009110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5400" dirty="0"/>
              <a:t>Questions?</a:t>
            </a:r>
          </a:p>
        </p:txBody>
      </p:sp>
    </p:spTree>
    <p:extLst>
      <p:ext uri="{BB962C8B-B14F-4D97-AF65-F5344CB8AC3E}">
        <p14:creationId xmlns:p14="http://schemas.microsoft.com/office/powerpoint/2010/main" val="456114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066800"/>
            <a:ext cx="7772400" cy="685799"/>
          </a:xfrm>
        </p:spPr>
        <p:txBody>
          <a:bodyPr>
            <a:normAutofit fontScale="90000"/>
          </a:bodyPr>
          <a:lstStyle/>
          <a:p>
            <a:r>
              <a:rPr lang="en-US" dirty="0">
                <a:solidFill>
                  <a:srgbClr val="0033CC"/>
                </a:solidFill>
              </a:rPr>
              <a:t>Trends</a:t>
            </a:r>
            <a:endParaRPr lang="en-US" sz="2800" dirty="0">
              <a:solidFill>
                <a:srgbClr val="0033CC"/>
              </a:solidFill>
            </a:endParaRPr>
          </a:p>
        </p:txBody>
      </p:sp>
      <p:sp>
        <p:nvSpPr>
          <p:cNvPr id="5" name="Subtitle 4"/>
          <p:cNvSpPr>
            <a:spLocks noGrp="1"/>
          </p:cNvSpPr>
          <p:nvPr>
            <p:ph type="subTitle" idx="1"/>
          </p:nvPr>
        </p:nvSpPr>
        <p:spPr>
          <a:xfrm>
            <a:off x="1227034" y="2280584"/>
            <a:ext cx="7162800" cy="3886200"/>
          </a:xfrm>
        </p:spPr>
        <p:txBody>
          <a:bodyPr>
            <a:noAutofit/>
          </a:bodyPr>
          <a:lstStyle/>
          <a:p>
            <a:pPr marL="365760" indent="-365760" algn="l">
              <a:spcBef>
                <a:spcPts val="0"/>
              </a:spcBef>
              <a:spcAft>
                <a:spcPts val="1200"/>
              </a:spcAft>
              <a:buClr>
                <a:srgbClr val="333399"/>
              </a:buClr>
              <a:buFont typeface="Wingdings" panose="05000000000000000000" pitchFamily="2" charset="2"/>
              <a:buChar char="§"/>
            </a:pPr>
            <a:r>
              <a:rPr lang="en-US" sz="2800" dirty="0">
                <a:solidFill>
                  <a:schemeClr val="tx1"/>
                </a:solidFill>
              </a:rPr>
              <a:t>Electrical Safety</a:t>
            </a:r>
          </a:p>
          <a:p>
            <a:pPr marL="365760" indent="-365760" algn="l">
              <a:spcBef>
                <a:spcPts val="0"/>
              </a:spcBef>
              <a:spcAft>
                <a:spcPts val="1200"/>
              </a:spcAft>
              <a:buClr>
                <a:srgbClr val="333399"/>
              </a:buClr>
              <a:buFont typeface="Wingdings" panose="05000000000000000000" pitchFamily="2" charset="2"/>
              <a:buChar char="§"/>
            </a:pPr>
            <a:r>
              <a:rPr lang="en-US" sz="2800" dirty="0">
                <a:solidFill>
                  <a:schemeClr val="tx1"/>
                </a:solidFill>
              </a:rPr>
              <a:t>Emergency Response</a:t>
            </a:r>
          </a:p>
          <a:p>
            <a:pPr marL="365760" indent="-365760" algn="l">
              <a:spcBef>
                <a:spcPts val="0"/>
              </a:spcBef>
              <a:spcAft>
                <a:spcPts val="1200"/>
              </a:spcAft>
              <a:buClr>
                <a:srgbClr val="333399"/>
              </a:buClr>
              <a:buFont typeface="Wingdings" panose="05000000000000000000" pitchFamily="2" charset="2"/>
              <a:buChar char="§"/>
            </a:pPr>
            <a:r>
              <a:rPr lang="en-US" sz="2800" dirty="0">
                <a:solidFill>
                  <a:schemeClr val="tx1"/>
                </a:solidFill>
              </a:rPr>
              <a:t>Hierarchy of Controls</a:t>
            </a:r>
          </a:p>
          <a:p>
            <a:pPr marL="365760" indent="-365760" algn="l">
              <a:spcBef>
                <a:spcPts val="0"/>
              </a:spcBef>
              <a:spcAft>
                <a:spcPts val="1200"/>
              </a:spcAft>
              <a:buClr>
                <a:srgbClr val="333399"/>
              </a:buClr>
              <a:buFont typeface="Wingdings" panose="05000000000000000000" pitchFamily="2" charset="2"/>
              <a:buChar char="§"/>
            </a:pPr>
            <a:r>
              <a:rPr lang="en-US" sz="2800" dirty="0">
                <a:solidFill>
                  <a:schemeClr val="tx1"/>
                </a:solidFill>
              </a:rPr>
              <a:t>Training and Information</a:t>
            </a:r>
          </a:p>
          <a:p>
            <a:pPr marL="365760" indent="-365760" algn="l">
              <a:spcBef>
                <a:spcPts val="0"/>
              </a:spcBef>
              <a:spcAft>
                <a:spcPts val="1200"/>
              </a:spcAft>
              <a:buClr>
                <a:srgbClr val="333399"/>
              </a:buClr>
              <a:buFont typeface="Wingdings" panose="05000000000000000000" pitchFamily="2" charset="2"/>
              <a:buChar char="§"/>
            </a:pPr>
            <a:endParaRPr lang="en-US" sz="2400" dirty="0">
              <a:solidFill>
                <a:schemeClr val="tx1"/>
              </a:solidFill>
            </a:endParaRPr>
          </a:p>
        </p:txBody>
      </p:sp>
    </p:spTree>
    <p:extLst>
      <p:ext uri="{BB962C8B-B14F-4D97-AF65-F5344CB8AC3E}">
        <p14:creationId xmlns:p14="http://schemas.microsoft.com/office/powerpoint/2010/main" val="1436068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4500" y="1418095"/>
            <a:ext cx="4611413" cy="5110721"/>
          </a:xfrm>
        </p:spPr>
        <p:txBody>
          <a:bodyPr>
            <a:noAutofit/>
          </a:bodyPr>
          <a:lstStyle/>
          <a:p>
            <a:r>
              <a:rPr lang="en-US" dirty="0"/>
              <a:t>Event </a:t>
            </a:r>
          </a:p>
          <a:p>
            <a:pPr lvl="1"/>
            <a:r>
              <a:rPr lang="en-US" sz="2400" dirty="0"/>
              <a:t> 5kV Electrical shock</a:t>
            </a:r>
          </a:p>
          <a:p>
            <a:r>
              <a:rPr lang="en-US" dirty="0"/>
              <a:t>Outcome</a:t>
            </a:r>
          </a:p>
          <a:p>
            <a:pPr lvl="1"/>
            <a:r>
              <a:rPr lang="en-US" sz="2400" dirty="0"/>
              <a:t>PNOV</a:t>
            </a:r>
          </a:p>
          <a:p>
            <a:r>
              <a:rPr lang="en-US" dirty="0"/>
              <a:t>Issues</a:t>
            </a:r>
          </a:p>
          <a:p>
            <a:pPr lvl="1"/>
            <a:r>
              <a:rPr lang="en-US" sz="2400" dirty="0"/>
              <a:t>Hazard Identification and Assessment</a:t>
            </a:r>
          </a:p>
          <a:p>
            <a:pPr lvl="1"/>
            <a:r>
              <a:rPr lang="en-US" sz="2400" dirty="0"/>
              <a:t>Hazard Prevention and Abatement</a:t>
            </a:r>
          </a:p>
          <a:p>
            <a:pPr lvl="1"/>
            <a:r>
              <a:rPr lang="en-US" sz="2400" dirty="0"/>
              <a:t>Safety &amp; Health Standards</a:t>
            </a:r>
          </a:p>
          <a:p>
            <a:pPr lvl="2"/>
            <a:r>
              <a:rPr lang="en-US" sz="2400" dirty="0"/>
              <a:t>Electrical Safety</a:t>
            </a:r>
          </a:p>
          <a:p>
            <a:pPr lvl="1"/>
            <a:r>
              <a:rPr lang="en-US" sz="2400" dirty="0"/>
              <a:t>Training and Information</a:t>
            </a:r>
          </a:p>
          <a:p>
            <a:pPr lvl="1"/>
            <a:endParaRPr lang="en-US" sz="2400" dirty="0"/>
          </a:p>
          <a:p>
            <a:pPr marL="342900" lvl="1" indent="0">
              <a:buNone/>
            </a:pPr>
            <a:r>
              <a:rPr lang="en-US" sz="2400" dirty="0"/>
              <a:t>		</a:t>
            </a:r>
          </a:p>
          <a:p>
            <a:pPr lvl="1"/>
            <a:endParaRPr lang="en-US" sz="2400" dirty="0"/>
          </a:p>
        </p:txBody>
      </p:sp>
      <p:sp>
        <p:nvSpPr>
          <p:cNvPr id="4" name="Title 3"/>
          <p:cNvSpPr>
            <a:spLocks noGrp="1"/>
          </p:cNvSpPr>
          <p:nvPr>
            <p:ph type="title"/>
          </p:nvPr>
        </p:nvSpPr>
        <p:spPr>
          <a:xfrm>
            <a:off x="1382729" y="832879"/>
            <a:ext cx="6172200" cy="685800"/>
          </a:xfrm>
        </p:spPr>
        <p:txBody>
          <a:bodyPr>
            <a:noAutofit/>
          </a:bodyPr>
          <a:lstStyle/>
          <a:p>
            <a:r>
              <a:rPr lang="en-US" sz="2800" b="1" dirty="0"/>
              <a:t>National Security Technologies, LLC </a:t>
            </a:r>
            <a:br>
              <a:rPr lang="en-US" sz="2800" b="1" dirty="0"/>
            </a:br>
            <a:r>
              <a:rPr lang="en-US" sz="2800" b="1" dirty="0"/>
              <a:t>Nevada National Security Site</a:t>
            </a:r>
          </a:p>
        </p:txBody>
      </p:sp>
      <p:pic>
        <p:nvPicPr>
          <p:cNvPr id="2" name="Picture 1"/>
          <p:cNvPicPr>
            <a:picLocks noChangeAspect="1"/>
          </p:cNvPicPr>
          <p:nvPr/>
        </p:nvPicPr>
        <p:blipFill>
          <a:blip r:embed="rId3"/>
          <a:stretch>
            <a:fillRect/>
          </a:stretch>
        </p:blipFill>
        <p:spPr>
          <a:xfrm>
            <a:off x="4522916" y="2250996"/>
            <a:ext cx="3878887" cy="2878788"/>
          </a:xfrm>
          <a:prstGeom prst="rect">
            <a:avLst/>
          </a:prstGeom>
        </p:spPr>
      </p:pic>
    </p:spTree>
    <p:extLst>
      <p:ext uri="{BB962C8B-B14F-4D97-AF65-F5344CB8AC3E}">
        <p14:creationId xmlns:p14="http://schemas.microsoft.com/office/powerpoint/2010/main" val="2877758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6796" y="1356884"/>
            <a:ext cx="4769069" cy="5048847"/>
          </a:xfrm>
          <a:effectLst>
            <a:softEdge rad="114300"/>
          </a:effectLst>
        </p:spPr>
        <p:txBody>
          <a:bodyPr>
            <a:noAutofit/>
          </a:bodyPr>
          <a:lstStyle/>
          <a:p>
            <a:r>
              <a:rPr lang="en-US" dirty="0"/>
              <a:t>Event </a:t>
            </a:r>
          </a:p>
          <a:p>
            <a:pPr lvl="1"/>
            <a:r>
              <a:rPr lang="en-US" sz="2400" dirty="0"/>
              <a:t>Electrical Shock Event at Transformer</a:t>
            </a:r>
          </a:p>
          <a:p>
            <a:r>
              <a:rPr lang="en-US" dirty="0"/>
              <a:t>Outcome </a:t>
            </a:r>
          </a:p>
          <a:p>
            <a:pPr lvl="1"/>
            <a:r>
              <a:rPr lang="en-US" sz="2400" dirty="0"/>
              <a:t>Consent Order</a:t>
            </a:r>
          </a:p>
          <a:p>
            <a:r>
              <a:rPr lang="en-US" dirty="0"/>
              <a:t>Issues</a:t>
            </a:r>
          </a:p>
          <a:p>
            <a:pPr lvl="1"/>
            <a:r>
              <a:rPr lang="en-US" sz="2400" dirty="0"/>
              <a:t>Hazard Identification and Assessment</a:t>
            </a:r>
          </a:p>
          <a:p>
            <a:pPr lvl="1"/>
            <a:r>
              <a:rPr lang="en-US" sz="2400" dirty="0"/>
              <a:t>Hazard Prevention and Abatement</a:t>
            </a:r>
          </a:p>
          <a:p>
            <a:pPr lvl="1"/>
            <a:r>
              <a:rPr lang="en-US" sz="2400" dirty="0"/>
              <a:t>Safety &amp; Health Standards</a:t>
            </a:r>
          </a:p>
          <a:p>
            <a:pPr lvl="1"/>
            <a:r>
              <a:rPr lang="en-US" sz="2400" dirty="0"/>
              <a:t>Training and Information</a:t>
            </a:r>
          </a:p>
        </p:txBody>
      </p:sp>
      <p:sp>
        <p:nvSpPr>
          <p:cNvPr id="4" name="Title 3"/>
          <p:cNvSpPr>
            <a:spLocks noGrp="1"/>
          </p:cNvSpPr>
          <p:nvPr>
            <p:ph type="title"/>
          </p:nvPr>
        </p:nvSpPr>
        <p:spPr>
          <a:xfrm>
            <a:off x="1380704" y="814836"/>
            <a:ext cx="6172200" cy="685800"/>
          </a:xfrm>
        </p:spPr>
        <p:txBody>
          <a:bodyPr>
            <a:noAutofit/>
          </a:bodyPr>
          <a:lstStyle/>
          <a:p>
            <a:r>
              <a:rPr lang="en-US" sz="2800" b="1" dirty="0"/>
              <a:t>Nuclear Waste Partnership </a:t>
            </a:r>
            <a:br>
              <a:rPr lang="en-US" sz="2800" b="1" dirty="0"/>
            </a:br>
            <a:r>
              <a:rPr lang="en-US" sz="2800" b="1" dirty="0"/>
              <a:t>WIPP</a:t>
            </a:r>
          </a:p>
        </p:txBody>
      </p:sp>
      <p:pic>
        <p:nvPicPr>
          <p:cNvPr id="2" name="Picture 1"/>
          <p:cNvPicPr>
            <a:picLocks noChangeAspect="1"/>
          </p:cNvPicPr>
          <p:nvPr/>
        </p:nvPicPr>
        <p:blipFill>
          <a:blip r:embed="rId3"/>
          <a:stretch>
            <a:fillRect/>
          </a:stretch>
        </p:blipFill>
        <p:spPr>
          <a:xfrm>
            <a:off x="4667005" y="3881308"/>
            <a:ext cx="1780561" cy="2705231"/>
          </a:xfrm>
          <a:prstGeom prst="rect">
            <a:avLst/>
          </a:prstGeom>
          <a:effectLst/>
        </p:spPr>
      </p:pic>
      <p:pic>
        <p:nvPicPr>
          <p:cNvPr id="8" name="Picture 7"/>
          <p:cNvPicPr>
            <a:picLocks noChangeAspect="1"/>
          </p:cNvPicPr>
          <p:nvPr/>
        </p:nvPicPr>
        <p:blipFill rotWithShape="1">
          <a:blip r:embed="rId4"/>
          <a:srcRect b="3456"/>
          <a:stretch/>
        </p:blipFill>
        <p:spPr>
          <a:xfrm>
            <a:off x="6556917" y="4704918"/>
            <a:ext cx="2223038" cy="1123453"/>
          </a:xfrm>
          <a:prstGeom prst="rect">
            <a:avLst/>
          </a:prstGeom>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4366041" y="1759243"/>
            <a:ext cx="2300227" cy="2292494"/>
          </a:xfrm>
          <a:prstGeom prst="rect">
            <a:avLst/>
          </a:prstGeom>
        </p:spPr>
      </p:pic>
      <p:pic>
        <p:nvPicPr>
          <p:cNvPr id="7" name="Picture 6"/>
          <p:cNvPicPr/>
          <p:nvPr/>
        </p:nvPicPr>
        <p:blipFill rotWithShape="1">
          <a:blip r:embed="rId6" cstate="print">
            <a:extLst>
              <a:ext uri="{28A0092B-C50C-407E-A947-70E740481C1C}">
                <a14:useLocalDpi xmlns:a14="http://schemas.microsoft.com/office/drawing/2010/main" val="0"/>
              </a:ext>
            </a:extLst>
          </a:blip>
          <a:srcRect r="16052"/>
          <a:stretch/>
        </p:blipFill>
        <p:spPr>
          <a:xfrm>
            <a:off x="6666268" y="1759243"/>
            <a:ext cx="2216491" cy="2463351"/>
          </a:xfrm>
          <a:prstGeom prst="rect">
            <a:avLst/>
          </a:prstGeom>
        </p:spPr>
      </p:pic>
    </p:spTree>
    <p:extLst>
      <p:ext uri="{BB962C8B-B14F-4D97-AF65-F5344CB8AC3E}">
        <p14:creationId xmlns:p14="http://schemas.microsoft.com/office/powerpoint/2010/main" val="287908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901" y="1680116"/>
            <a:ext cx="7634869" cy="4624039"/>
          </a:xfrm>
        </p:spPr>
        <p:txBody>
          <a:bodyPr>
            <a:normAutofit/>
          </a:bodyPr>
          <a:lstStyle/>
          <a:p>
            <a:r>
              <a:rPr lang="en-US" dirty="0"/>
              <a:t>Events </a:t>
            </a:r>
          </a:p>
          <a:p>
            <a:pPr lvl="1"/>
            <a:r>
              <a:rPr lang="en-US" sz="2400" dirty="0"/>
              <a:t>Two Events</a:t>
            </a:r>
          </a:p>
          <a:p>
            <a:pPr lvl="2"/>
            <a:r>
              <a:rPr lang="en-US" sz="2400" dirty="0"/>
              <a:t>May 10, 2017 – Hybrid Vehicle Battery</a:t>
            </a:r>
          </a:p>
          <a:p>
            <a:pPr lvl="2"/>
            <a:r>
              <a:rPr lang="en-US" sz="2400" dirty="0"/>
              <a:t>July 18, 2017 – Capacitor Event</a:t>
            </a:r>
          </a:p>
          <a:p>
            <a:pPr lvl="1"/>
            <a:r>
              <a:rPr lang="en-US" sz="2400" dirty="0"/>
              <a:t>Both Events Resulted in Electrical Burns</a:t>
            </a:r>
          </a:p>
          <a:p>
            <a:pPr lvl="1"/>
            <a:r>
              <a:rPr lang="en-US" sz="2400" dirty="0"/>
              <a:t>Also a Third Event Outside of Part 851</a:t>
            </a:r>
          </a:p>
          <a:p>
            <a:pPr lvl="2"/>
            <a:r>
              <a:rPr lang="en-US" sz="2400" dirty="0"/>
              <a:t>July 25, 2017 – Beamline Battery </a:t>
            </a:r>
          </a:p>
          <a:p>
            <a:pPr marL="342900" lvl="1" indent="0">
              <a:buNone/>
            </a:pPr>
            <a:endParaRPr lang="en-US" dirty="0"/>
          </a:p>
        </p:txBody>
      </p:sp>
      <p:sp>
        <p:nvSpPr>
          <p:cNvPr id="4" name="Title 3"/>
          <p:cNvSpPr>
            <a:spLocks noGrp="1"/>
          </p:cNvSpPr>
          <p:nvPr>
            <p:ph type="title"/>
          </p:nvPr>
        </p:nvSpPr>
        <p:spPr>
          <a:xfrm>
            <a:off x="1374388" y="857928"/>
            <a:ext cx="6172200" cy="685800"/>
          </a:xfrm>
        </p:spPr>
        <p:txBody>
          <a:bodyPr>
            <a:noAutofit/>
          </a:bodyPr>
          <a:lstStyle/>
          <a:p>
            <a:r>
              <a:rPr lang="en-US" sz="2800" b="1" dirty="0"/>
              <a:t>UChicago Argonne, LLC</a:t>
            </a:r>
            <a:br>
              <a:rPr lang="en-US" sz="2800" b="1" dirty="0"/>
            </a:br>
            <a:r>
              <a:rPr lang="en-US" sz="2800" b="1" dirty="0"/>
              <a:t>Argonne National Laboratory</a:t>
            </a:r>
          </a:p>
        </p:txBody>
      </p:sp>
    </p:spTree>
    <p:extLst>
      <p:ext uri="{BB962C8B-B14F-4D97-AF65-F5344CB8AC3E}">
        <p14:creationId xmlns:p14="http://schemas.microsoft.com/office/powerpoint/2010/main" val="50493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74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1594" t="8448" r="4224" b="7481"/>
          <a:stretch/>
        </p:blipFill>
        <p:spPr>
          <a:xfrm>
            <a:off x="2081047" y="4658710"/>
            <a:ext cx="6558455" cy="1926968"/>
          </a:xfrm>
          <a:prstGeom prst="rect">
            <a:avLst/>
          </a:prstGeom>
          <a:effectLst/>
        </p:spPr>
      </p:pic>
      <p:sp>
        <p:nvSpPr>
          <p:cNvPr id="3" name="Content Placeholder 2"/>
          <p:cNvSpPr>
            <a:spLocks noGrp="1"/>
          </p:cNvSpPr>
          <p:nvPr>
            <p:ph idx="1"/>
          </p:nvPr>
        </p:nvSpPr>
        <p:spPr>
          <a:xfrm>
            <a:off x="586368" y="1675790"/>
            <a:ext cx="3153008" cy="4539156"/>
          </a:xfrm>
        </p:spPr>
        <p:txBody>
          <a:bodyPr>
            <a:normAutofit/>
          </a:bodyPr>
          <a:lstStyle/>
          <a:p>
            <a:r>
              <a:rPr lang="en-US" dirty="0"/>
              <a:t>Hybrid Vehicle Event</a:t>
            </a:r>
          </a:p>
          <a:p>
            <a:pPr lvl="1"/>
            <a:r>
              <a:rPr lang="en-US" sz="2400" dirty="0"/>
              <a:t>Troubleshooting instrumentation installed on a plug-in hybrid electric vehicle’s high voltage battery pack</a:t>
            </a:r>
          </a:p>
          <a:p>
            <a:pPr marL="342900" lvl="1" indent="0">
              <a:buNone/>
            </a:pPr>
            <a:endParaRPr lang="en-US" dirty="0"/>
          </a:p>
        </p:txBody>
      </p:sp>
      <p:sp>
        <p:nvSpPr>
          <p:cNvPr id="4" name="Title 3"/>
          <p:cNvSpPr>
            <a:spLocks noGrp="1"/>
          </p:cNvSpPr>
          <p:nvPr>
            <p:ph type="title"/>
          </p:nvPr>
        </p:nvSpPr>
        <p:spPr>
          <a:xfrm>
            <a:off x="1366954" y="850494"/>
            <a:ext cx="6172200" cy="685800"/>
          </a:xfrm>
        </p:spPr>
        <p:txBody>
          <a:bodyPr>
            <a:noAutofit/>
          </a:bodyPr>
          <a:lstStyle/>
          <a:p>
            <a:r>
              <a:rPr lang="en-US" sz="2800" b="1" dirty="0"/>
              <a:t>UChicago Argonne, LLC</a:t>
            </a:r>
            <a:br>
              <a:rPr lang="en-US" sz="2800" b="1" dirty="0"/>
            </a:br>
            <a:r>
              <a:rPr lang="en-US" sz="2800" b="1" dirty="0"/>
              <a:t>Argonne National Laboratory</a:t>
            </a:r>
          </a:p>
        </p:txBody>
      </p:sp>
      <p:pic>
        <p:nvPicPr>
          <p:cNvPr id="7" name="Picture 6"/>
          <p:cNvPicPr>
            <a:picLocks noChangeAspect="1"/>
          </p:cNvPicPr>
          <p:nvPr/>
        </p:nvPicPr>
        <p:blipFill>
          <a:blip r:embed="rId4"/>
          <a:stretch>
            <a:fillRect/>
          </a:stretch>
        </p:blipFill>
        <p:spPr>
          <a:xfrm>
            <a:off x="4905597" y="1956759"/>
            <a:ext cx="3398344" cy="2521352"/>
          </a:xfrm>
          <a:prstGeom prst="rect">
            <a:avLst/>
          </a:prstGeom>
        </p:spPr>
      </p:pic>
    </p:spTree>
    <p:extLst>
      <p:ext uri="{BB962C8B-B14F-4D97-AF65-F5344CB8AC3E}">
        <p14:creationId xmlns:p14="http://schemas.microsoft.com/office/powerpoint/2010/main" val="1773354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063" y="1683224"/>
            <a:ext cx="4021874" cy="2375820"/>
          </a:xfrm>
        </p:spPr>
        <p:txBody>
          <a:bodyPr>
            <a:normAutofit/>
          </a:bodyPr>
          <a:lstStyle/>
          <a:p>
            <a:r>
              <a:rPr lang="en-US" sz="2800" dirty="0"/>
              <a:t>Capacitor Event</a:t>
            </a:r>
          </a:p>
          <a:p>
            <a:pPr lvl="1"/>
            <a:r>
              <a:rPr lang="en-US" sz="2800" dirty="0"/>
              <a:t>Testing of 10 kilovolt, 15.5 kilojoule capacitors </a:t>
            </a:r>
          </a:p>
          <a:p>
            <a:endParaRPr lang="en-US" dirty="0"/>
          </a:p>
          <a:p>
            <a:pPr marL="342900" lvl="1" indent="0">
              <a:buNone/>
            </a:pPr>
            <a:endParaRPr lang="en-US" dirty="0"/>
          </a:p>
        </p:txBody>
      </p:sp>
      <p:sp>
        <p:nvSpPr>
          <p:cNvPr id="4" name="Title 3"/>
          <p:cNvSpPr>
            <a:spLocks noGrp="1"/>
          </p:cNvSpPr>
          <p:nvPr>
            <p:ph type="title"/>
          </p:nvPr>
        </p:nvSpPr>
        <p:spPr>
          <a:xfrm>
            <a:off x="1404124" y="819142"/>
            <a:ext cx="6172200" cy="685800"/>
          </a:xfrm>
        </p:spPr>
        <p:txBody>
          <a:bodyPr>
            <a:noAutofit/>
          </a:bodyPr>
          <a:lstStyle/>
          <a:p>
            <a:r>
              <a:rPr lang="en-US" sz="2800" b="1" dirty="0"/>
              <a:t>UChicago Argonne, LLC</a:t>
            </a:r>
            <a:br>
              <a:rPr lang="en-US" sz="2800" b="1" dirty="0"/>
            </a:br>
            <a:r>
              <a:rPr lang="en-US" sz="2800" b="1" dirty="0"/>
              <a:t>Argonne National Laboratory</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2678" y="1616316"/>
            <a:ext cx="4347313" cy="3260484"/>
          </a:xfrm>
          <a:prstGeom prst="rect">
            <a:avLst/>
          </a:prstGeom>
        </p:spPr>
      </p:pic>
      <p:pic>
        <p:nvPicPr>
          <p:cNvPr id="5" name="Picture 4"/>
          <p:cNvPicPr>
            <a:picLocks noChangeAspect="1"/>
          </p:cNvPicPr>
          <p:nvPr/>
        </p:nvPicPr>
        <p:blipFill>
          <a:blip r:embed="rId4"/>
          <a:stretch>
            <a:fillRect/>
          </a:stretch>
        </p:blipFill>
        <p:spPr>
          <a:xfrm>
            <a:off x="2668859" y="3079569"/>
            <a:ext cx="3063931" cy="3436407"/>
          </a:xfrm>
          <a:prstGeom prst="rect">
            <a:avLst/>
          </a:prstGeom>
        </p:spPr>
      </p:pic>
    </p:spTree>
    <p:extLst>
      <p:ext uri="{BB962C8B-B14F-4D97-AF65-F5344CB8AC3E}">
        <p14:creationId xmlns:p14="http://schemas.microsoft.com/office/powerpoint/2010/main" val="2277181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578" y="1727276"/>
            <a:ext cx="7568890" cy="4576880"/>
          </a:xfrm>
        </p:spPr>
        <p:txBody>
          <a:bodyPr>
            <a:normAutofit/>
          </a:bodyPr>
          <a:lstStyle/>
          <a:p>
            <a:r>
              <a:rPr lang="en-US" sz="2800" dirty="0"/>
              <a:t>Outcome</a:t>
            </a:r>
          </a:p>
          <a:p>
            <a:pPr lvl="1"/>
            <a:r>
              <a:rPr lang="en-US" sz="2800" dirty="0"/>
              <a:t>Consent Order (CO)</a:t>
            </a:r>
          </a:p>
          <a:p>
            <a:r>
              <a:rPr lang="en-US" sz="2800" dirty="0"/>
              <a:t>Issues</a:t>
            </a:r>
          </a:p>
          <a:p>
            <a:pPr lvl="1"/>
            <a:r>
              <a:rPr lang="en-US" sz="2800" dirty="0"/>
              <a:t>Hazard Identification</a:t>
            </a:r>
          </a:p>
          <a:p>
            <a:pPr lvl="1"/>
            <a:r>
              <a:rPr lang="en-US" sz="2800" dirty="0"/>
              <a:t>Hazard Prevention</a:t>
            </a:r>
          </a:p>
          <a:p>
            <a:pPr lvl="1"/>
            <a:r>
              <a:rPr lang="en-US" sz="2800" dirty="0"/>
              <a:t>Safety and Health Standards</a:t>
            </a:r>
          </a:p>
          <a:p>
            <a:pPr marL="342900" lvl="1" indent="0">
              <a:buNone/>
            </a:pPr>
            <a:endParaRPr lang="en-US" dirty="0"/>
          </a:p>
        </p:txBody>
      </p:sp>
      <p:sp>
        <p:nvSpPr>
          <p:cNvPr id="4" name="Title 3"/>
          <p:cNvSpPr>
            <a:spLocks noGrp="1"/>
          </p:cNvSpPr>
          <p:nvPr>
            <p:ph type="title"/>
          </p:nvPr>
        </p:nvSpPr>
        <p:spPr>
          <a:xfrm>
            <a:off x="1366954" y="850493"/>
            <a:ext cx="6172200" cy="685800"/>
          </a:xfrm>
        </p:spPr>
        <p:txBody>
          <a:bodyPr>
            <a:noAutofit/>
          </a:bodyPr>
          <a:lstStyle/>
          <a:p>
            <a:r>
              <a:rPr lang="en-US" sz="2800" b="1" dirty="0"/>
              <a:t>UChicago Argonne, LLC</a:t>
            </a:r>
            <a:br>
              <a:rPr lang="en-US" sz="2800" b="1" dirty="0"/>
            </a:br>
            <a:r>
              <a:rPr lang="en-US" sz="2800" b="1" dirty="0"/>
              <a:t>Argonne National Laboratory</a:t>
            </a:r>
          </a:p>
        </p:txBody>
      </p:sp>
    </p:spTree>
    <p:extLst>
      <p:ext uri="{BB962C8B-B14F-4D97-AF65-F5344CB8AC3E}">
        <p14:creationId xmlns:p14="http://schemas.microsoft.com/office/powerpoint/2010/main" val="259807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Sandia National Laboratory</a:t>
            </a:r>
            <a:br>
              <a:rPr lang="en-US" dirty="0"/>
            </a:br>
            <a:r>
              <a:rPr lang="en-US" sz="2700" dirty="0"/>
              <a:t>National Technology and Engineering Solutions of Sandia, LLC</a:t>
            </a:r>
          </a:p>
        </p:txBody>
      </p:sp>
      <p:sp>
        <p:nvSpPr>
          <p:cNvPr id="3" name="Content Placeholder 2"/>
          <p:cNvSpPr>
            <a:spLocks noGrp="1"/>
          </p:cNvSpPr>
          <p:nvPr>
            <p:ph idx="1"/>
          </p:nvPr>
        </p:nvSpPr>
        <p:spPr/>
        <p:txBody>
          <a:bodyPr/>
          <a:lstStyle/>
          <a:p>
            <a:r>
              <a:rPr lang="en-US" dirty="0"/>
              <a:t>Notice of Intent</a:t>
            </a:r>
          </a:p>
          <a:p>
            <a:pPr lvl="1"/>
            <a:r>
              <a:rPr lang="en-US" sz="2400" dirty="0"/>
              <a:t>High-Voltage Incident in Coyote Test Field Resulting in a Downed Live 46 kV Power Line and a Brush Fire (4/11)</a:t>
            </a:r>
          </a:p>
          <a:p>
            <a:pPr lvl="1"/>
            <a:r>
              <a:rPr lang="en-US" sz="2400" dirty="0"/>
              <a:t> Electrical shock in a1 wind turbine nacelle for SWiFT Project in Lubbock, Texas  (6/11)</a:t>
            </a:r>
          </a:p>
          <a:p>
            <a:pPr lvl="1"/>
            <a:r>
              <a:rPr lang="en-US" sz="2400" dirty="0"/>
              <a:t>Electrical Shock at Thunder Range (6/12)</a:t>
            </a:r>
          </a:p>
          <a:p>
            <a:pPr lvl="1"/>
            <a:endParaRPr lang="en-US" dirty="0"/>
          </a:p>
        </p:txBody>
      </p:sp>
    </p:spTree>
    <p:extLst>
      <p:ext uri="{BB962C8B-B14F-4D97-AF65-F5344CB8AC3E}">
        <p14:creationId xmlns:p14="http://schemas.microsoft.com/office/powerpoint/2010/main" val="65217647"/>
      </p:ext>
    </p:extLst>
  </p:cSld>
  <p:clrMapOvr>
    <a:masterClrMapping/>
  </p:clrMapOvr>
</p:sld>
</file>

<file path=ppt/theme/theme1.xml><?xml version="1.0" encoding="utf-8"?>
<a:theme xmlns:a="http://schemas.openxmlformats.org/drawingml/2006/main" name="EA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A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A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EA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EA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1407</Words>
  <Application>Microsoft Office PowerPoint</Application>
  <PresentationFormat>On-screen Show (4:3)</PresentationFormat>
  <Paragraphs>122</Paragraphs>
  <Slides>10</Slides>
  <Notes>10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Cambria</vt:lpstr>
      <vt:lpstr>Wingdings</vt:lpstr>
      <vt:lpstr>EA Slide Master</vt:lpstr>
      <vt:lpstr>1_EA Slide Master</vt:lpstr>
      <vt:lpstr>2_EA Slide Master</vt:lpstr>
      <vt:lpstr>3_EA Slide Master</vt:lpstr>
      <vt:lpstr>4_EA Slide Master</vt:lpstr>
      <vt:lpstr>Worker Safety and Health Enforcement  Program</vt:lpstr>
      <vt:lpstr>Trends</vt:lpstr>
      <vt:lpstr>National Security Technologies, LLC  Nevada National Security Site</vt:lpstr>
      <vt:lpstr>Nuclear Waste Partnership  WIPP</vt:lpstr>
      <vt:lpstr>UChicago Argonne, LLC Argonne National Laboratory</vt:lpstr>
      <vt:lpstr>UChicago Argonne, LLC Argonne National Laboratory</vt:lpstr>
      <vt:lpstr>UChicago Argonne, LLC Argonne National Laboratory</vt:lpstr>
      <vt:lpstr>UChicago Argonne, LLC Argonne National Laboratory</vt:lpstr>
      <vt:lpstr>Sandia National Laboratory National Technology and Engineering Solutions of Sandia, LLC</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Meisinger, Terry</dc:creator>
  <cp:lastModifiedBy>Christine Frei</cp:lastModifiedBy>
  <cp:revision>43</cp:revision>
  <cp:lastPrinted>2018-07-19T17:17:20Z</cp:lastPrinted>
  <dcterms:created xsi:type="dcterms:W3CDTF">2018-07-18T16:26:08Z</dcterms:created>
  <dcterms:modified xsi:type="dcterms:W3CDTF">2018-08-17T19:54:37Z</dcterms:modified>
</cp:coreProperties>
</file>