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6" r:id="rId2"/>
    <p:sldId id="267" r:id="rId3"/>
    <p:sldId id="283" r:id="rId4"/>
    <p:sldId id="284" r:id="rId5"/>
    <p:sldId id="285" r:id="rId6"/>
    <p:sldId id="286" r:id="rId7"/>
    <p:sldId id="289" r:id="rId8"/>
    <p:sldId id="287" r:id="rId9"/>
    <p:sldId id="288" r:id="rId10"/>
    <p:sldId id="290" r:id="rId11"/>
    <p:sldId id="291" r:id="rId12"/>
    <p:sldId id="292" r:id="rId13"/>
    <p:sldId id="296" r:id="rId14"/>
    <p:sldId id="306" r:id="rId15"/>
    <p:sldId id="297" r:id="rId16"/>
    <p:sldId id="298" r:id="rId17"/>
    <p:sldId id="300" r:id="rId18"/>
    <p:sldId id="302" r:id="rId19"/>
    <p:sldId id="293" r:id="rId20"/>
    <p:sldId id="301" r:id="rId21"/>
    <p:sldId id="303" r:id="rId22"/>
    <p:sldId id="304" r:id="rId23"/>
    <p:sldId id="305" r:id="rId24"/>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8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39" autoAdjust="0"/>
    <p:restoredTop sz="82740"/>
  </p:normalViewPr>
  <p:slideViewPr>
    <p:cSldViewPr snapToGrid="0" snapToObjects="1">
      <p:cViewPr varScale="1">
        <p:scale>
          <a:sx n="95" d="100"/>
          <a:sy n="95" d="100"/>
        </p:scale>
        <p:origin x="509" y="53"/>
      </p:cViewPr>
      <p:guideLst>
        <p:guide orient="horz" pos="162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8/17/2018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5793-58F2-5D45-93FF-B0076DA99FD1}" type="slidenum">
              <a:rPr lang="en-US" smtClean="0"/>
              <a:t>3</a:t>
            </a:fld>
            <a:endParaRPr lang="en-US"/>
          </a:p>
        </p:txBody>
      </p:sp>
    </p:spTree>
    <p:extLst>
      <p:ext uri="{BB962C8B-B14F-4D97-AF65-F5344CB8AC3E}">
        <p14:creationId xmlns:p14="http://schemas.microsoft.com/office/powerpoint/2010/main" val="129192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 = Fossil Energy</a:t>
            </a:r>
          </a:p>
          <a:p>
            <a:r>
              <a:rPr lang="en-US" dirty="0"/>
              <a:t>EE = Energy Efficiency</a:t>
            </a:r>
          </a:p>
          <a:p>
            <a:r>
              <a:rPr lang="en-US" dirty="0"/>
              <a:t>NE = </a:t>
            </a:r>
          </a:p>
          <a:p>
            <a:r>
              <a:rPr lang="en-US" dirty="0"/>
              <a:t>NA = </a:t>
            </a:r>
          </a:p>
          <a:p>
            <a:r>
              <a:rPr lang="en-US" dirty="0"/>
              <a:t>SC = Science</a:t>
            </a:r>
          </a:p>
          <a:p>
            <a:r>
              <a:rPr lang="en-US" dirty="0"/>
              <a:t>EM = Environmental Management</a:t>
            </a:r>
          </a:p>
        </p:txBody>
      </p:sp>
      <p:sp>
        <p:nvSpPr>
          <p:cNvPr id="4" name="Slide Number Placeholder 3"/>
          <p:cNvSpPr>
            <a:spLocks noGrp="1"/>
          </p:cNvSpPr>
          <p:nvPr>
            <p:ph type="sldNum" sz="quarter" idx="10"/>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2340778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2644345" y="387178"/>
            <a:ext cx="6334897" cy="3039762"/>
          </a:xfrm>
          <a:prstGeom prst="rect">
            <a:avLst/>
          </a:prstGeom>
          <a:ln>
            <a:solidFill>
              <a:schemeClr val="tx1">
                <a:lumMod val="20000"/>
                <a:lumOff val="80000"/>
              </a:schemeClr>
            </a:solidFill>
          </a:ln>
        </p:spPr>
      </p:pic>
      <p:sp>
        <p:nvSpPr>
          <p:cNvPr id="3" name="TextBox 2"/>
          <p:cNvSpPr txBox="1"/>
          <p:nvPr userDrawn="1"/>
        </p:nvSpPr>
        <p:spPr>
          <a:xfrm>
            <a:off x="321275" y="222424"/>
            <a:ext cx="2240692" cy="3970318"/>
          </a:xfrm>
          <a:prstGeom prst="rect">
            <a:avLst/>
          </a:prstGeom>
          <a:noFill/>
        </p:spPr>
        <p:txBody>
          <a:bodyPr wrap="square" rtlCol="0">
            <a:spAutoFit/>
          </a:bodyPr>
          <a:lstStyle/>
          <a:p>
            <a:pPr algn="l"/>
            <a:r>
              <a:rPr lang="en-US" sz="1800" b="1" i="1" dirty="0">
                <a:solidFill>
                  <a:srgbClr val="FF0000"/>
                </a:solidFill>
              </a:rPr>
              <a:t>PC Users:</a:t>
            </a:r>
          </a:p>
          <a:p>
            <a:pPr algn="l"/>
            <a:r>
              <a:rPr lang="en-US" sz="1800" i="1" dirty="0">
                <a:solidFill>
                  <a:srgbClr val="FF0000"/>
                </a:solidFill>
              </a:rPr>
              <a:t>Microsoft PowerPoint for Windows has default settings that continually compress images. To avoid loss</a:t>
            </a:r>
            <a:r>
              <a:rPr lang="en-US" sz="1800" i="1" baseline="0" dirty="0">
                <a:solidFill>
                  <a:srgbClr val="FF0000"/>
                </a:solidFill>
              </a:rPr>
              <a:t> of quality </a:t>
            </a:r>
            <a:r>
              <a:rPr lang="en-US" sz="1800" i="1" dirty="0">
                <a:solidFill>
                  <a:srgbClr val="FF0000"/>
                </a:solidFill>
              </a:rPr>
              <a:t>for photos and graphics within this presentation file,</a:t>
            </a:r>
            <a:r>
              <a:rPr lang="en-US" sz="1800" i="1" baseline="0" dirty="0">
                <a:solidFill>
                  <a:srgbClr val="FF0000"/>
                </a:solidFill>
              </a:rPr>
              <a:t> </a:t>
            </a:r>
            <a:r>
              <a:rPr lang="en-US" sz="1800" i="1" dirty="0">
                <a:solidFill>
                  <a:srgbClr val="FF0000"/>
                </a:solidFill>
              </a:rPr>
              <a:t>please follow these</a:t>
            </a:r>
            <a:r>
              <a:rPr lang="en-US" sz="1800" i="1" baseline="0" dirty="0">
                <a:solidFill>
                  <a:srgbClr val="FF0000"/>
                </a:solidFill>
              </a:rPr>
              <a:t> instructions </a:t>
            </a:r>
            <a:r>
              <a:rPr lang="en-US" sz="1800" i="1" dirty="0">
                <a:solidFill>
                  <a:srgbClr val="FF0000"/>
                </a:solidFill>
              </a:rPr>
              <a:t>to change your software settings.</a:t>
            </a:r>
            <a:endParaRPr lang="en-US" sz="1800" dirty="0"/>
          </a:p>
          <a:p>
            <a:endParaRPr lang="en-US" sz="1800" dirty="0"/>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Slide - 1">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9" name="Text Placeholder 6"/>
          <p:cNvSpPr>
            <a:spLocks noGrp="1"/>
          </p:cNvSpPr>
          <p:nvPr>
            <p:ph type="body" sz="quarter" idx="20" hasCustomPrompt="1"/>
          </p:nvPr>
        </p:nvSpPr>
        <p:spPr>
          <a:xfrm>
            <a:off x="468313" y="18735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8115"/>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43674"/>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354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3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2">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Slide - 3">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5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Slide - 4">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9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Slide - 5">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Slide - 6">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91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Slide - 7">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3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sp>
        <p:nvSpPr>
          <p:cNvPr id="10" name="Rectangle 9"/>
          <p:cNvSpPr/>
          <p:nvPr userDrawn="1"/>
        </p:nvSpPr>
        <p:spPr>
          <a:xfrm>
            <a:off x="6082668" y="4051192"/>
            <a:ext cx="2443102" cy="1092308"/>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2041" y="4326708"/>
            <a:ext cx="1893428" cy="503506"/>
          </a:xfrm>
          <a:prstGeom prst="rect">
            <a:avLst/>
          </a:prstGeom>
        </p:spPr>
      </p:pic>
      <p:sp>
        <p:nvSpPr>
          <p:cNvPr id="12" name="TextBox 11">
            <a:extLst>
              <a:ext uri="{FF2B5EF4-FFF2-40B4-BE49-F238E27FC236}">
                <a16:creationId xmlns:a16="http://schemas.microsoft.com/office/drawing/2014/main" id="{64EC49E2-E328-B24F-A70C-5EE89E0BC9D0}"/>
              </a:ext>
            </a:extLst>
          </p:cNvPr>
          <p:cNvSpPr txBox="1"/>
          <p:nvPr userDrawn="1"/>
        </p:nvSpPr>
        <p:spPr>
          <a:xfrm>
            <a:off x="136318" y="3962170"/>
            <a:ext cx="5580695" cy="1061829"/>
          </a:xfrm>
          <a:prstGeom prst="rect">
            <a:avLst/>
          </a:prstGeom>
          <a:noFill/>
        </p:spPr>
        <p:txBody>
          <a:bodyPr wrap="square" rtlCol="0">
            <a:spAutoFit/>
          </a:bodyPr>
          <a:lstStyle/>
          <a:p>
            <a:pPr algn="l"/>
            <a:r>
              <a:rPr lang="en-US" sz="900" dirty="0">
                <a:solidFill>
                  <a:schemeClr val="tx1"/>
                </a:solidFill>
              </a:rPr>
              <a:t>This work was </a:t>
            </a:r>
            <a:r>
              <a:rPr lang="en-US" sz="900" dirty="0">
                <a:solidFill>
                  <a:srgbClr val="FF0000"/>
                </a:solidFill>
              </a:rPr>
              <a:t>authored*</a:t>
            </a:r>
            <a:r>
              <a:rPr lang="en-US" sz="900" dirty="0">
                <a:solidFill>
                  <a:schemeClr val="tx2">
                    <a:lumMod val="75000"/>
                  </a:schemeClr>
                </a:solidFill>
              </a:rPr>
              <a:t> </a:t>
            </a:r>
            <a:r>
              <a:rPr lang="en-US" sz="900" dirty="0">
                <a:solidFill>
                  <a:schemeClr val="tx1"/>
                </a:solidFill>
              </a:rPr>
              <a:t>by Alliance for Sustainable Energy, LLC, the manager and operator of the National Renewable Energy Laboratory for the U.S. Department of Energy (DOE) under Contract No. DE-AC36-08GO28308. Funding provided by U.S. Department of Energy Office of </a:t>
            </a:r>
            <a:r>
              <a:rPr lang="en-US" sz="900" dirty="0">
                <a:solidFill>
                  <a:srgbClr val="FF0000"/>
                </a:solidFill>
              </a:rPr>
              <a:t>Energy Efficiency and Renewable Energy XXXX**</a:t>
            </a:r>
            <a:r>
              <a:rPr lang="en-US" sz="900" dirty="0">
                <a:solidFill>
                  <a:schemeClr val="tx2">
                    <a:lumMod val="75000"/>
                  </a:schemeClr>
                </a:solidFill>
              </a:rPr>
              <a:t> </a:t>
            </a:r>
            <a:r>
              <a:rPr lang="en-US" sz="900" dirty="0">
                <a:solidFill>
                  <a:schemeClr val="tx1"/>
                </a:solidFill>
              </a:rPr>
              <a:t>Office.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p:txBody>
      </p:sp>
      <p:grpSp>
        <p:nvGrpSpPr>
          <p:cNvPr id="13" name="Group 12">
            <a:extLst>
              <a:ext uri="{FF2B5EF4-FFF2-40B4-BE49-F238E27FC236}">
                <a16:creationId xmlns:a16="http://schemas.microsoft.com/office/drawing/2014/main" id="{E7E50025-A946-F144-BC90-3CD457366D59}"/>
              </a:ext>
            </a:extLst>
          </p:cNvPr>
          <p:cNvGrpSpPr/>
          <p:nvPr userDrawn="1"/>
        </p:nvGrpSpPr>
        <p:grpSpPr>
          <a:xfrm>
            <a:off x="830428" y="3029056"/>
            <a:ext cx="1200990" cy="954107"/>
            <a:chOff x="2576623" y="33912667"/>
            <a:chExt cx="2971800" cy="2360898"/>
          </a:xfrm>
        </p:grpSpPr>
        <p:sp>
          <p:nvSpPr>
            <p:cNvPr id="14" name="Rounded Rectangular Callout 13">
              <a:extLst>
                <a:ext uri="{FF2B5EF4-FFF2-40B4-BE49-F238E27FC236}">
                  <a16:creationId xmlns:a16="http://schemas.microsoft.com/office/drawing/2014/main" id="{93FDA907-4ED9-224B-9AE6-FDD38EA5AB01}"/>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23A39C4F-7ACF-3146-A908-9F9B37B091DD}"/>
                </a:ext>
              </a:extLst>
            </p:cNvPr>
            <p:cNvSpPr txBox="1"/>
            <p:nvPr/>
          </p:nvSpPr>
          <p:spPr>
            <a:xfrm>
              <a:off x="2697035" y="33912667"/>
              <a:ext cx="2730973" cy="2360898"/>
            </a:xfrm>
            <a:prstGeom prst="rect">
              <a:avLst/>
            </a:prstGeom>
            <a:noFill/>
          </p:spPr>
          <p:txBody>
            <a:bodyPr wrap="square" rtlCol="0">
              <a:spAutoFit/>
            </a:bodyPr>
            <a:lstStyle/>
            <a:p>
              <a:pPr algn="l"/>
              <a:r>
                <a:rPr lang="en-US" sz="700" dirty="0">
                  <a:solidFill>
                    <a:srgbClr val="FF0000"/>
                  </a:solidFill>
                </a:rPr>
                <a:t>*Author: Insert the words “In part” if your research is funded by entities outside of DOE. The wording would say,</a:t>
              </a:r>
            </a:p>
            <a:p>
              <a:pPr algn="l"/>
              <a:r>
                <a:rPr lang="en-US" sz="700" dirty="0">
                  <a:solidFill>
                    <a:srgbClr val="FF0000"/>
                  </a:solidFill>
                </a:rPr>
                <a:t>This work was authored in part by the Alliance . . . .</a:t>
              </a:r>
            </a:p>
          </p:txBody>
        </p:sp>
      </p:grpSp>
      <p:grpSp>
        <p:nvGrpSpPr>
          <p:cNvPr id="16" name="Group 15">
            <a:extLst>
              <a:ext uri="{FF2B5EF4-FFF2-40B4-BE49-F238E27FC236}">
                <a16:creationId xmlns:a16="http://schemas.microsoft.com/office/drawing/2014/main" id="{FDAB3803-4356-624F-8BA8-6A6913EF28F1}"/>
              </a:ext>
            </a:extLst>
          </p:cNvPr>
          <p:cNvGrpSpPr/>
          <p:nvPr userDrawn="1"/>
        </p:nvGrpSpPr>
        <p:grpSpPr>
          <a:xfrm>
            <a:off x="4056734" y="3036465"/>
            <a:ext cx="1733100" cy="1103381"/>
            <a:chOff x="1259939" y="33552049"/>
            <a:chExt cx="4288484" cy="2730271"/>
          </a:xfrm>
        </p:grpSpPr>
        <p:sp>
          <p:nvSpPr>
            <p:cNvPr id="17" name="Rounded Rectangular Callout 16">
              <a:extLst>
                <a:ext uri="{FF2B5EF4-FFF2-40B4-BE49-F238E27FC236}">
                  <a16:creationId xmlns:a16="http://schemas.microsoft.com/office/drawing/2014/main" id="{828D245D-E0E5-934A-B0C8-D48ABEAD6F2F}"/>
                </a:ext>
              </a:extLst>
            </p:cNvPr>
            <p:cNvSpPr/>
            <p:nvPr/>
          </p:nvSpPr>
          <p:spPr bwMode="auto">
            <a:xfrm>
              <a:off x="1259939" y="33552049"/>
              <a:ext cx="4288484" cy="2566741"/>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8" name="TextBox 17">
              <a:extLst>
                <a:ext uri="{FF2B5EF4-FFF2-40B4-BE49-F238E27FC236}">
                  <a16:creationId xmlns:a16="http://schemas.microsoft.com/office/drawing/2014/main" id="{86FF9B50-7F90-6E48-AE8E-CC944B11C59C}"/>
                </a:ext>
              </a:extLst>
            </p:cNvPr>
            <p:cNvSpPr txBox="1"/>
            <p:nvPr/>
          </p:nvSpPr>
          <p:spPr>
            <a:xfrm>
              <a:off x="1294272" y="33654868"/>
              <a:ext cx="4081154" cy="2627452"/>
            </a:xfrm>
            <a:prstGeom prst="rect">
              <a:avLst/>
            </a:prstGeom>
            <a:noFill/>
          </p:spPr>
          <p:txBody>
            <a:bodyPr wrap="square" rtlCol="0">
              <a:spAutoFit/>
            </a:bodyPr>
            <a:lstStyle/>
            <a:p>
              <a:pPr algn="l"/>
              <a:r>
                <a:rPr lang="en-US" sz="700" i="0" dirty="0">
                  <a:solidFill>
                    <a:srgbClr val="FF0000"/>
                  </a:solidFill>
                </a:rPr>
                <a:t>**Author: insert applicable DOE office and program office, e.g., U.S. Department of Energy Office of Science or U.S. Department of Energy Office of Energy Efficiency and Renewable Energy Solar Energy Technologies Office (spell out full office names; do not use initialisms/acronyms)].</a:t>
              </a:r>
            </a:p>
            <a:p>
              <a:pPr algn="l"/>
              <a:endParaRPr lang="en-US" sz="7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Half Photo">
    <p:spTree>
      <p:nvGrpSpPr>
        <p:cNvPr id="1" name=""/>
        <p:cNvGrpSpPr/>
        <p:nvPr/>
      </p:nvGrpSpPr>
      <p:grpSpPr>
        <a:xfrm>
          <a:off x="0" y="0"/>
          <a:ext cx="0" cy="0"/>
          <a:chOff x="0" y="0"/>
          <a:chExt cx="0" cy="0"/>
        </a:xfrm>
      </p:grpSpPr>
      <p:pic>
        <p:nvPicPr>
          <p:cNvPr id="4" name="Picture 3" descr="368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763" y="0"/>
            <a:ext cx="4565237" cy="5143500"/>
          </a:xfrm>
          <a:prstGeom prst="rect">
            <a:avLst/>
          </a:prstGeom>
        </p:spPr>
      </p:pic>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9" name="Text Placeholder 7"/>
          <p:cNvSpPr>
            <a:spLocks noGrp="1"/>
          </p:cNvSpPr>
          <p:nvPr>
            <p:ph type="body" sz="quarter" idx="10" hasCustomPrompt="1"/>
          </p:nvPr>
        </p:nvSpPr>
        <p:spPr>
          <a:xfrm>
            <a:off x="467454" y="1506017"/>
            <a:ext cx="3952146"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570335" y="3034783"/>
            <a:ext cx="45749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 Placeholder 14"/>
          <p:cNvSpPr>
            <a:spLocks noGrp="1"/>
          </p:cNvSpPr>
          <p:nvPr>
            <p:ph type="body" sz="quarter" idx="11" hasCustomPrompt="1"/>
          </p:nvPr>
        </p:nvSpPr>
        <p:spPr>
          <a:xfrm>
            <a:off x="467455" y="3215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165690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139333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pic>
        <p:nvPicPr>
          <p:cNvPr id="2" name="Picture 1" descr="iStock-505476426_FlareFre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2" name="Rectangle 11"/>
          <p:cNvSpPr/>
          <p:nvPr userDrawn="1"/>
        </p:nvSpPr>
        <p:spPr>
          <a:xfrm>
            <a:off x="467454" y="-1"/>
            <a:ext cx="2443102" cy="1092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827" y="275515"/>
            <a:ext cx="1893428" cy="503506"/>
          </a:xfrm>
          <a:prstGeom prst="rect">
            <a:avLst/>
          </a:prstGeom>
        </p:spPr>
      </p:pic>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20033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850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2" r:id="rId3"/>
    <p:sldLayoutId id="2147483651" r:id="rId4"/>
    <p:sldLayoutId id="2147483650"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5" r:id="rId20"/>
    <p:sldLayoutId id="2147483668" r:id="rId21"/>
    <p:sldLayoutId id="2147483669" r:id="rId22"/>
    <p:sldLayoutId id="2147483670" r:id="rId23"/>
    <p:sldLayoutId id="2147483671" r:id="rId24"/>
    <p:sldLayoutId id="2147483672" r:id="rId25"/>
    <p:sldLayoutId id="2147483673" r:id="rId26"/>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hyperlink" Target="mailto:Heath.Garrison@nrel.gov" TargetMode="Externa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hyperlink" Target="mailto:Katherine.Johnson@nrel.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January </a:t>
            </a:r>
            <a:r>
              <a:rPr lang="en-US" dirty="0">
                <a:latin typeface="Calibri" panose="020F0502020204030204" pitchFamily="34" charset="0"/>
              </a:rPr>
              <a:t>̶ September </a:t>
            </a:r>
            <a:r>
              <a:rPr lang="en-US" dirty="0"/>
              <a:t>2017 Electrical Safety Review</a:t>
            </a:r>
          </a:p>
        </p:txBody>
      </p:sp>
      <p:sp>
        <p:nvSpPr>
          <p:cNvPr id="3" name="Text Placeholder 2"/>
          <p:cNvSpPr>
            <a:spLocks noGrp="1"/>
          </p:cNvSpPr>
          <p:nvPr>
            <p:ph type="body" sz="quarter" idx="11"/>
          </p:nvPr>
        </p:nvSpPr>
        <p:spPr/>
        <p:txBody>
          <a:bodyPr/>
          <a:lstStyle/>
          <a:p>
            <a:r>
              <a:rPr lang="en-US" dirty="0"/>
              <a:t>Heath Garrison, NREL</a:t>
            </a:r>
          </a:p>
          <a:p>
            <a:r>
              <a:rPr lang="en-US" dirty="0"/>
              <a:t>July 23, 2018</a:t>
            </a:r>
          </a:p>
        </p:txBody>
      </p:sp>
      <p:pic>
        <p:nvPicPr>
          <p:cNvPr id="4" name="Picture 4" descr="Image result for department of energy Logo">
            <a:extLst>
              <a:ext uri="{FF2B5EF4-FFF2-40B4-BE49-F238E27FC236}">
                <a16:creationId xmlns:a16="http://schemas.microsoft.com/office/drawing/2014/main" id="{8D60B324-33C5-4FDA-A097-8E3BDC1E472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894" y="2052585"/>
            <a:ext cx="1812372" cy="17934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368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Electrical Shock Events</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There were 20 shocks in the first 9 months of 2017 (2.22/mo.)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The average over the three previous calendar years is 29/year (2.42/mo.)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A48C3C-3CED-419E-B0C2-2C94F5C1FDE7}"/>
              </a:ext>
            </a:extLst>
          </p:cNvPr>
          <p:cNvPicPr>
            <a:picLocks noChangeAspect="1"/>
          </p:cNvPicPr>
          <p:nvPr/>
        </p:nvPicPr>
        <p:blipFill>
          <a:blip r:embed="rId3"/>
          <a:stretch>
            <a:fillRect/>
          </a:stretch>
        </p:blipFill>
        <p:spPr>
          <a:xfrm>
            <a:off x="5207066" y="2189568"/>
            <a:ext cx="3479736" cy="2635256"/>
          </a:xfrm>
          <a:prstGeom prst="rect">
            <a:avLst/>
          </a:prstGeom>
        </p:spPr>
      </p:pic>
      <p:pic>
        <p:nvPicPr>
          <p:cNvPr id="11" name="Picture 10">
            <a:extLst>
              <a:ext uri="{FF2B5EF4-FFF2-40B4-BE49-F238E27FC236}">
                <a16:creationId xmlns:a16="http://schemas.microsoft.com/office/drawing/2014/main" id="{3ADE6E68-E5E5-4FA1-9AEF-7E9BFBC66945}"/>
              </a:ext>
            </a:extLst>
          </p:cNvPr>
          <p:cNvPicPr>
            <a:picLocks noChangeAspect="1"/>
          </p:cNvPicPr>
          <p:nvPr/>
        </p:nvPicPr>
        <p:blipFill>
          <a:blip r:embed="rId4"/>
          <a:stretch>
            <a:fillRect/>
          </a:stretch>
        </p:blipFill>
        <p:spPr>
          <a:xfrm>
            <a:off x="449945" y="2198179"/>
            <a:ext cx="4441652" cy="2616558"/>
          </a:xfrm>
          <a:prstGeom prst="rect">
            <a:avLst/>
          </a:prstGeom>
        </p:spPr>
      </p:pic>
    </p:spTree>
    <p:custDataLst>
      <p:tags r:id="rId1"/>
    </p:custDataLst>
    <p:extLst>
      <p:ext uri="{BB962C8B-B14F-4D97-AF65-F5344CB8AC3E}">
        <p14:creationId xmlns:p14="http://schemas.microsoft.com/office/powerpoint/2010/main" val="39953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the sources of electrical shocks?</a:t>
            </a:r>
          </a:p>
        </p:txBody>
      </p:sp>
      <p:pic>
        <p:nvPicPr>
          <p:cNvPr id="3" name="Picture 2">
            <a:extLst>
              <a:ext uri="{FF2B5EF4-FFF2-40B4-BE49-F238E27FC236}">
                <a16:creationId xmlns:a16="http://schemas.microsoft.com/office/drawing/2014/main" id="{62A78655-AB3F-4581-A967-E4F196ED11BE}"/>
              </a:ext>
            </a:extLst>
          </p:cNvPr>
          <p:cNvPicPr>
            <a:picLocks noChangeAspect="1"/>
          </p:cNvPicPr>
          <p:nvPr/>
        </p:nvPicPr>
        <p:blipFill>
          <a:blip r:embed="rId3"/>
          <a:stretch>
            <a:fillRect/>
          </a:stretch>
        </p:blipFill>
        <p:spPr>
          <a:xfrm>
            <a:off x="3751385" y="1268091"/>
            <a:ext cx="5081772" cy="3553538"/>
          </a:xfrm>
          <a:prstGeom prst="rect">
            <a:avLst/>
          </a:prstGeom>
        </p:spPr>
      </p:pic>
      <p:sp>
        <p:nvSpPr>
          <p:cNvPr id="7" name="Text Placeholder 2">
            <a:extLst>
              <a:ext uri="{FF2B5EF4-FFF2-40B4-BE49-F238E27FC236}">
                <a16:creationId xmlns:a16="http://schemas.microsoft.com/office/drawing/2014/main" id="{7D361E16-BBC9-44ED-BECE-EBA817D46C31}"/>
              </a:ext>
            </a:extLst>
          </p:cNvPr>
          <p:cNvSpPr txBox="1">
            <a:spLocks/>
          </p:cNvSpPr>
          <p:nvPr/>
        </p:nvSpPr>
        <p:spPr>
          <a:xfrm>
            <a:off x="457200" y="1371600"/>
            <a:ext cx="298938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9" name="Text Placeholder 2">
            <a:extLst>
              <a:ext uri="{FF2B5EF4-FFF2-40B4-BE49-F238E27FC236}">
                <a16:creationId xmlns:a16="http://schemas.microsoft.com/office/drawing/2014/main" id="{293F9A0B-8781-406E-9D50-8CA7ADFC93E7}"/>
              </a:ext>
            </a:extLst>
          </p:cNvPr>
          <p:cNvSpPr txBox="1">
            <a:spLocks/>
          </p:cNvSpPr>
          <p:nvPr/>
        </p:nvSpPr>
        <p:spPr>
          <a:xfrm>
            <a:off x="609600" y="1524000"/>
            <a:ext cx="298938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Cables/Plugs: </a:t>
            </a:r>
            <a:r>
              <a:rPr lang="en-US" sz="2000" b="1" dirty="0">
                <a:solidFill>
                  <a:schemeClr val="accent1"/>
                </a:solidFill>
              </a:rPr>
              <a:t>40%</a:t>
            </a:r>
            <a:endParaRPr lang="en-US" sz="2000" b="1" dirty="0">
              <a:solidFill>
                <a:schemeClr val="bg1">
                  <a:lumMod val="50000"/>
                </a:schemeClr>
              </a:solidFill>
            </a:endParaRPr>
          </a:p>
          <a:p>
            <a:r>
              <a:rPr lang="en-US" sz="2000" dirty="0"/>
              <a:t>Equipment: </a:t>
            </a:r>
            <a:r>
              <a:rPr lang="en-US" sz="2000" b="1" dirty="0">
                <a:solidFill>
                  <a:srgbClr val="FF0000"/>
                </a:solidFill>
              </a:rPr>
              <a:t>35%</a:t>
            </a:r>
            <a:endParaRPr lang="en-US" sz="2000" b="1" dirty="0">
              <a:solidFill>
                <a:srgbClr val="82C836"/>
              </a:solidFill>
            </a:endParaRPr>
          </a:p>
          <a:p>
            <a:r>
              <a:rPr lang="en-US" sz="2000" dirty="0"/>
              <a:t>Other: </a:t>
            </a:r>
            <a:r>
              <a:rPr lang="en-US" sz="2000" b="1" dirty="0">
                <a:solidFill>
                  <a:schemeClr val="bg2">
                    <a:lumMod val="75000"/>
                  </a:schemeClr>
                </a:solidFill>
              </a:rPr>
              <a:t>15%</a:t>
            </a:r>
          </a:p>
          <a:p>
            <a:r>
              <a:rPr lang="en-US" sz="2000" dirty="0"/>
              <a:t>Conductors: </a:t>
            </a:r>
            <a:r>
              <a:rPr lang="en-US" sz="2000" b="1" dirty="0">
                <a:solidFill>
                  <a:srgbClr val="7030A0"/>
                </a:solidFill>
              </a:rPr>
              <a:t>10%</a:t>
            </a:r>
          </a:p>
        </p:txBody>
      </p:sp>
    </p:spTree>
    <p:custDataLst>
      <p:tags r:id="rId1"/>
    </p:custDataLst>
    <p:extLst>
      <p:ext uri="{BB962C8B-B14F-4D97-AF65-F5344CB8AC3E}">
        <p14:creationId xmlns:p14="http://schemas.microsoft.com/office/powerpoint/2010/main" val="206684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Electrical Intrusion Events </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An unfavorable upward trend identified in 2016 continued in 2017 with </a:t>
            </a:r>
            <a:br>
              <a:rPr lang="en-US" sz="2000" dirty="0">
                <a:solidFill>
                  <a:srgbClr val="333333"/>
                </a:solidFill>
                <a:latin typeface="Calibri"/>
              </a:rPr>
            </a:br>
            <a:r>
              <a:rPr lang="en-US" sz="2000" dirty="0">
                <a:solidFill>
                  <a:srgbClr val="333333"/>
                </a:solidFill>
                <a:latin typeface="Calibri"/>
              </a:rPr>
              <a:t>27 electrical intrusion occurrences in the first 9 months (3/mo. average)</a:t>
            </a:r>
          </a:p>
          <a:p>
            <a:pPr lvl="1">
              <a:defRPr/>
            </a:pPr>
            <a:r>
              <a:rPr lang="en-US" sz="1800" dirty="0">
                <a:solidFill>
                  <a:srgbClr val="333333"/>
                </a:solidFill>
                <a:latin typeface="Calibri"/>
              </a:rPr>
              <a:t>CY 2016 saw </a:t>
            </a:r>
            <a:r>
              <a:rPr lang="en-US" sz="1800" dirty="0">
                <a:solidFill>
                  <a:srgbClr val="333333"/>
                </a:solidFill>
              </a:rPr>
              <a:t>29 (2.5/mo. average) and all types were higher than 2015</a:t>
            </a:r>
          </a:p>
          <a:p>
            <a:pPr lvl="1" indent="-342900">
              <a:buFont typeface="Arial"/>
              <a:buChar char="•"/>
              <a:defRPr/>
            </a:pPr>
            <a:endParaRPr lang="en-US" sz="1800" dirty="0">
              <a:solidFill>
                <a:srgbClr val="333333"/>
              </a:solidFill>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C9A6DE2-F5EA-4649-922F-5C508F1DB145}"/>
              </a:ext>
            </a:extLst>
          </p:cNvPr>
          <p:cNvPicPr>
            <a:picLocks noChangeAspect="1"/>
          </p:cNvPicPr>
          <p:nvPr/>
        </p:nvPicPr>
        <p:blipFill>
          <a:blip r:embed="rId3"/>
          <a:stretch>
            <a:fillRect/>
          </a:stretch>
        </p:blipFill>
        <p:spPr>
          <a:xfrm>
            <a:off x="1104865" y="2405850"/>
            <a:ext cx="6934270" cy="2406204"/>
          </a:xfrm>
          <a:prstGeom prst="rect">
            <a:avLst/>
          </a:prstGeom>
        </p:spPr>
      </p:pic>
    </p:spTree>
    <p:custDataLst>
      <p:tags r:id="rId1"/>
    </p:custDataLst>
    <p:extLst>
      <p:ext uri="{BB962C8B-B14F-4D97-AF65-F5344CB8AC3E}">
        <p14:creationId xmlns:p14="http://schemas.microsoft.com/office/powerpoint/2010/main" val="224519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dirty="0"/>
              <a:t>Hazardous Energy Control, Lockout/Tagout and Job Planning</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Next Few Slides</a:t>
            </a:r>
          </a:p>
          <a:p>
            <a:pPr lvl="1"/>
            <a:r>
              <a:rPr lang="en-US" sz="1800" dirty="0"/>
              <a:t>Hazardous Energy Control – 2(E)2, unexpected discovery of uncontrolled electrical hazardous energy source.</a:t>
            </a:r>
            <a:endParaRPr lang="en-US" sz="2000" dirty="0"/>
          </a:p>
          <a:p>
            <a:pPr lvl="1"/>
            <a:r>
              <a:rPr lang="en-US" sz="1800" dirty="0"/>
              <a:t>LOTO – 2(E)3, failure to follow prescribed electrical hazardous energy control process. </a:t>
            </a:r>
          </a:p>
          <a:p>
            <a:pPr lvl="1"/>
            <a:r>
              <a:rPr lang="en-US" sz="1800" dirty="0"/>
              <a:t>Job Planning – keyword 01M, Inadequate Job Planning</a:t>
            </a:r>
          </a:p>
        </p:txBody>
      </p:sp>
    </p:spTree>
    <p:custDataLst>
      <p:tags r:id="rId1"/>
    </p:custDataLst>
    <p:extLst>
      <p:ext uri="{BB962C8B-B14F-4D97-AF65-F5344CB8AC3E}">
        <p14:creationId xmlns:p14="http://schemas.microsoft.com/office/powerpoint/2010/main" val="259040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Lockout/Tagout and Job Planning</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CY 2016 saw 72 lockout/tagout and 40 job planning events </a:t>
            </a:r>
          </a:p>
          <a:p>
            <a:pPr lvl="1">
              <a:spcBef>
                <a:spcPts val="0"/>
              </a:spcBef>
            </a:pPr>
            <a:r>
              <a:rPr lang="en-US" altLang="en-US" sz="1600" dirty="0"/>
              <a:t>Yearly averages for the five years prior to CY 2016 were 55 and 33 respectively</a:t>
            </a:r>
          </a:p>
          <a:p>
            <a:r>
              <a:rPr lang="en-US" altLang="en-US" sz="1800" dirty="0"/>
              <a:t>Estimates for the full CY 2017 are: 73 and 28 respectively (Q1-Q3 shown)</a:t>
            </a:r>
          </a:p>
          <a:p>
            <a:endParaRPr lang="en-US" sz="2000" dirty="0"/>
          </a:p>
        </p:txBody>
      </p:sp>
      <p:pic>
        <p:nvPicPr>
          <p:cNvPr id="4" name="Picture 3">
            <a:extLst>
              <a:ext uri="{FF2B5EF4-FFF2-40B4-BE49-F238E27FC236}">
                <a16:creationId xmlns:a16="http://schemas.microsoft.com/office/drawing/2014/main" id="{CC5E1EF6-0DB5-45FF-A20C-88CDC542BE0B}"/>
              </a:ext>
            </a:extLst>
          </p:cNvPr>
          <p:cNvPicPr>
            <a:picLocks noChangeAspect="1"/>
          </p:cNvPicPr>
          <p:nvPr/>
        </p:nvPicPr>
        <p:blipFill>
          <a:blip r:embed="rId3"/>
          <a:stretch>
            <a:fillRect/>
          </a:stretch>
        </p:blipFill>
        <p:spPr>
          <a:xfrm>
            <a:off x="1590797" y="2448234"/>
            <a:ext cx="5962405" cy="2298391"/>
          </a:xfrm>
          <a:prstGeom prst="rect">
            <a:avLst/>
          </a:prstGeom>
        </p:spPr>
      </p:pic>
    </p:spTree>
    <p:custDataLst>
      <p:tags r:id="rId1"/>
    </p:custDataLst>
    <p:extLst>
      <p:ext uri="{BB962C8B-B14F-4D97-AF65-F5344CB8AC3E}">
        <p14:creationId xmlns:p14="http://schemas.microsoft.com/office/powerpoint/2010/main" val="261116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Hazardous Energy Control and Job Planning</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36720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CY 2016 saw 58 uncontrolled hazardous energy and 40 job planning events </a:t>
            </a:r>
          </a:p>
          <a:p>
            <a:pPr lvl="1">
              <a:spcBef>
                <a:spcPts val="0"/>
              </a:spcBef>
            </a:pPr>
            <a:r>
              <a:rPr lang="en-US" altLang="en-US" sz="1600" dirty="0"/>
              <a:t>Yearly averages for the five years prior to CY 2016 were 44 and 33 respectively</a:t>
            </a:r>
          </a:p>
          <a:p>
            <a:r>
              <a:rPr lang="en-US" altLang="en-US" sz="1800" dirty="0"/>
              <a:t>Estimates for the full CY 2017 are: 69 and 28, respectively (Q1-Q3 shown)</a:t>
            </a:r>
          </a:p>
        </p:txBody>
      </p:sp>
      <p:pic>
        <p:nvPicPr>
          <p:cNvPr id="2" name="Picture 1">
            <a:extLst>
              <a:ext uri="{FF2B5EF4-FFF2-40B4-BE49-F238E27FC236}">
                <a16:creationId xmlns:a16="http://schemas.microsoft.com/office/drawing/2014/main" id="{4B68BCF5-73FD-4B22-80E0-BD95658562A5}"/>
              </a:ext>
            </a:extLst>
          </p:cNvPr>
          <p:cNvPicPr>
            <a:picLocks noChangeAspect="1"/>
          </p:cNvPicPr>
          <p:nvPr/>
        </p:nvPicPr>
        <p:blipFill>
          <a:blip r:embed="rId3"/>
          <a:stretch>
            <a:fillRect/>
          </a:stretch>
        </p:blipFill>
        <p:spPr>
          <a:xfrm>
            <a:off x="1755040" y="2624410"/>
            <a:ext cx="5633920" cy="2234684"/>
          </a:xfrm>
          <a:prstGeom prst="rect">
            <a:avLst/>
          </a:prstGeom>
        </p:spPr>
      </p:pic>
    </p:spTree>
    <p:custDataLst>
      <p:tags r:id="rId1"/>
    </p:custDataLst>
    <p:extLst>
      <p:ext uri="{BB962C8B-B14F-4D97-AF65-F5344CB8AC3E}">
        <p14:creationId xmlns:p14="http://schemas.microsoft.com/office/powerpoint/2010/main" val="86495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Hazardous Energy Control &amp; LOTO</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36720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In CY 2016 there were 58 uncontrolled hazardous energy events and </a:t>
            </a:r>
            <a:br>
              <a:rPr lang="en-US" altLang="en-US" sz="1800" dirty="0"/>
            </a:br>
            <a:r>
              <a:rPr lang="en-US" altLang="en-US" sz="1800" dirty="0"/>
              <a:t>72 lockout/tagout events </a:t>
            </a:r>
          </a:p>
          <a:p>
            <a:pPr lvl="1">
              <a:spcBef>
                <a:spcPts val="0"/>
              </a:spcBef>
            </a:pPr>
            <a:r>
              <a:rPr lang="en-US" altLang="en-US" sz="1600" dirty="0"/>
              <a:t>Yearly averages for the five years prior to CY 2016 were 44 and 55, respectively</a:t>
            </a:r>
          </a:p>
          <a:p>
            <a:r>
              <a:rPr lang="en-US" altLang="en-US" sz="1800" dirty="0"/>
              <a:t>Estimates for the full CY 2017 are 69 and 73, respectively (Q1-Q3 shown)</a:t>
            </a:r>
          </a:p>
        </p:txBody>
      </p:sp>
      <p:pic>
        <p:nvPicPr>
          <p:cNvPr id="2" name="Picture 1">
            <a:extLst>
              <a:ext uri="{FF2B5EF4-FFF2-40B4-BE49-F238E27FC236}">
                <a16:creationId xmlns:a16="http://schemas.microsoft.com/office/drawing/2014/main" id="{D6A9EA37-8C85-4AFA-8B65-4E527793B0E3}"/>
              </a:ext>
            </a:extLst>
          </p:cNvPr>
          <p:cNvPicPr>
            <a:picLocks noChangeAspect="1"/>
          </p:cNvPicPr>
          <p:nvPr/>
        </p:nvPicPr>
        <p:blipFill>
          <a:blip r:embed="rId3"/>
          <a:stretch>
            <a:fillRect/>
          </a:stretch>
        </p:blipFill>
        <p:spPr>
          <a:xfrm>
            <a:off x="1658458" y="2650031"/>
            <a:ext cx="5827084" cy="2303632"/>
          </a:xfrm>
          <a:prstGeom prst="rect">
            <a:avLst/>
          </a:prstGeom>
        </p:spPr>
      </p:pic>
    </p:spTree>
    <p:custDataLst>
      <p:tags r:id="rId1"/>
    </p:custDataLst>
    <p:extLst>
      <p:ext uri="{BB962C8B-B14F-4D97-AF65-F5344CB8AC3E}">
        <p14:creationId xmlns:p14="http://schemas.microsoft.com/office/powerpoint/2010/main" val="116514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Electrical Severity</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36720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The ESI spike in July is due to a an 10,500 ESI occurrence involving contact with a hazardous energy source, while the Average ESI remains relatively constant</a:t>
            </a:r>
          </a:p>
        </p:txBody>
      </p:sp>
      <p:pic>
        <p:nvPicPr>
          <p:cNvPr id="6" name="Picture 5">
            <a:extLst>
              <a:ext uri="{FF2B5EF4-FFF2-40B4-BE49-F238E27FC236}">
                <a16:creationId xmlns:a16="http://schemas.microsoft.com/office/drawing/2014/main" id="{0E66FE8C-427D-472E-83B7-C2EB2EB6C76E}"/>
              </a:ext>
            </a:extLst>
          </p:cNvPr>
          <p:cNvPicPr>
            <a:picLocks noChangeAspect="1"/>
          </p:cNvPicPr>
          <p:nvPr/>
        </p:nvPicPr>
        <p:blipFill>
          <a:blip r:embed="rId3"/>
          <a:stretch>
            <a:fillRect/>
          </a:stretch>
        </p:blipFill>
        <p:spPr>
          <a:xfrm>
            <a:off x="1491448" y="2204665"/>
            <a:ext cx="6161103" cy="2627907"/>
          </a:xfrm>
          <a:prstGeom prst="rect">
            <a:avLst/>
          </a:prstGeom>
        </p:spPr>
      </p:pic>
    </p:spTree>
    <p:custDataLst>
      <p:tags r:id="rId1"/>
    </p:custDataLst>
    <p:extLst>
      <p:ext uri="{BB962C8B-B14F-4D97-AF65-F5344CB8AC3E}">
        <p14:creationId xmlns:p14="http://schemas.microsoft.com/office/powerpoint/2010/main" val="26536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Electrical Severity Categories</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200" y="1371600"/>
            <a:ext cx="298938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No Score: </a:t>
            </a:r>
            <a:r>
              <a:rPr lang="en-US" sz="2000" b="1" dirty="0">
                <a:solidFill>
                  <a:schemeClr val="bg1">
                    <a:lumMod val="50000"/>
                  </a:schemeClr>
                </a:solidFill>
              </a:rPr>
              <a:t>43%</a:t>
            </a:r>
          </a:p>
          <a:p>
            <a:r>
              <a:rPr lang="en-US" sz="2000" dirty="0"/>
              <a:t>Low: </a:t>
            </a:r>
            <a:r>
              <a:rPr lang="en-US" sz="2000" b="1" dirty="0">
                <a:solidFill>
                  <a:srgbClr val="82C836"/>
                </a:solidFill>
              </a:rPr>
              <a:t>28%</a:t>
            </a:r>
          </a:p>
          <a:p>
            <a:r>
              <a:rPr lang="en-US" sz="2000" dirty="0"/>
              <a:t>Medium: </a:t>
            </a:r>
            <a:r>
              <a:rPr lang="en-US" sz="2000" b="1" dirty="0">
                <a:solidFill>
                  <a:schemeClr val="accent1"/>
                </a:solidFill>
              </a:rPr>
              <a:t>28%</a:t>
            </a:r>
          </a:p>
          <a:p>
            <a:r>
              <a:rPr lang="en-US" sz="2000" dirty="0"/>
              <a:t>High: </a:t>
            </a:r>
            <a:r>
              <a:rPr lang="en-US" sz="2000" b="1" dirty="0">
                <a:solidFill>
                  <a:srgbClr val="FF0000"/>
                </a:solidFill>
              </a:rPr>
              <a:t>1%</a:t>
            </a:r>
          </a:p>
        </p:txBody>
      </p:sp>
      <p:pic>
        <p:nvPicPr>
          <p:cNvPr id="7" name="Picture 6">
            <a:extLst>
              <a:ext uri="{FF2B5EF4-FFF2-40B4-BE49-F238E27FC236}">
                <a16:creationId xmlns:a16="http://schemas.microsoft.com/office/drawing/2014/main" id="{B9C8C07A-D046-4B8B-8B28-8A4452FC81B7}"/>
              </a:ext>
            </a:extLst>
          </p:cNvPr>
          <p:cNvPicPr>
            <a:picLocks noChangeAspect="1"/>
          </p:cNvPicPr>
          <p:nvPr/>
        </p:nvPicPr>
        <p:blipFill>
          <a:blip r:embed="rId3"/>
          <a:stretch>
            <a:fillRect/>
          </a:stretch>
        </p:blipFill>
        <p:spPr>
          <a:xfrm>
            <a:off x="2704745" y="1216765"/>
            <a:ext cx="5982056" cy="3142171"/>
          </a:xfrm>
          <a:prstGeom prst="rect">
            <a:avLst/>
          </a:prstGeom>
        </p:spPr>
      </p:pic>
    </p:spTree>
    <p:custDataLst>
      <p:tags r:id="rId1"/>
    </p:custDataLst>
    <p:extLst>
      <p:ext uri="{BB962C8B-B14F-4D97-AF65-F5344CB8AC3E}">
        <p14:creationId xmlns:p14="http://schemas.microsoft.com/office/powerpoint/2010/main" val="18604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Electrical Hazards Recognition</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t>During Q1-Q3 of 2017, workers recognized potential hazardous conditions 57% of the time ̶̶ compared to 63% in full CY 2016 and 74% in full </a:t>
            </a:r>
            <a:r>
              <a:rPr lang="en-US" altLang="en-US" sz="2000" dirty="0"/>
              <a:t>CY 2015</a:t>
            </a:r>
            <a:endParaRPr kumimoji="0" lang="en-US" sz="20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4C6C703D-D879-4E00-A251-8386E3313E3A}"/>
              </a:ext>
            </a:extLst>
          </p:cNvPr>
          <p:cNvPicPr>
            <a:picLocks noChangeAspect="1"/>
          </p:cNvPicPr>
          <p:nvPr/>
        </p:nvPicPr>
        <p:blipFill>
          <a:blip r:embed="rId3"/>
          <a:stretch>
            <a:fillRect/>
          </a:stretch>
        </p:blipFill>
        <p:spPr>
          <a:xfrm>
            <a:off x="1508494" y="2304491"/>
            <a:ext cx="6127011" cy="2292295"/>
          </a:xfrm>
          <a:prstGeom prst="rect">
            <a:avLst/>
          </a:prstGeom>
        </p:spPr>
      </p:pic>
    </p:spTree>
    <p:custDataLst>
      <p:tags r:id="rId1"/>
    </p:custDataLst>
    <p:extLst>
      <p:ext uri="{BB962C8B-B14F-4D97-AF65-F5344CB8AC3E}">
        <p14:creationId xmlns:p14="http://schemas.microsoft.com/office/powerpoint/2010/main" val="21903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200" y="1371600"/>
            <a:ext cx="8120063"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Reporting criteria for electrical safety occurrences changed with the launch of ORPS 232.2A on October 1, 2017.</a:t>
            </a:r>
          </a:p>
          <a:p>
            <a:pPr lvl="1"/>
            <a:r>
              <a:rPr lang="en-US" sz="2000" dirty="0"/>
              <a:t>This report covers </a:t>
            </a:r>
            <a:r>
              <a:rPr lang="en-US" sz="2000" u="sng" dirty="0"/>
              <a:t>calendar year</a:t>
            </a:r>
            <a:r>
              <a:rPr lang="en-US" sz="2000" dirty="0"/>
              <a:t> (CY) 2017 from January through September (CY 2017 Q1 – Q3)</a:t>
            </a:r>
          </a:p>
          <a:p>
            <a:pPr lvl="1"/>
            <a:r>
              <a:rPr lang="en-US" sz="2000" dirty="0"/>
              <a:t>Going forward, </a:t>
            </a:r>
            <a:r>
              <a:rPr lang="en-US" sz="2000" u="sng" dirty="0"/>
              <a:t>fiscal year</a:t>
            </a:r>
            <a:r>
              <a:rPr lang="en-US" sz="2000" dirty="0"/>
              <a:t> reporting will align electrical safety measures with the new ORPS reporting criteria</a:t>
            </a:r>
          </a:p>
          <a:p>
            <a:pPr lvl="1"/>
            <a:r>
              <a:rPr lang="en-US" sz="2000" dirty="0"/>
              <a:t>An attempt will be made to align reporting categories and criteria from prior years with the new ORPS </a:t>
            </a:r>
            <a:r>
              <a:rPr lang="en-US" sz="2000" dirty="0" err="1"/>
              <a:t>ORPS</a:t>
            </a:r>
            <a:r>
              <a:rPr lang="en-US" sz="2000" dirty="0"/>
              <a:t> 232.2A to retain a historical perspective</a:t>
            </a:r>
          </a:p>
        </p:txBody>
      </p:sp>
    </p:spTree>
    <p:custDataLst>
      <p:tags r:id="rId1"/>
    </p:custDataLst>
    <p:extLst>
      <p:ext uri="{BB962C8B-B14F-4D97-AF65-F5344CB8AC3E}">
        <p14:creationId xmlns:p14="http://schemas.microsoft.com/office/powerpoint/2010/main" val="253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Integrated Safety Management</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3324688"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One or more ISM Core Function codes may be assigned to each electrical safety event</a:t>
            </a:r>
          </a:p>
          <a:p>
            <a:endParaRPr lang="en-US" altLang="en-US" sz="1400" dirty="0"/>
          </a:p>
          <a:p>
            <a:pPr marL="400050" lvl="1" indent="0">
              <a:buNone/>
            </a:pPr>
            <a:r>
              <a:rPr lang="en-US" altLang="en-US" sz="1400" dirty="0"/>
              <a:t>1-Define Scope of Work 	    	</a:t>
            </a:r>
            <a:r>
              <a:rPr lang="en-US" altLang="en-US" sz="1400" b="1" dirty="0">
                <a:solidFill>
                  <a:schemeClr val="accent1">
                    <a:lumMod val="75000"/>
                  </a:schemeClr>
                </a:solidFill>
              </a:rPr>
              <a:t>  9%</a:t>
            </a:r>
          </a:p>
          <a:p>
            <a:pPr marL="400050" lvl="1" indent="0">
              <a:buNone/>
            </a:pPr>
            <a:r>
              <a:rPr lang="en-US" altLang="en-US" sz="1400" dirty="0"/>
              <a:t>2-Analyze the Hazards 	  	</a:t>
            </a:r>
            <a:r>
              <a:rPr lang="en-US" altLang="en-US" sz="1400" b="1" dirty="0">
                <a:solidFill>
                  <a:srgbClr val="C00000"/>
                </a:solidFill>
              </a:rPr>
              <a:t>23%</a:t>
            </a:r>
          </a:p>
          <a:p>
            <a:pPr marL="400050" lvl="1" indent="0">
              <a:buNone/>
            </a:pPr>
            <a:r>
              <a:rPr lang="en-US" altLang="en-US" sz="1400" dirty="0"/>
              <a:t>3-Develop and Implement </a:t>
            </a:r>
            <a:br>
              <a:rPr lang="en-US" altLang="en-US" sz="1400" dirty="0"/>
            </a:br>
            <a:r>
              <a:rPr lang="en-US" altLang="en-US" sz="1400" dirty="0"/>
              <a:t>   Hazard Controls		  	</a:t>
            </a:r>
            <a:r>
              <a:rPr lang="en-US" altLang="en-US" sz="1400" b="1" dirty="0">
                <a:solidFill>
                  <a:srgbClr val="82C836"/>
                </a:solidFill>
              </a:rPr>
              <a:t>24%</a:t>
            </a:r>
          </a:p>
          <a:p>
            <a:pPr marL="400050" lvl="1" indent="0">
              <a:buNone/>
            </a:pPr>
            <a:r>
              <a:rPr lang="en-US" altLang="en-US" sz="1400" dirty="0"/>
              <a:t>4-Perform Work Within</a:t>
            </a:r>
            <a:br>
              <a:rPr lang="en-US" altLang="en-US" sz="1400" dirty="0"/>
            </a:br>
            <a:r>
              <a:rPr lang="en-US" altLang="en-US" sz="1400" dirty="0"/>
              <a:t>   Controls				</a:t>
            </a:r>
            <a:r>
              <a:rPr lang="en-US" altLang="en-US" sz="1400" b="1" dirty="0">
                <a:solidFill>
                  <a:srgbClr val="7030A0"/>
                </a:solidFill>
              </a:rPr>
              <a:t>34%</a:t>
            </a:r>
          </a:p>
          <a:p>
            <a:pPr marL="400050" lvl="1" indent="0">
              <a:buNone/>
            </a:pPr>
            <a:r>
              <a:rPr lang="en-US" altLang="en-US" sz="1400" dirty="0"/>
              <a:t>5-Provide Feedback and</a:t>
            </a:r>
            <a:br>
              <a:rPr lang="en-US" altLang="en-US" sz="1400" dirty="0"/>
            </a:br>
            <a:r>
              <a:rPr lang="en-US" altLang="en-US" sz="1400" dirty="0"/>
              <a:t>   Continuous Improvement	</a:t>
            </a:r>
            <a:r>
              <a:rPr lang="en-US" altLang="en-US" sz="1400" b="1" dirty="0">
                <a:solidFill>
                  <a:srgbClr val="00B0F0"/>
                </a:solidFill>
              </a:rPr>
              <a:t>11%</a:t>
            </a:r>
          </a:p>
          <a:p>
            <a:pPr marL="0" indent="0">
              <a:buNone/>
            </a:pPr>
            <a:r>
              <a:rPr lang="en-US" altLang="en-US" sz="1600" dirty="0"/>
              <a:t>    </a:t>
            </a:r>
          </a:p>
        </p:txBody>
      </p:sp>
      <p:pic>
        <p:nvPicPr>
          <p:cNvPr id="10" name="Picture 9">
            <a:extLst>
              <a:ext uri="{FF2B5EF4-FFF2-40B4-BE49-F238E27FC236}">
                <a16:creationId xmlns:a16="http://schemas.microsoft.com/office/drawing/2014/main" id="{C7CF8AF5-C65C-41BB-9CC5-BA0D3EEAC229}"/>
              </a:ext>
            </a:extLst>
          </p:cNvPr>
          <p:cNvPicPr>
            <a:picLocks noChangeAspect="1"/>
          </p:cNvPicPr>
          <p:nvPr/>
        </p:nvPicPr>
        <p:blipFill>
          <a:blip r:embed="rId3"/>
          <a:stretch>
            <a:fillRect/>
          </a:stretch>
        </p:blipFill>
        <p:spPr>
          <a:xfrm>
            <a:off x="3781887" y="1371601"/>
            <a:ext cx="4970106" cy="3306932"/>
          </a:xfrm>
          <a:prstGeom prst="rect">
            <a:avLst/>
          </a:prstGeom>
        </p:spPr>
      </p:pic>
    </p:spTree>
    <p:custDataLst>
      <p:tags r:id="rId1"/>
    </p:custDataLst>
    <p:extLst>
      <p:ext uri="{BB962C8B-B14F-4D97-AF65-F5344CB8AC3E}">
        <p14:creationId xmlns:p14="http://schemas.microsoft.com/office/powerpoint/2010/main" val="41275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Areas of Improvement</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We have seen improvement in the following areas: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33333"/>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37198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NREL Contacts</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t>Heath Garrison</a:t>
            </a:r>
          </a:p>
          <a:p>
            <a:pPr marL="857250" lvl="2" indent="0">
              <a:buNone/>
            </a:pPr>
            <a:r>
              <a:rPr lang="en-US" sz="1600" dirty="0"/>
              <a:t>NREL – Electrical Safety Officer Field Manager / AHJ</a:t>
            </a:r>
          </a:p>
          <a:p>
            <a:pPr marL="857250" lvl="2" indent="0">
              <a:buNone/>
            </a:pPr>
            <a:r>
              <a:rPr lang="en-US" sz="1600" dirty="0"/>
              <a:t>303-384-7408</a:t>
            </a:r>
          </a:p>
          <a:p>
            <a:pPr marL="857250" lvl="2" indent="0">
              <a:buNone/>
            </a:pPr>
            <a:r>
              <a:rPr lang="en-US" sz="1600" dirty="0">
                <a:hlinkClick r:id="rId3"/>
              </a:rPr>
              <a:t>Heath.Garrison@nrel.gov</a:t>
            </a:r>
            <a:endParaRPr lang="en-US" sz="1600" dirty="0"/>
          </a:p>
          <a:p>
            <a:pPr marL="857250" lvl="2" indent="0">
              <a:buNone/>
            </a:pPr>
            <a:endParaRPr lang="en-US" sz="1600" dirty="0"/>
          </a:p>
          <a:p>
            <a:pPr marL="514350" indent="-457200"/>
            <a:r>
              <a:rPr lang="en-US" sz="1800" b="1" dirty="0"/>
              <a:t>Katherine Johnson</a:t>
            </a:r>
          </a:p>
          <a:p>
            <a:pPr marL="857250" lvl="2" indent="0">
              <a:buNone/>
            </a:pPr>
            <a:r>
              <a:rPr lang="en-US" sz="1600" dirty="0"/>
              <a:t>NREL – ESH&amp;Q Quality Specialist</a:t>
            </a:r>
          </a:p>
          <a:p>
            <a:pPr marL="857250" lvl="2" indent="0">
              <a:buNone/>
            </a:pPr>
            <a:r>
              <a:rPr lang="en-US" sz="1600" dirty="0"/>
              <a:t>303-275-3770</a:t>
            </a:r>
          </a:p>
          <a:p>
            <a:pPr marL="857250" lvl="2" indent="0">
              <a:buNone/>
            </a:pPr>
            <a:r>
              <a:rPr lang="en-US" sz="1600" dirty="0">
                <a:hlinkClick r:id="rId4"/>
              </a:rPr>
              <a:t>Katherine.Johnson@nrel.gov</a:t>
            </a:r>
            <a:endParaRPr lang="en-US" sz="1600"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33333"/>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4884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50502" y="2052585"/>
            <a:ext cx="5393498" cy="1095516"/>
          </a:xfrm>
        </p:spPr>
        <p:txBody>
          <a:bodyPr/>
          <a:lstStyle/>
          <a:p>
            <a:r>
              <a:rPr lang="en-US" sz="4400" dirty="0"/>
              <a:t>Thank you</a:t>
            </a:r>
          </a:p>
        </p:txBody>
      </p:sp>
      <p:pic>
        <p:nvPicPr>
          <p:cNvPr id="4" name="Picture 4" descr="Image result for department of energy Logo">
            <a:extLst>
              <a:ext uri="{FF2B5EF4-FFF2-40B4-BE49-F238E27FC236}">
                <a16:creationId xmlns:a16="http://schemas.microsoft.com/office/drawing/2014/main" id="{8D60B324-33C5-4FDA-A097-8E3BDC1E472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894" y="2052585"/>
            <a:ext cx="1812372" cy="17934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274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 Electrical Safety Events Jan  </a:t>
            </a:r>
            <a:r>
              <a:rPr lang="en-US" dirty="0">
                <a:latin typeface="Calibri" panose="020F0502020204030204" pitchFamily="34" charset="0"/>
              </a:rPr>
              <a:t>̶</a:t>
            </a:r>
            <a:r>
              <a:rPr lang="en-US" dirty="0"/>
              <a:t>  Sept 2017 </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200" y="1371600"/>
            <a:ext cx="2989385"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data set is comprised of 713 </a:t>
            </a:r>
            <a:br>
              <a:rPr lang="en-US" sz="2000" dirty="0"/>
            </a:br>
            <a:r>
              <a:rPr lang="en-US" sz="2000" dirty="0"/>
              <a:t>ORPS occurrences reported in the first 9 months of 2017</a:t>
            </a:r>
          </a:p>
          <a:p>
            <a:r>
              <a:rPr lang="en-US" sz="2000" dirty="0"/>
              <a:t>141, or 20%, were coded for electrical safety issues</a:t>
            </a:r>
          </a:p>
        </p:txBody>
      </p:sp>
      <p:pic>
        <p:nvPicPr>
          <p:cNvPr id="4" name="Picture 3">
            <a:extLst>
              <a:ext uri="{FF2B5EF4-FFF2-40B4-BE49-F238E27FC236}">
                <a16:creationId xmlns:a16="http://schemas.microsoft.com/office/drawing/2014/main" id="{578E1DB2-7825-46E9-A4AF-E73D6B221342}"/>
              </a:ext>
            </a:extLst>
          </p:cNvPr>
          <p:cNvPicPr>
            <a:picLocks noChangeAspect="1"/>
          </p:cNvPicPr>
          <p:nvPr/>
        </p:nvPicPr>
        <p:blipFill>
          <a:blip r:embed="rId4"/>
          <a:stretch>
            <a:fillRect/>
          </a:stretch>
        </p:blipFill>
        <p:spPr>
          <a:xfrm>
            <a:off x="3446585" y="1371600"/>
            <a:ext cx="5240215" cy="2620108"/>
          </a:xfrm>
          <a:prstGeom prst="rect">
            <a:avLst/>
          </a:prstGeom>
        </p:spPr>
      </p:pic>
    </p:spTree>
    <p:custDataLst>
      <p:tags r:id="rId1"/>
    </p:custDataLst>
    <p:extLst>
      <p:ext uri="{BB962C8B-B14F-4D97-AF65-F5344CB8AC3E}">
        <p14:creationId xmlns:p14="http://schemas.microsoft.com/office/powerpoint/2010/main" val="253436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should we be concerned?</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3571" y="1238435"/>
            <a:ext cx="8344199"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t>A DOE Office of ES&amp;H Reporting and Analysis report titled </a:t>
            </a:r>
            <a:r>
              <a:rPr lang="en-US" sz="2000" i="1" dirty="0"/>
              <a:t>Analysis of Electrical Safety ORPS Occurrences at DOE from FY2005 to FY2017</a:t>
            </a:r>
            <a:r>
              <a:rPr lang="en-US" sz="2000" dirty="0"/>
              <a:t> found:</a:t>
            </a:r>
          </a:p>
          <a:p>
            <a:pPr lvl="1"/>
            <a:r>
              <a:rPr lang="en-US" sz="2000" dirty="0"/>
              <a:t>Electrical safety occurrences have risen for the past three fiscal years</a:t>
            </a:r>
          </a:p>
          <a:p>
            <a:pPr lvl="2"/>
            <a:r>
              <a:rPr lang="en-US" sz="2000" dirty="0"/>
              <a:t>Primarily driven by the number of lockout/tagout events  </a:t>
            </a:r>
          </a:p>
          <a:p>
            <a:pPr lvl="2"/>
            <a:r>
              <a:rPr lang="en-US" sz="2000" dirty="0"/>
              <a:t>Electrical wiring and electrical equipment failure also trended upward indicating that aging equipment, deferred maintenance, and configuration management issues may need to be addressed</a:t>
            </a:r>
          </a:p>
          <a:p>
            <a:pPr lvl="1"/>
            <a:r>
              <a:rPr lang="en-US" sz="2000" dirty="0"/>
              <a:t>The number of Significance Category 2 occurrences has trended sharply upward since FY 2009 indicating that electrical events are getting more severe, increasing the likelihood of serious injury or death</a:t>
            </a:r>
          </a:p>
          <a:p>
            <a:pPr lvl="1"/>
            <a:endParaRPr lang="en-US" sz="1800" dirty="0"/>
          </a:p>
        </p:txBody>
      </p:sp>
    </p:spTree>
    <p:custDataLst>
      <p:tags r:id="rId1"/>
    </p:custDataLst>
    <p:extLst>
      <p:ext uri="{BB962C8B-B14F-4D97-AF65-F5344CB8AC3E}">
        <p14:creationId xmlns:p14="http://schemas.microsoft.com/office/powerpoint/2010/main" val="88750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Nine Year Look Back</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319502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333333"/>
                </a:solidFill>
                <a:effectLst/>
                <a:uLnTx/>
                <a:uFillTx/>
                <a:latin typeface="Calibri"/>
                <a:ea typeface="+mn-ea"/>
                <a:cs typeface="+mn-cs"/>
              </a:rPr>
              <a:t>An upward trend in </a:t>
            </a:r>
            <a:br>
              <a:rPr kumimoji="0" lang="en-US" sz="2000" b="0" i="0" u="none" strike="noStrike" kern="1200" cap="none" spc="0" normalizeH="0" baseline="0" noProof="0" dirty="0">
                <a:ln>
                  <a:noFill/>
                </a:ln>
                <a:solidFill>
                  <a:srgbClr val="333333"/>
                </a:solidFill>
                <a:effectLst/>
                <a:uLnTx/>
                <a:uFillTx/>
                <a:latin typeface="Calibri"/>
                <a:ea typeface="+mn-ea"/>
                <a:cs typeface="+mn-cs"/>
              </a:rPr>
            </a:br>
            <a:r>
              <a:rPr kumimoji="0" lang="en-US" sz="2000" b="0" i="0" u="none" strike="noStrike" kern="1200" cap="none" spc="0" normalizeH="0" baseline="0" noProof="0" dirty="0">
                <a:ln>
                  <a:noFill/>
                </a:ln>
                <a:solidFill>
                  <a:srgbClr val="333333"/>
                </a:solidFill>
                <a:effectLst/>
                <a:uLnTx/>
                <a:uFillTx/>
                <a:latin typeface="Calibri"/>
                <a:ea typeface="+mn-ea"/>
                <a:cs typeface="+mn-cs"/>
              </a:rPr>
              <a:t>the number of reported electrical safety occurrences continued </a:t>
            </a:r>
            <a:br>
              <a:rPr kumimoji="0" lang="en-US" sz="2000" b="0" i="0" u="none" strike="noStrike" kern="1200" cap="none" spc="0" normalizeH="0" baseline="0" noProof="0" dirty="0">
                <a:ln>
                  <a:noFill/>
                </a:ln>
                <a:solidFill>
                  <a:srgbClr val="333333"/>
                </a:solidFill>
                <a:effectLst/>
                <a:uLnTx/>
                <a:uFillTx/>
                <a:latin typeface="Calibri"/>
                <a:ea typeface="+mn-ea"/>
                <a:cs typeface="+mn-cs"/>
              </a:rPr>
            </a:br>
            <a:r>
              <a:rPr kumimoji="0" lang="en-US" sz="2000" b="0" i="0" u="none" strike="noStrike" kern="1200" cap="none" spc="0" normalizeH="0" baseline="0" noProof="0" dirty="0">
                <a:ln>
                  <a:noFill/>
                </a:ln>
                <a:solidFill>
                  <a:srgbClr val="333333"/>
                </a:solidFill>
                <a:effectLst/>
                <a:uLnTx/>
                <a:uFillTx/>
                <a:latin typeface="Calibri"/>
                <a:ea typeface="+mn-ea"/>
                <a:cs typeface="+mn-cs"/>
              </a:rPr>
              <a:t>in 2017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2017 includes an estimate for the last three months of the calendar year if ORPS criteria had not changed</a:t>
            </a:r>
            <a:endParaRPr kumimoji="0" lang="en-US" sz="20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4B0375E-A74E-48E8-8764-834820B19D39}"/>
              </a:ext>
            </a:extLst>
          </p:cNvPr>
          <p:cNvPicPr>
            <a:picLocks noChangeAspect="1"/>
          </p:cNvPicPr>
          <p:nvPr/>
        </p:nvPicPr>
        <p:blipFill>
          <a:blip r:embed="rId3"/>
          <a:stretch>
            <a:fillRect/>
          </a:stretch>
        </p:blipFill>
        <p:spPr>
          <a:xfrm>
            <a:off x="3779096" y="1371600"/>
            <a:ext cx="4907705" cy="2889754"/>
          </a:xfrm>
          <a:prstGeom prst="rect">
            <a:avLst/>
          </a:prstGeom>
        </p:spPr>
      </p:pic>
    </p:spTree>
    <p:custDataLst>
      <p:tags r:id="rId1"/>
    </p:custDataLst>
    <p:extLst>
      <p:ext uri="{BB962C8B-B14F-4D97-AF65-F5344CB8AC3E}">
        <p14:creationId xmlns:p14="http://schemas.microsoft.com/office/powerpoint/2010/main" val="264471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Secretarial Offices were involved?</a:t>
            </a:r>
          </a:p>
        </p:txBody>
      </p:sp>
      <p:pic>
        <p:nvPicPr>
          <p:cNvPr id="3" name="Picture 2">
            <a:extLst>
              <a:ext uri="{FF2B5EF4-FFF2-40B4-BE49-F238E27FC236}">
                <a16:creationId xmlns:a16="http://schemas.microsoft.com/office/drawing/2014/main" id="{1F638ADA-1BC6-433B-B475-36D6AB0E4BEB}"/>
              </a:ext>
            </a:extLst>
          </p:cNvPr>
          <p:cNvPicPr>
            <a:picLocks noChangeAspect="1"/>
          </p:cNvPicPr>
          <p:nvPr/>
        </p:nvPicPr>
        <p:blipFill>
          <a:blip r:embed="rId4"/>
          <a:stretch>
            <a:fillRect/>
          </a:stretch>
        </p:blipFill>
        <p:spPr>
          <a:xfrm>
            <a:off x="1502571" y="1068311"/>
            <a:ext cx="6138857" cy="3548077"/>
          </a:xfrm>
          <a:prstGeom prst="rect">
            <a:avLst/>
          </a:prstGeom>
        </p:spPr>
      </p:pic>
    </p:spTree>
    <p:custDataLst>
      <p:tags r:id="rId1"/>
    </p:custDataLst>
    <p:extLst>
      <p:ext uri="{BB962C8B-B14F-4D97-AF65-F5344CB8AC3E}">
        <p14:creationId xmlns:p14="http://schemas.microsoft.com/office/powerpoint/2010/main" val="425058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Event Outcomes</a:t>
            </a:r>
          </a:p>
        </p:txBody>
      </p:sp>
      <p:pic>
        <p:nvPicPr>
          <p:cNvPr id="3" name="Picture 2">
            <a:extLst>
              <a:ext uri="{FF2B5EF4-FFF2-40B4-BE49-F238E27FC236}">
                <a16:creationId xmlns:a16="http://schemas.microsoft.com/office/drawing/2014/main" id="{6AD0A932-949D-4A9B-905D-856224CA3E26}"/>
              </a:ext>
            </a:extLst>
          </p:cNvPr>
          <p:cNvPicPr>
            <a:picLocks noChangeAspect="1"/>
          </p:cNvPicPr>
          <p:nvPr/>
        </p:nvPicPr>
        <p:blipFill>
          <a:blip r:embed="rId3"/>
          <a:stretch>
            <a:fillRect/>
          </a:stretch>
        </p:blipFill>
        <p:spPr>
          <a:xfrm>
            <a:off x="1380649" y="1002317"/>
            <a:ext cx="6382701" cy="3681437"/>
          </a:xfrm>
          <a:prstGeom prst="rect">
            <a:avLst/>
          </a:prstGeom>
        </p:spPr>
      </p:pic>
    </p:spTree>
    <p:custDataLst>
      <p:tags r:id="rId1"/>
    </p:custDataLst>
    <p:extLst>
      <p:ext uri="{BB962C8B-B14F-4D97-AF65-F5344CB8AC3E}">
        <p14:creationId xmlns:p14="http://schemas.microsoft.com/office/powerpoint/2010/main" val="149929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do worker types compare?</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8236857"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srgbClr val="333333"/>
                </a:solidFill>
                <a:latin typeface="Calibri"/>
              </a:rPr>
              <a:t>Comparison of electrical workers and non-electrical workers</a:t>
            </a:r>
            <a:endParaRPr kumimoji="0" lang="en-US" sz="20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DDB3A62-E04B-4378-ADBA-0E447B7EB87D}"/>
              </a:ext>
            </a:extLst>
          </p:cNvPr>
          <p:cNvPicPr>
            <a:picLocks noChangeAspect="1"/>
          </p:cNvPicPr>
          <p:nvPr/>
        </p:nvPicPr>
        <p:blipFill>
          <a:blip r:embed="rId3"/>
          <a:stretch>
            <a:fillRect/>
          </a:stretch>
        </p:blipFill>
        <p:spPr>
          <a:xfrm>
            <a:off x="449944" y="2189954"/>
            <a:ext cx="4584589" cy="2298391"/>
          </a:xfrm>
          <a:prstGeom prst="rect">
            <a:avLst/>
          </a:prstGeom>
        </p:spPr>
      </p:pic>
      <p:pic>
        <p:nvPicPr>
          <p:cNvPr id="7" name="Picture 6">
            <a:extLst>
              <a:ext uri="{FF2B5EF4-FFF2-40B4-BE49-F238E27FC236}">
                <a16:creationId xmlns:a16="http://schemas.microsoft.com/office/drawing/2014/main" id="{EBA75F56-8BD8-44E7-8D50-83E01893748C}"/>
              </a:ext>
            </a:extLst>
          </p:cNvPr>
          <p:cNvPicPr>
            <a:picLocks noChangeAspect="1"/>
          </p:cNvPicPr>
          <p:nvPr/>
        </p:nvPicPr>
        <p:blipFill>
          <a:blip r:embed="rId4"/>
          <a:stretch>
            <a:fillRect/>
          </a:stretch>
        </p:blipFill>
        <p:spPr>
          <a:xfrm>
            <a:off x="5510510" y="2189954"/>
            <a:ext cx="3176291" cy="2286198"/>
          </a:xfrm>
          <a:prstGeom prst="rect">
            <a:avLst/>
          </a:prstGeom>
        </p:spPr>
      </p:pic>
    </p:spTree>
    <p:custDataLst>
      <p:tags r:id="rId1"/>
    </p:custDataLst>
    <p:extLst>
      <p:ext uri="{BB962C8B-B14F-4D97-AF65-F5344CB8AC3E}">
        <p14:creationId xmlns:p14="http://schemas.microsoft.com/office/powerpoint/2010/main" val="54836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7CDC09-369F-49CA-B4C0-A19782439E1C}"/>
              </a:ext>
            </a:extLst>
          </p:cNvPr>
          <p:cNvPicPr>
            <a:picLocks noChangeAspect="1"/>
          </p:cNvPicPr>
          <p:nvPr/>
        </p:nvPicPr>
        <p:blipFill>
          <a:blip r:embed="rId3"/>
          <a:stretch>
            <a:fillRect/>
          </a:stretch>
        </p:blipFill>
        <p:spPr>
          <a:xfrm>
            <a:off x="4443704" y="1142113"/>
            <a:ext cx="4250351" cy="3267893"/>
          </a:xfrm>
          <a:prstGeom prst="rect">
            <a:avLst/>
          </a:prstGeom>
        </p:spPr>
      </p:pic>
      <p:sp>
        <p:nvSpPr>
          <p:cNvPr id="8" name="Title 7"/>
          <p:cNvSpPr>
            <a:spLocks noGrp="1"/>
          </p:cNvSpPr>
          <p:nvPr>
            <p:ph type="title"/>
          </p:nvPr>
        </p:nvSpPr>
        <p:spPr/>
        <p:txBody>
          <a:bodyPr/>
          <a:lstStyle/>
          <a:p>
            <a:r>
              <a:rPr lang="en-US" dirty="0"/>
              <a:t>Who were the workers?</a:t>
            </a:r>
          </a:p>
        </p:txBody>
      </p:sp>
      <p:sp>
        <p:nvSpPr>
          <p:cNvPr id="3" name="Text Placeholder 2">
            <a:extLst>
              <a:ext uri="{FF2B5EF4-FFF2-40B4-BE49-F238E27FC236}">
                <a16:creationId xmlns:a16="http://schemas.microsoft.com/office/drawing/2014/main" id="{9540A732-9D55-4D5B-8F8E-2508F775AD52}"/>
              </a:ext>
            </a:extLst>
          </p:cNvPr>
          <p:cNvSpPr txBox="1">
            <a:spLocks/>
          </p:cNvSpPr>
          <p:nvPr/>
        </p:nvSpPr>
        <p:spPr>
          <a:xfrm>
            <a:off x="457199" y="1371600"/>
            <a:ext cx="5535228" cy="33750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endParaRPr lang="en-US" dirty="0"/>
          </a:p>
          <a:p>
            <a:endParaRPr lang="en-US" dirty="0"/>
          </a:p>
          <a:p>
            <a:r>
              <a:rPr lang="en-US" sz="2000" dirty="0"/>
              <a:t>Electrical Workers: </a:t>
            </a:r>
            <a:r>
              <a:rPr lang="en-US" sz="2000" b="1" dirty="0">
                <a:solidFill>
                  <a:srgbClr val="0070C0"/>
                </a:solidFill>
              </a:rPr>
              <a:t>25%</a:t>
            </a:r>
            <a:r>
              <a:rPr lang="en-US" altLang="en-US" sz="2000" dirty="0"/>
              <a:t> </a:t>
            </a:r>
          </a:p>
          <a:p>
            <a:r>
              <a:rPr lang="en-US" altLang="en-US" sz="2000" dirty="0"/>
              <a:t>Non-electrical Workers: </a:t>
            </a:r>
            <a:r>
              <a:rPr lang="en-US" altLang="en-US" sz="2000" b="1" dirty="0">
                <a:solidFill>
                  <a:srgbClr val="C00000"/>
                </a:solidFill>
              </a:rPr>
              <a:t>45%</a:t>
            </a:r>
          </a:p>
          <a:p>
            <a:r>
              <a:rPr lang="en-US" altLang="en-US" sz="2000" dirty="0"/>
              <a:t>Electrical Subcontractors: </a:t>
            </a:r>
            <a:r>
              <a:rPr lang="en-US" altLang="en-US" sz="2000" b="1" dirty="0">
                <a:solidFill>
                  <a:schemeClr val="bg2">
                    <a:lumMod val="75000"/>
                  </a:schemeClr>
                </a:solidFill>
              </a:rPr>
              <a:t>9%</a:t>
            </a:r>
          </a:p>
          <a:p>
            <a:r>
              <a:rPr lang="en-US" altLang="en-US" sz="2000" dirty="0"/>
              <a:t>Non-electrical Subcontractors: </a:t>
            </a:r>
            <a:r>
              <a:rPr lang="en-US" altLang="en-US" sz="2000" b="1" dirty="0">
                <a:solidFill>
                  <a:srgbClr val="7030A0"/>
                </a:solidFill>
              </a:rPr>
              <a:t>21%</a:t>
            </a:r>
            <a:endParaRPr kumimoji="0" lang="en-US" sz="2000" b="1" i="0" u="none" strike="noStrike" kern="1200" cap="none" spc="0" normalizeH="0" baseline="0" noProof="0" dirty="0">
              <a:ln>
                <a:noFill/>
              </a:ln>
              <a:solidFill>
                <a:srgbClr val="7030A0"/>
              </a:solidFill>
              <a:effectLst/>
              <a:uLnTx/>
              <a:uFillTx/>
              <a:latin typeface="Calibri"/>
            </a:endParaRPr>
          </a:p>
        </p:txBody>
      </p:sp>
    </p:spTree>
    <p:custDataLst>
      <p:tags r:id="rId1"/>
    </p:custDataLst>
    <p:extLst>
      <p:ext uri="{BB962C8B-B14F-4D97-AF65-F5344CB8AC3E}">
        <p14:creationId xmlns:p14="http://schemas.microsoft.com/office/powerpoint/2010/main" val="79272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2fbb773a-70b2-4960-abcb-2276746f53fe"/>
  <p:tag name="SHOWSTEPSEDITOR" val="False"/>
  <p:tag name="SHOWUIMOCKUPEDITOR" val="False"/>
  <p:tag name="TREEVIEWMODE" val="True"/>
  <p:tag name="USESTEPSNAVIGATION" val="False"/>
  <p:tag name="SYNCNOTES" val="False"/>
  <p:tag name="SYNCTITLE" val="False"/>
  <p:tag name="SYNCTITLEDIRECTION" val="StepsToSlides"/>
  <p:tag name="SYNCAFLINKS" val="False"/>
  <p:tag name="FONTSIZE" val="12"/>
  <p:tag name="FONTTYPE" val="Calibri"/>
</p:tagLst>
</file>

<file path=ppt/tags/tag10.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1.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2.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3.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4.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5.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6.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7.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8.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19.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2.xml><?xml version="1.0" encoding="utf-8"?>
<p:tagLst xmlns:a="http://schemas.openxmlformats.org/drawingml/2006/main" xmlns:r="http://schemas.openxmlformats.org/officeDocument/2006/relationships" xmlns:p="http://schemas.openxmlformats.org/presentationml/2006/main">
  <p:tag name="ID" val="063a0f93-67a9-467b-9c4a-c6db4b8617b1"/>
</p:tagLst>
</file>

<file path=ppt/tags/tag20.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21.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22.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23.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24.xml><?xml version="1.0" encoding="utf-8"?>
<p:tagLst xmlns:a="http://schemas.openxmlformats.org/drawingml/2006/main" xmlns:r="http://schemas.openxmlformats.org/officeDocument/2006/relationships" xmlns:p="http://schemas.openxmlformats.org/presentationml/2006/main">
  <p:tag name="ID" val="063a0f93-67a9-467b-9c4a-c6db4b8617b1"/>
</p:tagLst>
</file>

<file path=ppt/tags/tag3.xml><?xml version="1.0" encoding="utf-8"?>
<p:tagLst xmlns:a="http://schemas.openxmlformats.org/drawingml/2006/main" xmlns:r="http://schemas.openxmlformats.org/officeDocument/2006/relationships" xmlns:p="http://schemas.openxmlformats.org/presentationml/2006/main">
  <p:tag name="ID" val="4c49a7cf-8577-4181-b43e-356252fc7b1a"/>
</p:tagLst>
</file>

<file path=ppt/tags/tag4.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5.xml><?xml version="1.0" encoding="utf-8"?>
<p:tagLst xmlns:a="http://schemas.openxmlformats.org/drawingml/2006/main" xmlns:r="http://schemas.openxmlformats.org/officeDocument/2006/relationships" xmlns:p="http://schemas.openxmlformats.org/presentationml/2006/main">
  <p:tag name="ID" val="648b24b4-47ce-446f-adba-2b2f1b0545d5"/>
</p:tagLst>
</file>

<file path=ppt/tags/tag6.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7.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8.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ags/tag9.xml><?xml version="1.0" encoding="utf-8"?>
<p:tagLst xmlns:a="http://schemas.openxmlformats.org/drawingml/2006/main" xmlns:r="http://schemas.openxmlformats.org/officeDocument/2006/relationships" xmlns:p="http://schemas.openxmlformats.org/presentationml/2006/main">
  <p:tag name="ID" val="5db382c4-66ba-4ea6-8c6a-afeadfbd739b"/>
</p:tagLst>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_NREL-presentation" id="{DA472D08-CE45-764A-AC61-D53D4AD804E0}" vid="{AB9DBDCF-5133-C443-88A9-D5526AB3E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16-9-nrel-presentation-template</Template>
  <TotalTime>1576</TotalTime>
  <Words>705</Words>
  <Application>Microsoft Office PowerPoint</Application>
  <PresentationFormat>On-screen Show (16:9)</PresentationFormat>
  <Paragraphs>99</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Office Theme</vt:lpstr>
      <vt:lpstr>PowerPoint Presentation</vt:lpstr>
      <vt:lpstr>Introduction</vt:lpstr>
      <vt:lpstr>DOE Electrical Safety Events Jan  ̶  Sept 2017 </vt:lpstr>
      <vt:lpstr>Why should we be concerned?</vt:lpstr>
      <vt:lpstr>Nine Year Look Back</vt:lpstr>
      <vt:lpstr>What Secretarial Offices were involved?</vt:lpstr>
      <vt:lpstr>Event Outcomes</vt:lpstr>
      <vt:lpstr>How do worker types compare?</vt:lpstr>
      <vt:lpstr>Who were the workers?</vt:lpstr>
      <vt:lpstr>Electrical Shock Events</vt:lpstr>
      <vt:lpstr>What are the sources of electrical shocks?</vt:lpstr>
      <vt:lpstr>Electrical Intrusion Events </vt:lpstr>
      <vt:lpstr>Hazardous Energy Control, Lockout/Tagout and Job Planning</vt:lpstr>
      <vt:lpstr>Lockout/Tagout and Job Planning</vt:lpstr>
      <vt:lpstr>Hazardous Energy Control and Job Planning</vt:lpstr>
      <vt:lpstr>Hazardous Energy Control &amp; LOTO</vt:lpstr>
      <vt:lpstr>Electrical Severity</vt:lpstr>
      <vt:lpstr>Electrical Severity Categories</vt:lpstr>
      <vt:lpstr>Electrical Hazards Recognition</vt:lpstr>
      <vt:lpstr>Integrated Safety Management</vt:lpstr>
      <vt:lpstr>Areas of Improvement</vt:lpstr>
      <vt:lpstr>NREL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Katherine</dc:creator>
  <cp:lastModifiedBy>Christine Frei</cp:lastModifiedBy>
  <cp:revision>77</cp:revision>
  <cp:lastPrinted>2018-01-04T20:30:58Z</cp:lastPrinted>
  <dcterms:created xsi:type="dcterms:W3CDTF">2018-05-25T18:03:31Z</dcterms:created>
  <dcterms:modified xsi:type="dcterms:W3CDTF">2018-08-17T19:57:18Z</dcterms:modified>
</cp:coreProperties>
</file>