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08"/>
  </p:notesMasterIdLst>
  <p:sldIdLst>
    <p:sldId id="256" r:id="rId2"/>
    <p:sldId id="278" r:id="rId3"/>
    <p:sldId id="272" r:id="rId4"/>
    <p:sldId id="306" r:id="rId5"/>
    <p:sldId id="269" r:id="rId6"/>
    <p:sldId id="298" r:id="rId7"/>
    <p:sldId id="279" r:id="rId8"/>
    <p:sldId id="316" r:id="rId9"/>
    <p:sldId id="257" r:id="rId10"/>
    <p:sldId id="259" r:id="rId11"/>
    <p:sldId id="260" r:id="rId12"/>
    <p:sldId id="261" r:id="rId13"/>
    <p:sldId id="317" r:id="rId14"/>
    <p:sldId id="285" r:id="rId15"/>
    <p:sldId id="388" r:id="rId16"/>
    <p:sldId id="389" r:id="rId17"/>
    <p:sldId id="266" r:id="rId18"/>
    <p:sldId id="268" r:id="rId19"/>
    <p:sldId id="390" r:id="rId20"/>
    <p:sldId id="391" r:id="rId21"/>
    <p:sldId id="281" r:id="rId22"/>
    <p:sldId id="392" r:id="rId23"/>
    <p:sldId id="393" r:id="rId24"/>
    <p:sldId id="284" r:id="rId25"/>
    <p:sldId id="394" r:id="rId26"/>
    <p:sldId id="270" r:id="rId27"/>
    <p:sldId id="289" r:id="rId28"/>
    <p:sldId id="395" r:id="rId29"/>
    <p:sldId id="273" r:id="rId30"/>
    <p:sldId id="396" r:id="rId31"/>
    <p:sldId id="397" r:id="rId32"/>
    <p:sldId id="398" r:id="rId33"/>
    <p:sldId id="276" r:id="rId34"/>
    <p:sldId id="277" r:id="rId35"/>
    <p:sldId id="399" r:id="rId36"/>
    <p:sldId id="274" r:id="rId37"/>
    <p:sldId id="275" r:id="rId38"/>
    <p:sldId id="286" r:id="rId39"/>
    <p:sldId id="328" r:id="rId40"/>
    <p:sldId id="329" r:id="rId41"/>
    <p:sldId id="330" r:id="rId42"/>
    <p:sldId id="331" r:id="rId43"/>
    <p:sldId id="332" r:id="rId44"/>
    <p:sldId id="333" r:id="rId45"/>
    <p:sldId id="334" r:id="rId46"/>
    <p:sldId id="335" r:id="rId47"/>
    <p:sldId id="356" r:id="rId48"/>
    <p:sldId id="287" r:id="rId49"/>
    <p:sldId id="336" r:id="rId50"/>
    <p:sldId id="337" r:id="rId51"/>
    <p:sldId id="338" r:id="rId52"/>
    <p:sldId id="339" r:id="rId53"/>
    <p:sldId id="340" r:id="rId54"/>
    <p:sldId id="341" r:id="rId55"/>
    <p:sldId id="342" r:id="rId56"/>
    <p:sldId id="282" r:id="rId57"/>
    <p:sldId id="343" r:id="rId58"/>
    <p:sldId id="344" r:id="rId59"/>
    <p:sldId id="345" r:id="rId60"/>
    <p:sldId id="346" r:id="rId61"/>
    <p:sldId id="265" r:id="rId62"/>
    <p:sldId id="347" r:id="rId63"/>
    <p:sldId id="348" r:id="rId64"/>
    <p:sldId id="349" r:id="rId65"/>
    <p:sldId id="350" r:id="rId66"/>
    <p:sldId id="351" r:id="rId67"/>
    <p:sldId id="283" r:id="rId68"/>
    <p:sldId id="352" r:id="rId69"/>
    <p:sldId id="353" r:id="rId70"/>
    <p:sldId id="354" r:id="rId71"/>
    <p:sldId id="355" r:id="rId72"/>
    <p:sldId id="288" r:id="rId73"/>
    <p:sldId id="357" r:id="rId74"/>
    <p:sldId id="358" r:id="rId75"/>
    <p:sldId id="359" r:id="rId76"/>
    <p:sldId id="360" r:id="rId77"/>
    <p:sldId id="361" r:id="rId78"/>
    <p:sldId id="362" r:id="rId79"/>
    <p:sldId id="363" r:id="rId80"/>
    <p:sldId id="364" r:id="rId81"/>
    <p:sldId id="365" r:id="rId82"/>
    <p:sldId id="366" r:id="rId83"/>
    <p:sldId id="367" r:id="rId84"/>
    <p:sldId id="368" r:id="rId85"/>
    <p:sldId id="369" r:id="rId86"/>
    <p:sldId id="370" r:id="rId87"/>
    <p:sldId id="371" r:id="rId88"/>
    <p:sldId id="372" r:id="rId89"/>
    <p:sldId id="373" r:id="rId90"/>
    <p:sldId id="374" r:id="rId91"/>
    <p:sldId id="375" r:id="rId92"/>
    <p:sldId id="376" r:id="rId93"/>
    <p:sldId id="377" r:id="rId94"/>
    <p:sldId id="378" r:id="rId95"/>
    <p:sldId id="379" r:id="rId96"/>
    <p:sldId id="380" r:id="rId97"/>
    <p:sldId id="381" r:id="rId98"/>
    <p:sldId id="382" r:id="rId99"/>
    <p:sldId id="383" r:id="rId100"/>
    <p:sldId id="384" r:id="rId101"/>
    <p:sldId id="385" r:id="rId102"/>
    <p:sldId id="386" r:id="rId103"/>
    <p:sldId id="387" r:id="rId104"/>
    <p:sldId id="401" r:id="rId105"/>
    <p:sldId id="400" r:id="rId106"/>
    <p:sldId id="280" r:id="rId10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00194F"/>
    <a:srgbClr val="00194E"/>
    <a:srgbClr val="001A4D"/>
    <a:srgbClr val="001347"/>
    <a:srgbClr val="001951"/>
    <a:srgbClr val="00195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265" autoAdjust="0"/>
    <p:restoredTop sz="94660"/>
  </p:normalViewPr>
  <p:slideViewPr>
    <p:cSldViewPr snapToGrid="0" snapToObjects="1">
      <p:cViewPr varScale="1">
        <p:scale>
          <a:sx n="82" d="100"/>
          <a:sy n="82" d="100"/>
        </p:scale>
        <p:origin x="893" y="62"/>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image" Target="../media/image1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E414A0-5BCB-4490-8DA4-86449CD6CDEB}" type="datetimeFigureOut">
              <a:rPr lang="en-US" smtClean="0"/>
              <a:t>8/17/2018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A22CB5-08A2-46B0-859F-8CA5C4254DFD}" type="slidenum">
              <a:rPr lang="en-US" smtClean="0"/>
              <a:t>‹#›</a:t>
            </a:fld>
            <a:endParaRPr lang="en-US"/>
          </a:p>
        </p:txBody>
      </p:sp>
    </p:spTree>
    <p:extLst>
      <p:ext uri="{BB962C8B-B14F-4D97-AF65-F5344CB8AC3E}">
        <p14:creationId xmlns:p14="http://schemas.microsoft.com/office/powerpoint/2010/main" val="1965494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Layout">
    <p:spTree>
      <p:nvGrpSpPr>
        <p:cNvPr id="1" name=""/>
        <p:cNvGrpSpPr/>
        <p:nvPr/>
      </p:nvGrpSpPr>
      <p:grpSpPr>
        <a:xfrm>
          <a:off x="0" y="0"/>
          <a:ext cx="0" cy="0"/>
          <a:chOff x="0" y="0"/>
          <a:chExt cx="0" cy="0"/>
        </a:xfrm>
      </p:grpSpPr>
      <p:cxnSp>
        <p:nvCxnSpPr>
          <p:cNvPr id="10" name="Straight Connector 9"/>
          <p:cNvCxnSpPr/>
          <p:nvPr userDrawn="1"/>
        </p:nvCxnSpPr>
        <p:spPr>
          <a:xfrm rot="5400000">
            <a:off x="-2111247" y="2111247"/>
            <a:ext cx="6858002" cy="2635508"/>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rot="5400000" flipH="1" flipV="1">
            <a:off x="-550737" y="547235"/>
            <a:ext cx="4956502" cy="385502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userDrawn="1"/>
        </p:nvSpPr>
        <p:spPr>
          <a:xfrm>
            <a:off x="284189" y="6419985"/>
            <a:ext cx="8844895" cy="400110"/>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2"/>
                </a:solidFill>
              </a:rPr>
              <a:t>EFCOG promotes excellence in all aspects of the operation, management, and integration of DOE facilities in a safe, environmentally sound, efficient and cost-effective manner through the ongoing exchange of information on lessons learned.</a:t>
            </a:r>
          </a:p>
        </p:txBody>
      </p:sp>
      <p:sp>
        <p:nvSpPr>
          <p:cNvPr id="9" name="Text Placeholder 8"/>
          <p:cNvSpPr>
            <a:spLocks noGrp="1"/>
          </p:cNvSpPr>
          <p:nvPr>
            <p:ph type="body" sz="quarter" idx="10" hasCustomPrompt="1"/>
          </p:nvPr>
        </p:nvSpPr>
        <p:spPr>
          <a:xfrm>
            <a:off x="2743200" y="1600200"/>
            <a:ext cx="6248400" cy="762000"/>
          </a:xfrm>
        </p:spPr>
        <p:txBody>
          <a:bodyPr>
            <a:noAutofit/>
          </a:bodyPr>
          <a:lstStyle>
            <a:lvl1pPr>
              <a:buNone/>
              <a:defRPr sz="4000">
                <a:solidFill>
                  <a:srgbClr val="001951"/>
                </a:solidFill>
              </a:defRPr>
            </a:lvl1pPr>
          </a:lstStyle>
          <a:p>
            <a:pPr lvl="0"/>
            <a:r>
              <a:rPr lang="en-US" dirty="0"/>
              <a:t>Click to edit Master title Style</a:t>
            </a:r>
          </a:p>
        </p:txBody>
      </p:sp>
      <p:sp>
        <p:nvSpPr>
          <p:cNvPr id="14" name="Text Placeholder 16"/>
          <p:cNvSpPr>
            <a:spLocks noGrp="1"/>
          </p:cNvSpPr>
          <p:nvPr>
            <p:ph type="body" sz="quarter" idx="12" hasCustomPrompt="1"/>
          </p:nvPr>
        </p:nvSpPr>
        <p:spPr>
          <a:xfrm>
            <a:off x="3657600" y="3810000"/>
            <a:ext cx="4648200" cy="2438400"/>
          </a:xfrm>
        </p:spPr>
        <p:txBody>
          <a:bodyPr>
            <a:normAutofit/>
          </a:bodyPr>
          <a:lstStyle>
            <a:lvl1pPr>
              <a:spcAft>
                <a:spcPts val="1800"/>
              </a:spcAft>
              <a:buNone/>
              <a:defRPr sz="2800">
                <a:solidFill>
                  <a:srgbClr val="00194F"/>
                </a:solidFill>
              </a:defRPr>
            </a:lvl1pPr>
          </a:lstStyle>
          <a:p>
            <a:pPr lvl="0"/>
            <a:r>
              <a:rPr lang="en-US" dirty="0"/>
              <a:t>Click to edit Master subtitle style </a:t>
            </a:r>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8345" y="80831"/>
            <a:ext cx="2085473" cy="72719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3D6DE-7657-2B4D-B1EE-D825C863289F}"/>
              </a:ext>
            </a:extLst>
          </p:cNvPr>
          <p:cNvSpPr>
            <a:spLocks noGrp="1"/>
          </p:cNvSpPr>
          <p:nvPr>
            <p:ph type="ctrTitle"/>
          </p:nvPr>
        </p:nvSpPr>
        <p:spPr>
          <a:xfrm>
            <a:off x="1143000" y="2124968"/>
            <a:ext cx="6858000" cy="1384995"/>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FB2C43F-CD3D-C44D-A0A1-83D60A56A7CC}"/>
              </a:ext>
            </a:extLst>
          </p:cNvPr>
          <p:cNvSpPr>
            <a:spLocks noGrp="1"/>
          </p:cNvSpPr>
          <p:nvPr>
            <p:ph type="subTitle" idx="1"/>
          </p:nvPr>
        </p:nvSpPr>
        <p:spPr>
          <a:xfrm>
            <a:off x="1143000" y="3602038"/>
            <a:ext cx="6858000" cy="276999"/>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7" name="bk object 17">
            <a:extLst>
              <a:ext uri="{FF2B5EF4-FFF2-40B4-BE49-F238E27FC236}">
                <a16:creationId xmlns:a16="http://schemas.microsoft.com/office/drawing/2014/main" id="{36DFE79E-1857-4887-8337-F8B76E453664}"/>
              </a:ext>
            </a:extLst>
          </p:cNvPr>
          <p:cNvSpPr/>
          <p:nvPr userDrawn="1"/>
        </p:nvSpPr>
        <p:spPr>
          <a:xfrm>
            <a:off x="2133600" y="6520179"/>
            <a:ext cx="7010400" cy="337820"/>
          </a:xfrm>
          <a:custGeom>
            <a:avLst/>
            <a:gdLst/>
            <a:ahLst/>
            <a:cxnLst/>
            <a:rect l="l" t="t" r="r" b="b"/>
            <a:pathLst>
              <a:path w="7010400" h="337820">
                <a:moveTo>
                  <a:pt x="0" y="337819"/>
                </a:moveTo>
                <a:lnTo>
                  <a:pt x="7010400" y="337819"/>
                </a:lnTo>
                <a:lnTo>
                  <a:pt x="7010400" y="0"/>
                </a:lnTo>
                <a:lnTo>
                  <a:pt x="0" y="0"/>
                </a:lnTo>
                <a:lnTo>
                  <a:pt x="0" y="337819"/>
                </a:lnTo>
                <a:close/>
              </a:path>
            </a:pathLst>
          </a:custGeom>
          <a:solidFill>
            <a:srgbClr val="00184F"/>
          </a:solidFill>
        </p:spPr>
        <p:txBody>
          <a:bodyPr wrap="square" lIns="0" tIns="0" rIns="0" bIns="0" rtlCol="0"/>
          <a:lstStyle/>
          <a:p>
            <a:endParaRPr/>
          </a:p>
        </p:txBody>
      </p:sp>
      <p:sp>
        <p:nvSpPr>
          <p:cNvPr id="8" name="bk object 18">
            <a:extLst>
              <a:ext uri="{FF2B5EF4-FFF2-40B4-BE49-F238E27FC236}">
                <a16:creationId xmlns:a16="http://schemas.microsoft.com/office/drawing/2014/main" id="{9FF07D66-BF1A-447F-ABD4-3F39D7DB9D37}"/>
              </a:ext>
            </a:extLst>
          </p:cNvPr>
          <p:cNvSpPr/>
          <p:nvPr userDrawn="1"/>
        </p:nvSpPr>
        <p:spPr>
          <a:xfrm>
            <a:off x="22859" y="6172200"/>
            <a:ext cx="2087880" cy="685797"/>
          </a:xfrm>
          <a:prstGeom prst="rect">
            <a:avLst/>
          </a:prstGeom>
          <a:blipFill>
            <a:blip r:embed="rId2" cstate="print"/>
            <a:stretch>
              <a:fillRect/>
            </a:stretch>
          </a:blipFill>
        </p:spPr>
        <p:txBody>
          <a:bodyPr wrap="square" lIns="0" tIns="0" rIns="0" bIns="0" rtlCol="0"/>
          <a:lstStyle/>
          <a:p>
            <a:endParaRPr/>
          </a:p>
        </p:txBody>
      </p:sp>
      <p:sp>
        <p:nvSpPr>
          <p:cNvPr id="9" name="Holder 4">
            <a:extLst>
              <a:ext uri="{FF2B5EF4-FFF2-40B4-BE49-F238E27FC236}">
                <a16:creationId xmlns:a16="http://schemas.microsoft.com/office/drawing/2014/main" id="{4F419053-190C-4A78-92A7-FEC83DA52D11}"/>
              </a:ext>
            </a:extLst>
          </p:cNvPr>
          <p:cNvSpPr>
            <a:spLocks noGrp="1"/>
          </p:cNvSpPr>
          <p:nvPr>
            <p:ph type="ftr" sz="quarter" idx="5"/>
          </p:nvPr>
        </p:nvSpPr>
        <p:spPr>
          <a:xfrm>
            <a:off x="2924429" y="6571158"/>
            <a:ext cx="2863850" cy="248920"/>
          </a:xfrm>
        </p:spPr>
        <p:txBody>
          <a:bodyPr lIns="0" tIns="0" rIns="0" bIns="0"/>
          <a:lstStyle>
            <a:lvl1pPr>
              <a:defRPr sz="1600" b="0" i="0">
                <a:solidFill>
                  <a:schemeClr val="bg1"/>
                </a:solidFill>
                <a:latin typeface="Arial"/>
                <a:cs typeface="Arial"/>
              </a:defRPr>
            </a:lvl1pPr>
          </a:lstStyle>
          <a:p>
            <a:pPr marL="12700">
              <a:lnSpc>
                <a:spcPts val="1855"/>
              </a:lnSpc>
            </a:pPr>
            <a:r>
              <a:rPr spc="-80" dirty="0"/>
              <a:t>Energy </a:t>
            </a:r>
            <a:r>
              <a:rPr spc="-40" dirty="0"/>
              <a:t>Facility </a:t>
            </a:r>
            <a:r>
              <a:rPr spc="-70" dirty="0"/>
              <a:t>Contractors</a:t>
            </a:r>
            <a:r>
              <a:rPr spc="10" dirty="0"/>
              <a:t> </a:t>
            </a:r>
            <a:r>
              <a:rPr spc="-50" dirty="0"/>
              <a:t>Group</a:t>
            </a:r>
          </a:p>
        </p:txBody>
      </p:sp>
      <p:sp>
        <p:nvSpPr>
          <p:cNvPr id="10" name="Holder 5">
            <a:extLst>
              <a:ext uri="{FF2B5EF4-FFF2-40B4-BE49-F238E27FC236}">
                <a16:creationId xmlns:a16="http://schemas.microsoft.com/office/drawing/2014/main" id="{D02618AE-529C-42BA-9896-4FF65E8FFEAE}"/>
              </a:ext>
            </a:extLst>
          </p:cNvPr>
          <p:cNvSpPr>
            <a:spLocks noGrp="1"/>
          </p:cNvSpPr>
          <p:nvPr>
            <p:ph type="dt" sz="half" idx="6"/>
          </p:nvPr>
        </p:nvSpPr>
        <p:spPr>
          <a:xfrm>
            <a:off x="457200" y="6377940"/>
            <a:ext cx="2103120" cy="342900"/>
          </a:xfrm>
        </p:spPr>
        <p:txBody>
          <a:bodyPr lIns="0" tIns="0" rIns="0" bIns="0"/>
          <a:lstStyle>
            <a:lvl1pPr algn="l">
              <a:defRPr>
                <a:solidFill>
                  <a:schemeClr val="tx1">
                    <a:tint val="75000"/>
                  </a:schemeClr>
                </a:solidFill>
              </a:defRPr>
            </a:lvl1pPr>
          </a:lstStyle>
          <a:p>
            <a:fld id="{1D8BD707-D9CF-40AE-B4C6-C98DA3205C09}" type="datetimeFigureOut">
              <a:rPr lang="en-US"/>
              <a:t>8/17/2018</a:t>
            </a:fld>
            <a:endParaRPr lang="en-US"/>
          </a:p>
        </p:txBody>
      </p:sp>
      <p:sp>
        <p:nvSpPr>
          <p:cNvPr id="11" name="Holder 6">
            <a:extLst>
              <a:ext uri="{FF2B5EF4-FFF2-40B4-BE49-F238E27FC236}">
                <a16:creationId xmlns:a16="http://schemas.microsoft.com/office/drawing/2014/main" id="{11EF9F11-0F22-4353-8D89-60AA430CCC1D}"/>
              </a:ext>
            </a:extLst>
          </p:cNvPr>
          <p:cNvSpPr>
            <a:spLocks noGrp="1"/>
          </p:cNvSpPr>
          <p:nvPr>
            <p:ph type="sldNum" sz="quarter" idx="7"/>
          </p:nvPr>
        </p:nvSpPr>
        <p:spPr>
          <a:xfrm>
            <a:off x="6583680" y="6377940"/>
            <a:ext cx="2103120" cy="342900"/>
          </a:xfr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66849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270" y="760730"/>
            <a:ext cx="9144000" cy="0"/>
          </a:xfrm>
          <a:custGeom>
            <a:avLst/>
            <a:gdLst/>
            <a:ahLst/>
            <a:cxnLst/>
            <a:rect l="l" t="t" r="r" b="b"/>
            <a:pathLst>
              <a:path w="9144000">
                <a:moveTo>
                  <a:pt x="0" y="0"/>
                </a:moveTo>
                <a:lnTo>
                  <a:pt x="9144000" y="0"/>
                </a:lnTo>
              </a:path>
            </a:pathLst>
          </a:custGeom>
          <a:ln w="27940">
            <a:solidFill>
              <a:srgbClr val="000000"/>
            </a:solidFill>
          </a:ln>
        </p:spPr>
        <p:txBody>
          <a:bodyPr wrap="square" lIns="0" tIns="0" rIns="0" bIns="0" rtlCol="0"/>
          <a:lstStyle/>
          <a:p>
            <a:endParaRPr/>
          </a:p>
        </p:txBody>
      </p:sp>
      <p:sp>
        <p:nvSpPr>
          <p:cNvPr id="17" name="bk object 17"/>
          <p:cNvSpPr/>
          <p:nvPr/>
        </p:nvSpPr>
        <p:spPr>
          <a:xfrm>
            <a:off x="2133600" y="6520179"/>
            <a:ext cx="7010400" cy="337820"/>
          </a:xfrm>
          <a:custGeom>
            <a:avLst/>
            <a:gdLst/>
            <a:ahLst/>
            <a:cxnLst/>
            <a:rect l="l" t="t" r="r" b="b"/>
            <a:pathLst>
              <a:path w="7010400" h="337820">
                <a:moveTo>
                  <a:pt x="0" y="337819"/>
                </a:moveTo>
                <a:lnTo>
                  <a:pt x="7010400" y="337819"/>
                </a:lnTo>
                <a:lnTo>
                  <a:pt x="7010400" y="0"/>
                </a:lnTo>
                <a:lnTo>
                  <a:pt x="0" y="0"/>
                </a:lnTo>
                <a:lnTo>
                  <a:pt x="0" y="337819"/>
                </a:lnTo>
                <a:close/>
              </a:path>
            </a:pathLst>
          </a:custGeom>
          <a:solidFill>
            <a:srgbClr val="00184F"/>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defRPr sz="1600" b="0" i="0">
                <a:solidFill>
                  <a:schemeClr val="bg1"/>
                </a:solidFill>
                <a:latin typeface="Arial"/>
                <a:cs typeface="Arial"/>
              </a:defRPr>
            </a:lvl1pPr>
          </a:lstStyle>
          <a:p>
            <a:pPr marL="12700">
              <a:lnSpc>
                <a:spcPts val="1855"/>
              </a:lnSpc>
            </a:pPr>
            <a:r>
              <a:rPr spc="-80" dirty="0"/>
              <a:t>Energy </a:t>
            </a:r>
            <a:r>
              <a:rPr spc="-40" dirty="0"/>
              <a:t>Facility </a:t>
            </a:r>
            <a:r>
              <a:rPr spc="-70" dirty="0"/>
              <a:t>Contractors</a:t>
            </a:r>
            <a:r>
              <a:rPr spc="10" dirty="0"/>
              <a:t> </a:t>
            </a:r>
            <a:r>
              <a:rPr spc="-50" dirty="0"/>
              <a:t>Group</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8/17/2018</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15320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cxnSp>
        <p:nvCxnSpPr>
          <p:cNvPr id="10" name="Straight Connector 9"/>
          <p:cNvCxnSpPr/>
          <p:nvPr userDrawn="1"/>
        </p:nvCxnSpPr>
        <p:spPr>
          <a:xfrm rot="5400000">
            <a:off x="-2111247" y="2111247"/>
            <a:ext cx="6858002" cy="2635508"/>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rot="5400000" flipH="1" flipV="1">
            <a:off x="-550737" y="547235"/>
            <a:ext cx="4956502" cy="385502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Text Placeholder 8"/>
          <p:cNvSpPr>
            <a:spLocks noGrp="1"/>
          </p:cNvSpPr>
          <p:nvPr>
            <p:ph type="body" sz="quarter" idx="12" hasCustomPrompt="1"/>
          </p:nvPr>
        </p:nvSpPr>
        <p:spPr>
          <a:xfrm>
            <a:off x="2743200" y="3584448"/>
            <a:ext cx="6248400" cy="762000"/>
          </a:xfrm>
        </p:spPr>
        <p:txBody>
          <a:bodyPr>
            <a:noAutofit/>
          </a:bodyPr>
          <a:lstStyle>
            <a:lvl1pPr>
              <a:buNone/>
              <a:defRPr sz="3600">
                <a:solidFill>
                  <a:srgbClr val="00194F"/>
                </a:solidFill>
              </a:defRPr>
            </a:lvl1pPr>
          </a:lstStyle>
          <a:p>
            <a:pPr lvl="0"/>
            <a:r>
              <a:rPr lang="en-US" dirty="0"/>
              <a:t>Click to edit Master title Style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8345" y="80831"/>
            <a:ext cx="2085473" cy="727194"/>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Content - Bar Layou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00194F"/>
                </a:solidFill>
              </a:defRPr>
            </a:lvl1pPr>
            <a:lvl2pPr>
              <a:buSzPct val="80000"/>
              <a:buFont typeface="Courier New" pitchFamily="49" charset="0"/>
              <a:buChar char="o"/>
              <a:defRPr>
                <a:solidFill>
                  <a:srgbClr val="00194F"/>
                </a:solidFill>
              </a:defRPr>
            </a:lvl2pPr>
            <a:lvl3pPr>
              <a:buFont typeface="Calibri" pitchFamily="34" charset="0"/>
              <a:buChar char="–"/>
              <a:defRPr>
                <a:solidFill>
                  <a:srgbClr val="00194F"/>
                </a:solidFill>
              </a:defRPr>
            </a:lvl3pPr>
            <a:lvl4pPr>
              <a:buFont typeface="Wingdings" pitchFamily="2" charset="2"/>
              <a:buChar char="§"/>
              <a:defRPr>
                <a:solidFill>
                  <a:srgbClr val="00194F"/>
                </a:solidFill>
              </a:defRPr>
            </a:lvl4pPr>
            <a:lvl5pPr>
              <a:defRPr>
                <a:solidFill>
                  <a:srgbClr val="00194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Line 5"/>
          <p:cNvSpPr>
            <a:spLocks noChangeShapeType="1"/>
          </p:cNvSpPr>
          <p:nvPr userDrawn="1"/>
        </p:nvSpPr>
        <p:spPr bwMode="auto">
          <a:xfrm>
            <a:off x="0" y="762000"/>
            <a:ext cx="9144000" cy="0"/>
          </a:xfrm>
          <a:prstGeom prst="line">
            <a:avLst/>
          </a:prstGeom>
          <a:noFill/>
          <a:ln w="2857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chemeClr val="tx1"/>
              </a:solidFill>
              <a:effectLst/>
              <a:uLnTx/>
              <a:uFillTx/>
              <a:latin typeface="Arial" charset="0"/>
              <a:ea typeface="ＭＳ Ｐゴシック" pitchFamily="-109" charset="-128"/>
              <a:cs typeface="+mn-cs"/>
            </a:endParaRPr>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 - Bar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905000"/>
            <a:ext cx="4038600" cy="4267200"/>
          </a:xfrm>
        </p:spPr>
        <p:txBody>
          <a:bodyPr/>
          <a:lstStyle>
            <a:lvl1pPr>
              <a:defRPr sz="2400" b="0" baseline="0">
                <a:solidFill>
                  <a:srgbClr val="001347"/>
                </a:solidFill>
              </a:defRPr>
            </a:lvl1pPr>
            <a:lvl2pPr>
              <a:buSzPct val="80000"/>
              <a:buFont typeface="Courier New" pitchFamily="49" charset="0"/>
              <a:buChar char="o"/>
              <a:defRPr lang="en-US" sz="2200" kern="1200" dirty="0" smtClean="0">
                <a:solidFill>
                  <a:srgbClr val="001347"/>
                </a:solidFill>
                <a:latin typeface="+mn-lt"/>
                <a:ea typeface="+mn-ea"/>
                <a:cs typeface="+mn-cs"/>
              </a:defRPr>
            </a:lvl2pPr>
            <a:lvl3pPr>
              <a:buFont typeface="Calibri" pitchFamily="34" charset="0"/>
              <a:buChar char="–"/>
              <a:defRPr sz="2000">
                <a:solidFill>
                  <a:srgbClr val="001347"/>
                </a:solidFill>
              </a:defRPr>
            </a:lvl3pPr>
            <a:lvl4pPr>
              <a:buFont typeface="Wingdings" pitchFamily="2" charset="2"/>
              <a:buChar char="§"/>
              <a:defRPr sz="1800">
                <a:solidFill>
                  <a:srgbClr val="001347"/>
                </a:solidFill>
              </a:defRPr>
            </a:lvl4pPr>
            <a:lvl5pPr>
              <a:defRPr sz="1800">
                <a:solidFill>
                  <a:srgbClr val="001347"/>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905000"/>
            <a:ext cx="4038600" cy="4267200"/>
          </a:xfrm>
        </p:spPr>
        <p:txBody>
          <a:bodyPr/>
          <a:lstStyle>
            <a:lvl1pPr>
              <a:defRPr sz="2400" b="0">
                <a:solidFill>
                  <a:srgbClr val="001347"/>
                </a:solidFill>
              </a:defRPr>
            </a:lvl1pPr>
            <a:lvl2pPr>
              <a:buSzPct val="80000"/>
              <a:buFont typeface="Courier New" pitchFamily="49" charset="0"/>
              <a:buChar char="o"/>
              <a:defRPr sz="2200">
                <a:solidFill>
                  <a:srgbClr val="001347"/>
                </a:solidFill>
              </a:defRPr>
            </a:lvl2pPr>
            <a:lvl3pPr>
              <a:buFont typeface="Calibri" pitchFamily="34" charset="0"/>
              <a:buChar char="–"/>
              <a:defRPr sz="2000">
                <a:solidFill>
                  <a:srgbClr val="001347"/>
                </a:solidFill>
              </a:defRPr>
            </a:lvl3pPr>
            <a:lvl4pPr>
              <a:buFont typeface="Wingdings" pitchFamily="2" charset="2"/>
              <a:buChar char="§"/>
              <a:defRPr sz="1800">
                <a:solidFill>
                  <a:srgbClr val="001347"/>
                </a:solidFill>
              </a:defRPr>
            </a:lvl4pPr>
            <a:lvl5pPr>
              <a:defRPr sz="1800">
                <a:solidFill>
                  <a:srgbClr val="001347"/>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8"/>
          <p:cNvSpPr>
            <a:spLocks noGrp="1"/>
          </p:cNvSpPr>
          <p:nvPr>
            <p:ph type="body" sz="quarter" idx="10"/>
          </p:nvPr>
        </p:nvSpPr>
        <p:spPr>
          <a:xfrm>
            <a:off x="457200" y="1295400"/>
            <a:ext cx="4038600" cy="457200"/>
          </a:xfrm>
        </p:spPr>
        <p:txBody>
          <a:bodyPr>
            <a:noAutofit/>
          </a:bodyPr>
          <a:lstStyle>
            <a:lvl1pPr>
              <a:buNone/>
              <a:defRPr sz="2400" b="1">
                <a:solidFill>
                  <a:srgbClr val="001347"/>
                </a:solidFill>
              </a:defRPr>
            </a:lvl1pPr>
          </a:lstStyle>
          <a:p>
            <a:pPr lvl="0"/>
            <a:r>
              <a:rPr lang="en-US"/>
              <a:t>Click to edit Master text styles</a:t>
            </a:r>
          </a:p>
        </p:txBody>
      </p:sp>
      <p:sp>
        <p:nvSpPr>
          <p:cNvPr id="8" name="Text Placeholder 8"/>
          <p:cNvSpPr>
            <a:spLocks noGrp="1"/>
          </p:cNvSpPr>
          <p:nvPr>
            <p:ph type="body" sz="quarter" idx="11"/>
          </p:nvPr>
        </p:nvSpPr>
        <p:spPr>
          <a:xfrm>
            <a:off x="4648200" y="1295400"/>
            <a:ext cx="4038600" cy="457200"/>
          </a:xfrm>
        </p:spPr>
        <p:txBody>
          <a:bodyPr>
            <a:noAutofit/>
          </a:bodyPr>
          <a:lstStyle>
            <a:lvl1pPr>
              <a:buNone/>
              <a:defRPr sz="2400" b="1">
                <a:solidFill>
                  <a:srgbClr val="001347"/>
                </a:solidFill>
              </a:defRPr>
            </a:lvl1pPr>
          </a:lstStyle>
          <a:p>
            <a:pPr lvl="0"/>
            <a:r>
              <a:rPr lang="en-US"/>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itle, Text, Object - Bar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47800"/>
            <a:ext cx="4038600" cy="4724400"/>
          </a:xfrm>
        </p:spPr>
        <p:txBody>
          <a:bodyPr/>
          <a:lstStyle>
            <a:lvl1pPr>
              <a:defRPr sz="2800">
                <a:solidFill>
                  <a:srgbClr val="001A4D"/>
                </a:solidFill>
              </a:defRPr>
            </a:lvl1pPr>
            <a:lvl2pPr>
              <a:buSzPct val="80000"/>
              <a:buFont typeface="Courier New" pitchFamily="49" charset="0"/>
              <a:buChar char="o"/>
              <a:defRPr sz="2400">
                <a:solidFill>
                  <a:srgbClr val="001A4D"/>
                </a:solidFill>
              </a:defRPr>
            </a:lvl2pPr>
            <a:lvl3pPr marL="1258888" indent="-344488">
              <a:buFont typeface="Calibri" pitchFamily="34" charset="0"/>
              <a:buChar char="–"/>
              <a:defRPr sz="2000">
                <a:solidFill>
                  <a:srgbClr val="001A4D"/>
                </a:solidFill>
              </a:defRPr>
            </a:lvl3pPr>
            <a:lvl4pPr>
              <a:buFont typeface="Wingdings" pitchFamily="2" charset="2"/>
              <a:buChar char="§"/>
              <a:defRPr sz="1800">
                <a:solidFill>
                  <a:srgbClr val="001A4D"/>
                </a:solidFill>
              </a:defRPr>
            </a:lvl4pPr>
            <a:lvl5pPr>
              <a:defRPr sz="1800">
                <a:solidFill>
                  <a:srgbClr val="001A4D"/>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47800"/>
            <a:ext cx="4038600" cy="4724400"/>
          </a:xfrm>
        </p:spPr>
        <p:txBody>
          <a:bodyPr/>
          <a:lstStyle>
            <a:lvl1pPr>
              <a:buNone/>
              <a:defRPr sz="2800">
                <a:solidFill>
                  <a:srgbClr val="001A4D"/>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 No Bar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118872"/>
            <a:ext cx="8229600" cy="566928"/>
          </a:xfrm>
        </p:spPr>
        <p:txBody>
          <a:bodyPr>
            <a:normAutofit/>
          </a:bodyPr>
          <a:lstStyle>
            <a:lvl1pPr algn="l">
              <a:defRPr sz="4000">
                <a:solidFill>
                  <a:srgbClr val="00194F"/>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rgbClr val="00194F"/>
                </a:solidFill>
              </a:defRPr>
            </a:lvl1pPr>
            <a:lvl2pPr>
              <a:buSzPct val="80000"/>
              <a:buFont typeface="Courier New" pitchFamily="49" charset="0"/>
              <a:buChar char="o"/>
              <a:defRPr>
                <a:solidFill>
                  <a:srgbClr val="00194F"/>
                </a:solidFill>
              </a:defRPr>
            </a:lvl2pPr>
            <a:lvl3pPr>
              <a:buFont typeface="Calibri" pitchFamily="34" charset="0"/>
              <a:buChar char="–"/>
              <a:defRPr>
                <a:solidFill>
                  <a:srgbClr val="00194F"/>
                </a:solidFill>
              </a:defRPr>
            </a:lvl3pPr>
            <a:lvl4pPr>
              <a:buFont typeface="Wingdings" pitchFamily="2" charset="2"/>
              <a:buChar char="§"/>
              <a:defRPr>
                <a:solidFill>
                  <a:srgbClr val="00194F"/>
                </a:solidFill>
              </a:defRPr>
            </a:lvl4pPr>
            <a:lvl5pPr>
              <a:defRPr>
                <a:solidFill>
                  <a:srgbClr val="00194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4"/>
          <p:cNvSpPr/>
          <p:nvPr userDrawn="1"/>
        </p:nvSpPr>
        <p:spPr>
          <a:xfrm>
            <a:off x="0" y="685800"/>
            <a:ext cx="91440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 - No Bar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194E"/>
                </a:solidFill>
              </a:defRPr>
            </a:lvl1pPr>
          </a:lstStyle>
          <a:p>
            <a:r>
              <a:rPr lang="en-US"/>
              <a:t>Click to edit Master title style</a:t>
            </a:r>
          </a:p>
        </p:txBody>
      </p:sp>
      <p:sp>
        <p:nvSpPr>
          <p:cNvPr id="3" name="Content Placeholder 2"/>
          <p:cNvSpPr>
            <a:spLocks noGrp="1"/>
          </p:cNvSpPr>
          <p:nvPr>
            <p:ph sz="half" idx="1"/>
          </p:nvPr>
        </p:nvSpPr>
        <p:spPr>
          <a:xfrm>
            <a:off x="457200" y="1905000"/>
            <a:ext cx="4038600" cy="4267200"/>
          </a:xfrm>
        </p:spPr>
        <p:txBody>
          <a:bodyPr/>
          <a:lstStyle>
            <a:lvl1pPr>
              <a:defRPr sz="2400" b="0" baseline="0">
                <a:solidFill>
                  <a:srgbClr val="00194E"/>
                </a:solidFill>
              </a:defRPr>
            </a:lvl1pPr>
            <a:lvl2pPr>
              <a:buSzPct val="80000"/>
              <a:buFont typeface="Courier New" pitchFamily="49" charset="0"/>
              <a:buChar char="o"/>
              <a:defRPr lang="en-US" sz="2200" kern="1200" dirty="0" smtClean="0">
                <a:solidFill>
                  <a:srgbClr val="00194E"/>
                </a:solidFill>
                <a:latin typeface="+mn-lt"/>
                <a:ea typeface="+mn-ea"/>
                <a:cs typeface="+mn-cs"/>
              </a:defRPr>
            </a:lvl2pPr>
            <a:lvl3pPr>
              <a:buFont typeface="Calibri" pitchFamily="34" charset="0"/>
              <a:buChar char="–"/>
              <a:defRPr sz="2000">
                <a:solidFill>
                  <a:srgbClr val="00194E"/>
                </a:solidFill>
              </a:defRPr>
            </a:lvl3pPr>
            <a:lvl4pPr>
              <a:buFont typeface="Wingdings" pitchFamily="2" charset="2"/>
              <a:buChar char="§"/>
              <a:defRPr sz="1800">
                <a:solidFill>
                  <a:srgbClr val="00194E"/>
                </a:solidFill>
              </a:defRPr>
            </a:lvl4pPr>
            <a:lvl5pPr>
              <a:defRPr sz="1800">
                <a:solidFill>
                  <a:srgbClr val="00194E"/>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905000"/>
            <a:ext cx="4038600" cy="4267200"/>
          </a:xfrm>
        </p:spPr>
        <p:txBody>
          <a:bodyPr/>
          <a:lstStyle>
            <a:lvl1pPr>
              <a:defRPr sz="2400" b="0">
                <a:solidFill>
                  <a:srgbClr val="00194E"/>
                </a:solidFill>
              </a:defRPr>
            </a:lvl1pPr>
            <a:lvl2pPr>
              <a:buSzPct val="80000"/>
              <a:buFont typeface="Courier New" pitchFamily="49" charset="0"/>
              <a:buChar char="o"/>
              <a:defRPr sz="2200">
                <a:solidFill>
                  <a:srgbClr val="00194E"/>
                </a:solidFill>
              </a:defRPr>
            </a:lvl2pPr>
            <a:lvl3pPr>
              <a:buFont typeface="Calibri" pitchFamily="34" charset="0"/>
              <a:buChar char="–"/>
              <a:defRPr sz="2000">
                <a:solidFill>
                  <a:srgbClr val="00194E"/>
                </a:solidFill>
              </a:defRPr>
            </a:lvl3pPr>
            <a:lvl4pPr>
              <a:buFont typeface="Wingdings" pitchFamily="2" charset="2"/>
              <a:buChar char="§"/>
              <a:defRPr sz="1800">
                <a:solidFill>
                  <a:srgbClr val="00194E"/>
                </a:solidFill>
              </a:defRPr>
            </a:lvl4pPr>
            <a:lvl5pPr>
              <a:defRPr sz="1800">
                <a:solidFill>
                  <a:srgbClr val="00194E"/>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userDrawn="1"/>
        </p:nvSpPr>
        <p:spPr>
          <a:xfrm>
            <a:off x="0" y="685800"/>
            <a:ext cx="91440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0"/>
          </p:nvPr>
        </p:nvSpPr>
        <p:spPr>
          <a:xfrm>
            <a:off x="457200" y="1295400"/>
            <a:ext cx="4038600" cy="457200"/>
          </a:xfrm>
        </p:spPr>
        <p:txBody>
          <a:bodyPr>
            <a:noAutofit/>
          </a:bodyPr>
          <a:lstStyle>
            <a:lvl1pPr>
              <a:buNone/>
              <a:defRPr sz="2400" b="1">
                <a:solidFill>
                  <a:srgbClr val="00194E"/>
                </a:solidFill>
              </a:defRPr>
            </a:lvl1pPr>
          </a:lstStyle>
          <a:p>
            <a:pPr lvl="0"/>
            <a:r>
              <a:rPr lang="en-US"/>
              <a:t>Click to edit Master text styles</a:t>
            </a:r>
          </a:p>
        </p:txBody>
      </p:sp>
      <p:sp>
        <p:nvSpPr>
          <p:cNvPr id="10" name="Text Placeholder 8"/>
          <p:cNvSpPr>
            <a:spLocks noGrp="1"/>
          </p:cNvSpPr>
          <p:nvPr>
            <p:ph type="body" sz="quarter" idx="11"/>
          </p:nvPr>
        </p:nvSpPr>
        <p:spPr>
          <a:xfrm>
            <a:off x="4648200" y="1295400"/>
            <a:ext cx="4038600" cy="457200"/>
          </a:xfrm>
        </p:spPr>
        <p:txBody>
          <a:bodyPr>
            <a:noAutofit/>
          </a:bodyPr>
          <a:lstStyle>
            <a:lvl1pPr>
              <a:buNone/>
              <a:defRPr sz="2400" b="1">
                <a:solidFill>
                  <a:srgbClr val="00194E"/>
                </a:solidFill>
              </a:defRPr>
            </a:lvl1pPr>
          </a:lstStyle>
          <a:p>
            <a:pPr lvl="0"/>
            <a:r>
              <a:rPr lang="en-US"/>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itle, Text, Object - No Bar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194F"/>
                </a:solidFill>
              </a:defRPr>
            </a:lvl1pPr>
          </a:lstStyle>
          <a:p>
            <a:r>
              <a:rPr lang="en-US" dirty="0"/>
              <a:t>Click to edit Master title style</a:t>
            </a:r>
          </a:p>
        </p:txBody>
      </p:sp>
      <p:sp>
        <p:nvSpPr>
          <p:cNvPr id="3" name="Content Placeholder 2"/>
          <p:cNvSpPr>
            <a:spLocks noGrp="1"/>
          </p:cNvSpPr>
          <p:nvPr>
            <p:ph sz="half" idx="1"/>
          </p:nvPr>
        </p:nvSpPr>
        <p:spPr>
          <a:xfrm>
            <a:off x="457200" y="1447800"/>
            <a:ext cx="4038600" cy="4724400"/>
          </a:xfrm>
        </p:spPr>
        <p:txBody>
          <a:bodyPr/>
          <a:lstStyle>
            <a:lvl1pPr>
              <a:defRPr sz="2800">
                <a:solidFill>
                  <a:srgbClr val="00194F"/>
                </a:solidFill>
              </a:defRPr>
            </a:lvl1pPr>
            <a:lvl2pPr>
              <a:buSzPct val="80000"/>
              <a:buFont typeface="Courier New" pitchFamily="49" charset="0"/>
              <a:buChar char="o"/>
              <a:defRPr sz="2400">
                <a:solidFill>
                  <a:srgbClr val="00194F"/>
                </a:solidFill>
              </a:defRPr>
            </a:lvl2pPr>
            <a:lvl3pPr>
              <a:buFont typeface="Calibri" pitchFamily="34" charset="0"/>
              <a:buChar char="–"/>
              <a:defRPr sz="2000">
                <a:solidFill>
                  <a:srgbClr val="00194F"/>
                </a:solidFill>
              </a:defRPr>
            </a:lvl3pPr>
            <a:lvl4pPr>
              <a:buFont typeface="Wingdings" pitchFamily="2" charset="2"/>
              <a:buChar char="§"/>
              <a:defRPr sz="1800">
                <a:solidFill>
                  <a:srgbClr val="00194F"/>
                </a:solidFill>
              </a:defRPr>
            </a:lvl4pPr>
            <a:lvl5pPr>
              <a:defRPr sz="1800">
                <a:solidFill>
                  <a:srgbClr val="00194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447800"/>
            <a:ext cx="4038600" cy="4724400"/>
          </a:xfrm>
        </p:spPr>
        <p:txBody>
          <a:bodyPr/>
          <a:lstStyle>
            <a:lvl1pPr>
              <a:buNone/>
              <a:defRPr sz="2800">
                <a:solidFill>
                  <a:srgbClr val="00194F"/>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
        <p:nvSpPr>
          <p:cNvPr id="5" name="Rectangle 4"/>
          <p:cNvSpPr/>
          <p:nvPr userDrawn="1"/>
        </p:nvSpPr>
        <p:spPr>
          <a:xfrm>
            <a:off x="0" y="685800"/>
            <a:ext cx="9144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800"/>
            <a:ext cx="8229600" cy="563562"/>
          </a:xfrm>
        </p:spPr>
        <p:txBody>
          <a:bodyPr/>
          <a:lstStyle>
            <a:lvl1pPr algn="ctr">
              <a:defRPr/>
            </a:lvl1pPr>
          </a:lstStyle>
          <a:p>
            <a:r>
              <a:rPr lang="en-US"/>
              <a:t>Click to edit Master title style</a:t>
            </a:r>
            <a:endParaRPr lang="en-US" dirty="0"/>
          </a:p>
        </p:txBody>
      </p:sp>
      <p:sp>
        <p:nvSpPr>
          <p:cNvPr id="3" name="Rectangle 2"/>
          <p:cNvSpPr/>
          <p:nvPr userDrawn="1"/>
        </p:nvSpPr>
        <p:spPr>
          <a:xfrm>
            <a:off x="0" y="685800"/>
            <a:ext cx="91440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p:cNvSpPr>
            <a:spLocks noGrp="1"/>
          </p:cNvSpPr>
          <p:nvPr>
            <p:ph type="body" sz="quarter" idx="10"/>
          </p:nvPr>
        </p:nvSpPr>
        <p:spPr>
          <a:xfrm>
            <a:off x="457200" y="2590800"/>
            <a:ext cx="8229600" cy="609600"/>
          </a:xfrm>
        </p:spPr>
        <p:txBody>
          <a:bodyPr>
            <a:normAutofit/>
          </a:bodyPr>
          <a:lstStyle>
            <a:lvl1pPr algn="ctr">
              <a:buNone/>
              <a:defRPr sz="2400"/>
            </a:lvl1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22238"/>
            <a:ext cx="8229600" cy="56356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371600"/>
            <a:ext cx="8229600" cy="4800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Line 5"/>
          <p:cNvSpPr>
            <a:spLocks noChangeShapeType="1"/>
          </p:cNvSpPr>
          <p:nvPr/>
        </p:nvSpPr>
        <p:spPr bwMode="auto">
          <a:xfrm>
            <a:off x="0" y="758825"/>
            <a:ext cx="9144000" cy="0"/>
          </a:xfrm>
          <a:prstGeom prst="line">
            <a:avLst/>
          </a:prstGeom>
          <a:noFill/>
          <a:ln w="2857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chemeClr val="tx1"/>
              </a:solidFill>
              <a:effectLst/>
              <a:uLnTx/>
              <a:uFillTx/>
              <a:latin typeface="Arial" charset="0"/>
              <a:ea typeface="ＭＳ Ｐゴシック" pitchFamily="-109" charset="-128"/>
              <a:cs typeface="+mn-cs"/>
            </a:endParaRPr>
          </a:p>
        </p:txBody>
      </p:sp>
      <p:sp>
        <p:nvSpPr>
          <p:cNvPr id="6" name="TextBox 5"/>
          <p:cNvSpPr txBox="1"/>
          <p:nvPr/>
        </p:nvSpPr>
        <p:spPr>
          <a:xfrm>
            <a:off x="8305800" y="6629400"/>
            <a:ext cx="381000" cy="261610"/>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fld id="{052F19B7-D418-4022-ADCB-81F2774CAD6C}" type="slidenum">
              <a:rPr lang="en-US" sz="1100" smtClean="0">
                <a:solidFill>
                  <a:schemeClr val="bg1"/>
                </a:solidFill>
              </a:rPr>
              <a:pPr marL="0" marR="0" indent="0" algn="l" defTabSz="914400" rtl="0" eaLnBrk="1" fontAlgn="auto" latinLnBrk="0" hangingPunct="1">
                <a:lnSpc>
                  <a:spcPct val="100000"/>
                </a:lnSpc>
                <a:spcBef>
                  <a:spcPts val="0"/>
                </a:spcBef>
                <a:spcAft>
                  <a:spcPts val="0"/>
                </a:spcAft>
                <a:buClrTx/>
                <a:buSzTx/>
                <a:buFontTx/>
                <a:buNone/>
                <a:tabLst/>
                <a:defRPr/>
              </a:pPr>
              <a:t>‹#›</a:t>
            </a:fld>
            <a:endParaRPr lang="en-US" sz="1100" dirty="0">
              <a:solidFill>
                <a:schemeClr val="bg1"/>
              </a:solidFill>
            </a:endParaRPr>
          </a:p>
        </p:txBody>
      </p:sp>
      <p:sp>
        <p:nvSpPr>
          <p:cNvPr id="7" name="TextBox 6"/>
          <p:cNvSpPr txBox="1"/>
          <p:nvPr/>
        </p:nvSpPr>
        <p:spPr>
          <a:xfrm>
            <a:off x="2133600" y="6519446"/>
            <a:ext cx="7010399" cy="338554"/>
          </a:xfrm>
          <a:prstGeom prst="rect">
            <a:avLst/>
          </a:prstGeom>
          <a:solidFill>
            <a:srgbClr val="00194F"/>
          </a:solidFill>
        </p:spPr>
        <p:txBody>
          <a:bodyPr wrap="square" rtlCol="0">
            <a:spAutoFit/>
          </a:bodyPr>
          <a:lstStyle/>
          <a:p>
            <a:r>
              <a:rPr lang="en-US" sz="1600" dirty="0">
                <a:solidFill>
                  <a:schemeClr val="bg1"/>
                </a:solidFill>
                <a:latin typeface="Berlin Sans FB" panose="020E0602020502020306" pitchFamily="34" charset="0"/>
                <a:cs typeface="Times New Roman"/>
              </a:rPr>
              <a:t>              Energy Facility Contractors Group</a:t>
            </a:r>
          </a:p>
        </p:txBody>
      </p:sp>
      <p:sp>
        <p:nvSpPr>
          <p:cNvPr id="11" name="Slide Number Placeholder 10"/>
          <p:cNvSpPr>
            <a:spLocks noGrp="1"/>
          </p:cNvSpPr>
          <p:nvPr>
            <p:ph type="sldNum" sz="quarter" idx="4"/>
          </p:nvPr>
        </p:nvSpPr>
        <p:spPr>
          <a:xfrm>
            <a:off x="7010400" y="612767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C60DC8-8286-A442-8BF5-DFD3F91A20D1}" type="slidenum">
              <a:rPr lang="en-US" smtClean="0"/>
              <a:t>‹#›</a:t>
            </a:fld>
            <a:endParaRPr lang="en-US"/>
          </a:p>
        </p:txBody>
      </p:sp>
      <p:pic>
        <p:nvPicPr>
          <p:cNvPr id="9" name="Picture 8"/>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24064" y="6172200"/>
            <a:ext cx="2085473" cy="72719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2" r:id="rId4"/>
    <p:sldLayoutId id="2147483662" r:id="rId5"/>
    <p:sldLayoutId id="2147483663" r:id="rId6"/>
    <p:sldLayoutId id="2147483669" r:id="rId7"/>
    <p:sldLayoutId id="2147483665" r:id="rId8"/>
    <p:sldLayoutId id="2147483667" r:id="rId9"/>
    <p:sldLayoutId id="2147483670" r:id="rId10"/>
    <p:sldLayoutId id="2147483671" r:id="rId11"/>
  </p:sldLayoutIdLst>
  <p:hf hdr="0" ftr="0" dt="0"/>
  <p:txStyles>
    <p:titleStyle>
      <a:lvl1pPr algn="l" defTabSz="914400" rtl="0" eaLnBrk="1" latinLnBrk="0" hangingPunct="1">
        <a:spcBef>
          <a:spcPct val="0"/>
        </a:spcBef>
        <a:buNone/>
        <a:defRPr sz="4000" b="1" kern="1200">
          <a:solidFill>
            <a:srgbClr val="00194F"/>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rgbClr val="001A4D"/>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1A4D"/>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1A4D"/>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1A4D"/>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1A4D"/>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xml"/><Relationship Id="rId5" Type="http://schemas.openxmlformats.org/officeDocument/2006/relationships/image" Target="../media/image12.jpeg"/><Relationship Id="rId4" Type="http://schemas.openxmlformats.org/officeDocument/2006/relationships/image" Target="../media/image11.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0.xml"/><Relationship Id="rId1" Type="http://schemas.openxmlformats.org/officeDocument/2006/relationships/tags" Target="../tags/tag1.xml"/><Relationship Id="rId5" Type="http://schemas.openxmlformats.org/officeDocument/2006/relationships/image" Target="../media/image16.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3.xml"/><Relationship Id="rId1" Type="http://schemas.openxmlformats.org/officeDocument/2006/relationships/vmlDrawing" Target="../drawings/vmlDrawing1.vml"/><Relationship Id="rId4" Type="http://schemas.openxmlformats.org/officeDocument/2006/relationships/image" Target="../media/image17.emf"/></Relationships>
</file>

<file path=ppt/slides/_rels/slide32.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package" Target="../embeddings/Microsoft_Excel_Worksheet1.xlsx"/><Relationship Id="rId7" Type="http://schemas.openxmlformats.org/officeDocument/2006/relationships/package" Target="../embeddings/Microsoft_Excel_Worksheet3.xlsx"/><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19.emf"/><Relationship Id="rId5" Type="http://schemas.openxmlformats.org/officeDocument/2006/relationships/package" Target="../embeddings/Microsoft_Excel_Worksheet2.xlsx"/><Relationship Id="rId4" Type="http://schemas.openxmlformats.org/officeDocument/2006/relationships/image" Target="../media/image18.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openxmlformats.org/officeDocument/2006/relationships/image" Target="../media/image40.png"/><Relationship Id="rId3" Type="http://schemas.openxmlformats.org/officeDocument/2006/relationships/image" Target="../media/image25.png"/><Relationship Id="rId21" Type="http://schemas.openxmlformats.org/officeDocument/2006/relationships/image" Target="../media/image43.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image" Target="../media/image2.png"/><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slideLayout" Target="../slideLayouts/slideLayout11.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19" Type="http://schemas.openxmlformats.org/officeDocument/2006/relationships/image" Target="../media/image41.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file:///D:\ESTG%20Training%20Group\Practical%20Assessment%20Worksheet%20for%20QEW.docx" TargetMode="External"/><Relationship Id="rId1" Type="http://schemas.openxmlformats.org/officeDocument/2006/relationships/slideLayout" Target="../slideLayouts/slideLayout6.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hyperlink" Target="file:///D:\ESTG%20Training%20Group\DoP%20form%20-%20Meters%202.2.docx"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6.xml"/><Relationship Id="rId4" Type="http://schemas.openxmlformats.org/officeDocument/2006/relationships/image" Target="../media/image58.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8" Type="http://schemas.openxmlformats.org/officeDocument/2006/relationships/image" Target="../media/image63.tiff"/><Relationship Id="rId13" Type="http://schemas.openxmlformats.org/officeDocument/2006/relationships/slide" Target="slide85.xml"/><Relationship Id="rId3" Type="http://schemas.openxmlformats.org/officeDocument/2006/relationships/slide" Target="slide82.xml"/><Relationship Id="rId7" Type="http://schemas.openxmlformats.org/officeDocument/2006/relationships/slide" Target="slide86.xml"/><Relationship Id="rId12" Type="http://schemas.openxmlformats.org/officeDocument/2006/relationships/image" Target="../media/image65.png"/><Relationship Id="rId2" Type="http://schemas.openxmlformats.org/officeDocument/2006/relationships/image" Target="../media/image60.jpg"/><Relationship Id="rId16" Type="http://schemas.openxmlformats.org/officeDocument/2006/relationships/image" Target="../media/image67.gif"/><Relationship Id="rId1" Type="http://schemas.openxmlformats.org/officeDocument/2006/relationships/slideLayout" Target="../slideLayouts/slideLayout6.xml"/><Relationship Id="rId6" Type="http://schemas.openxmlformats.org/officeDocument/2006/relationships/image" Target="../media/image62.png"/><Relationship Id="rId11" Type="http://schemas.openxmlformats.org/officeDocument/2006/relationships/slide" Target="slide84.xml"/><Relationship Id="rId5" Type="http://schemas.openxmlformats.org/officeDocument/2006/relationships/slide" Target="slide83.xml"/><Relationship Id="rId15" Type="http://schemas.openxmlformats.org/officeDocument/2006/relationships/slide" Target="slide88.xml"/><Relationship Id="rId10" Type="http://schemas.openxmlformats.org/officeDocument/2006/relationships/image" Target="../media/image64.png"/><Relationship Id="rId4" Type="http://schemas.openxmlformats.org/officeDocument/2006/relationships/image" Target="../media/image61.png"/><Relationship Id="rId9" Type="http://schemas.openxmlformats.org/officeDocument/2006/relationships/slide" Target="slide87.xml"/><Relationship Id="rId14" Type="http://schemas.openxmlformats.org/officeDocument/2006/relationships/image" Target="../media/image66.jpeg"/></Relationships>
</file>

<file path=ppt/slides/_rels/slide8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1.png"/><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slide" Target="slide81.xml"/><Relationship Id="rId4" Type="http://schemas.openxmlformats.org/officeDocument/2006/relationships/hyperlink" Target="http://efcog.org/wp-content/uploads/Wgs/Safety%20Working%20Group/_Worker%20Safety%20and%20Health%20Subgroup/Electrical%20Safety%20Task%20Group/Documents/Hidden%20Hazards.pdf"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71.tiff"/><Relationship Id="rId7" Type="http://schemas.openxmlformats.org/officeDocument/2006/relationships/hyperlink" Target="https://youtu.be/Veyv2lFc_Fk" TargetMode="External"/><Relationship Id="rId2" Type="http://schemas.openxmlformats.org/officeDocument/2006/relationships/image" Target="../media/image70.jpeg"/><Relationship Id="rId1" Type="http://schemas.openxmlformats.org/officeDocument/2006/relationships/slideLayout" Target="../slideLayouts/slideLayout6.xml"/><Relationship Id="rId6" Type="http://schemas.openxmlformats.org/officeDocument/2006/relationships/image" Target="../media/image69.png"/><Relationship Id="rId5" Type="http://schemas.openxmlformats.org/officeDocument/2006/relationships/slide" Target="slide81.xml"/><Relationship Id="rId4" Type="http://schemas.openxmlformats.org/officeDocument/2006/relationships/image" Target="../media/image72.tiff"/></Relationships>
</file>

<file path=ppt/slides/_rels/slide8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4.jpeg"/><Relationship Id="rId7" Type="http://schemas.openxmlformats.org/officeDocument/2006/relationships/slide" Target="slide81.xml"/><Relationship Id="rId2" Type="http://schemas.openxmlformats.org/officeDocument/2006/relationships/image" Target="../media/image73.png"/><Relationship Id="rId1" Type="http://schemas.openxmlformats.org/officeDocument/2006/relationships/slideLayout" Target="../slideLayouts/slideLayout6.xml"/><Relationship Id="rId6" Type="http://schemas.openxmlformats.org/officeDocument/2006/relationships/hyperlink" Target="https://safetyculture.com/topics/electrical-hazards/" TargetMode="External"/><Relationship Id="rId5" Type="http://schemas.openxmlformats.org/officeDocument/2006/relationships/image" Target="../media/image76.jpeg"/><Relationship Id="rId4" Type="http://schemas.openxmlformats.org/officeDocument/2006/relationships/image" Target="../media/image75.jpeg"/></Relationships>
</file>

<file path=ppt/slides/_rels/slide8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g"/><Relationship Id="rId1" Type="http://schemas.openxmlformats.org/officeDocument/2006/relationships/slideLayout" Target="../slideLayouts/slideLayout5.xml"/><Relationship Id="rId6" Type="http://schemas.openxmlformats.org/officeDocument/2006/relationships/hyperlink" Target="https://www.nfpa.org/-/media/Files/Code-or-topic-fact-sheets/InjuriesElectricalOutletsFactSheet.pdf" TargetMode="External"/><Relationship Id="rId5" Type="http://schemas.openxmlformats.org/officeDocument/2006/relationships/image" Target="../media/image69.png"/><Relationship Id="rId4" Type="http://schemas.openxmlformats.org/officeDocument/2006/relationships/slide" Target="slide81.xml"/></Relationships>
</file>

<file path=ppt/slides/_rels/slide86.xml.rels><?xml version="1.0" encoding="UTF-8" standalone="yes"?>
<Relationships xmlns="http://schemas.openxmlformats.org/package/2006/relationships"><Relationship Id="rId3" Type="http://schemas.openxmlformats.org/officeDocument/2006/relationships/hyperlink" Target="https://youtu.be/Psv3ySUoF3Q" TargetMode="External"/><Relationship Id="rId2" Type="http://schemas.openxmlformats.org/officeDocument/2006/relationships/image" Target="../media/image63.tiff"/><Relationship Id="rId1" Type="http://schemas.openxmlformats.org/officeDocument/2006/relationships/slideLayout" Target="../slideLayouts/slideLayout6.xml"/><Relationship Id="rId5" Type="http://schemas.openxmlformats.org/officeDocument/2006/relationships/image" Target="../media/image69.png"/><Relationship Id="rId4" Type="http://schemas.openxmlformats.org/officeDocument/2006/relationships/slide" Target="slide81.xml"/></Relationships>
</file>

<file path=ppt/slides/_rels/slide8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0.jpeg"/><Relationship Id="rId7" Type="http://schemas.openxmlformats.org/officeDocument/2006/relationships/image" Target="../media/image83.png"/><Relationship Id="rId2" Type="http://schemas.openxmlformats.org/officeDocument/2006/relationships/image" Target="../media/image79.jpeg"/><Relationship Id="rId1" Type="http://schemas.openxmlformats.org/officeDocument/2006/relationships/slideLayout" Target="../slideLayouts/slideLayout6.xml"/><Relationship Id="rId6" Type="http://schemas.openxmlformats.org/officeDocument/2006/relationships/hyperlink" Target="https://www.osha.gov/dts/otpca/nrtl/nrtllist.html" TargetMode="External"/><Relationship Id="rId5" Type="http://schemas.openxmlformats.org/officeDocument/2006/relationships/image" Target="../media/image82.png"/><Relationship Id="rId10" Type="http://schemas.openxmlformats.org/officeDocument/2006/relationships/image" Target="../media/image69.png"/><Relationship Id="rId4" Type="http://schemas.openxmlformats.org/officeDocument/2006/relationships/image" Target="../media/image81.png"/><Relationship Id="rId9" Type="http://schemas.openxmlformats.org/officeDocument/2006/relationships/slide" Target="slide81.xml"/></Relationships>
</file>

<file path=ppt/slides/_rels/slide88.xml.rels><?xml version="1.0" encoding="UTF-8" standalone="yes"?>
<Relationships xmlns="http://schemas.openxmlformats.org/package/2006/relationships"><Relationship Id="rId2" Type="http://schemas.openxmlformats.org/officeDocument/2006/relationships/image" Target="../media/image85.gif"/><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3200" y="1600199"/>
            <a:ext cx="6248400" cy="1805474"/>
          </a:xfrm>
        </p:spPr>
        <p:txBody>
          <a:bodyPr/>
          <a:lstStyle/>
          <a:p>
            <a:pPr algn="ctr"/>
            <a:r>
              <a:rPr lang="en-US" sz="4800" dirty="0">
                <a:latin typeface="Arial" panose="020B0604020202020204" pitchFamily="34" charset="0"/>
                <a:cs typeface="Arial" panose="020B0604020202020204" pitchFamily="34" charset="0"/>
              </a:rPr>
              <a:t>WELCOMES </a:t>
            </a:r>
          </a:p>
          <a:p>
            <a:pPr algn="ctr"/>
            <a:r>
              <a:rPr lang="en-US" sz="2800" dirty="0">
                <a:latin typeface="Arial" panose="020B0604020202020204" pitchFamily="34" charset="0"/>
                <a:cs typeface="Arial" panose="020B0604020202020204" pitchFamily="34" charset="0"/>
              </a:rPr>
              <a:t>The</a:t>
            </a:r>
          </a:p>
          <a:p>
            <a:pPr algn="ctr"/>
            <a:r>
              <a:rPr lang="en-US" sz="2800" dirty="0">
                <a:latin typeface="Arial" panose="020B0604020202020204" pitchFamily="34" charset="0"/>
                <a:cs typeface="Arial" panose="020B0604020202020204" pitchFamily="34" charset="0"/>
              </a:rPr>
              <a:t>EFCOG-ESTG Summer Workshop</a:t>
            </a:r>
          </a:p>
          <a:p>
            <a:pPr algn="ctr"/>
            <a:r>
              <a:rPr lang="en-US" sz="2800" dirty="0">
                <a:latin typeface="Arial" panose="020B0604020202020204" pitchFamily="34" charset="0"/>
                <a:cs typeface="Arial" panose="020B0604020202020204" pitchFamily="34" charset="0"/>
              </a:rPr>
              <a:t>July 23</a:t>
            </a:r>
            <a:r>
              <a:rPr lang="en-US" sz="2800" baseline="30000" dirty="0">
                <a:latin typeface="Arial" panose="020B0604020202020204" pitchFamily="34" charset="0"/>
                <a:cs typeface="Arial" panose="020B0604020202020204" pitchFamily="34" charset="0"/>
              </a:rPr>
              <a:t>rd</a:t>
            </a:r>
            <a:r>
              <a:rPr lang="en-US" sz="2800" dirty="0">
                <a:latin typeface="Arial" panose="020B0604020202020204" pitchFamily="34" charset="0"/>
                <a:cs typeface="Arial" panose="020B0604020202020204" pitchFamily="34" charset="0"/>
              </a:rPr>
              <a:t> - 27</a:t>
            </a:r>
            <a:r>
              <a:rPr lang="en-US" sz="2800" baseline="30000" dirty="0">
                <a:latin typeface="Arial" panose="020B0604020202020204" pitchFamily="34" charset="0"/>
                <a:cs typeface="Arial" panose="020B0604020202020204" pitchFamily="34" charset="0"/>
              </a:rPr>
              <a:t>th</a:t>
            </a:r>
            <a:r>
              <a:rPr lang="en-US" sz="2800" dirty="0">
                <a:latin typeface="Arial" panose="020B0604020202020204" pitchFamily="34" charset="0"/>
                <a:cs typeface="Arial" panose="020B0604020202020204" pitchFamily="34" charset="0"/>
              </a:rPr>
              <a:t>, 2018</a:t>
            </a:r>
          </a:p>
          <a:p>
            <a:pPr algn="ctr"/>
            <a:endParaRPr lang="en-US" sz="2800"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2"/>
          </p:nvPr>
        </p:nvSpPr>
        <p:spPr>
          <a:xfrm>
            <a:off x="2290665" y="4355063"/>
            <a:ext cx="3401009" cy="1805475"/>
          </a:xfrm>
          <a:noFill/>
        </p:spPr>
        <p:txBody>
          <a:bodyPr>
            <a:normAutofit/>
          </a:bodyPr>
          <a:lstStyle/>
          <a:p>
            <a:pPr algn="ctr"/>
            <a:r>
              <a:rPr lang="en-US" sz="2000" dirty="0">
                <a:latin typeface="Arial" panose="020B0604020202020204" pitchFamily="34" charset="0"/>
                <a:cs typeface="Arial" panose="020B0604020202020204" pitchFamily="34" charset="0"/>
              </a:rPr>
              <a:t>Continuous Improvement</a:t>
            </a:r>
          </a:p>
          <a:p>
            <a:pPr algn="ctr"/>
            <a:r>
              <a:rPr lang="en-US" sz="2000" dirty="0">
                <a:latin typeface="Arial" panose="020B0604020202020204" pitchFamily="34" charset="0"/>
                <a:cs typeface="Arial" panose="020B0604020202020204" pitchFamily="34" charset="0"/>
              </a:rPr>
              <a:t>Through</a:t>
            </a:r>
          </a:p>
          <a:p>
            <a:pPr algn="ctr"/>
            <a:r>
              <a:rPr lang="en-US" sz="2000" dirty="0">
                <a:latin typeface="Arial" panose="020B0604020202020204" pitchFamily="34" charset="0"/>
                <a:cs typeface="Arial" panose="020B0604020202020204" pitchFamily="34" charset="0"/>
              </a:rPr>
              <a:t>Collaboration</a:t>
            </a:r>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382140" y="3914201"/>
            <a:ext cx="2530960" cy="2530960"/>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28555" y="129558"/>
            <a:ext cx="1264587" cy="1264587"/>
          </a:xfrm>
          <a:prstGeom prst="rect">
            <a:avLst/>
          </a:prstGeom>
        </p:spPr>
      </p:pic>
      <p:pic>
        <p:nvPicPr>
          <p:cNvPr id="7" name="Picture 6">
            <a:extLst>
              <a:ext uri="{FF2B5EF4-FFF2-40B4-BE49-F238E27FC236}">
                <a16:creationId xmlns:a16="http://schemas.microsoft.com/office/drawing/2014/main" id="{0B73F890-E51D-4D51-BEEC-EF3329AF575E}"/>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769567" y="152896"/>
            <a:ext cx="3538929" cy="1264587"/>
          </a:xfrm>
          <a:prstGeom prst="rect">
            <a:avLst/>
          </a:prstGeom>
        </p:spPr>
      </p:pic>
    </p:spTree>
    <p:extLst>
      <p:ext uri="{BB962C8B-B14F-4D97-AF65-F5344CB8AC3E}">
        <p14:creationId xmlns:p14="http://schemas.microsoft.com/office/powerpoint/2010/main" val="34296431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35D524-8091-4CC6-807D-8790DD8CD5B5}"/>
              </a:ext>
            </a:extLst>
          </p:cNvPr>
          <p:cNvSpPr>
            <a:spLocks noGrp="1"/>
          </p:cNvSpPr>
          <p:nvPr>
            <p:ph type="title"/>
          </p:nvPr>
        </p:nvSpPr>
        <p:spPr/>
        <p:txBody>
          <a:bodyPr>
            <a:normAutofit fontScale="90000"/>
          </a:bodyPr>
          <a:lstStyle/>
          <a:p>
            <a:pPr algn="ctr"/>
            <a:r>
              <a:rPr lang="en-US" dirty="0"/>
              <a:t>Site-owned Utility Interfaces</a:t>
            </a:r>
          </a:p>
        </p:txBody>
      </p:sp>
      <p:cxnSp>
        <p:nvCxnSpPr>
          <p:cNvPr id="5" name="Straight Connector 4">
            <a:extLst>
              <a:ext uri="{FF2B5EF4-FFF2-40B4-BE49-F238E27FC236}">
                <a16:creationId xmlns:a16="http://schemas.microsoft.com/office/drawing/2014/main" id="{9A86D5EC-63D2-4AC6-8493-2060FAD30415}"/>
              </a:ext>
            </a:extLst>
          </p:cNvPr>
          <p:cNvCxnSpPr>
            <a:cxnSpLocks/>
          </p:cNvCxnSpPr>
          <p:nvPr/>
        </p:nvCxnSpPr>
        <p:spPr>
          <a:xfrm>
            <a:off x="2615609" y="1712728"/>
            <a:ext cx="0" cy="3423684"/>
          </a:xfrm>
          <a:prstGeom prst="line">
            <a:avLst/>
          </a:prstGeom>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A7FF9FBA-EAD3-486B-BAE9-0027FC85947D}"/>
              </a:ext>
            </a:extLst>
          </p:cNvPr>
          <p:cNvCxnSpPr>
            <a:cxnSpLocks/>
          </p:cNvCxnSpPr>
          <p:nvPr/>
        </p:nvCxnSpPr>
        <p:spPr>
          <a:xfrm>
            <a:off x="6117265" y="1712728"/>
            <a:ext cx="0" cy="3423684"/>
          </a:xfrm>
          <a:prstGeom prst="line">
            <a:avLst/>
          </a:prstGeom>
          <a:ln w="25400">
            <a:solidFill>
              <a:srgbClr val="00B0F0"/>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24BCECC8-9939-4CE5-911C-5085889D6074}"/>
              </a:ext>
            </a:extLst>
          </p:cNvPr>
          <p:cNvCxnSpPr>
            <a:cxnSpLocks/>
          </p:cNvCxnSpPr>
          <p:nvPr/>
        </p:nvCxnSpPr>
        <p:spPr>
          <a:xfrm flipH="1">
            <a:off x="1206794" y="1974803"/>
            <a:ext cx="1408814" cy="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6D2AA462-0116-419B-9E95-0901D7EC2A67}"/>
              </a:ext>
            </a:extLst>
          </p:cNvPr>
          <p:cNvCxnSpPr>
            <a:cxnSpLocks/>
          </p:cNvCxnSpPr>
          <p:nvPr/>
        </p:nvCxnSpPr>
        <p:spPr>
          <a:xfrm flipH="1">
            <a:off x="6117265" y="4300872"/>
            <a:ext cx="1660451" cy="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88A47E0A-4B41-401D-BCB7-A80CD7C34B67}"/>
              </a:ext>
            </a:extLst>
          </p:cNvPr>
          <p:cNvCxnSpPr>
            <a:cxnSpLocks/>
          </p:cNvCxnSpPr>
          <p:nvPr/>
        </p:nvCxnSpPr>
        <p:spPr>
          <a:xfrm flipH="1">
            <a:off x="2615609" y="3347486"/>
            <a:ext cx="3501656" cy="0"/>
          </a:xfrm>
          <a:prstGeom prst="line">
            <a:avLst/>
          </a:prstGeom>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7F1794F0-6D94-4274-BC87-FCE2E9A409DB}"/>
              </a:ext>
            </a:extLst>
          </p:cNvPr>
          <p:cNvSpPr txBox="1"/>
          <p:nvPr/>
        </p:nvSpPr>
        <p:spPr>
          <a:xfrm>
            <a:off x="1206794" y="1637368"/>
            <a:ext cx="1366284" cy="369332"/>
          </a:xfrm>
          <a:prstGeom prst="rect">
            <a:avLst/>
          </a:prstGeom>
          <a:noFill/>
        </p:spPr>
        <p:txBody>
          <a:bodyPr wrap="square" rtlCol="0">
            <a:spAutoFit/>
          </a:bodyPr>
          <a:lstStyle/>
          <a:p>
            <a:r>
              <a:rPr lang="en-US" dirty="0">
                <a:solidFill>
                  <a:schemeClr val="tx1"/>
                </a:solidFill>
              </a:rPr>
              <a:t>Public Utility</a:t>
            </a:r>
          </a:p>
        </p:txBody>
      </p:sp>
      <p:sp>
        <p:nvSpPr>
          <p:cNvPr id="15" name="TextBox 14">
            <a:extLst>
              <a:ext uri="{FF2B5EF4-FFF2-40B4-BE49-F238E27FC236}">
                <a16:creationId xmlns:a16="http://schemas.microsoft.com/office/drawing/2014/main" id="{BB8E29CA-9CF6-4588-8E13-76090B23CC75}"/>
              </a:ext>
            </a:extLst>
          </p:cNvPr>
          <p:cNvSpPr txBox="1"/>
          <p:nvPr/>
        </p:nvSpPr>
        <p:spPr>
          <a:xfrm>
            <a:off x="3430777" y="2978154"/>
            <a:ext cx="1871320" cy="369332"/>
          </a:xfrm>
          <a:prstGeom prst="rect">
            <a:avLst/>
          </a:prstGeom>
          <a:noFill/>
        </p:spPr>
        <p:txBody>
          <a:bodyPr wrap="square" rtlCol="0">
            <a:spAutoFit/>
          </a:bodyPr>
          <a:lstStyle/>
          <a:p>
            <a:r>
              <a:rPr lang="en-US" dirty="0"/>
              <a:t>Site-owned Utility</a:t>
            </a:r>
            <a:endParaRPr lang="en-US" dirty="0">
              <a:solidFill>
                <a:schemeClr val="tx1"/>
              </a:solidFill>
            </a:endParaRPr>
          </a:p>
        </p:txBody>
      </p:sp>
      <p:sp>
        <p:nvSpPr>
          <p:cNvPr id="16" name="TextBox 15">
            <a:extLst>
              <a:ext uri="{FF2B5EF4-FFF2-40B4-BE49-F238E27FC236}">
                <a16:creationId xmlns:a16="http://schemas.microsoft.com/office/drawing/2014/main" id="{03152C61-1F7E-42DF-9F49-DDB0E4B34BEA}"/>
              </a:ext>
            </a:extLst>
          </p:cNvPr>
          <p:cNvSpPr txBox="1"/>
          <p:nvPr/>
        </p:nvSpPr>
        <p:spPr>
          <a:xfrm>
            <a:off x="6117265" y="3885914"/>
            <a:ext cx="1756141" cy="369332"/>
          </a:xfrm>
          <a:prstGeom prst="rect">
            <a:avLst/>
          </a:prstGeom>
          <a:noFill/>
        </p:spPr>
        <p:txBody>
          <a:bodyPr wrap="square" rtlCol="0">
            <a:spAutoFit/>
          </a:bodyPr>
          <a:lstStyle/>
          <a:p>
            <a:r>
              <a:rPr lang="en-US" dirty="0"/>
              <a:t>Premises Wiring</a:t>
            </a:r>
            <a:endParaRPr lang="en-US" dirty="0">
              <a:solidFill>
                <a:schemeClr val="tx1"/>
              </a:solidFill>
            </a:endParaRPr>
          </a:p>
        </p:txBody>
      </p:sp>
      <p:sp>
        <p:nvSpPr>
          <p:cNvPr id="17" name="TextBox 16">
            <a:extLst>
              <a:ext uri="{FF2B5EF4-FFF2-40B4-BE49-F238E27FC236}">
                <a16:creationId xmlns:a16="http://schemas.microsoft.com/office/drawing/2014/main" id="{B5727012-B8D5-4569-8C16-C1704C54AC18}"/>
              </a:ext>
            </a:extLst>
          </p:cNvPr>
          <p:cNvSpPr txBox="1"/>
          <p:nvPr/>
        </p:nvSpPr>
        <p:spPr>
          <a:xfrm>
            <a:off x="6117265" y="4388031"/>
            <a:ext cx="2384348" cy="1200329"/>
          </a:xfrm>
          <a:prstGeom prst="rect">
            <a:avLst/>
          </a:prstGeom>
          <a:noFill/>
        </p:spPr>
        <p:txBody>
          <a:bodyPr wrap="square" rtlCol="0">
            <a:spAutoFit/>
          </a:bodyPr>
          <a:lstStyle/>
          <a:p>
            <a:r>
              <a:rPr lang="en-US" dirty="0"/>
              <a:t>NFPA 70</a:t>
            </a:r>
          </a:p>
          <a:p>
            <a:r>
              <a:rPr lang="en-US" dirty="0"/>
              <a:t>NFPA 70E</a:t>
            </a:r>
          </a:p>
          <a:p>
            <a:r>
              <a:rPr lang="en-US" dirty="0"/>
              <a:t>29 CFR 1910 Subpart S</a:t>
            </a:r>
          </a:p>
          <a:p>
            <a:r>
              <a:rPr lang="en-US" dirty="0"/>
              <a:t>29 CFR 1926 Subpart T</a:t>
            </a:r>
          </a:p>
        </p:txBody>
      </p:sp>
      <p:sp>
        <p:nvSpPr>
          <p:cNvPr id="18" name="TextBox 17">
            <a:extLst>
              <a:ext uri="{FF2B5EF4-FFF2-40B4-BE49-F238E27FC236}">
                <a16:creationId xmlns:a16="http://schemas.microsoft.com/office/drawing/2014/main" id="{4F2A1D69-3782-491D-A32D-178DC683F8CF}"/>
              </a:ext>
            </a:extLst>
          </p:cNvPr>
          <p:cNvSpPr txBox="1"/>
          <p:nvPr/>
        </p:nvSpPr>
        <p:spPr>
          <a:xfrm>
            <a:off x="2928385" y="3377542"/>
            <a:ext cx="2939896" cy="1477328"/>
          </a:xfrm>
          <a:prstGeom prst="rect">
            <a:avLst/>
          </a:prstGeom>
          <a:noFill/>
        </p:spPr>
        <p:txBody>
          <a:bodyPr wrap="square" rtlCol="0">
            <a:spAutoFit/>
          </a:bodyPr>
          <a:lstStyle/>
          <a:p>
            <a:r>
              <a:rPr lang="en-US" dirty="0"/>
              <a:t>29 CFR 1910.269 or Subpart S</a:t>
            </a:r>
          </a:p>
          <a:p>
            <a:r>
              <a:rPr lang="en-US" dirty="0"/>
              <a:t>29 CFR 1926 Subpart V</a:t>
            </a:r>
          </a:p>
          <a:p>
            <a:r>
              <a:rPr lang="en-US" dirty="0"/>
              <a:t>IEEE C2</a:t>
            </a:r>
          </a:p>
          <a:p>
            <a:r>
              <a:rPr lang="en-US" dirty="0"/>
              <a:t>NFPA 70E</a:t>
            </a:r>
          </a:p>
          <a:p>
            <a:endParaRPr lang="en-US" dirty="0"/>
          </a:p>
        </p:txBody>
      </p:sp>
      <p:sp>
        <p:nvSpPr>
          <p:cNvPr id="22" name="Oval 21">
            <a:extLst>
              <a:ext uri="{FF2B5EF4-FFF2-40B4-BE49-F238E27FC236}">
                <a16:creationId xmlns:a16="http://schemas.microsoft.com/office/drawing/2014/main" id="{9E23C6F4-95CF-4A7E-B0A6-B60C0AC5DE8E}"/>
              </a:ext>
            </a:extLst>
          </p:cNvPr>
          <p:cNvSpPr/>
          <p:nvPr/>
        </p:nvSpPr>
        <p:spPr>
          <a:xfrm>
            <a:off x="2573078" y="1944748"/>
            <a:ext cx="79737"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AAE61E2-E76D-4F4C-9CCB-5C6AA7E0E481}"/>
              </a:ext>
            </a:extLst>
          </p:cNvPr>
          <p:cNvSpPr/>
          <p:nvPr/>
        </p:nvSpPr>
        <p:spPr>
          <a:xfrm>
            <a:off x="2573078" y="3324070"/>
            <a:ext cx="79737"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40A0950-069C-4C54-9AB8-35E6A7C4E881}"/>
              </a:ext>
            </a:extLst>
          </p:cNvPr>
          <p:cNvSpPr/>
          <p:nvPr/>
        </p:nvSpPr>
        <p:spPr>
          <a:xfrm>
            <a:off x="6077397" y="3317727"/>
            <a:ext cx="79737"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9153673-CBCA-401F-9D41-2054363EAD8B}"/>
              </a:ext>
            </a:extLst>
          </p:cNvPr>
          <p:cNvSpPr/>
          <p:nvPr/>
        </p:nvSpPr>
        <p:spPr>
          <a:xfrm>
            <a:off x="6077397" y="4275874"/>
            <a:ext cx="79737"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result for clipart reactor">
            <a:extLst>
              <a:ext uri="{FF2B5EF4-FFF2-40B4-BE49-F238E27FC236}">
                <a16:creationId xmlns:a16="http://schemas.microsoft.com/office/drawing/2014/main" id="{6D47FFCF-5661-4008-844E-CE4958EABD44}"/>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32684" y="2094619"/>
            <a:ext cx="2170145" cy="15067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clipart windmill">
            <a:extLst>
              <a:ext uri="{FF2B5EF4-FFF2-40B4-BE49-F238E27FC236}">
                <a16:creationId xmlns:a16="http://schemas.microsoft.com/office/drawing/2014/main" id="{1E550AF9-B3ED-4314-8218-D5BCF4E60E0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24772" y="3696932"/>
            <a:ext cx="1564817" cy="217223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clipart utility line">
            <a:extLst>
              <a:ext uri="{FF2B5EF4-FFF2-40B4-BE49-F238E27FC236}">
                <a16:creationId xmlns:a16="http://schemas.microsoft.com/office/drawing/2014/main" id="{8571FD71-6792-4BD1-9CBA-D900DDCA1230}"/>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692684" y="1047214"/>
            <a:ext cx="2909964" cy="184297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service entrance">
            <a:extLst>
              <a:ext uri="{FF2B5EF4-FFF2-40B4-BE49-F238E27FC236}">
                <a16:creationId xmlns:a16="http://schemas.microsoft.com/office/drawing/2014/main" id="{9003DB17-CD98-4C88-A317-2B8B74AA0B3A}"/>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204594" y="1507964"/>
            <a:ext cx="2391386" cy="2032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76039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 position paper was developed based on questions arising from the application of NFPA 70E -2018 130.2(B). The questions and answers address the use of an energized electrical work permit (EEWP) including the exceptions and scope of energized work. </a:t>
            </a:r>
          </a:p>
        </p:txBody>
      </p:sp>
      <p:sp>
        <p:nvSpPr>
          <p:cNvPr id="3" name="Title 2"/>
          <p:cNvSpPr>
            <a:spLocks noGrp="1"/>
          </p:cNvSpPr>
          <p:nvPr>
            <p:ph type="title"/>
          </p:nvPr>
        </p:nvSpPr>
        <p:spPr/>
        <p:txBody>
          <a:bodyPr>
            <a:normAutofit fontScale="90000"/>
          </a:bodyPr>
          <a:lstStyle/>
          <a:p>
            <a:pPr algn="ctr"/>
            <a:r>
              <a:rPr lang="en-US" dirty="0"/>
              <a:t>Position Paper #2</a:t>
            </a:r>
          </a:p>
        </p:txBody>
      </p:sp>
    </p:spTree>
    <p:extLst>
      <p:ext uri="{BB962C8B-B14F-4D97-AF65-F5344CB8AC3E}">
        <p14:creationId xmlns:p14="http://schemas.microsoft.com/office/powerpoint/2010/main" val="327007955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1617146" y="3584448"/>
            <a:ext cx="7696199" cy="750485"/>
          </a:xfrm>
        </p:spPr>
        <p:txBody>
          <a:bodyPr/>
          <a:lstStyle/>
          <a:p>
            <a:r>
              <a:rPr lang="en-US" sz="3200" dirty="0"/>
              <a:t>Safety Related Maintenance Requirements</a:t>
            </a:r>
          </a:p>
        </p:txBody>
      </p:sp>
    </p:spTree>
    <p:extLst>
      <p:ext uri="{BB962C8B-B14F-4D97-AF65-F5344CB8AC3E}">
        <p14:creationId xmlns:p14="http://schemas.microsoft.com/office/powerpoint/2010/main" val="418931225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a:t>A best practice is being considered to address questions/concerns with applying the Safety Related Maintenance Requirements of NFPA 70E – 2018 Chapter 2.</a:t>
            </a:r>
          </a:p>
          <a:p>
            <a:r>
              <a:rPr lang="en-US" dirty="0"/>
              <a:t>The group reviewed a crosswalk of requirements from Chapter 2 and included a discussion on how these requirements may be met.  Each requirement was reviewed to determine whether “Preventative”  or “Corrective” maintenance is required. </a:t>
            </a:r>
          </a:p>
        </p:txBody>
      </p:sp>
      <p:sp>
        <p:nvSpPr>
          <p:cNvPr id="3" name="Title 2"/>
          <p:cNvSpPr>
            <a:spLocks noGrp="1"/>
          </p:cNvSpPr>
          <p:nvPr>
            <p:ph type="title"/>
          </p:nvPr>
        </p:nvSpPr>
        <p:spPr/>
        <p:txBody>
          <a:bodyPr>
            <a:normAutofit fontScale="90000"/>
          </a:bodyPr>
          <a:lstStyle/>
          <a:p>
            <a:pPr algn="ctr"/>
            <a:r>
              <a:rPr lang="en-US" dirty="0"/>
              <a:t>Best Practice</a:t>
            </a:r>
          </a:p>
        </p:txBody>
      </p:sp>
    </p:spTree>
    <p:extLst>
      <p:ext uri="{BB962C8B-B14F-4D97-AF65-F5344CB8AC3E}">
        <p14:creationId xmlns:p14="http://schemas.microsoft.com/office/powerpoint/2010/main" val="73230711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normAutofit fontScale="90000"/>
          </a:bodyPr>
          <a:lstStyle/>
          <a:p>
            <a:r>
              <a:rPr lang="en-US" dirty="0"/>
              <a:t>Two Habits That Work</a:t>
            </a:r>
          </a:p>
        </p:txBody>
      </p:sp>
      <p:pic>
        <p:nvPicPr>
          <p:cNvPr id="4" name="Content Placeholder 10" descr="Macintosh HD:Users:mascott:Documents:LBW-TBT.png"/>
          <p:cNvPicPr>
            <a:picLocks/>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592387" y="1792287"/>
            <a:ext cx="3959225" cy="3959225"/>
          </a:xfrm>
          <a:prstGeom prst="rect">
            <a:avLst/>
          </a:prstGeom>
          <a:noFill/>
          <a:ln>
            <a:noFill/>
          </a:ln>
        </p:spPr>
      </p:pic>
    </p:spTree>
    <p:extLst>
      <p:ext uri="{BB962C8B-B14F-4D97-AF65-F5344CB8AC3E}">
        <p14:creationId xmlns:p14="http://schemas.microsoft.com/office/powerpoint/2010/main" val="1500520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0C8787-F4B9-49B2-983E-37EF204D447E}"/>
              </a:ext>
            </a:extLst>
          </p:cNvPr>
          <p:cNvSpPr>
            <a:spLocks noGrp="1"/>
          </p:cNvSpPr>
          <p:nvPr>
            <p:ph idx="1"/>
          </p:nvPr>
        </p:nvSpPr>
        <p:spPr>
          <a:xfrm>
            <a:off x="457200" y="1371600"/>
            <a:ext cx="8229600" cy="1511559"/>
          </a:xfrm>
        </p:spPr>
        <p:txBody>
          <a:bodyPr>
            <a:normAutofit/>
          </a:bodyPr>
          <a:lstStyle/>
          <a:p>
            <a:pPr marL="0" indent="0">
              <a:buNone/>
            </a:pPr>
            <a:r>
              <a:rPr lang="en-US" sz="4400" dirty="0"/>
              <a:t>Questions?</a:t>
            </a:r>
          </a:p>
        </p:txBody>
      </p:sp>
    </p:spTree>
    <p:extLst>
      <p:ext uri="{BB962C8B-B14F-4D97-AF65-F5344CB8AC3E}">
        <p14:creationId xmlns:p14="http://schemas.microsoft.com/office/powerpoint/2010/main" val="360823445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57487" y="2906712"/>
            <a:ext cx="3629025" cy="817563"/>
          </a:xfrm>
        </p:spPr>
        <p:txBody>
          <a:bodyPr>
            <a:normAutofit/>
          </a:bodyPr>
          <a:lstStyle/>
          <a:p>
            <a:pPr marL="0" indent="0">
              <a:buNone/>
            </a:pPr>
            <a:r>
              <a:rPr lang="en-US" sz="4000" dirty="0"/>
              <a:t>Lloyd Gordon</a:t>
            </a:r>
          </a:p>
        </p:txBody>
      </p:sp>
      <p:sp>
        <p:nvSpPr>
          <p:cNvPr id="3" name="Title 2"/>
          <p:cNvSpPr>
            <a:spLocks noGrp="1"/>
          </p:cNvSpPr>
          <p:nvPr>
            <p:ph type="title"/>
          </p:nvPr>
        </p:nvSpPr>
        <p:spPr/>
        <p:txBody>
          <a:bodyPr>
            <a:normAutofit fontScale="90000"/>
          </a:bodyPr>
          <a:lstStyle/>
          <a:p>
            <a:r>
              <a:rPr lang="en-US" dirty="0"/>
              <a:t>DOE Electrical Safety Handbook</a:t>
            </a:r>
          </a:p>
        </p:txBody>
      </p:sp>
    </p:spTree>
    <p:extLst>
      <p:ext uri="{BB962C8B-B14F-4D97-AF65-F5344CB8AC3E}">
        <p14:creationId xmlns:p14="http://schemas.microsoft.com/office/powerpoint/2010/main" val="138238200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478C1F-2232-4799-9B70-6665AB53C111}"/>
              </a:ext>
            </a:extLst>
          </p:cNvPr>
          <p:cNvSpPr>
            <a:spLocks noGrp="1"/>
          </p:cNvSpPr>
          <p:nvPr>
            <p:ph type="body" sz="quarter" idx="12"/>
          </p:nvPr>
        </p:nvSpPr>
        <p:spPr>
          <a:xfrm>
            <a:off x="2257287" y="2921840"/>
            <a:ext cx="6248400" cy="762000"/>
          </a:xfrm>
        </p:spPr>
        <p:txBody>
          <a:bodyPr/>
          <a:lstStyle/>
          <a:p>
            <a:pPr algn="ctr"/>
            <a:r>
              <a:rPr lang="en-US" sz="5400" dirty="0"/>
              <a:t>ESTG Chair</a:t>
            </a:r>
          </a:p>
          <a:p>
            <a:pPr algn="ctr"/>
            <a:r>
              <a:rPr lang="en-US" dirty="0"/>
              <a:t>Richard Waters</a:t>
            </a:r>
          </a:p>
        </p:txBody>
      </p:sp>
    </p:spTree>
    <p:extLst>
      <p:ext uri="{BB962C8B-B14F-4D97-AF65-F5344CB8AC3E}">
        <p14:creationId xmlns:p14="http://schemas.microsoft.com/office/powerpoint/2010/main" val="482719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A6C0E86-DF05-4B15-85A4-B4AB26E40D30}"/>
              </a:ext>
            </a:extLst>
          </p:cNvPr>
          <p:cNvSpPr>
            <a:spLocks noGrp="1"/>
          </p:cNvSpPr>
          <p:nvPr>
            <p:ph idx="1"/>
          </p:nvPr>
        </p:nvSpPr>
        <p:spPr/>
        <p:txBody>
          <a:bodyPr/>
          <a:lstStyle/>
          <a:p>
            <a:r>
              <a:rPr lang="en-US" dirty="0"/>
              <a:t>Drafted a Best Practice for:</a:t>
            </a:r>
          </a:p>
          <a:p>
            <a:pPr lvl="1"/>
            <a:r>
              <a:rPr lang="en-US" dirty="0"/>
              <a:t>Establishing a Service Level Agreement.</a:t>
            </a:r>
          </a:p>
          <a:p>
            <a:pPr lvl="2"/>
            <a:r>
              <a:rPr lang="en-US" dirty="0"/>
              <a:t>Defines service point</a:t>
            </a:r>
          </a:p>
          <a:p>
            <a:pPr lvl="2"/>
            <a:r>
              <a:rPr lang="en-US" dirty="0"/>
              <a:t>Areas of responsibility </a:t>
            </a:r>
          </a:p>
          <a:p>
            <a:pPr lvl="2"/>
            <a:r>
              <a:rPr lang="en-US" dirty="0"/>
              <a:t>Area control</a:t>
            </a:r>
          </a:p>
          <a:p>
            <a:pPr lvl="2"/>
            <a:r>
              <a:rPr lang="en-US" dirty="0"/>
              <a:t>Coordination of clearances with LOTO</a:t>
            </a:r>
          </a:p>
          <a:p>
            <a:pPr lvl="2"/>
            <a:r>
              <a:rPr lang="en-US" dirty="0"/>
              <a:t>Subcontractor Interface</a:t>
            </a:r>
          </a:p>
          <a:p>
            <a:pPr lvl="1"/>
            <a:r>
              <a:rPr lang="en-US" dirty="0"/>
              <a:t>Program Requirements Matrix</a:t>
            </a:r>
          </a:p>
          <a:p>
            <a:pPr lvl="1"/>
            <a:endParaRPr lang="en-US" dirty="0"/>
          </a:p>
        </p:txBody>
      </p:sp>
      <p:sp>
        <p:nvSpPr>
          <p:cNvPr id="3" name="Title 2">
            <a:extLst>
              <a:ext uri="{FF2B5EF4-FFF2-40B4-BE49-F238E27FC236}">
                <a16:creationId xmlns:a16="http://schemas.microsoft.com/office/drawing/2014/main" id="{D8B19EA2-3C69-47AE-9244-4EA89CD4C017}"/>
              </a:ext>
            </a:extLst>
          </p:cNvPr>
          <p:cNvSpPr>
            <a:spLocks noGrp="1"/>
          </p:cNvSpPr>
          <p:nvPr>
            <p:ph type="title"/>
          </p:nvPr>
        </p:nvSpPr>
        <p:spPr>
          <a:xfrm>
            <a:off x="0" y="122238"/>
            <a:ext cx="9144000" cy="563562"/>
          </a:xfrm>
        </p:spPr>
        <p:txBody>
          <a:bodyPr>
            <a:noAutofit/>
          </a:bodyPr>
          <a:lstStyle/>
          <a:p>
            <a:pPr algn="ctr"/>
            <a:r>
              <a:rPr lang="en-US" sz="3000" dirty="0"/>
              <a:t>2018 Utility Interface Working Group Accomplishments</a:t>
            </a:r>
          </a:p>
        </p:txBody>
      </p:sp>
    </p:spTree>
    <p:extLst>
      <p:ext uri="{BB962C8B-B14F-4D97-AF65-F5344CB8AC3E}">
        <p14:creationId xmlns:p14="http://schemas.microsoft.com/office/powerpoint/2010/main" val="440367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0C8787-F4B9-49B2-983E-37EF204D447E}"/>
              </a:ext>
            </a:extLst>
          </p:cNvPr>
          <p:cNvSpPr>
            <a:spLocks noGrp="1"/>
          </p:cNvSpPr>
          <p:nvPr>
            <p:ph idx="1"/>
          </p:nvPr>
        </p:nvSpPr>
        <p:spPr/>
        <p:txBody>
          <a:bodyPr/>
          <a:lstStyle/>
          <a:p>
            <a:r>
              <a:rPr lang="en-US" dirty="0"/>
              <a:t>Issue Best Practice</a:t>
            </a:r>
          </a:p>
          <a:p>
            <a:endParaRPr lang="en-US" dirty="0"/>
          </a:p>
          <a:p>
            <a:r>
              <a:rPr lang="en-US" dirty="0"/>
              <a:t>Prepare drafts for 2019 working group</a:t>
            </a:r>
          </a:p>
          <a:p>
            <a:pPr lvl="1"/>
            <a:r>
              <a:rPr lang="en-US" dirty="0"/>
              <a:t>Possible topics include</a:t>
            </a:r>
          </a:p>
          <a:p>
            <a:pPr lvl="2"/>
            <a:r>
              <a:rPr lang="en-US" dirty="0"/>
              <a:t>Risk assessment</a:t>
            </a:r>
          </a:p>
          <a:p>
            <a:pPr lvl="2"/>
            <a:r>
              <a:rPr lang="en-US" dirty="0"/>
              <a:t>Job task qualifications</a:t>
            </a:r>
          </a:p>
          <a:p>
            <a:pPr lvl="2"/>
            <a:r>
              <a:rPr lang="en-US" dirty="0"/>
              <a:t>Grounding</a:t>
            </a:r>
          </a:p>
          <a:p>
            <a:pPr lvl="2"/>
            <a:r>
              <a:rPr lang="en-US" dirty="0"/>
              <a:t>Other?</a:t>
            </a:r>
          </a:p>
        </p:txBody>
      </p:sp>
      <p:sp>
        <p:nvSpPr>
          <p:cNvPr id="3" name="Title 2">
            <a:extLst>
              <a:ext uri="{FF2B5EF4-FFF2-40B4-BE49-F238E27FC236}">
                <a16:creationId xmlns:a16="http://schemas.microsoft.com/office/drawing/2014/main" id="{D99B5B85-9ED1-4476-B53E-E76E0BBC1EF3}"/>
              </a:ext>
            </a:extLst>
          </p:cNvPr>
          <p:cNvSpPr>
            <a:spLocks noGrp="1"/>
          </p:cNvSpPr>
          <p:nvPr>
            <p:ph type="title"/>
          </p:nvPr>
        </p:nvSpPr>
        <p:spPr/>
        <p:txBody>
          <a:bodyPr>
            <a:normAutofit fontScale="90000"/>
          </a:bodyPr>
          <a:lstStyle/>
          <a:p>
            <a:r>
              <a:rPr lang="en-US" dirty="0"/>
              <a:t>Path Forward</a:t>
            </a:r>
          </a:p>
        </p:txBody>
      </p:sp>
    </p:spTree>
    <p:extLst>
      <p:ext uri="{BB962C8B-B14F-4D97-AF65-F5344CB8AC3E}">
        <p14:creationId xmlns:p14="http://schemas.microsoft.com/office/powerpoint/2010/main" val="19888751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0C8787-F4B9-49B2-983E-37EF204D447E}"/>
              </a:ext>
            </a:extLst>
          </p:cNvPr>
          <p:cNvSpPr>
            <a:spLocks noGrp="1"/>
          </p:cNvSpPr>
          <p:nvPr>
            <p:ph idx="1"/>
          </p:nvPr>
        </p:nvSpPr>
        <p:spPr>
          <a:xfrm>
            <a:off x="457200" y="1371600"/>
            <a:ext cx="8229600" cy="1511559"/>
          </a:xfrm>
        </p:spPr>
        <p:txBody>
          <a:bodyPr>
            <a:normAutofit/>
          </a:bodyPr>
          <a:lstStyle/>
          <a:p>
            <a:pPr marL="0" indent="0">
              <a:buNone/>
            </a:pPr>
            <a:r>
              <a:rPr lang="en-US" sz="4400" dirty="0"/>
              <a:t>Questions?</a:t>
            </a:r>
          </a:p>
        </p:txBody>
      </p:sp>
    </p:spTree>
    <p:extLst>
      <p:ext uri="{BB962C8B-B14F-4D97-AF65-F5344CB8AC3E}">
        <p14:creationId xmlns:p14="http://schemas.microsoft.com/office/powerpoint/2010/main" val="1848992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6CB77E-F10B-4780-9B24-F693BA9E6E1D}"/>
              </a:ext>
            </a:extLst>
          </p:cNvPr>
          <p:cNvSpPr>
            <a:spLocks noGrp="1"/>
          </p:cNvSpPr>
          <p:nvPr>
            <p:ph type="title"/>
          </p:nvPr>
        </p:nvSpPr>
        <p:spPr/>
        <p:txBody>
          <a:bodyPr>
            <a:normAutofit fontScale="90000"/>
          </a:bodyPr>
          <a:lstStyle/>
          <a:p>
            <a:r>
              <a:rPr lang="en-US" dirty="0"/>
              <a:t>Working Group Descriptions</a:t>
            </a:r>
          </a:p>
        </p:txBody>
      </p:sp>
      <p:pic>
        <p:nvPicPr>
          <p:cNvPr id="2" name="Picture 1">
            <a:extLst>
              <a:ext uri="{FF2B5EF4-FFF2-40B4-BE49-F238E27FC236}">
                <a16:creationId xmlns:a16="http://schemas.microsoft.com/office/drawing/2014/main" id="{7D933678-F4B3-4876-8C8D-FC25B8D18FC3}"/>
              </a:ext>
            </a:extLst>
          </p:cNvPr>
          <p:cNvPicPr>
            <a:picLocks noChangeAspect="1"/>
          </p:cNvPicPr>
          <p:nvPr/>
        </p:nvPicPr>
        <p:blipFill>
          <a:blip r:embed="rId2"/>
          <a:stretch>
            <a:fillRect/>
          </a:stretch>
        </p:blipFill>
        <p:spPr>
          <a:xfrm>
            <a:off x="104775" y="2019300"/>
            <a:ext cx="8934450" cy="2819400"/>
          </a:xfrm>
          <a:prstGeom prst="rect">
            <a:avLst/>
          </a:prstGeom>
        </p:spPr>
      </p:pic>
      <p:sp>
        <p:nvSpPr>
          <p:cNvPr id="4" name="TextBox 3">
            <a:extLst>
              <a:ext uri="{FF2B5EF4-FFF2-40B4-BE49-F238E27FC236}">
                <a16:creationId xmlns:a16="http://schemas.microsoft.com/office/drawing/2014/main" id="{16149AC5-6FB3-41E7-8BF9-CE25B2F4220D}"/>
              </a:ext>
            </a:extLst>
          </p:cNvPr>
          <p:cNvSpPr txBox="1"/>
          <p:nvPr/>
        </p:nvSpPr>
        <p:spPr>
          <a:xfrm>
            <a:off x="457200" y="1101012"/>
            <a:ext cx="3359894" cy="369332"/>
          </a:xfrm>
          <a:prstGeom prst="rect">
            <a:avLst/>
          </a:prstGeom>
          <a:noFill/>
        </p:spPr>
        <p:txBody>
          <a:bodyPr wrap="none" rtlCol="0">
            <a:spAutoFit/>
          </a:bodyPr>
          <a:lstStyle/>
          <a:p>
            <a:r>
              <a:rPr lang="en-US" dirty="0"/>
              <a:t>Leads: Gary Dreifuerst &amp; Kyle </a:t>
            </a:r>
            <a:r>
              <a:rPr lang="en-US" dirty="0" err="1"/>
              <a:t>Carr</a:t>
            </a:r>
            <a:endParaRPr lang="en-US" dirty="0">
              <a:solidFill>
                <a:schemeClr val="tx1"/>
              </a:solidFill>
            </a:endParaRPr>
          </a:p>
        </p:txBody>
      </p:sp>
    </p:spTree>
    <p:extLst>
      <p:ext uri="{BB962C8B-B14F-4D97-AF65-F5344CB8AC3E}">
        <p14:creationId xmlns:p14="http://schemas.microsoft.com/office/powerpoint/2010/main" val="2937437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solidFill>
                  <a:srgbClr val="18537D"/>
                </a:solidFill>
              </a:rPr>
              <a:t>DC Electrical Hazards and Controls Working Group</a:t>
            </a:r>
          </a:p>
          <a:p>
            <a:endParaRPr lang="en-US" dirty="0"/>
          </a:p>
        </p:txBody>
      </p:sp>
      <p:sp>
        <p:nvSpPr>
          <p:cNvPr id="3" name="Text Placeholder 2"/>
          <p:cNvSpPr>
            <a:spLocks noGrp="1"/>
          </p:cNvSpPr>
          <p:nvPr>
            <p:ph type="body" sz="quarter" idx="12"/>
          </p:nvPr>
        </p:nvSpPr>
        <p:spPr/>
        <p:txBody>
          <a:bodyPr/>
          <a:lstStyle/>
          <a:p>
            <a:pPr marL="0" indent="0" algn="ctr">
              <a:spcAft>
                <a:spcPts val="800"/>
              </a:spcAft>
            </a:pPr>
            <a:r>
              <a:rPr lang="en-US" i="1" dirty="0">
                <a:solidFill>
                  <a:schemeClr val="tx1">
                    <a:lumMod val="50000"/>
                  </a:schemeClr>
                </a:solidFill>
              </a:rPr>
              <a:t>Gary Dreifuerst, AIS-LLNL</a:t>
            </a:r>
          </a:p>
          <a:p>
            <a:pPr marL="0" indent="0" algn="ctr">
              <a:spcAft>
                <a:spcPts val="800"/>
              </a:spcAft>
            </a:pPr>
            <a:r>
              <a:rPr lang="en-US" i="1" dirty="0">
                <a:solidFill>
                  <a:schemeClr val="tx1">
                    <a:lumMod val="50000"/>
                  </a:schemeClr>
                </a:solidFill>
              </a:rPr>
              <a:t>Kyle </a:t>
            </a:r>
            <a:r>
              <a:rPr lang="en-US" i="1" dirty="0" err="1">
                <a:solidFill>
                  <a:schemeClr val="tx1">
                    <a:lumMod val="50000"/>
                  </a:schemeClr>
                </a:solidFill>
              </a:rPr>
              <a:t>Carr</a:t>
            </a:r>
            <a:r>
              <a:rPr lang="en-US" i="1" dirty="0">
                <a:solidFill>
                  <a:schemeClr val="tx1">
                    <a:lumMod val="50000"/>
                  </a:schemeClr>
                </a:solidFill>
              </a:rPr>
              <a:t>, LANL</a:t>
            </a:r>
          </a:p>
          <a:p>
            <a:pPr algn="ctr"/>
            <a:r>
              <a:rPr lang="en-US"/>
              <a:t>July 23-27, 2018</a:t>
            </a:r>
            <a:endParaRPr lang="en-US" dirty="0"/>
          </a:p>
        </p:txBody>
      </p:sp>
    </p:spTree>
    <p:extLst>
      <p:ext uri="{BB962C8B-B14F-4D97-AF65-F5344CB8AC3E}">
        <p14:creationId xmlns:p14="http://schemas.microsoft.com/office/powerpoint/2010/main" val="13772498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63782"/>
            <a:ext cx="8229600" cy="5008418"/>
          </a:xfrm>
        </p:spPr>
        <p:txBody>
          <a:bodyPr/>
          <a:lstStyle/>
          <a:p>
            <a:r>
              <a:rPr lang="en-US" dirty="0">
                <a:solidFill>
                  <a:srgbClr val="00B0F0"/>
                </a:solidFill>
              </a:rPr>
              <a:t>Kyle </a:t>
            </a:r>
            <a:r>
              <a:rPr lang="en-US" dirty="0" err="1">
                <a:solidFill>
                  <a:srgbClr val="00B0F0"/>
                </a:solidFill>
              </a:rPr>
              <a:t>Carr</a:t>
            </a:r>
            <a:r>
              <a:rPr lang="en-US" dirty="0">
                <a:solidFill>
                  <a:srgbClr val="00B0F0"/>
                </a:solidFill>
              </a:rPr>
              <a:t>, </a:t>
            </a:r>
            <a:r>
              <a:rPr lang="en-US" dirty="0">
                <a:solidFill>
                  <a:srgbClr val="00B050"/>
                </a:solidFill>
              </a:rPr>
              <a:t>Mike Day</a:t>
            </a:r>
            <a:r>
              <a:rPr lang="en-US" dirty="0">
                <a:solidFill>
                  <a:srgbClr val="00B0F0"/>
                </a:solidFill>
              </a:rPr>
              <a:t>, Gary Dreifuerst, </a:t>
            </a:r>
            <a:r>
              <a:rPr lang="en-US" dirty="0">
                <a:solidFill>
                  <a:srgbClr val="00B050"/>
                </a:solidFill>
              </a:rPr>
              <a:t>Lloyd Gordon</a:t>
            </a:r>
            <a:r>
              <a:rPr lang="en-US" dirty="0">
                <a:solidFill>
                  <a:srgbClr val="00B0F0"/>
                </a:solidFill>
              </a:rPr>
              <a:t>, </a:t>
            </a:r>
            <a:r>
              <a:rPr lang="en-US" dirty="0">
                <a:solidFill>
                  <a:srgbClr val="00B050"/>
                </a:solidFill>
              </a:rPr>
              <a:t>Ali Harding</a:t>
            </a:r>
            <a:r>
              <a:rPr lang="en-US" dirty="0">
                <a:solidFill>
                  <a:srgbClr val="00B0F0"/>
                </a:solidFill>
              </a:rPr>
              <a:t>, Peter McNutt, </a:t>
            </a:r>
            <a:r>
              <a:rPr lang="en-US" dirty="0">
                <a:solidFill>
                  <a:srgbClr val="00B050"/>
                </a:solidFill>
              </a:rPr>
              <a:t>Eugene Ormond</a:t>
            </a:r>
            <a:r>
              <a:rPr lang="en-US" dirty="0">
                <a:solidFill>
                  <a:srgbClr val="00B0F0"/>
                </a:solidFill>
              </a:rPr>
              <a:t>, </a:t>
            </a:r>
            <a:r>
              <a:rPr lang="en-US" dirty="0">
                <a:solidFill>
                  <a:srgbClr val="00B050"/>
                </a:solidFill>
              </a:rPr>
              <a:t>Greg </a:t>
            </a:r>
            <a:r>
              <a:rPr lang="en-US" dirty="0" err="1">
                <a:solidFill>
                  <a:srgbClr val="00B050"/>
                </a:solidFill>
              </a:rPr>
              <a:t>Retter</a:t>
            </a:r>
            <a:r>
              <a:rPr lang="en-US" dirty="0">
                <a:solidFill>
                  <a:srgbClr val="00B0F0"/>
                </a:solidFill>
              </a:rPr>
              <a:t>, Lynn </a:t>
            </a:r>
            <a:r>
              <a:rPr lang="en-US" dirty="0" err="1">
                <a:solidFill>
                  <a:srgbClr val="00B0F0"/>
                </a:solidFill>
              </a:rPr>
              <a:t>Ribaud</a:t>
            </a:r>
            <a:r>
              <a:rPr lang="en-US" dirty="0">
                <a:solidFill>
                  <a:srgbClr val="00B050"/>
                </a:solidFill>
              </a:rPr>
              <a:t>, David Robertson, Bill </a:t>
            </a:r>
            <a:r>
              <a:rPr lang="en-US" dirty="0" err="1">
                <a:solidFill>
                  <a:srgbClr val="00B050"/>
                </a:solidFill>
              </a:rPr>
              <a:t>Sekulic</a:t>
            </a:r>
            <a:endParaRPr lang="en-US" dirty="0">
              <a:solidFill>
                <a:srgbClr val="00B050"/>
              </a:solidFill>
            </a:endParaRPr>
          </a:p>
          <a:p>
            <a:r>
              <a:rPr lang="en-US" sz="2800" dirty="0"/>
              <a:t>Facilities-ANL, KCP, LANL, LBNL, LLNL, NREL,</a:t>
            </a:r>
            <a:r>
              <a:rPr lang="en-US" sz="2800" dirty="0">
                <a:sym typeface="+mn-ea"/>
              </a:rPr>
              <a:t> </a:t>
            </a:r>
            <a:r>
              <a:rPr lang="en-US" sz="2800" dirty="0"/>
              <a:t>SNL</a:t>
            </a:r>
          </a:p>
          <a:p>
            <a:endParaRPr lang="en-US" sz="2800" dirty="0"/>
          </a:p>
          <a:p>
            <a:endParaRPr lang="en-US" sz="2800" dirty="0"/>
          </a:p>
        </p:txBody>
      </p:sp>
      <p:sp>
        <p:nvSpPr>
          <p:cNvPr id="3" name="Title 2"/>
          <p:cNvSpPr>
            <a:spLocks noGrp="1"/>
          </p:cNvSpPr>
          <p:nvPr>
            <p:ph type="title"/>
          </p:nvPr>
        </p:nvSpPr>
        <p:spPr>
          <a:xfrm>
            <a:off x="457200" y="122238"/>
            <a:ext cx="8229600" cy="1041544"/>
          </a:xfrm>
        </p:spPr>
        <p:txBody>
          <a:bodyPr>
            <a:normAutofit fontScale="90000"/>
          </a:bodyPr>
          <a:lstStyle/>
          <a:p>
            <a:r>
              <a:rPr lang="en-US" dirty="0"/>
              <a:t>DC Arc Flash WG 2018 Members</a:t>
            </a:r>
            <a:br>
              <a:rPr lang="en-US" dirty="0"/>
            </a:br>
            <a:r>
              <a:rPr lang="en-US" sz="2400" dirty="0">
                <a:solidFill>
                  <a:srgbClr val="00B050"/>
                </a:solidFill>
              </a:rPr>
              <a:t>new members in 2018</a:t>
            </a:r>
            <a:endParaRPr lang="en-US" dirty="0">
              <a:solidFill>
                <a:srgbClr val="00B050"/>
              </a:solidFill>
            </a:endParaRPr>
          </a:p>
        </p:txBody>
      </p:sp>
    </p:spTree>
    <p:extLst>
      <p:ext uri="{BB962C8B-B14F-4D97-AF65-F5344CB8AC3E}">
        <p14:creationId xmlns:p14="http://schemas.microsoft.com/office/powerpoint/2010/main" val="1995726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90600"/>
          </a:xfrm>
        </p:spPr>
        <p:txBody>
          <a:bodyPr/>
          <a:lstStyle/>
          <a:p>
            <a:r>
              <a:rPr lang="en-US" dirty="0"/>
              <a:t>DC WG - History</a:t>
            </a:r>
          </a:p>
        </p:txBody>
      </p:sp>
      <p:sp>
        <p:nvSpPr>
          <p:cNvPr id="3" name="Content Placeholder 2"/>
          <p:cNvSpPr>
            <a:spLocks noGrp="1"/>
          </p:cNvSpPr>
          <p:nvPr>
            <p:ph idx="1"/>
          </p:nvPr>
        </p:nvSpPr>
        <p:spPr>
          <a:xfrm>
            <a:off x="457200" y="1447800"/>
            <a:ext cx="8229600" cy="5257800"/>
          </a:xfrm>
        </p:spPr>
        <p:txBody>
          <a:bodyPr>
            <a:normAutofit lnSpcReduction="10000"/>
          </a:bodyPr>
          <a:lstStyle/>
          <a:p>
            <a:r>
              <a:rPr lang="en-US" dirty="0"/>
              <a:t>On the EFCOG ESTG website </a:t>
            </a:r>
          </a:p>
          <a:p>
            <a:pPr lvl="1"/>
            <a:r>
              <a:rPr lang="en-US" dirty="0"/>
              <a:t>See </a:t>
            </a:r>
            <a:r>
              <a:rPr lang="en-US" u="sng" dirty="0"/>
              <a:t>DC Working Group 20140714e.PPTX</a:t>
            </a:r>
            <a:r>
              <a:rPr lang="en-US" dirty="0"/>
              <a:t> for:</a:t>
            </a:r>
          </a:p>
          <a:p>
            <a:pPr lvl="2"/>
            <a:r>
              <a:rPr lang="en-US" dirty="0"/>
              <a:t>DC Arc Flash WG Phase I – 10/2010</a:t>
            </a:r>
          </a:p>
          <a:p>
            <a:pPr lvl="2"/>
            <a:r>
              <a:rPr lang="en-US" dirty="0"/>
              <a:t>DC Systems WG Phase II – 10/2012</a:t>
            </a:r>
          </a:p>
          <a:p>
            <a:pPr lvl="2"/>
            <a:r>
              <a:rPr lang="en-US" dirty="0"/>
              <a:t>DC Systems WG Phase III – 7/2014</a:t>
            </a:r>
          </a:p>
          <a:p>
            <a:pPr lvl="1"/>
            <a:r>
              <a:rPr lang="en-US" dirty="0"/>
              <a:t>See </a:t>
            </a:r>
            <a:r>
              <a:rPr lang="en-US" u="sng" dirty="0"/>
              <a:t>DC Working Group 20150713d1.PPTX</a:t>
            </a:r>
            <a:r>
              <a:rPr lang="en-US" dirty="0"/>
              <a:t> for:</a:t>
            </a:r>
          </a:p>
          <a:p>
            <a:pPr lvl="2"/>
            <a:r>
              <a:rPr lang="en-US" dirty="0"/>
              <a:t>DC Systems WG Phase IV – 7/2015</a:t>
            </a:r>
          </a:p>
          <a:p>
            <a:pPr lvl="1"/>
            <a:r>
              <a:rPr lang="en-US" dirty="0"/>
              <a:t>See </a:t>
            </a:r>
            <a:r>
              <a:rPr lang="en-US" u="sng" dirty="0"/>
              <a:t>DC Working Group 20160718b3.PPTX</a:t>
            </a:r>
            <a:r>
              <a:rPr lang="en-US" dirty="0"/>
              <a:t> for:</a:t>
            </a:r>
          </a:p>
          <a:p>
            <a:pPr lvl="2"/>
            <a:r>
              <a:rPr lang="en-US" dirty="0"/>
              <a:t>DC Systems WG Phase V – 7/2016</a:t>
            </a:r>
          </a:p>
          <a:p>
            <a:pPr lvl="1"/>
            <a:r>
              <a:rPr lang="en-US" dirty="0"/>
              <a:t>See DC Working Group 20170724 for:</a:t>
            </a:r>
          </a:p>
          <a:p>
            <a:pPr lvl="2"/>
            <a:r>
              <a:rPr lang="en-US" dirty="0"/>
              <a:t>DC Systems WG Phase VI – 7/2017</a:t>
            </a:r>
          </a:p>
        </p:txBody>
      </p:sp>
    </p:spTree>
    <p:extLst>
      <p:ext uri="{BB962C8B-B14F-4D97-AF65-F5344CB8AC3E}">
        <p14:creationId xmlns:p14="http://schemas.microsoft.com/office/powerpoint/2010/main" val="12946217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31273"/>
            <a:ext cx="8229600" cy="5340927"/>
          </a:xfrm>
        </p:spPr>
        <p:txBody>
          <a:bodyPr>
            <a:normAutofit lnSpcReduction="10000"/>
          </a:bodyPr>
          <a:lstStyle/>
          <a:p>
            <a:pPr lvl="0"/>
            <a:r>
              <a:rPr lang="en-US" dirty="0"/>
              <a:t>Reviewed NFPA 70E2021 submissions for Chapter 360 and Annex R on Capacitors</a:t>
            </a:r>
          </a:p>
          <a:p>
            <a:r>
              <a:rPr lang="en-US" dirty="0"/>
              <a:t>Release for a BP - Battery Risk Assessment </a:t>
            </a:r>
          </a:p>
          <a:p>
            <a:r>
              <a:rPr lang="en-US" dirty="0"/>
              <a:t>Started work on a Lithium Ion BP</a:t>
            </a:r>
          </a:p>
          <a:p>
            <a:r>
              <a:rPr lang="en-US" dirty="0"/>
              <a:t>Extensive review of 29CFR1910.333, 29CFR1910.147, and NFPA 70E Article 120.5 concerning the sequence of actions for LOTO with respect to release of stored energy</a:t>
            </a:r>
          </a:p>
          <a:p>
            <a:r>
              <a:rPr lang="en-US" dirty="0"/>
              <a:t>Established a plan for future work on an inductor tab in BP194</a:t>
            </a:r>
          </a:p>
        </p:txBody>
      </p:sp>
      <p:sp>
        <p:nvSpPr>
          <p:cNvPr id="3" name="Title 2"/>
          <p:cNvSpPr>
            <a:spLocks noGrp="1"/>
          </p:cNvSpPr>
          <p:nvPr>
            <p:ph type="title"/>
          </p:nvPr>
        </p:nvSpPr>
        <p:spPr/>
        <p:txBody>
          <a:bodyPr>
            <a:normAutofit fontScale="90000"/>
          </a:bodyPr>
          <a:lstStyle/>
          <a:p>
            <a:r>
              <a:rPr lang="en-US" dirty="0"/>
              <a:t>Accomplishments 2018</a:t>
            </a:r>
          </a:p>
        </p:txBody>
      </p:sp>
    </p:spTree>
    <p:extLst>
      <p:ext uri="{BB962C8B-B14F-4D97-AF65-F5344CB8AC3E}">
        <p14:creationId xmlns:p14="http://schemas.microsoft.com/office/powerpoint/2010/main" val="24496623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p:txBody>
          <a:bodyPr>
            <a:normAutofit fontScale="90000"/>
          </a:bodyPr>
          <a:lstStyle/>
          <a:p>
            <a:r>
              <a:rPr lang="en-US" altLang="en-US"/>
              <a:t>Evolution of NFPA 70E</a:t>
            </a:r>
          </a:p>
        </p:txBody>
      </p:sp>
      <p:sp>
        <p:nvSpPr>
          <p:cNvPr id="7170" name="Content Placeholder 2"/>
          <p:cNvSpPr>
            <a:spLocks noGrp="1"/>
          </p:cNvSpPr>
          <p:nvPr>
            <p:ph idx="1"/>
          </p:nvPr>
        </p:nvSpPr>
        <p:spPr>
          <a:xfrm>
            <a:off x="457200" y="1371600"/>
            <a:ext cx="8382000" cy="4279900"/>
          </a:xfrm>
        </p:spPr>
        <p:txBody>
          <a:bodyPr>
            <a:normAutofit fontScale="85000" lnSpcReduction="20000"/>
          </a:bodyPr>
          <a:lstStyle/>
          <a:p>
            <a:r>
              <a:rPr lang="en-US" altLang="en-US" dirty="0"/>
              <a:t>NFPA 70E was originally written to supplement the NEC and provide safe work practices for those workers who work on the installations as covered by NFPA 70, the NEC, i.e., electricians.</a:t>
            </a:r>
          </a:p>
          <a:p>
            <a:r>
              <a:rPr lang="en-US" altLang="en-US" dirty="0"/>
              <a:t>In 2000 the NFPA 70E committee entertained and moved to support the inclusion of other work places, specifically, non 60 Hz electrical hazards found in R&amp;D labs and other locations</a:t>
            </a:r>
          </a:p>
          <a:p>
            <a:r>
              <a:rPr lang="en-US" altLang="en-US" dirty="0"/>
              <a:t>This was 21 years after 70E was first created</a:t>
            </a:r>
          </a:p>
          <a:p>
            <a:r>
              <a:rPr lang="en-US" altLang="en-US" dirty="0"/>
              <a:t>It took 9 more years to get new material in, 2009 NFPA 70E.</a:t>
            </a:r>
          </a:p>
        </p:txBody>
      </p:sp>
    </p:spTree>
    <p:extLst>
      <p:ext uri="{BB962C8B-B14F-4D97-AF65-F5344CB8AC3E}">
        <p14:creationId xmlns:p14="http://schemas.microsoft.com/office/powerpoint/2010/main" val="2582561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3729FD-D8A2-4BBB-AFAA-0ACD7200953E}"/>
              </a:ext>
            </a:extLst>
          </p:cNvPr>
          <p:cNvSpPr>
            <a:spLocks noGrp="1"/>
          </p:cNvSpPr>
          <p:nvPr>
            <p:ph type="title"/>
          </p:nvPr>
        </p:nvSpPr>
        <p:spPr/>
        <p:txBody>
          <a:bodyPr>
            <a:normAutofit fontScale="90000"/>
          </a:bodyPr>
          <a:lstStyle/>
          <a:p>
            <a:r>
              <a:rPr lang="en-US" dirty="0"/>
              <a:t>Agenda – Friday, July 27</a:t>
            </a:r>
            <a:r>
              <a:rPr lang="en-US" baseline="30000" dirty="0"/>
              <a:t>th</a:t>
            </a:r>
            <a:r>
              <a:rPr lang="en-US" dirty="0"/>
              <a:t> </a:t>
            </a:r>
          </a:p>
        </p:txBody>
      </p:sp>
      <p:sp>
        <p:nvSpPr>
          <p:cNvPr id="5" name="Content Placeholder 4">
            <a:extLst>
              <a:ext uri="{FF2B5EF4-FFF2-40B4-BE49-F238E27FC236}">
                <a16:creationId xmlns:a16="http://schemas.microsoft.com/office/drawing/2014/main" id="{A6873E32-57C6-488F-B8F2-75D49BED8C74}"/>
              </a:ext>
            </a:extLst>
          </p:cNvPr>
          <p:cNvSpPr>
            <a:spLocks noGrp="1"/>
          </p:cNvSpPr>
          <p:nvPr>
            <p:ph idx="1"/>
          </p:nvPr>
        </p:nvSpPr>
        <p:spPr>
          <a:xfrm>
            <a:off x="578498" y="3247053"/>
            <a:ext cx="8108302" cy="895740"/>
          </a:xfrm>
        </p:spPr>
        <p:txBody>
          <a:bodyPr>
            <a:noAutofit/>
          </a:bodyPr>
          <a:lstStyle/>
          <a:p>
            <a:r>
              <a:rPr lang="en-US" sz="2800" dirty="0">
                <a:highlight>
                  <a:srgbClr val="FFFF00"/>
                </a:highlight>
              </a:rPr>
              <a:t>Meet out front in the lobby on the first floor</a:t>
            </a:r>
          </a:p>
          <a:p>
            <a:endParaRPr lang="en-US" sz="2800" dirty="0">
              <a:highlight>
                <a:srgbClr val="FFFF00"/>
              </a:highlight>
            </a:endParaRPr>
          </a:p>
          <a:p>
            <a:r>
              <a:rPr lang="en-US" sz="2800" dirty="0">
                <a:highlight>
                  <a:srgbClr val="FFFF00"/>
                </a:highlight>
              </a:rPr>
              <a:t>Tour participants will be required to wear long pants and close-toed shoes</a:t>
            </a:r>
          </a:p>
        </p:txBody>
      </p:sp>
      <p:pic>
        <p:nvPicPr>
          <p:cNvPr id="7" name="Picture 6">
            <a:extLst>
              <a:ext uri="{FF2B5EF4-FFF2-40B4-BE49-F238E27FC236}">
                <a16:creationId xmlns:a16="http://schemas.microsoft.com/office/drawing/2014/main" id="{D33F9DB6-3474-4742-BD8E-CAADBDCBC10D}"/>
              </a:ext>
            </a:extLst>
          </p:cNvPr>
          <p:cNvPicPr>
            <a:picLocks noChangeAspect="1"/>
          </p:cNvPicPr>
          <p:nvPr/>
        </p:nvPicPr>
        <p:blipFill>
          <a:blip r:embed="rId2"/>
          <a:stretch>
            <a:fillRect/>
          </a:stretch>
        </p:blipFill>
        <p:spPr>
          <a:xfrm>
            <a:off x="102636" y="1046002"/>
            <a:ext cx="8966719" cy="1295005"/>
          </a:xfrm>
          <a:prstGeom prst="rect">
            <a:avLst/>
          </a:prstGeom>
        </p:spPr>
      </p:pic>
    </p:spTree>
    <p:extLst>
      <p:ext uri="{BB962C8B-B14F-4D97-AF65-F5344CB8AC3E}">
        <p14:creationId xmlns:p14="http://schemas.microsoft.com/office/powerpoint/2010/main" val="13644576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p:cNvSpPr>
            <a:spLocks noGrp="1"/>
          </p:cNvSpPr>
          <p:nvPr>
            <p:ph type="title"/>
          </p:nvPr>
        </p:nvSpPr>
        <p:spPr/>
        <p:txBody>
          <a:bodyPr>
            <a:normAutofit fontScale="90000"/>
          </a:bodyPr>
          <a:lstStyle/>
          <a:p>
            <a:r>
              <a:rPr lang="en-US" altLang="en-US"/>
              <a:t>Contribution of EFCOG/DOE</a:t>
            </a:r>
          </a:p>
        </p:txBody>
      </p:sp>
      <p:sp>
        <p:nvSpPr>
          <p:cNvPr id="8194" name="Content Placeholder 2"/>
          <p:cNvSpPr>
            <a:spLocks noGrp="1"/>
          </p:cNvSpPr>
          <p:nvPr>
            <p:ph idx="1"/>
          </p:nvPr>
        </p:nvSpPr>
        <p:spPr/>
        <p:txBody>
          <a:bodyPr/>
          <a:lstStyle/>
          <a:p>
            <a:r>
              <a:rPr lang="en-US" altLang="en-US" dirty="0"/>
              <a:t>2009 – Article 350</a:t>
            </a:r>
          </a:p>
          <a:p>
            <a:r>
              <a:rPr lang="en-US" altLang="en-US" dirty="0"/>
              <a:t>2012 – DC shock and arc flash hazard analysis</a:t>
            </a:r>
          </a:p>
          <a:p>
            <a:r>
              <a:rPr lang="en-US" altLang="en-US" dirty="0"/>
              <a:t>2015 – edits to 320 (batteries) and 340 (power electronics</a:t>
            </a:r>
          </a:p>
          <a:p>
            <a:r>
              <a:rPr lang="en-US" altLang="en-US" dirty="0"/>
              <a:t>2018 – edits to 330 (lasers) and 350 (ESA)</a:t>
            </a:r>
          </a:p>
          <a:p>
            <a:r>
              <a:rPr lang="en-US" altLang="en-US" dirty="0"/>
              <a:t>2021 – Capacitor Safety </a:t>
            </a:r>
          </a:p>
        </p:txBody>
      </p:sp>
    </p:spTree>
    <p:extLst>
      <p:ext uri="{BB962C8B-B14F-4D97-AF65-F5344CB8AC3E}">
        <p14:creationId xmlns:p14="http://schemas.microsoft.com/office/powerpoint/2010/main" val="37302496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title"/>
          </p:nvPr>
        </p:nvSpPr>
        <p:spPr/>
        <p:txBody>
          <a:bodyPr>
            <a:normAutofit fontScale="90000"/>
          </a:bodyPr>
          <a:lstStyle/>
          <a:p>
            <a:r>
              <a:rPr lang="en-US" altLang="en-US"/>
              <a:t>Adaptation of 70E Ch. 1 to Ch. 3</a:t>
            </a:r>
          </a:p>
        </p:txBody>
      </p:sp>
      <p:sp>
        <p:nvSpPr>
          <p:cNvPr id="9218" name="Content Placeholder 2"/>
          <p:cNvSpPr>
            <a:spLocks noGrp="1"/>
          </p:cNvSpPr>
          <p:nvPr>
            <p:ph idx="1"/>
          </p:nvPr>
        </p:nvSpPr>
        <p:spPr/>
        <p:txBody>
          <a:bodyPr/>
          <a:lstStyle/>
          <a:p>
            <a:r>
              <a:rPr lang="en-US" altLang="en-US"/>
              <a:t>Arc flash analysis for DC</a:t>
            </a:r>
          </a:p>
          <a:p>
            <a:r>
              <a:rPr lang="en-US" altLang="en-US"/>
              <a:t>Shock boundaries for DC</a:t>
            </a:r>
          </a:p>
          <a:p>
            <a:r>
              <a:rPr lang="en-US" altLang="en-US"/>
              <a:t>Achieving an Electrically Safe Work Condition</a:t>
            </a:r>
          </a:p>
          <a:p>
            <a:pPr lvl="1"/>
            <a:r>
              <a:rPr lang="en-US" altLang="en-US"/>
              <a:t>Contact type meter TO Ground Stick</a:t>
            </a:r>
          </a:p>
          <a:p>
            <a:pPr lvl="1"/>
            <a:r>
              <a:rPr lang="en-US" altLang="en-US"/>
              <a:t>Testing phase-to-phase and phase-to-ground TO testing terminal-to-terminal and terminal-to-ground</a:t>
            </a:r>
          </a:p>
          <a:p>
            <a:pPr lvl="1"/>
            <a:r>
              <a:rPr lang="en-US" altLang="en-US"/>
              <a:t>Order of steps in LOTO</a:t>
            </a:r>
          </a:p>
          <a:p>
            <a:pPr lvl="1"/>
            <a:endParaRPr lang="en-US" altLang="en-US"/>
          </a:p>
        </p:txBody>
      </p:sp>
    </p:spTree>
    <p:extLst>
      <p:ext uri="{BB962C8B-B14F-4D97-AF65-F5344CB8AC3E}">
        <p14:creationId xmlns:p14="http://schemas.microsoft.com/office/powerpoint/2010/main" val="20400650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p:cNvSpPr>
            <a:spLocks noGrp="1"/>
          </p:cNvSpPr>
          <p:nvPr>
            <p:ph type="title"/>
          </p:nvPr>
        </p:nvSpPr>
        <p:spPr/>
        <p:txBody>
          <a:bodyPr>
            <a:normAutofit fontScale="90000"/>
          </a:bodyPr>
          <a:lstStyle/>
          <a:p>
            <a:r>
              <a:rPr lang="en-US" altLang="en-US"/>
              <a:t>1910.147 – The Control of Hazardous Energy (LOTO)</a:t>
            </a:r>
          </a:p>
        </p:txBody>
      </p:sp>
      <p:sp>
        <p:nvSpPr>
          <p:cNvPr id="10242" name="Content Placeholder 2"/>
          <p:cNvSpPr>
            <a:spLocks noGrp="1"/>
          </p:cNvSpPr>
          <p:nvPr>
            <p:ph idx="1"/>
          </p:nvPr>
        </p:nvSpPr>
        <p:spPr/>
        <p:txBody>
          <a:bodyPr/>
          <a:lstStyle/>
          <a:p>
            <a:r>
              <a:rPr lang="en-US" altLang="en-US"/>
              <a:t>147(d) – order of sequence</a:t>
            </a:r>
          </a:p>
          <a:p>
            <a:pPr lvl="1"/>
            <a:r>
              <a:rPr lang="en-US" altLang="en-US"/>
              <a:t>Shutdown equipment</a:t>
            </a:r>
          </a:p>
          <a:p>
            <a:pPr lvl="1"/>
            <a:r>
              <a:rPr lang="en-US" altLang="en-US"/>
              <a:t>Isolate energy sources (i.e., energy feeds)</a:t>
            </a:r>
          </a:p>
          <a:p>
            <a:pPr lvl="1"/>
            <a:r>
              <a:rPr lang="en-US" altLang="en-US"/>
              <a:t>Apply locks and tags to energy isolating devices (e.g., breakers, disconnects)</a:t>
            </a:r>
          </a:p>
          <a:p>
            <a:pPr lvl="1"/>
            <a:r>
              <a:rPr lang="en-US" altLang="en-US"/>
              <a:t>Remove stored energy</a:t>
            </a:r>
          </a:p>
          <a:p>
            <a:pPr lvl="1"/>
            <a:r>
              <a:rPr lang="en-US" altLang="en-US"/>
              <a:t>Verify isolation and deenergization</a:t>
            </a:r>
          </a:p>
          <a:p>
            <a:pPr lvl="1"/>
            <a:endParaRPr lang="en-US" altLang="en-US"/>
          </a:p>
          <a:p>
            <a:pPr lvl="1"/>
            <a:endParaRPr lang="en-US" altLang="en-US"/>
          </a:p>
        </p:txBody>
      </p:sp>
    </p:spTree>
    <p:extLst>
      <p:ext uri="{BB962C8B-B14F-4D97-AF65-F5344CB8AC3E}">
        <p14:creationId xmlns:p14="http://schemas.microsoft.com/office/powerpoint/2010/main" val="20047785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title"/>
          </p:nvPr>
        </p:nvSpPr>
        <p:spPr/>
        <p:txBody>
          <a:bodyPr>
            <a:normAutofit fontScale="90000"/>
          </a:bodyPr>
          <a:lstStyle/>
          <a:p>
            <a:r>
              <a:rPr lang="en-US" altLang="en-US"/>
              <a:t>1910.333(b)(2) – The control of hazardous electrical energy - order</a:t>
            </a:r>
          </a:p>
        </p:txBody>
      </p:sp>
      <p:sp>
        <p:nvSpPr>
          <p:cNvPr id="11266" name="Content Placeholder 2"/>
          <p:cNvSpPr>
            <a:spLocks noGrp="1"/>
          </p:cNvSpPr>
          <p:nvPr>
            <p:ph idx="1"/>
          </p:nvPr>
        </p:nvSpPr>
        <p:spPr/>
        <p:txBody>
          <a:bodyPr/>
          <a:lstStyle/>
          <a:p>
            <a:pPr marL="571500" indent="-571500">
              <a:buFontTx/>
              <a:buAutoNum type="romanLcPeriod"/>
            </a:pPr>
            <a:r>
              <a:rPr lang="en-US" altLang="en-US"/>
              <a:t>have a procedure</a:t>
            </a:r>
          </a:p>
          <a:p>
            <a:pPr marL="571500" indent="-571500">
              <a:buFontTx/>
              <a:buAutoNum type="romanLcPeriod"/>
            </a:pPr>
            <a:r>
              <a:rPr lang="en-US" altLang="en-US"/>
              <a:t>Disconnect circuits and equipment from energy sources</a:t>
            </a:r>
          </a:p>
          <a:p>
            <a:pPr marL="571500" indent="-571500">
              <a:buFontTx/>
              <a:buAutoNum type="romanLcPeriod"/>
            </a:pPr>
            <a:r>
              <a:rPr lang="en-US" altLang="en-US"/>
              <a:t>Remove stored electrical energy from capacitors</a:t>
            </a:r>
          </a:p>
          <a:p>
            <a:pPr marL="571500" indent="-571500">
              <a:buFontTx/>
              <a:buAutoNum type="romanLcPeriod"/>
            </a:pPr>
            <a:r>
              <a:rPr lang="en-US" altLang="en-US"/>
              <a:t>Apply locks and tags</a:t>
            </a:r>
          </a:p>
          <a:p>
            <a:pPr marL="571500" indent="-571500">
              <a:buFontTx/>
              <a:buAutoNum type="romanLcPeriod"/>
            </a:pPr>
            <a:r>
              <a:rPr lang="en-US" altLang="en-US"/>
              <a:t>Verify de-energized condition</a:t>
            </a:r>
          </a:p>
          <a:p>
            <a:pPr marL="571500" indent="-571500">
              <a:buFontTx/>
              <a:buAutoNum type="romanLcPeriod"/>
            </a:pPr>
            <a:endParaRPr lang="en-US" altLang="en-US"/>
          </a:p>
          <a:p>
            <a:pPr marL="571500" indent="-571500">
              <a:buFontTx/>
              <a:buAutoNum type="romanLcPeriod"/>
            </a:pPr>
            <a:endParaRPr lang="en-US" altLang="en-US"/>
          </a:p>
        </p:txBody>
      </p:sp>
    </p:spTree>
    <p:extLst>
      <p:ext uri="{BB962C8B-B14F-4D97-AF65-F5344CB8AC3E}">
        <p14:creationId xmlns:p14="http://schemas.microsoft.com/office/powerpoint/2010/main" val="32757785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p:cNvSpPr>
            <a:spLocks noGrp="1"/>
          </p:cNvSpPr>
          <p:nvPr>
            <p:ph type="title"/>
          </p:nvPr>
        </p:nvSpPr>
        <p:spPr/>
        <p:txBody>
          <a:bodyPr>
            <a:normAutofit fontScale="90000"/>
          </a:bodyPr>
          <a:lstStyle/>
          <a:p>
            <a:r>
              <a:rPr lang="en-US" altLang="en-US"/>
              <a:t>2018 NFPA 70E</a:t>
            </a:r>
          </a:p>
        </p:txBody>
      </p:sp>
      <p:sp>
        <p:nvSpPr>
          <p:cNvPr id="12290" name="Content Placeholder 2"/>
          <p:cNvSpPr>
            <a:spLocks noGrp="1"/>
          </p:cNvSpPr>
          <p:nvPr>
            <p:ph idx="1"/>
          </p:nvPr>
        </p:nvSpPr>
        <p:spPr/>
        <p:txBody>
          <a:bodyPr/>
          <a:lstStyle/>
          <a:p>
            <a:r>
              <a:rPr lang="en-US" altLang="en-US"/>
              <a:t>120.5 </a:t>
            </a:r>
            <a:r>
              <a:rPr lang="en-US" altLang="en-US" u="sng"/>
              <a:t>Process for  Establishing and Verifying </a:t>
            </a:r>
            <a:r>
              <a:rPr lang="en-US" altLang="en-US"/>
              <a:t>an Electrically Safe Work Condition</a:t>
            </a:r>
          </a:p>
          <a:p>
            <a:pPr lvl="1"/>
            <a:r>
              <a:rPr lang="en-US" altLang="en-US" u="sng"/>
              <a:t>Establishing and verifying </a:t>
            </a:r>
            <a:r>
              <a:rPr lang="en-US" altLang="en-US"/>
              <a:t>an electrically safe work condition shall </a:t>
            </a:r>
            <a:r>
              <a:rPr lang="en-US" altLang="en-US" u="sng"/>
              <a:t>include all of the following steps which shall be performed in the order presented, if feasible</a:t>
            </a:r>
            <a:r>
              <a:rPr lang="en-US" altLang="en-US"/>
              <a:t>.</a:t>
            </a:r>
          </a:p>
          <a:p>
            <a:pPr lvl="1"/>
            <a:endParaRPr lang="en-US" altLang="en-US"/>
          </a:p>
        </p:txBody>
      </p:sp>
    </p:spTree>
    <p:extLst>
      <p:ext uri="{BB962C8B-B14F-4D97-AF65-F5344CB8AC3E}">
        <p14:creationId xmlns:p14="http://schemas.microsoft.com/office/powerpoint/2010/main" val="3324554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p:txBody>
          <a:bodyPr>
            <a:normAutofit fontScale="90000"/>
          </a:bodyPr>
          <a:lstStyle/>
          <a:p>
            <a:r>
              <a:rPr lang="en-US" altLang="en-US" dirty="0"/>
              <a:t>2018 NFPA 70E – 120.5</a:t>
            </a:r>
          </a:p>
        </p:txBody>
      </p:sp>
      <p:sp>
        <p:nvSpPr>
          <p:cNvPr id="13314" name="Content Placeholder 2"/>
          <p:cNvSpPr>
            <a:spLocks noGrp="1"/>
          </p:cNvSpPr>
          <p:nvPr>
            <p:ph idx="1"/>
          </p:nvPr>
        </p:nvSpPr>
        <p:spPr>
          <a:xfrm>
            <a:off x="685800" y="1277938"/>
            <a:ext cx="7772400" cy="4373562"/>
          </a:xfrm>
        </p:spPr>
        <p:txBody>
          <a:bodyPr>
            <a:normAutofit fontScale="85000" lnSpcReduction="20000"/>
          </a:bodyPr>
          <a:lstStyle/>
          <a:p>
            <a:pPr marL="457200" indent="-514350">
              <a:buFontTx/>
              <a:buAutoNum type="arabicParenR"/>
            </a:pPr>
            <a:r>
              <a:rPr lang="en-US" altLang="en-US" dirty="0"/>
              <a:t>Determine all possible sources of electrical supply to the specific equipment</a:t>
            </a:r>
            <a:r>
              <a:rPr lang="is-IS" altLang="en-US" dirty="0"/>
              <a:t>…........</a:t>
            </a:r>
          </a:p>
          <a:p>
            <a:pPr marL="457200" indent="-514350">
              <a:buFontTx/>
              <a:buAutoNum type="arabicParenR"/>
            </a:pPr>
            <a:r>
              <a:rPr lang="is-IS" altLang="en-US" dirty="0"/>
              <a:t>Interrupt load.........open each disconnecting device</a:t>
            </a:r>
          </a:p>
          <a:p>
            <a:pPr marL="457200" indent="-514350">
              <a:buFontTx/>
              <a:buAutoNum type="arabicParenR"/>
            </a:pPr>
            <a:r>
              <a:rPr lang="en-US" altLang="en-US" dirty="0"/>
              <a:t>V</a:t>
            </a:r>
            <a:r>
              <a:rPr lang="is-IS" altLang="en-US" dirty="0"/>
              <a:t>erify blades of disconnecting devices are fully open...</a:t>
            </a:r>
          </a:p>
          <a:p>
            <a:pPr marL="457200" indent="-514350">
              <a:buFontTx/>
              <a:buAutoNum type="arabicParenR"/>
            </a:pPr>
            <a:r>
              <a:rPr lang="is-IS" altLang="en-US" u="sng" dirty="0"/>
              <a:t>Release stored electrical energy</a:t>
            </a:r>
          </a:p>
          <a:p>
            <a:pPr marL="457200" indent="-514350">
              <a:buFontTx/>
              <a:buAutoNum type="arabicParenR"/>
            </a:pPr>
            <a:r>
              <a:rPr lang="is-IS" altLang="en-US" u="sng" dirty="0"/>
              <a:t>Release or block stored mechanical energy</a:t>
            </a:r>
          </a:p>
          <a:p>
            <a:pPr marL="457200" indent="-514350">
              <a:buFontTx/>
              <a:buAutoNum type="arabicParenR"/>
            </a:pPr>
            <a:r>
              <a:rPr lang="en-US" altLang="en-US" dirty="0"/>
              <a:t>A</a:t>
            </a:r>
            <a:r>
              <a:rPr lang="is-IS" altLang="en-US" dirty="0"/>
              <a:t>pply LOTO devices</a:t>
            </a:r>
          </a:p>
          <a:p>
            <a:pPr marL="457200" indent="-514350">
              <a:buFontTx/>
              <a:buAutoNum type="arabicParenR"/>
            </a:pPr>
            <a:r>
              <a:rPr lang="is-IS" altLang="en-US" dirty="0"/>
              <a:t>Use test instrument...........</a:t>
            </a:r>
          </a:p>
          <a:p>
            <a:pPr marL="457200" indent="-514350">
              <a:buFontTx/>
              <a:buAutoNum type="arabicParenR"/>
            </a:pPr>
            <a:r>
              <a:rPr lang="en-US" altLang="en-US" dirty="0"/>
              <a:t>P</a:t>
            </a:r>
            <a:r>
              <a:rPr lang="is-IS" altLang="en-US" dirty="0"/>
              <a:t>ut grounds in place.</a:t>
            </a:r>
          </a:p>
        </p:txBody>
      </p:sp>
    </p:spTree>
    <p:extLst>
      <p:ext uri="{BB962C8B-B14F-4D97-AF65-F5344CB8AC3E}">
        <p14:creationId xmlns:p14="http://schemas.microsoft.com/office/powerpoint/2010/main" val="21387726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2563"/>
            <a:ext cx="7772400" cy="976312"/>
          </a:xfrm>
        </p:spPr>
        <p:txBody>
          <a:bodyPr>
            <a:normAutofit fontScale="90000"/>
          </a:bodyPr>
          <a:lstStyle/>
          <a:p>
            <a:pPr algn="ctr" eaLnBrk="1" hangingPunct="1">
              <a:defRPr/>
            </a:pPr>
            <a:r>
              <a:rPr lang="en-US" sz="3600" dirty="0"/>
              <a:t>Battery Risk Assessment Flowchart</a:t>
            </a:r>
            <a:br>
              <a:rPr lang="en-US" sz="3600" dirty="0"/>
            </a:br>
            <a:r>
              <a:rPr lang="en-US" sz="2700" dirty="0"/>
              <a:t>70E 2015 for Worker</a:t>
            </a:r>
          </a:p>
        </p:txBody>
      </p:sp>
      <p:sp>
        <p:nvSpPr>
          <p:cNvPr id="4" name="Flowchart: Alternate Process 3"/>
          <p:cNvSpPr/>
          <p:nvPr/>
        </p:nvSpPr>
        <p:spPr>
          <a:xfrm>
            <a:off x="235160" y="787400"/>
            <a:ext cx="844550" cy="43180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400" b="1" dirty="0"/>
              <a:t>START</a:t>
            </a:r>
          </a:p>
        </p:txBody>
      </p:sp>
      <p:sp>
        <p:nvSpPr>
          <p:cNvPr id="5" name="Flowchart: Process 4"/>
          <p:cNvSpPr/>
          <p:nvPr/>
        </p:nvSpPr>
        <p:spPr>
          <a:xfrm>
            <a:off x="923782" y="1531938"/>
            <a:ext cx="1519237" cy="839787"/>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200" dirty="0"/>
              <a:t>MIN PPE REQ:</a:t>
            </a:r>
          </a:p>
          <a:p>
            <a:pPr algn="ctr" eaLnBrk="1" fontAlgn="auto" hangingPunct="1">
              <a:spcBef>
                <a:spcPts val="0"/>
              </a:spcBef>
              <a:spcAft>
                <a:spcPts val="0"/>
              </a:spcAft>
              <a:defRPr/>
            </a:pPr>
            <a:r>
              <a:rPr lang="en-US" sz="1200" dirty="0"/>
              <a:t>Safety Glasses, No Metal/Jewelry, Insulated Tools</a:t>
            </a:r>
          </a:p>
        </p:txBody>
      </p:sp>
      <p:sp>
        <p:nvSpPr>
          <p:cNvPr id="16" name="Flowchart: Decision 15"/>
          <p:cNvSpPr/>
          <p:nvPr/>
        </p:nvSpPr>
        <p:spPr>
          <a:xfrm>
            <a:off x="3173104" y="2852103"/>
            <a:ext cx="1339850" cy="801687"/>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200" dirty="0"/>
              <a:t>&lt;100V</a:t>
            </a:r>
          </a:p>
        </p:txBody>
      </p:sp>
      <p:sp>
        <p:nvSpPr>
          <p:cNvPr id="35" name="Flowchart: Process 34"/>
          <p:cNvSpPr/>
          <p:nvPr/>
        </p:nvSpPr>
        <p:spPr>
          <a:xfrm>
            <a:off x="3243263" y="5333999"/>
            <a:ext cx="1280160" cy="82296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a:t>No SHOCK or ARC FLASH Rated PPE REQ</a:t>
            </a:r>
          </a:p>
        </p:txBody>
      </p:sp>
      <p:cxnSp>
        <p:nvCxnSpPr>
          <p:cNvPr id="48" name="Straight Arrow Connector 47"/>
          <p:cNvCxnSpPr>
            <a:stCxn id="16" idx="2"/>
            <a:endCxn id="7" idx="0"/>
          </p:cNvCxnSpPr>
          <p:nvPr/>
        </p:nvCxnSpPr>
        <p:spPr>
          <a:xfrm flipH="1">
            <a:off x="3836988" y="3653790"/>
            <a:ext cx="6041" cy="49309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181" name="TextBox 49"/>
          <p:cNvSpPr txBox="1">
            <a:spLocks noChangeArrowheads="1"/>
          </p:cNvSpPr>
          <p:nvPr/>
        </p:nvSpPr>
        <p:spPr bwMode="auto">
          <a:xfrm>
            <a:off x="3506788" y="3642779"/>
            <a:ext cx="33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800" dirty="0"/>
              <a:t>Y</a:t>
            </a:r>
          </a:p>
        </p:txBody>
      </p:sp>
      <p:cxnSp>
        <p:nvCxnSpPr>
          <p:cNvPr id="113" name="Straight Arrow Connector 112"/>
          <p:cNvCxnSpPr>
            <a:stCxn id="4" idx="2"/>
            <a:endCxn id="5" idx="1"/>
          </p:cNvCxnSpPr>
          <p:nvPr/>
        </p:nvCxnSpPr>
        <p:spPr>
          <a:xfrm rot="16200000" flipH="1">
            <a:off x="424292" y="1452342"/>
            <a:ext cx="732632" cy="266347"/>
          </a:xfrm>
          <a:prstGeom prst="bentConnector2">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1" name="Flowchart: Decision 70"/>
          <p:cNvSpPr/>
          <p:nvPr/>
        </p:nvSpPr>
        <p:spPr>
          <a:xfrm>
            <a:off x="4852988" y="2793365"/>
            <a:ext cx="2030412" cy="920750"/>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200" dirty="0"/>
              <a:t>Can it be segmented &lt;100V</a:t>
            </a:r>
          </a:p>
        </p:txBody>
      </p:sp>
      <p:cxnSp>
        <p:nvCxnSpPr>
          <p:cNvPr id="74" name="Straight Arrow Connector 73"/>
          <p:cNvCxnSpPr>
            <a:stCxn id="16" idx="3"/>
            <a:endCxn id="71" idx="1"/>
          </p:cNvCxnSpPr>
          <p:nvPr/>
        </p:nvCxnSpPr>
        <p:spPr>
          <a:xfrm>
            <a:off x="4512954" y="3252947"/>
            <a:ext cx="340034" cy="79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198" name="TextBox 75"/>
          <p:cNvSpPr txBox="1">
            <a:spLocks noChangeArrowheads="1"/>
          </p:cNvSpPr>
          <p:nvPr/>
        </p:nvSpPr>
        <p:spPr bwMode="auto">
          <a:xfrm>
            <a:off x="4359239" y="2805166"/>
            <a:ext cx="330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800" dirty="0"/>
              <a:t>N</a:t>
            </a:r>
          </a:p>
        </p:txBody>
      </p:sp>
      <p:sp>
        <p:nvSpPr>
          <p:cNvPr id="7203" name="TextBox 109"/>
          <p:cNvSpPr txBox="1">
            <a:spLocks noChangeArrowheads="1"/>
          </p:cNvSpPr>
          <p:nvPr/>
        </p:nvSpPr>
        <p:spPr bwMode="auto">
          <a:xfrm>
            <a:off x="-1212138" y="3962736"/>
            <a:ext cx="330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800" dirty="0"/>
              <a:t>N</a:t>
            </a:r>
          </a:p>
        </p:txBody>
      </p:sp>
      <p:sp>
        <p:nvSpPr>
          <p:cNvPr id="7205" name="TextBox 114"/>
          <p:cNvSpPr txBox="1">
            <a:spLocks noChangeArrowheads="1"/>
          </p:cNvSpPr>
          <p:nvPr/>
        </p:nvSpPr>
        <p:spPr bwMode="auto">
          <a:xfrm>
            <a:off x="5487435" y="3642780"/>
            <a:ext cx="3286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800" dirty="0"/>
              <a:t>Y</a:t>
            </a:r>
          </a:p>
        </p:txBody>
      </p:sp>
      <p:cxnSp>
        <p:nvCxnSpPr>
          <p:cNvPr id="121" name="Straight Arrow Connector 120"/>
          <p:cNvCxnSpPr>
            <a:stCxn id="71" idx="3"/>
            <a:endCxn id="89" idx="0"/>
          </p:cNvCxnSpPr>
          <p:nvPr/>
        </p:nvCxnSpPr>
        <p:spPr>
          <a:xfrm>
            <a:off x="6883400" y="3253740"/>
            <a:ext cx="351244" cy="553706"/>
          </a:xfrm>
          <a:prstGeom prst="bentConnector2">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4" name="Flowchart: Process 123"/>
          <p:cNvSpPr/>
          <p:nvPr/>
        </p:nvSpPr>
        <p:spPr>
          <a:xfrm>
            <a:off x="5562600" y="5333999"/>
            <a:ext cx="1280160" cy="82296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a:t>SHOCK PPE REQ, no ARC FLASH Rated PPE REQ</a:t>
            </a:r>
            <a:endParaRPr lang="en-US" sz="1200" dirty="0"/>
          </a:p>
        </p:txBody>
      </p:sp>
      <p:sp>
        <p:nvSpPr>
          <p:cNvPr id="127" name="Flowchart: Process 126"/>
          <p:cNvSpPr/>
          <p:nvPr/>
        </p:nvSpPr>
        <p:spPr>
          <a:xfrm>
            <a:off x="7492856" y="5333999"/>
            <a:ext cx="1280160" cy="82296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100" dirty="0"/>
              <a:t>SHOCK and ARC FLASH Rated PPE REQ</a:t>
            </a:r>
          </a:p>
        </p:txBody>
      </p:sp>
      <p:sp>
        <p:nvSpPr>
          <p:cNvPr id="7215" name="TextBox 135"/>
          <p:cNvSpPr txBox="1">
            <a:spLocks noChangeArrowheads="1"/>
          </p:cNvSpPr>
          <p:nvPr/>
        </p:nvSpPr>
        <p:spPr bwMode="auto">
          <a:xfrm>
            <a:off x="1241282" y="1227820"/>
            <a:ext cx="10334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400" dirty="0"/>
              <a:t>Electrical</a:t>
            </a:r>
          </a:p>
        </p:txBody>
      </p:sp>
      <p:sp>
        <p:nvSpPr>
          <p:cNvPr id="8" name="TextBox 7"/>
          <p:cNvSpPr txBox="1"/>
          <p:nvPr/>
        </p:nvSpPr>
        <p:spPr>
          <a:xfrm>
            <a:off x="6108325" y="1182681"/>
            <a:ext cx="2133600" cy="12884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ctr" fontAlgn="auto">
              <a:spcBef>
                <a:spcPts val="0"/>
              </a:spcBef>
              <a:spcAft>
                <a:spcPts val="0"/>
              </a:spcAft>
              <a:defRPr sz="120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lnSpc>
                <a:spcPct val="150000"/>
              </a:lnSpc>
            </a:pPr>
            <a:r>
              <a:rPr lang="en-US" dirty="0"/>
              <a:t>Other Hazards to Consider</a:t>
            </a:r>
            <a:endParaRPr lang="en-US" sz="1400" dirty="0"/>
          </a:p>
          <a:p>
            <a:pPr marL="228600" indent="-228600" algn="l">
              <a:buFont typeface="+mj-lt"/>
              <a:buAutoNum type="arabicPeriod"/>
            </a:pPr>
            <a:r>
              <a:rPr lang="en-US" sz="1100" dirty="0"/>
              <a:t>Thermal (&gt;3kW)</a:t>
            </a:r>
          </a:p>
          <a:p>
            <a:pPr marL="228600" indent="-228600" algn="l">
              <a:buFont typeface="+mj-lt"/>
              <a:buAutoNum type="arabicPeriod"/>
            </a:pPr>
            <a:r>
              <a:rPr lang="en-US" sz="1100" dirty="0"/>
              <a:t>Chemical (electrolyte)</a:t>
            </a:r>
          </a:p>
          <a:p>
            <a:pPr marL="228600" indent="-228600" algn="l">
              <a:buFont typeface="+mj-lt"/>
              <a:buAutoNum type="arabicPeriod"/>
            </a:pPr>
            <a:r>
              <a:rPr lang="en-US" sz="1100" dirty="0"/>
              <a:t>Gas (explosion)</a:t>
            </a:r>
          </a:p>
          <a:p>
            <a:pPr marL="228600" indent="-228600" algn="l">
              <a:buFont typeface="+mj-lt"/>
              <a:buAutoNum type="arabicPeriod"/>
            </a:pPr>
            <a:r>
              <a:rPr lang="en-US" sz="1100" dirty="0"/>
              <a:t>Pressure (case rupture)</a:t>
            </a:r>
          </a:p>
          <a:p>
            <a:pPr marL="228600" indent="-228600" algn="l">
              <a:buFont typeface="+mj-lt"/>
              <a:buAutoNum type="arabicPeriod"/>
            </a:pPr>
            <a:r>
              <a:rPr lang="en-US" sz="1100" dirty="0"/>
              <a:t>Weight (lifting, rigging)</a:t>
            </a:r>
          </a:p>
        </p:txBody>
      </p:sp>
      <p:pic>
        <p:nvPicPr>
          <p:cNvPr id="23" name="Picture 22"/>
          <p:cNvPicPr>
            <a:picLocks noChangeAspect="1"/>
          </p:cNvPicPr>
          <p:nvPr/>
        </p:nvPicPr>
        <p:blipFill>
          <a:blip r:embed="rId3"/>
          <a:stretch>
            <a:fillRect/>
          </a:stretch>
        </p:blipFill>
        <p:spPr>
          <a:xfrm>
            <a:off x="6878382" y="2743200"/>
            <a:ext cx="438950" cy="493819"/>
          </a:xfrm>
          <a:prstGeom prst="rect">
            <a:avLst/>
          </a:prstGeom>
        </p:spPr>
      </p:pic>
      <p:pic>
        <p:nvPicPr>
          <p:cNvPr id="24" name="Picture 23"/>
          <p:cNvPicPr>
            <a:picLocks noChangeAspect="1"/>
          </p:cNvPicPr>
          <p:nvPr/>
        </p:nvPicPr>
        <p:blipFill>
          <a:blip r:embed="rId4"/>
          <a:stretch>
            <a:fillRect/>
          </a:stretch>
        </p:blipFill>
        <p:spPr>
          <a:xfrm>
            <a:off x="6495826" y="4440992"/>
            <a:ext cx="414564" cy="499915"/>
          </a:xfrm>
          <a:prstGeom prst="rect">
            <a:avLst/>
          </a:prstGeom>
        </p:spPr>
      </p:pic>
      <p:sp>
        <p:nvSpPr>
          <p:cNvPr id="36" name="Flowchart: Decision 35"/>
          <p:cNvSpPr/>
          <p:nvPr/>
        </p:nvSpPr>
        <p:spPr>
          <a:xfrm>
            <a:off x="927100" y="2855913"/>
            <a:ext cx="1511300" cy="801687"/>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200" dirty="0"/>
              <a:t>No exposed circuits</a:t>
            </a:r>
          </a:p>
        </p:txBody>
      </p:sp>
      <p:cxnSp>
        <p:nvCxnSpPr>
          <p:cNvPr id="37" name="Straight Arrow Connector 120"/>
          <p:cNvCxnSpPr>
            <a:stCxn id="5" idx="2"/>
            <a:endCxn id="36" idx="0"/>
          </p:cNvCxnSpPr>
          <p:nvPr/>
        </p:nvCxnSpPr>
        <p:spPr>
          <a:xfrm rot="5400000">
            <a:off x="1440982" y="2613494"/>
            <a:ext cx="484188" cy="651"/>
          </a:xfrm>
          <a:prstGeom prst="bentConnector3">
            <a:avLst>
              <a:gd name="adj1" fmla="val 50000"/>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Oval 6"/>
          <p:cNvSpPr>
            <a:spLocks noChangeAspect="1"/>
          </p:cNvSpPr>
          <p:nvPr/>
        </p:nvSpPr>
        <p:spPr bwMode="auto">
          <a:xfrm>
            <a:off x="3699828" y="4146886"/>
            <a:ext cx="274320" cy="27432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1800" b="0" i="0" u="none" strike="noStrike" cap="none" normalizeH="0" baseline="0">
              <a:ln>
                <a:noFill/>
              </a:ln>
              <a:solidFill>
                <a:schemeClr val="tx1"/>
              </a:solidFill>
              <a:effectLst/>
              <a:latin typeface="Tahoma" panose="020B0604030504040204" pitchFamily="34" charset="0"/>
            </a:endParaRPr>
          </a:p>
        </p:txBody>
      </p:sp>
      <p:cxnSp>
        <p:nvCxnSpPr>
          <p:cNvPr id="43" name="Straight Arrow Connector 42"/>
          <p:cNvCxnSpPr>
            <a:stCxn id="7" idx="4"/>
            <a:endCxn id="35" idx="0"/>
          </p:cNvCxnSpPr>
          <p:nvPr/>
        </p:nvCxnSpPr>
        <p:spPr>
          <a:xfrm>
            <a:off x="3836988" y="4421206"/>
            <a:ext cx="46355" cy="91279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36" idx="2"/>
            <a:endCxn id="7" idx="2"/>
          </p:cNvCxnSpPr>
          <p:nvPr/>
        </p:nvCxnSpPr>
        <p:spPr>
          <a:xfrm rot="16200000" flipH="1">
            <a:off x="2378066" y="2962284"/>
            <a:ext cx="626446" cy="2017078"/>
          </a:xfrm>
          <a:prstGeom prst="bentConnector2">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45"/>
          <p:cNvCxnSpPr>
            <a:stCxn id="36" idx="3"/>
            <a:endCxn id="16" idx="1"/>
          </p:cNvCxnSpPr>
          <p:nvPr/>
        </p:nvCxnSpPr>
        <p:spPr>
          <a:xfrm flipV="1">
            <a:off x="2438400" y="3252947"/>
            <a:ext cx="734704" cy="3810"/>
          </a:xfrm>
          <a:prstGeom prst="bentConnector3">
            <a:avLst>
              <a:gd name="adj1" fmla="val 50000"/>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Elbow Connector 29"/>
          <p:cNvCxnSpPr>
            <a:stCxn id="71" idx="2"/>
            <a:endCxn id="7" idx="6"/>
          </p:cNvCxnSpPr>
          <p:nvPr/>
        </p:nvCxnSpPr>
        <p:spPr>
          <a:xfrm rot="5400000">
            <a:off x="4636206" y="3052057"/>
            <a:ext cx="569931" cy="1894046"/>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49"/>
          <p:cNvSpPr txBox="1">
            <a:spLocks noChangeArrowheads="1"/>
          </p:cNvSpPr>
          <p:nvPr/>
        </p:nvSpPr>
        <p:spPr bwMode="auto">
          <a:xfrm>
            <a:off x="2357932" y="2805165"/>
            <a:ext cx="33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800" dirty="0"/>
              <a:t>N</a:t>
            </a:r>
          </a:p>
        </p:txBody>
      </p:sp>
      <p:cxnSp>
        <p:nvCxnSpPr>
          <p:cNvPr id="61" name="Elbow Connector 60"/>
          <p:cNvCxnSpPr>
            <a:stCxn id="89" idx="1"/>
            <a:endCxn id="124" idx="0"/>
          </p:cNvCxnSpPr>
          <p:nvPr/>
        </p:nvCxnSpPr>
        <p:spPr>
          <a:xfrm rot="10800000" flipV="1">
            <a:off x="6202680" y="4208289"/>
            <a:ext cx="300444" cy="1125709"/>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Elbow Connector 65"/>
          <p:cNvCxnSpPr>
            <a:stCxn id="89" idx="3"/>
            <a:endCxn id="127" idx="0"/>
          </p:cNvCxnSpPr>
          <p:nvPr/>
        </p:nvCxnSpPr>
        <p:spPr>
          <a:xfrm>
            <a:off x="7966164" y="4208290"/>
            <a:ext cx="166772" cy="1125709"/>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8" name="Picture 67"/>
          <p:cNvPicPr>
            <a:picLocks noChangeAspect="1"/>
          </p:cNvPicPr>
          <p:nvPr/>
        </p:nvPicPr>
        <p:blipFill>
          <a:blip r:embed="rId3"/>
          <a:stretch>
            <a:fillRect/>
          </a:stretch>
        </p:blipFill>
        <p:spPr>
          <a:xfrm>
            <a:off x="7689706" y="4444040"/>
            <a:ext cx="438950" cy="493819"/>
          </a:xfrm>
          <a:prstGeom prst="rect">
            <a:avLst/>
          </a:prstGeom>
        </p:spPr>
      </p:pic>
      <p:sp>
        <p:nvSpPr>
          <p:cNvPr id="81" name="TextBox 49"/>
          <p:cNvSpPr txBox="1">
            <a:spLocks noChangeArrowheads="1"/>
          </p:cNvSpPr>
          <p:nvPr/>
        </p:nvSpPr>
        <p:spPr bwMode="auto">
          <a:xfrm>
            <a:off x="1804194" y="3642779"/>
            <a:ext cx="33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800" dirty="0"/>
              <a:t>Y</a:t>
            </a:r>
          </a:p>
        </p:txBody>
      </p:sp>
      <p:sp>
        <p:nvSpPr>
          <p:cNvPr id="87" name="TextBox 49"/>
          <p:cNvSpPr txBox="1">
            <a:spLocks noChangeArrowheads="1"/>
          </p:cNvSpPr>
          <p:nvPr/>
        </p:nvSpPr>
        <p:spPr bwMode="auto">
          <a:xfrm>
            <a:off x="3506788" y="3656965"/>
            <a:ext cx="33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800" dirty="0"/>
              <a:t>Y</a:t>
            </a:r>
          </a:p>
        </p:txBody>
      </p:sp>
      <p:sp>
        <p:nvSpPr>
          <p:cNvPr id="89" name="Flowchart: Decision 88"/>
          <p:cNvSpPr/>
          <p:nvPr/>
        </p:nvSpPr>
        <p:spPr>
          <a:xfrm>
            <a:off x="6503124" y="3807446"/>
            <a:ext cx="1463040" cy="801687"/>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&lt;1.2 </a:t>
            </a:r>
            <a:r>
              <a:rPr lang="en-US" sz="1200" dirty="0" err="1"/>
              <a:t>cal</a:t>
            </a:r>
            <a:r>
              <a:rPr lang="en-US" sz="1200" dirty="0"/>
              <a:t>/cm</a:t>
            </a:r>
            <a:r>
              <a:rPr lang="en-US" sz="1200" baseline="30000" dirty="0"/>
              <a:t>2</a:t>
            </a:r>
          </a:p>
        </p:txBody>
      </p:sp>
      <p:pic>
        <p:nvPicPr>
          <p:cNvPr id="3" name="Picture 2"/>
          <p:cNvPicPr>
            <a:picLocks noChangeAspect="1"/>
          </p:cNvPicPr>
          <p:nvPr/>
        </p:nvPicPr>
        <p:blipFill>
          <a:blip r:embed="rId5"/>
          <a:stretch>
            <a:fillRect/>
          </a:stretch>
        </p:blipFill>
        <p:spPr>
          <a:xfrm>
            <a:off x="6261792" y="4401835"/>
            <a:ext cx="420660" cy="499915"/>
          </a:xfrm>
          <a:prstGeom prst="rect">
            <a:avLst/>
          </a:prstGeom>
        </p:spPr>
      </p:pic>
      <p:sp>
        <p:nvSpPr>
          <p:cNvPr id="38" name="TextBox 75"/>
          <p:cNvSpPr txBox="1">
            <a:spLocks noChangeArrowheads="1"/>
          </p:cNvSpPr>
          <p:nvPr/>
        </p:nvSpPr>
        <p:spPr bwMode="auto">
          <a:xfrm>
            <a:off x="7703594" y="4440992"/>
            <a:ext cx="330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800" dirty="0"/>
              <a:t>N</a:t>
            </a:r>
          </a:p>
        </p:txBody>
      </p:sp>
      <p:sp>
        <p:nvSpPr>
          <p:cNvPr id="39" name="TextBox 75"/>
          <p:cNvSpPr txBox="1">
            <a:spLocks noChangeArrowheads="1"/>
          </p:cNvSpPr>
          <p:nvPr/>
        </p:nvSpPr>
        <p:spPr bwMode="auto">
          <a:xfrm>
            <a:off x="6871776" y="2860648"/>
            <a:ext cx="330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en-US" altLang="en-US" sz="1800" dirty="0"/>
              <a:t>N</a:t>
            </a:r>
          </a:p>
        </p:txBody>
      </p:sp>
    </p:spTree>
    <p:custDataLst>
      <p:tags r:id="rId1"/>
    </p:custDataLst>
    <p:extLst>
      <p:ext uri="{BB962C8B-B14F-4D97-AF65-F5344CB8AC3E}">
        <p14:creationId xmlns:p14="http://schemas.microsoft.com/office/powerpoint/2010/main" val="25517103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011680" y="1311442"/>
            <a:ext cx="6979920" cy="762000"/>
          </a:xfrm>
        </p:spPr>
        <p:txBody>
          <a:bodyPr/>
          <a:lstStyle/>
          <a:p>
            <a:r>
              <a:rPr lang="en-US" dirty="0"/>
              <a:t>DC WG Li-Ion Battery Initiative</a:t>
            </a:r>
          </a:p>
        </p:txBody>
      </p:sp>
      <p:sp>
        <p:nvSpPr>
          <p:cNvPr id="3" name="Text Placeholder 2"/>
          <p:cNvSpPr>
            <a:spLocks noGrp="1"/>
          </p:cNvSpPr>
          <p:nvPr>
            <p:ph type="body" sz="quarter" idx="12"/>
          </p:nvPr>
        </p:nvSpPr>
        <p:spPr>
          <a:xfrm>
            <a:off x="2714323" y="2073442"/>
            <a:ext cx="4648200" cy="3505200"/>
          </a:xfrm>
        </p:spPr>
        <p:txBody>
          <a:bodyPr>
            <a:normAutofit fontScale="92500" lnSpcReduction="20000"/>
          </a:bodyPr>
          <a:lstStyle/>
          <a:p>
            <a:pPr>
              <a:spcBef>
                <a:spcPts val="0"/>
              </a:spcBef>
              <a:spcAft>
                <a:spcPts val="0"/>
              </a:spcAft>
            </a:pPr>
            <a:r>
              <a:rPr lang="en-US" dirty="0"/>
              <a:t>Best Practice for working with Li-Ion Batteries</a:t>
            </a:r>
          </a:p>
          <a:p>
            <a:pPr>
              <a:spcBef>
                <a:spcPts val="0"/>
              </a:spcBef>
              <a:spcAft>
                <a:spcPts val="0"/>
              </a:spcAft>
            </a:pPr>
            <a:endParaRPr lang="en-US" dirty="0"/>
          </a:p>
          <a:p>
            <a:pPr>
              <a:spcBef>
                <a:spcPts val="0"/>
              </a:spcBef>
              <a:spcAft>
                <a:spcPts val="0"/>
              </a:spcAft>
            </a:pPr>
            <a:r>
              <a:rPr lang="en-US" sz="2000" dirty="0"/>
              <a:t>Kyle Carr		LANL</a:t>
            </a:r>
          </a:p>
          <a:p>
            <a:pPr>
              <a:spcBef>
                <a:spcPts val="0"/>
              </a:spcBef>
              <a:spcAft>
                <a:spcPts val="0"/>
              </a:spcAft>
            </a:pPr>
            <a:r>
              <a:rPr lang="en-US" sz="2000" dirty="0"/>
              <a:t>Mike Day	NREL</a:t>
            </a:r>
          </a:p>
          <a:p>
            <a:pPr>
              <a:spcBef>
                <a:spcPts val="0"/>
              </a:spcBef>
              <a:spcAft>
                <a:spcPts val="0"/>
              </a:spcAft>
            </a:pPr>
            <a:r>
              <a:rPr lang="en-US" sz="2000" dirty="0"/>
              <a:t>Ari Harding 	LBNL</a:t>
            </a:r>
          </a:p>
          <a:p>
            <a:pPr>
              <a:spcBef>
                <a:spcPts val="0"/>
              </a:spcBef>
              <a:spcAft>
                <a:spcPts val="0"/>
              </a:spcAft>
            </a:pPr>
            <a:r>
              <a:rPr lang="en-US" sz="2000" dirty="0"/>
              <a:t>Peter McNutt 	NREL</a:t>
            </a:r>
          </a:p>
          <a:p>
            <a:pPr>
              <a:spcBef>
                <a:spcPts val="0"/>
              </a:spcBef>
              <a:spcAft>
                <a:spcPts val="0"/>
              </a:spcAft>
            </a:pPr>
            <a:r>
              <a:rPr lang="en-US" sz="2000" dirty="0"/>
              <a:t>Greg Retter	KCP</a:t>
            </a:r>
          </a:p>
          <a:p>
            <a:pPr>
              <a:spcBef>
                <a:spcPts val="0"/>
              </a:spcBef>
              <a:spcAft>
                <a:spcPts val="0"/>
              </a:spcAft>
            </a:pPr>
            <a:r>
              <a:rPr lang="en-US" sz="2000" dirty="0"/>
              <a:t>David Robertson	ANL</a:t>
            </a:r>
          </a:p>
          <a:p>
            <a:pPr>
              <a:spcBef>
                <a:spcPts val="0"/>
              </a:spcBef>
              <a:spcAft>
                <a:spcPts val="0"/>
              </a:spcAft>
            </a:pPr>
            <a:r>
              <a:rPr lang="en-US" sz="2000" dirty="0"/>
              <a:t>Bill Sekulic	NREL</a:t>
            </a:r>
          </a:p>
          <a:p>
            <a:pPr>
              <a:spcBef>
                <a:spcPts val="0"/>
              </a:spcBef>
              <a:spcAft>
                <a:spcPts val="0"/>
              </a:spcAft>
            </a:pPr>
            <a:endParaRPr lang="en-US" sz="2000" dirty="0"/>
          </a:p>
          <a:p>
            <a:pPr>
              <a:spcBef>
                <a:spcPts val="0"/>
              </a:spcBef>
              <a:spcAft>
                <a:spcPts val="0"/>
              </a:spcAft>
            </a:pPr>
            <a:r>
              <a:rPr lang="en-US" sz="2000" dirty="0"/>
              <a:t>7/25/18</a:t>
            </a:r>
            <a:endParaRPr lang="en-US" sz="1000" dirty="0"/>
          </a:p>
        </p:txBody>
      </p:sp>
    </p:spTree>
    <p:extLst>
      <p:ext uri="{BB962C8B-B14F-4D97-AF65-F5344CB8AC3E}">
        <p14:creationId xmlns:p14="http://schemas.microsoft.com/office/powerpoint/2010/main" val="41467062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a:t>New group to develop a best practice for safe transport, installation, operation, maintenance and storage of Lithium-ion energy storage systems.  </a:t>
            </a:r>
          </a:p>
          <a:p>
            <a:endParaRPr lang="en-US" dirty="0"/>
          </a:p>
          <a:p>
            <a:r>
              <a:rPr lang="en-US" dirty="0"/>
              <a:t>Scope:</a:t>
            </a:r>
          </a:p>
          <a:p>
            <a:pPr lvl="1"/>
            <a:r>
              <a:rPr lang="en-US" dirty="0"/>
              <a:t>Commercially-available batteries</a:t>
            </a:r>
          </a:p>
          <a:p>
            <a:pPr lvl="1"/>
            <a:r>
              <a:rPr lang="en-US" dirty="0"/>
              <a:t>Research and emerging batteries</a:t>
            </a:r>
          </a:p>
          <a:p>
            <a:pPr lvl="1"/>
            <a:r>
              <a:rPr lang="en-US" dirty="0"/>
              <a:t>Test and maintenance equipment</a:t>
            </a:r>
          </a:p>
          <a:p>
            <a:pPr lvl="1"/>
            <a:r>
              <a:rPr lang="en-US" dirty="0"/>
              <a:t>Code &amp; Standard Implications </a:t>
            </a:r>
          </a:p>
          <a:p>
            <a:pPr marL="0" indent="0">
              <a:buNone/>
            </a:pPr>
            <a:endParaRPr lang="en-US" dirty="0"/>
          </a:p>
          <a:p>
            <a:endParaRPr lang="en-US" dirty="0"/>
          </a:p>
          <a:p>
            <a:endParaRPr lang="en-US" dirty="0"/>
          </a:p>
          <a:p>
            <a:endParaRPr lang="en-US" dirty="0"/>
          </a:p>
          <a:p>
            <a:endParaRPr lang="en-US" dirty="0"/>
          </a:p>
          <a:p>
            <a:pPr marL="0" indent="0">
              <a:buNone/>
            </a:pPr>
            <a:endParaRPr lang="en-US" dirty="0"/>
          </a:p>
          <a:p>
            <a:pPr marL="0" indent="0">
              <a:buNone/>
            </a:pPr>
            <a:endParaRPr lang="en-US" dirty="0"/>
          </a:p>
        </p:txBody>
      </p:sp>
      <p:sp>
        <p:nvSpPr>
          <p:cNvPr id="3" name="Title 2"/>
          <p:cNvSpPr>
            <a:spLocks noGrp="1"/>
          </p:cNvSpPr>
          <p:nvPr>
            <p:ph type="title"/>
          </p:nvPr>
        </p:nvSpPr>
        <p:spPr/>
        <p:txBody>
          <a:bodyPr>
            <a:normAutofit fontScale="90000"/>
          </a:bodyPr>
          <a:lstStyle/>
          <a:p>
            <a:r>
              <a:rPr lang="en-US" dirty="0"/>
              <a:t>Lithium Ion BP –Purpose &amp; Scope</a:t>
            </a:r>
          </a:p>
        </p:txBody>
      </p:sp>
    </p:spTree>
    <p:extLst>
      <p:ext uri="{BB962C8B-B14F-4D97-AF65-F5344CB8AC3E}">
        <p14:creationId xmlns:p14="http://schemas.microsoft.com/office/powerpoint/2010/main" val="14847258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a:t>Primary Focus:</a:t>
            </a:r>
          </a:p>
          <a:p>
            <a:pPr lvl="1"/>
            <a:r>
              <a:rPr lang="en-US" dirty="0"/>
              <a:t>What are the gaps in safety </a:t>
            </a:r>
          </a:p>
          <a:p>
            <a:pPr lvl="1"/>
            <a:r>
              <a:rPr lang="en-US" dirty="0"/>
              <a:t>What are similarities/differences with non-LI chemistries</a:t>
            </a:r>
          </a:p>
          <a:p>
            <a:pPr lvl="1"/>
            <a:r>
              <a:rPr lang="en-US" dirty="0"/>
              <a:t>Develop a matrix of strengths &amp; weaknesses for the most common LI chemistries</a:t>
            </a:r>
          </a:p>
          <a:p>
            <a:pPr lvl="1"/>
            <a:r>
              <a:rPr lang="en-US" dirty="0"/>
              <a:t>Definitions and references</a:t>
            </a:r>
          </a:p>
          <a:p>
            <a:r>
              <a:rPr lang="en-US" dirty="0"/>
              <a:t>We are requesting input from SMEs and other parties with knowledge and experience in these battery systems</a:t>
            </a:r>
          </a:p>
          <a:p>
            <a:endParaRPr lang="en-US" dirty="0"/>
          </a:p>
          <a:p>
            <a:pPr marL="0" indent="0">
              <a:buNone/>
            </a:pPr>
            <a:endParaRPr lang="en-US" dirty="0"/>
          </a:p>
          <a:p>
            <a:endParaRPr lang="en-US" dirty="0"/>
          </a:p>
          <a:p>
            <a:endParaRPr lang="en-US" dirty="0"/>
          </a:p>
          <a:p>
            <a:endParaRPr lang="en-US" dirty="0"/>
          </a:p>
          <a:p>
            <a:endParaRPr lang="en-US" dirty="0"/>
          </a:p>
          <a:p>
            <a:pPr marL="0" indent="0">
              <a:buNone/>
            </a:pPr>
            <a:endParaRPr lang="en-US" dirty="0"/>
          </a:p>
          <a:p>
            <a:pPr marL="0" indent="0">
              <a:buNone/>
            </a:pPr>
            <a:endParaRPr lang="en-US" dirty="0"/>
          </a:p>
        </p:txBody>
      </p:sp>
      <p:sp>
        <p:nvSpPr>
          <p:cNvPr id="3" name="Title 2"/>
          <p:cNvSpPr>
            <a:spLocks noGrp="1"/>
          </p:cNvSpPr>
          <p:nvPr>
            <p:ph type="title"/>
          </p:nvPr>
        </p:nvSpPr>
        <p:spPr/>
        <p:txBody>
          <a:bodyPr>
            <a:normAutofit fontScale="90000"/>
          </a:bodyPr>
          <a:lstStyle/>
          <a:p>
            <a:r>
              <a:rPr lang="en-US" dirty="0"/>
              <a:t>Lithium Ion Best Practice next steps</a:t>
            </a:r>
          </a:p>
        </p:txBody>
      </p:sp>
    </p:spTree>
    <p:extLst>
      <p:ext uri="{BB962C8B-B14F-4D97-AF65-F5344CB8AC3E}">
        <p14:creationId xmlns:p14="http://schemas.microsoft.com/office/powerpoint/2010/main" val="3262781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478C1F-2232-4799-9B70-6665AB53C111}"/>
              </a:ext>
            </a:extLst>
          </p:cNvPr>
          <p:cNvSpPr>
            <a:spLocks noGrp="1"/>
          </p:cNvSpPr>
          <p:nvPr>
            <p:ph type="body" sz="quarter" idx="12"/>
          </p:nvPr>
        </p:nvSpPr>
        <p:spPr>
          <a:xfrm>
            <a:off x="2257287" y="2250036"/>
            <a:ext cx="6248400" cy="762000"/>
          </a:xfrm>
        </p:spPr>
        <p:txBody>
          <a:bodyPr/>
          <a:lstStyle/>
          <a:p>
            <a:pPr algn="ctr"/>
            <a:r>
              <a:rPr lang="en-US" sz="5400" dirty="0"/>
              <a:t>Electrical Safety </a:t>
            </a:r>
          </a:p>
          <a:p>
            <a:pPr algn="ctr"/>
            <a:r>
              <a:rPr lang="en-US" sz="5400" dirty="0"/>
              <a:t>Task Group </a:t>
            </a:r>
          </a:p>
          <a:p>
            <a:pPr algn="ctr"/>
            <a:r>
              <a:rPr lang="en-US" sz="5400" dirty="0"/>
              <a:t>Closeout &amp; Accomplishments</a:t>
            </a:r>
            <a:endParaRPr lang="en-US" dirty="0"/>
          </a:p>
        </p:txBody>
      </p:sp>
    </p:spTree>
    <p:extLst>
      <p:ext uri="{BB962C8B-B14F-4D97-AF65-F5344CB8AC3E}">
        <p14:creationId xmlns:p14="http://schemas.microsoft.com/office/powerpoint/2010/main" val="30214475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dirty="0"/>
              <a:t>IEEE ESW paper by Mark Scott ESW2018-20 is the basis for </a:t>
            </a:r>
            <a:r>
              <a:rPr lang="en-US"/>
              <a:t>these submissions</a:t>
            </a:r>
          </a:p>
          <a:p>
            <a:r>
              <a:rPr lang="en-US"/>
              <a:t>IEEE </a:t>
            </a:r>
            <a:r>
              <a:rPr lang="en-US" dirty="0"/>
              <a:t>ESW 2018-20 NFPA 70E Article 360 Capacitor Proposal</a:t>
            </a:r>
          </a:p>
          <a:p>
            <a:pPr lvl="1"/>
            <a:r>
              <a:rPr lang="en-US" dirty="0"/>
              <a:t>Refers to Annex R for more detailed information</a:t>
            </a:r>
          </a:p>
          <a:p>
            <a:r>
              <a:rPr lang="en-US" dirty="0"/>
              <a:t>NFPA 70E Annex R Capacitor Proposal</a:t>
            </a:r>
          </a:p>
          <a:p>
            <a:pPr lvl="1"/>
            <a:r>
              <a:rPr lang="en-US" dirty="0"/>
              <a:t>Provides guidance to evaluate and mitigate the hazards associated with the use of capacitors</a:t>
            </a:r>
          </a:p>
          <a:p>
            <a:pPr lvl="1"/>
            <a:r>
              <a:rPr lang="en-US" dirty="0"/>
              <a:t>Created a table method to present the voltage and energy considerations for testing and discharge of capacitors</a:t>
            </a:r>
          </a:p>
        </p:txBody>
      </p:sp>
      <p:sp>
        <p:nvSpPr>
          <p:cNvPr id="3" name="Title 2"/>
          <p:cNvSpPr>
            <a:spLocks noGrp="1"/>
          </p:cNvSpPr>
          <p:nvPr>
            <p:ph type="title"/>
          </p:nvPr>
        </p:nvSpPr>
        <p:spPr/>
        <p:txBody>
          <a:bodyPr>
            <a:normAutofit fontScale="90000"/>
          </a:bodyPr>
          <a:lstStyle/>
          <a:p>
            <a:r>
              <a:rPr lang="en-US" dirty="0"/>
              <a:t>ESTG reviewed NFPA 70E2021 submissions</a:t>
            </a:r>
          </a:p>
        </p:txBody>
      </p:sp>
    </p:spTree>
    <p:extLst>
      <p:ext uri="{BB962C8B-B14F-4D97-AF65-F5344CB8AC3E}">
        <p14:creationId xmlns:p14="http://schemas.microsoft.com/office/powerpoint/2010/main" val="22405725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Annex R.6.7 Test &amp; Grounding Table</a:t>
            </a:r>
          </a:p>
        </p:txBody>
      </p:sp>
      <p:graphicFrame>
        <p:nvGraphicFramePr>
          <p:cNvPr id="4" name="Object 3"/>
          <p:cNvGraphicFramePr>
            <a:graphicFrameLocks noChangeAspect="1"/>
          </p:cNvGraphicFramePr>
          <p:nvPr>
            <p:extLst/>
          </p:nvPr>
        </p:nvGraphicFramePr>
        <p:xfrm>
          <a:off x="593558" y="831811"/>
          <a:ext cx="7395407" cy="5647665"/>
        </p:xfrm>
        <a:graphic>
          <a:graphicData uri="http://schemas.openxmlformats.org/presentationml/2006/ole">
            <mc:AlternateContent xmlns:mc="http://schemas.openxmlformats.org/markup-compatibility/2006">
              <mc:Choice xmlns:v="urn:schemas-microsoft-com:vml" Requires="v">
                <p:oleObj spid="_x0000_s1029" name="Worksheet" r:id="rId3" imgW="4876912" imgH="3724342" progId="Excel.Sheet.12">
                  <p:embed/>
                </p:oleObj>
              </mc:Choice>
              <mc:Fallback>
                <p:oleObj name="Worksheet" r:id="rId3" imgW="4876912" imgH="3724342" progId="Excel.Sheet.12">
                  <p:embed/>
                  <p:pic>
                    <p:nvPicPr>
                      <p:cNvPr id="4" name="Object 3"/>
                      <p:cNvPicPr/>
                      <p:nvPr/>
                    </p:nvPicPr>
                    <p:blipFill>
                      <a:blip r:embed="rId4"/>
                      <a:stretch>
                        <a:fillRect/>
                      </a:stretch>
                    </p:blipFill>
                    <p:spPr>
                      <a:xfrm>
                        <a:off x="593558" y="831811"/>
                        <a:ext cx="7395407" cy="5647665"/>
                      </a:xfrm>
                      <a:prstGeom prst="rect">
                        <a:avLst/>
                      </a:prstGeom>
                    </p:spPr>
                  </p:pic>
                </p:oleObj>
              </mc:Fallback>
            </mc:AlternateContent>
          </a:graphicData>
        </a:graphic>
      </p:graphicFrame>
    </p:spTree>
    <p:extLst>
      <p:ext uri="{BB962C8B-B14F-4D97-AF65-F5344CB8AC3E}">
        <p14:creationId xmlns:p14="http://schemas.microsoft.com/office/powerpoint/2010/main" val="27720343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Annex R.6.7 Table annotations</a:t>
            </a:r>
          </a:p>
        </p:txBody>
      </p:sp>
      <p:graphicFrame>
        <p:nvGraphicFramePr>
          <p:cNvPr id="4" name="Object 3"/>
          <p:cNvGraphicFramePr>
            <a:graphicFrameLocks noChangeAspect="1"/>
          </p:cNvGraphicFramePr>
          <p:nvPr>
            <p:extLst/>
          </p:nvPr>
        </p:nvGraphicFramePr>
        <p:xfrm>
          <a:off x="5268829" y="4116195"/>
          <a:ext cx="3790275" cy="953110"/>
        </p:xfrm>
        <a:graphic>
          <a:graphicData uri="http://schemas.openxmlformats.org/presentationml/2006/ole">
            <mc:AlternateContent xmlns:mc="http://schemas.openxmlformats.org/markup-compatibility/2006">
              <mc:Choice xmlns:v="urn:schemas-microsoft-com:vml" Requires="v">
                <p:oleObj spid="_x0000_s2059" name="Worksheet" r:id="rId3" imgW="3257705" imgH="819001" progId="Excel.Sheet.12">
                  <p:embed/>
                </p:oleObj>
              </mc:Choice>
              <mc:Fallback>
                <p:oleObj name="Worksheet" r:id="rId3" imgW="3257705" imgH="819001" progId="Excel.Sheet.12">
                  <p:embed/>
                  <p:pic>
                    <p:nvPicPr>
                      <p:cNvPr id="4" name="Object 3"/>
                      <p:cNvPicPr/>
                      <p:nvPr/>
                    </p:nvPicPr>
                    <p:blipFill>
                      <a:blip r:embed="rId4"/>
                      <a:stretch>
                        <a:fillRect/>
                      </a:stretch>
                    </p:blipFill>
                    <p:spPr>
                      <a:xfrm>
                        <a:off x="5268829" y="4116195"/>
                        <a:ext cx="3790275" cy="953110"/>
                      </a:xfrm>
                      <a:prstGeom prst="rect">
                        <a:avLst/>
                      </a:prstGeom>
                    </p:spPr>
                  </p:pic>
                </p:oleObj>
              </mc:Fallback>
            </mc:AlternateContent>
          </a:graphicData>
        </a:graphic>
      </p:graphicFrame>
      <p:graphicFrame>
        <p:nvGraphicFramePr>
          <p:cNvPr id="5" name="Object 4"/>
          <p:cNvGraphicFramePr>
            <a:graphicFrameLocks noChangeAspect="1"/>
          </p:cNvGraphicFramePr>
          <p:nvPr>
            <p:extLst/>
          </p:nvPr>
        </p:nvGraphicFramePr>
        <p:xfrm>
          <a:off x="154466" y="994611"/>
          <a:ext cx="5082354" cy="4250155"/>
        </p:xfrm>
        <a:graphic>
          <a:graphicData uri="http://schemas.openxmlformats.org/presentationml/2006/ole">
            <mc:AlternateContent xmlns:mc="http://schemas.openxmlformats.org/markup-compatibility/2006">
              <mc:Choice xmlns:v="urn:schemas-microsoft-com:vml" Requires="v">
                <p:oleObj spid="_x0000_s2060" name="Worksheet" r:id="rId5" imgW="3257705" imgH="2723969" progId="Excel.Sheet.12">
                  <p:embed/>
                </p:oleObj>
              </mc:Choice>
              <mc:Fallback>
                <p:oleObj name="Worksheet" r:id="rId5" imgW="3257705" imgH="2723969" progId="Excel.Sheet.12">
                  <p:embed/>
                  <p:pic>
                    <p:nvPicPr>
                      <p:cNvPr id="5" name="Object 4"/>
                      <p:cNvPicPr/>
                      <p:nvPr/>
                    </p:nvPicPr>
                    <p:blipFill>
                      <a:blip r:embed="rId6"/>
                      <a:stretch>
                        <a:fillRect/>
                      </a:stretch>
                    </p:blipFill>
                    <p:spPr>
                      <a:xfrm>
                        <a:off x="154466" y="994611"/>
                        <a:ext cx="5082354" cy="4250155"/>
                      </a:xfrm>
                      <a:prstGeom prst="rect">
                        <a:avLst/>
                      </a:prstGeom>
                    </p:spPr>
                  </p:pic>
                </p:oleObj>
              </mc:Fallback>
            </mc:AlternateContent>
          </a:graphicData>
        </a:graphic>
      </p:graphicFrame>
      <p:graphicFrame>
        <p:nvGraphicFramePr>
          <p:cNvPr id="6" name="Object 5"/>
          <p:cNvGraphicFramePr>
            <a:graphicFrameLocks noChangeAspect="1"/>
          </p:cNvGraphicFramePr>
          <p:nvPr>
            <p:extLst/>
          </p:nvPr>
        </p:nvGraphicFramePr>
        <p:xfrm>
          <a:off x="154466" y="5410984"/>
          <a:ext cx="5847850" cy="701058"/>
        </p:xfrm>
        <a:graphic>
          <a:graphicData uri="http://schemas.openxmlformats.org/presentationml/2006/ole">
            <mc:AlternateContent xmlns:mc="http://schemas.openxmlformats.org/markup-compatibility/2006">
              <mc:Choice xmlns:v="urn:schemas-microsoft-com:vml" Requires="v">
                <p:oleObj spid="_x0000_s2061" name="Worksheet" r:id="rId7" imgW="3257705" imgH="390647" progId="Excel.Sheet.12">
                  <p:embed/>
                </p:oleObj>
              </mc:Choice>
              <mc:Fallback>
                <p:oleObj name="Worksheet" r:id="rId7" imgW="3257705" imgH="390647" progId="Excel.Sheet.12">
                  <p:embed/>
                  <p:pic>
                    <p:nvPicPr>
                      <p:cNvPr id="6" name="Object 5"/>
                      <p:cNvPicPr/>
                      <p:nvPr/>
                    </p:nvPicPr>
                    <p:blipFill>
                      <a:blip r:embed="rId8"/>
                      <a:stretch>
                        <a:fillRect/>
                      </a:stretch>
                    </p:blipFill>
                    <p:spPr>
                      <a:xfrm>
                        <a:off x="154466" y="5410984"/>
                        <a:ext cx="5847850" cy="701058"/>
                      </a:xfrm>
                      <a:prstGeom prst="rect">
                        <a:avLst/>
                      </a:prstGeom>
                    </p:spPr>
                  </p:pic>
                </p:oleObj>
              </mc:Fallback>
            </mc:AlternateContent>
          </a:graphicData>
        </a:graphic>
      </p:graphicFrame>
    </p:spTree>
    <p:extLst>
      <p:ext uri="{BB962C8B-B14F-4D97-AF65-F5344CB8AC3E}">
        <p14:creationId xmlns:p14="http://schemas.microsoft.com/office/powerpoint/2010/main" val="18593160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itle 1"/>
          <p:cNvSpPr>
            <a:spLocks noGrp="1"/>
          </p:cNvSpPr>
          <p:nvPr>
            <p:ph type="title"/>
          </p:nvPr>
        </p:nvSpPr>
        <p:spPr/>
        <p:txBody>
          <a:bodyPr>
            <a:normAutofit fontScale="90000"/>
          </a:bodyPr>
          <a:lstStyle/>
          <a:p>
            <a:r>
              <a:rPr lang="en-US" altLang="en-US"/>
              <a:t>IEEE 1584 – Guide to Arc Flash Calculations</a:t>
            </a:r>
          </a:p>
        </p:txBody>
      </p:sp>
      <p:sp>
        <p:nvSpPr>
          <p:cNvPr id="4098" name="Content Placeholder 2"/>
          <p:cNvSpPr>
            <a:spLocks noGrp="1"/>
          </p:cNvSpPr>
          <p:nvPr>
            <p:ph idx="1"/>
          </p:nvPr>
        </p:nvSpPr>
        <p:spPr/>
        <p:txBody>
          <a:bodyPr>
            <a:normAutofit lnSpcReduction="10000"/>
          </a:bodyPr>
          <a:lstStyle/>
          <a:p>
            <a:r>
              <a:rPr lang="en-US" altLang="en-US"/>
              <a:t>2002: 100 data points for AC</a:t>
            </a:r>
          </a:p>
          <a:p>
            <a:r>
              <a:rPr lang="en-US" altLang="en-US"/>
              <a:t>2013 – 2016: 1000 data points for AC</a:t>
            </a:r>
          </a:p>
          <a:p>
            <a:r>
              <a:rPr lang="en-US" altLang="en-US"/>
              <a:t>2014: 50 data points for DC (150 and 250 V)</a:t>
            </a:r>
          </a:p>
          <a:p>
            <a:r>
              <a:rPr lang="en-US" altLang="en-US"/>
              <a:t>2018 – 2020: proposed tests for DC</a:t>
            </a:r>
          </a:p>
          <a:p>
            <a:endParaRPr lang="en-US" altLang="en-US"/>
          </a:p>
          <a:p>
            <a:r>
              <a:rPr lang="en-US" altLang="en-US"/>
              <a:t>Efforts:</a:t>
            </a:r>
          </a:p>
          <a:p>
            <a:pPr lvl="1"/>
            <a:r>
              <a:rPr lang="en-US" altLang="en-US"/>
              <a:t>IEEE/NFPA collaboration – Univ. of Texas, Arl</a:t>
            </a:r>
          </a:p>
          <a:p>
            <a:pPr lvl="1"/>
            <a:r>
              <a:rPr lang="en-US" altLang="en-US"/>
              <a:t>SNL</a:t>
            </a:r>
          </a:p>
          <a:p>
            <a:pPr lvl="1"/>
            <a:r>
              <a:rPr lang="en-US" altLang="en-US"/>
              <a:t>NREL</a:t>
            </a:r>
          </a:p>
        </p:txBody>
      </p:sp>
    </p:spTree>
    <p:extLst>
      <p:ext uri="{BB962C8B-B14F-4D97-AF65-F5344CB8AC3E}">
        <p14:creationId xmlns:p14="http://schemas.microsoft.com/office/powerpoint/2010/main" val="34626586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itle 1"/>
          <p:cNvSpPr>
            <a:spLocks noGrp="1"/>
          </p:cNvSpPr>
          <p:nvPr>
            <p:ph type="title"/>
          </p:nvPr>
        </p:nvSpPr>
        <p:spPr/>
        <p:txBody>
          <a:bodyPr>
            <a:normAutofit fontScale="90000"/>
          </a:bodyPr>
          <a:lstStyle/>
          <a:p>
            <a:r>
              <a:rPr lang="en-US" altLang="en-US"/>
              <a:t>IEEE 1584 – Guide to Arc Flash Calculations - concerns</a:t>
            </a:r>
          </a:p>
        </p:txBody>
      </p:sp>
      <p:sp>
        <p:nvSpPr>
          <p:cNvPr id="5122" name="Content Placeholder 2"/>
          <p:cNvSpPr>
            <a:spLocks noGrp="1"/>
          </p:cNvSpPr>
          <p:nvPr>
            <p:ph idx="1"/>
          </p:nvPr>
        </p:nvSpPr>
        <p:spPr>
          <a:xfrm>
            <a:off x="762000" y="1295400"/>
            <a:ext cx="7772400" cy="4114800"/>
          </a:xfrm>
        </p:spPr>
        <p:txBody>
          <a:bodyPr>
            <a:normAutofit fontScale="92500" lnSpcReduction="10000"/>
          </a:bodyPr>
          <a:lstStyle/>
          <a:p>
            <a:r>
              <a:rPr lang="en-US" altLang="en-US"/>
              <a:t>Based on experience serving on the 1584 during the current revision, concerns are:</a:t>
            </a:r>
          </a:p>
          <a:p>
            <a:pPr lvl="1"/>
            <a:r>
              <a:rPr lang="en-US" altLang="en-US"/>
              <a:t>Developing tests that are representative of real world geometries and sources</a:t>
            </a:r>
          </a:p>
          <a:p>
            <a:pPr lvl="1"/>
            <a:r>
              <a:rPr lang="en-US" altLang="en-US"/>
              <a:t>Assuring models are source specific, including</a:t>
            </a:r>
          </a:p>
          <a:p>
            <a:pPr lvl="2"/>
            <a:r>
              <a:rPr lang="en-US" altLang="en-US"/>
              <a:t>DC power supplies, battery banks, solar arrays</a:t>
            </a:r>
          </a:p>
          <a:p>
            <a:pPr lvl="2"/>
            <a:r>
              <a:rPr lang="en-US" altLang="en-US"/>
              <a:t>capacitors</a:t>
            </a:r>
          </a:p>
          <a:p>
            <a:pPr lvl="1"/>
            <a:r>
              <a:rPr lang="en-US" altLang="en-US"/>
              <a:t>Avoid jumping to conclusions based on “one-off” data points</a:t>
            </a:r>
          </a:p>
          <a:p>
            <a:pPr lvl="1"/>
            <a:r>
              <a:rPr lang="en-US" altLang="en-US"/>
              <a:t>Integrate Science!</a:t>
            </a:r>
          </a:p>
        </p:txBody>
      </p:sp>
    </p:spTree>
    <p:extLst>
      <p:ext uri="{BB962C8B-B14F-4D97-AF65-F5344CB8AC3E}">
        <p14:creationId xmlns:p14="http://schemas.microsoft.com/office/powerpoint/2010/main" val="25798825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p:txBody>
          <a:bodyPr>
            <a:normAutofit fontScale="90000"/>
          </a:bodyPr>
          <a:lstStyle/>
          <a:p>
            <a:r>
              <a:rPr lang="en-US" altLang="en-US"/>
              <a:t>IEEE 1584 – Guide to Arc Flash Calculations and EFCOG ESTG</a:t>
            </a:r>
          </a:p>
        </p:txBody>
      </p:sp>
      <p:sp>
        <p:nvSpPr>
          <p:cNvPr id="6146" name="Content Placeholder 2"/>
          <p:cNvSpPr>
            <a:spLocks noGrp="1"/>
          </p:cNvSpPr>
          <p:nvPr>
            <p:ph idx="1"/>
          </p:nvPr>
        </p:nvSpPr>
        <p:spPr>
          <a:xfrm>
            <a:off x="762000" y="2133600"/>
            <a:ext cx="7772400" cy="3048000"/>
          </a:xfrm>
        </p:spPr>
        <p:txBody>
          <a:bodyPr/>
          <a:lstStyle/>
          <a:p>
            <a:r>
              <a:rPr lang="en-US" altLang="en-US"/>
              <a:t>The EFCOG Electrical Safety Task Group must supply the experience, expertise, and science to advise, balance, and “watch dog” the IEEE/NFPA efforts</a:t>
            </a:r>
          </a:p>
        </p:txBody>
      </p:sp>
    </p:spTree>
    <p:extLst>
      <p:ext uri="{BB962C8B-B14F-4D97-AF65-F5344CB8AC3E}">
        <p14:creationId xmlns:p14="http://schemas.microsoft.com/office/powerpoint/2010/main" val="23072989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733926"/>
            <a:ext cx="8229600" cy="5486400"/>
          </a:xfrm>
        </p:spPr>
        <p:txBody>
          <a:bodyPr/>
          <a:lstStyle/>
          <a:p>
            <a:r>
              <a:rPr lang="en-US" dirty="0"/>
              <a:t>Support NFPA 70E submissions for Article 360 and Annex R on Capacitors</a:t>
            </a:r>
          </a:p>
          <a:p>
            <a:r>
              <a:rPr lang="en-US" dirty="0"/>
              <a:t>Support the DC evaluations for the IEEE 1584 committee</a:t>
            </a:r>
          </a:p>
          <a:p>
            <a:r>
              <a:rPr lang="en-US" dirty="0"/>
              <a:t>Support the development of a Best Practice for Lithium Ion battery Energy Storage Systems</a:t>
            </a:r>
          </a:p>
          <a:p>
            <a:r>
              <a:rPr lang="en-US" dirty="0"/>
              <a:t>Submit the battery flowchart Best Practice</a:t>
            </a:r>
          </a:p>
          <a:p>
            <a:endParaRPr lang="en-US" dirty="0"/>
          </a:p>
        </p:txBody>
      </p:sp>
      <p:sp>
        <p:nvSpPr>
          <p:cNvPr id="3" name="Title 2"/>
          <p:cNvSpPr>
            <a:spLocks noGrp="1"/>
          </p:cNvSpPr>
          <p:nvPr>
            <p:ph type="title"/>
          </p:nvPr>
        </p:nvSpPr>
        <p:spPr/>
        <p:txBody>
          <a:bodyPr>
            <a:normAutofit fontScale="90000"/>
          </a:bodyPr>
          <a:lstStyle/>
          <a:p>
            <a:r>
              <a:rPr lang="en-US" dirty="0"/>
              <a:t>Future work for EFCOG ESTG</a:t>
            </a:r>
          </a:p>
        </p:txBody>
      </p:sp>
    </p:spTree>
    <p:extLst>
      <p:ext uri="{BB962C8B-B14F-4D97-AF65-F5344CB8AC3E}">
        <p14:creationId xmlns:p14="http://schemas.microsoft.com/office/powerpoint/2010/main" val="35654892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pPr algn="ctr"/>
            <a:r>
              <a:rPr lang="en-US" dirty="0"/>
              <a:t>QUESTIONS?</a:t>
            </a:r>
          </a:p>
        </p:txBody>
      </p:sp>
    </p:spTree>
    <p:extLst>
      <p:ext uri="{BB962C8B-B14F-4D97-AF65-F5344CB8AC3E}">
        <p14:creationId xmlns:p14="http://schemas.microsoft.com/office/powerpoint/2010/main" val="33204836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6CB77E-F10B-4780-9B24-F693BA9E6E1D}"/>
              </a:ext>
            </a:extLst>
          </p:cNvPr>
          <p:cNvSpPr>
            <a:spLocks noGrp="1"/>
          </p:cNvSpPr>
          <p:nvPr>
            <p:ph type="title"/>
          </p:nvPr>
        </p:nvSpPr>
        <p:spPr/>
        <p:txBody>
          <a:bodyPr>
            <a:normAutofit fontScale="90000"/>
          </a:bodyPr>
          <a:lstStyle/>
          <a:p>
            <a:r>
              <a:rPr lang="en-US" dirty="0"/>
              <a:t>Working Group Descriptions</a:t>
            </a:r>
          </a:p>
        </p:txBody>
      </p:sp>
      <p:pic>
        <p:nvPicPr>
          <p:cNvPr id="2" name="Picture 1">
            <a:extLst>
              <a:ext uri="{FF2B5EF4-FFF2-40B4-BE49-F238E27FC236}">
                <a16:creationId xmlns:a16="http://schemas.microsoft.com/office/drawing/2014/main" id="{422EAA01-D425-4480-9B0A-2E66A53BC2E9}"/>
              </a:ext>
            </a:extLst>
          </p:cNvPr>
          <p:cNvPicPr>
            <a:picLocks noChangeAspect="1"/>
          </p:cNvPicPr>
          <p:nvPr/>
        </p:nvPicPr>
        <p:blipFill>
          <a:blip r:embed="rId2"/>
          <a:stretch>
            <a:fillRect/>
          </a:stretch>
        </p:blipFill>
        <p:spPr>
          <a:xfrm>
            <a:off x="38100" y="1885556"/>
            <a:ext cx="9067800" cy="3714750"/>
          </a:xfrm>
          <a:prstGeom prst="rect">
            <a:avLst/>
          </a:prstGeom>
        </p:spPr>
      </p:pic>
      <p:sp>
        <p:nvSpPr>
          <p:cNvPr id="4" name="TextBox 3">
            <a:extLst>
              <a:ext uri="{FF2B5EF4-FFF2-40B4-BE49-F238E27FC236}">
                <a16:creationId xmlns:a16="http://schemas.microsoft.com/office/drawing/2014/main" id="{0CD90DE2-F429-4622-B68B-F8BB558061B6}"/>
              </a:ext>
            </a:extLst>
          </p:cNvPr>
          <p:cNvSpPr txBox="1"/>
          <p:nvPr/>
        </p:nvSpPr>
        <p:spPr>
          <a:xfrm>
            <a:off x="457200" y="1101012"/>
            <a:ext cx="3959867" cy="369332"/>
          </a:xfrm>
          <a:prstGeom prst="rect">
            <a:avLst/>
          </a:prstGeom>
          <a:noFill/>
        </p:spPr>
        <p:txBody>
          <a:bodyPr wrap="none" rtlCol="0">
            <a:spAutoFit/>
          </a:bodyPr>
          <a:lstStyle/>
          <a:p>
            <a:r>
              <a:rPr lang="en-US" dirty="0"/>
              <a:t>Leads: Jennifer Martin &amp; Heath Garrison</a:t>
            </a:r>
            <a:endParaRPr lang="en-US" dirty="0">
              <a:solidFill>
                <a:schemeClr val="tx1"/>
              </a:solidFill>
            </a:endParaRPr>
          </a:p>
        </p:txBody>
      </p:sp>
    </p:spTree>
    <p:extLst>
      <p:ext uri="{BB962C8B-B14F-4D97-AF65-F5344CB8AC3E}">
        <p14:creationId xmlns:p14="http://schemas.microsoft.com/office/powerpoint/2010/main" val="28634251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223247" y="2268682"/>
            <a:ext cx="6355977" cy="1336964"/>
          </a:xfrm>
        </p:spPr>
        <p:txBody>
          <a:bodyPr/>
          <a:lstStyle/>
          <a:p>
            <a:pPr algn="ctr"/>
            <a:r>
              <a:rPr lang="en-US" dirty="0"/>
              <a:t>Contractor </a:t>
            </a:r>
          </a:p>
          <a:p>
            <a:r>
              <a:rPr lang="en-US" dirty="0"/>
              <a:t>Authority Having Jurisdiction</a:t>
            </a:r>
          </a:p>
          <a:p>
            <a:endParaRPr lang="en-US" dirty="0"/>
          </a:p>
        </p:txBody>
      </p:sp>
      <p:sp>
        <p:nvSpPr>
          <p:cNvPr id="3" name="Text Placeholder 2"/>
          <p:cNvSpPr>
            <a:spLocks noGrp="1"/>
          </p:cNvSpPr>
          <p:nvPr>
            <p:ph type="body" sz="quarter" idx="12"/>
          </p:nvPr>
        </p:nvSpPr>
        <p:spPr>
          <a:xfrm>
            <a:off x="1407461" y="4473389"/>
            <a:ext cx="7498976" cy="1532964"/>
          </a:xfrm>
        </p:spPr>
        <p:txBody>
          <a:bodyPr>
            <a:normAutofit fontScale="62500" lnSpcReduction="20000"/>
          </a:bodyPr>
          <a:lstStyle/>
          <a:p>
            <a:pPr algn="ctr">
              <a:lnSpc>
                <a:spcPct val="120000"/>
              </a:lnSpc>
              <a:spcBef>
                <a:spcPts val="0"/>
              </a:spcBef>
              <a:spcAft>
                <a:spcPts val="600"/>
              </a:spcAft>
            </a:pPr>
            <a:r>
              <a:rPr lang="en-US" sz="5100" dirty="0"/>
              <a:t>Chair - Heath Garrison NREL</a:t>
            </a:r>
          </a:p>
          <a:p>
            <a:pPr algn="ctr">
              <a:lnSpc>
                <a:spcPct val="120000"/>
              </a:lnSpc>
              <a:spcBef>
                <a:spcPts val="0"/>
              </a:spcBef>
              <a:spcAft>
                <a:spcPts val="600"/>
              </a:spcAft>
            </a:pPr>
            <a:r>
              <a:rPr lang="en-US" sz="5100" dirty="0"/>
              <a:t>Co-Chair - Jennifer Martin Hanford/FE&amp;C</a:t>
            </a:r>
            <a:r>
              <a:rPr lang="en-US" sz="7200" dirty="0"/>
              <a:t>	                                    </a:t>
            </a:r>
          </a:p>
        </p:txBody>
      </p:sp>
    </p:spTree>
    <p:extLst>
      <p:ext uri="{BB962C8B-B14F-4D97-AF65-F5344CB8AC3E}">
        <p14:creationId xmlns:p14="http://schemas.microsoft.com/office/powerpoint/2010/main" val="2315924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93F396-FC8E-468A-A55F-F963ED4EB76F}"/>
              </a:ext>
            </a:extLst>
          </p:cNvPr>
          <p:cNvSpPr>
            <a:spLocks noGrp="1"/>
          </p:cNvSpPr>
          <p:nvPr>
            <p:ph type="title"/>
          </p:nvPr>
        </p:nvSpPr>
        <p:spPr/>
        <p:txBody>
          <a:bodyPr>
            <a:normAutofit fontScale="90000"/>
          </a:bodyPr>
          <a:lstStyle/>
          <a:p>
            <a:r>
              <a:rPr lang="en-US" dirty="0"/>
              <a:t>Agenda – Thursday, July 26</a:t>
            </a:r>
            <a:r>
              <a:rPr lang="en-US" baseline="30000" dirty="0"/>
              <a:t>th</a:t>
            </a:r>
            <a:r>
              <a:rPr lang="en-US" dirty="0"/>
              <a:t>   </a:t>
            </a:r>
          </a:p>
        </p:txBody>
      </p:sp>
      <p:sp>
        <p:nvSpPr>
          <p:cNvPr id="4" name="TextBox 3">
            <a:extLst>
              <a:ext uri="{FF2B5EF4-FFF2-40B4-BE49-F238E27FC236}">
                <a16:creationId xmlns:a16="http://schemas.microsoft.com/office/drawing/2014/main" id="{B15C911F-2705-4B23-9272-4D7DEACEEBB3}"/>
              </a:ext>
            </a:extLst>
          </p:cNvPr>
          <p:cNvSpPr txBox="1"/>
          <p:nvPr/>
        </p:nvSpPr>
        <p:spPr>
          <a:xfrm>
            <a:off x="457200" y="1082351"/>
            <a:ext cx="8136294" cy="3108543"/>
          </a:xfrm>
          <a:prstGeom prst="rect">
            <a:avLst/>
          </a:prstGeom>
          <a:noFill/>
        </p:spPr>
        <p:txBody>
          <a:bodyPr wrap="square" rtlCol="0">
            <a:spAutoFit/>
          </a:bodyPr>
          <a:lstStyle/>
          <a:p>
            <a:r>
              <a:rPr lang="en-US" sz="2800" dirty="0">
                <a:solidFill>
                  <a:schemeClr val="tx1"/>
                </a:solidFill>
              </a:rPr>
              <a:t>0800-12:00	Final breakout sessions</a:t>
            </a:r>
          </a:p>
          <a:p>
            <a:endParaRPr lang="en-US" sz="2800" dirty="0"/>
          </a:p>
          <a:p>
            <a:r>
              <a:rPr lang="en-US" sz="2800" dirty="0"/>
              <a:t>Training			X300 Alamosa</a:t>
            </a:r>
          </a:p>
          <a:p>
            <a:r>
              <a:rPr lang="en-US" sz="2800" dirty="0">
                <a:solidFill>
                  <a:schemeClr val="tx1"/>
                </a:solidFill>
              </a:rPr>
              <a:t>Utility Standards		X326 Gunnison</a:t>
            </a:r>
          </a:p>
          <a:p>
            <a:r>
              <a:rPr lang="en-US" sz="2800" dirty="0"/>
              <a:t>HEC				X344 San Juan A&amp;B</a:t>
            </a:r>
          </a:p>
          <a:p>
            <a:r>
              <a:rPr lang="en-US" sz="2800" dirty="0">
                <a:solidFill>
                  <a:schemeClr val="tx1"/>
                </a:solidFill>
              </a:rPr>
              <a:t>AHJ				X344 San Juan C</a:t>
            </a:r>
          </a:p>
          <a:p>
            <a:r>
              <a:rPr lang="en-US" sz="2800" dirty="0"/>
              <a:t>DC				X424 North Platte</a:t>
            </a:r>
            <a:endParaRPr lang="en-US" sz="2800" dirty="0">
              <a:solidFill>
                <a:schemeClr val="tx1"/>
              </a:solidFill>
            </a:endParaRPr>
          </a:p>
        </p:txBody>
      </p:sp>
      <p:sp>
        <p:nvSpPr>
          <p:cNvPr id="5" name="TextBox 4">
            <a:extLst>
              <a:ext uri="{FF2B5EF4-FFF2-40B4-BE49-F238E27FC236}">
                <a16:creationId xmlns:a16="http://schemas.microsoft.com/office/drawing/2014/main" id="{5501FA10-79DD-460C-B6EF-423E720D58C7}"/>
              </a:ext>
            </a:extLst>
          </p:cNvPr>
          <p:cNvSpPr txBox="1"/>
          <p:nvPr/>
        </p:nvSpPr>
        <p:spPr>
          <a:xfrm>
            <a:off x="457200" y="4833257"/>
            <a:ext cx="8229599" cy="523220"/>
          </a:xfrm>
          <a:prstGeom prst="rect">
            <a:avLst/>
          </a:prstGeom>
          <a:noFill/>
        </p:spPr>
        <p:txBody>
          <a:bodyPr wrap="square" rtlCol="0">
            <a:spAutoFit/>
          </a:bodyPr>
          <a:lstStyle/>
          <a:p>
            <a:r>
              <a:rPr lang="en-US" sz="2800" dirty="0">
                <a:solidFill>
                  <a:schemeClr val="tx1"/>
                </a:solidFill>
              </a:rPr>
              <a:t>1:00 – 5:00	Final Group Session	</a:t>
            </a:r>
            <a:r>
              <a:rPr lang="en-US" sz="2800" dirty="0"/>
              <a:t> X344 San Juan </a:t>
            </a:r>
            <a:endParaRPr lang="en-US" sz="2800" dirty="0">
              <a:solidFill>
                <a:schemeClr val="tx1"/>
              </a:solidFill>
            </a:endParaRPr>
          </a:p>
        </p:txBody>
      </p:sp>
    </p:spTree>
    <p:extLst>
      <p:ext uri="{BB962C8B-B14F-4D97-AF65-F5344CB8AC3E}">
        <p14:creationId xmlns:p14="http://schemas.microsoft.com/office/powerpoint/2010/main" val="12368036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012" y="941294"/>
            <a:ext cx="8435788" cy="5230906"/>
          </a:xfrm>
        </p:spPr>
        <p:txBody>
          <a:bodyPr>
            <a:normAutofit/>
          </a:bodyPr>
          <a:lstStyle/>
          <a:p>
            <a:pPr marL="0" indent="0">
              <a:buNone/>
            </a:pPr>
            <a:endParaRPr lang="en-US" dirty="0"/>
          </a:p>
          <a:p>
            <a:pPr marL="0" indent="0">
              <a:buNone/>
            </a:pPr>
            <a:r>
              <a:rPr lang="en-US" sz="1900" dirty="0"/>
              <a:t> </a:t>
            </a:r>
          </a:p>
          <a:p>
            <a:pPr marL="0" indent="0">
              <a:buNone/>
            </a:pPr>
            <a:r>
              <a:rPr lang="en-US" sz="2400" dirty="0"/>
              <a:t>DOE HQ				Pantex				</a:t>
            </a:r>
          </a:p>
          <a:p>
            <a:pPr marL="0" indent="0">
              <a:buNone/>
            </a:pPr>
            <a:r>
              <a:rPr lang="en-US" sz="2400" dirty="0"/>
              <a:t>INL					NREL				</a:t>
            </a:r>
          </a:p>
          <a:p>
            <a:pPr marL="0" indent="0">
              <a:buNone/>
            </a:pPr>
            <a:r>
              <a:rPr lang="en-US" sz="2400" dirty="0"/>
              <a:t>BNL					PNNL</a:t>
            </a:r>
          </a:p>
          <a:p>
            <a:pPr marL="0" indent="0">
              <a:buNone/>
            </a:pPr>
            <a:r>
              <a:rPr lang="en-US" sz="2400" dirty="0"/>
              <a:t>Hanford				KCNSC		            </a:t>
            </a:r>
          </a:p>
          <a:p>
            <a:pPr marL="0" indent="0">
              <a:buNone/>
            </a:pPr>
            <a:r>
              <a:rPr lang="en-US" sz="2400" dirty="0"/>
              <a:t>Schneider Electric 			DOE-NNSA/LANL		</a:t>
            </a:r>
          </a:p>
          <a:p>
            <a:pPr marL="0" indent="0">
              <a:buNone/>
            </a:pPr>
            <a:r>
              <a:rPr lang="en-US" sz="2400" dirty="0"/>
              <a:t>DNFSB					DOE-PPPO			</a:t>
            </a:r>
          </a:p>
          <a:p>
            <a:pPr marL="0" indent="0">
              <a:buNone/>
            </a:pPr>
            <a:r>
              <a:rPr lang="en-US" sz="2400" dirty="0"/>
              <a:t>SRS					LLNL				</a:t>
            </a:r>
          </a:p>
          <a:p>
            <a:pPr marL="0" indent="0">
              <a:buNone/>
            </a:pPr>
            <a:r>
              <a:rPr lang="en-US" sz="2400" dirty="0"/>
              <a:t>DOE-INL				ORNL				</a:t>
            </a:r>
          </a:p>
          <a:p>
            <a:pPr marL="0" indent="0">
              <a:buNone/>
            </a:pPr>
            <a:r>
              <a:rPr lang="en-US" sz="2400" dirty="0"/>
              <a:t>DOE-RL/ORP</a:t>
            </a:r>
          </a:p>
          <a:p>
            <a:endParaRPr lang="en-US" dirty="0"/>
          </a:p>
        </p:txBody>
      </p:sp>
      <p:sp>
        <p:nvSpPr>
          <p:cNvPr id="3" name="Title 2"/>
          <p:cNvSpPr>
            <a:spLocks noGrp="1"/>
          </p:cNvSpPr>
          <p:nvPr>
            <p:ph type="title"/>
          </p:nvPr>
        </p:nvSpPr>
        <p:spPr>
          <a:xfrm>
            <a:off x="322729" y="122238"/>
            <a:ext cx="8364071" cy="563562"/>
          </a:xfrm>
        </p:spPr>
        <p:txBody>
          <a:bodyPr>
            <a:noAutofit/>
          </a:bodyPr>
          <a:lstStyle/>
          <a:p>
            <a:pPr algn="ctr"/>
            <a:r>
              <a:rPr lang="en-US" sz="3200" dirty="0"/>
              <a:t>DOE Complex Site Representation</a:t>
            </a:r>
          </a:p>
        </p:txBody>
      </p:sp>
    </p:spTree>
    <p:extLst>
      <p:ext uri="{BB962C8B-B14F-4D97-AF65-F5344CB8AC3E}">
        <p14:creationId xmlns:p14="http://schemas.microsoft.com/office/powerpoint/2010/main" val="32273075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54E91B-78FB-4B15-8A7F-C0FDF36A70ED}"/>
              </a:ext>
            </a:extLst>
          </p:cNvPr>
          <p:cNvSpPr>
            <a:spLocks noGrp="1"/>
          </p:cNvSpPr>
          <p:nvPr>
            <p:ph idx="1"/>
          </p:nvPr>
        </p:nvSpPr>
        <p:spPr/>
        <p:txBody>
          <a:bodyPr>
            <a:normAutofit fontScale="47500" lnSpcReduction="20000"/>
          </a:bodyPr>
          <a:lstStyle/>
          <a:p>
            <a:r>
              <a:rPr lang="en-US" dirty="0"/>
              <a:t>Facility: DOE Complex</a:t>
            </a:r>
          </a:p>
          <a:p>
            <a:br>
              <a:rPr lang="en-US" dirty="0"/>
            </a:br>
            <a:r>
              <a:rPr lang="en-US" dirty="0"/>
              <a:t>Best Practice Title: Contractor Authority Having Jurisdiction</a:t>
            </a:r>
          </a:p>
          <a:p>
            <a:br>
              <a:rPr lang="en-US" dirty="0"/>
            </a:br>
            <a:r>
              <a:rPr lang="en-US" dirty="0"/>
              <a:t>Point of Contact: (Name, Phone, e-mail) </a:t>
            </a:r>
          </a:p>
          <a:p>
            <a:br>
              <a:rPr lang="en-US" dirty="0"/>
            </a:br>
            <a:r>
              <a:rPr lang="en-US" dirty="0"/>
              <a:t>Brief Description of Best Practice: Provides a template letter to facilitate the assignment of the contractor authority having jurisdiction (C-AHJ) and identifies the routine activities assigned to the C-AHJ from the DOE head of the field element. </a:t>
            </a:r>
          </a:p>
          <a:p>
            <a:br>
              <a:rPr lang="en-US" dirty="0"/>
            </a:br>
            <a:r>
              <a:rPr lang="en-US" dirty="0"/>
              <a:t>Why the best practice was used:  To eliminate inconsistency with the assignment of C-AHJ routine activities. </a:t>
            </a:r>
          </a:p>
          <a:p>
            <a:br>
              <a:rPr lang="en-US" dirty="0"/>
            </a:br>
            <a:r>
              <a:rPr lang="en-US" dirty="0"/>
              <a:t>What are the benefits of the best practice: To promote consistency of the C-AHJ assignment and provide clarity of the routine activities.</a:t>
            </a:r>
          </a:p>
          <a:p>
            <a:br>
              <a:rPr lang="en-US" dirty="0"/>
            </a:br>
            <a:r>
              <a:rPr lang="en-US" dirty="0"/>
              <a:t>What problems/issues were associated with the best practice: N/A (New best practice.)</a:t>
            </a:r>
          </a:p>
          <a:p>
            <a:br>
              <a:rPr lang="en-US" dirty="0"/>
            </a:br>
            <a:r>
              <a:rPr lang="en-US" dirty="0"/>
              <a:t>How the success of the Best Practice was measured: N/A (New best practice.)</a:t>
            </a:r>
          </a:p>
          <a:p>
            <a:br>
              <a:rPr lang="en-US" dirty="0"/>
            </a:br>
            <a:r>
              <a:rPr lang="en-US" dirty="0"/>
              <a:t>Description of process experience using the Best Practice: N/A (New best practice.)</a:t>
            </a:r>
            <a:br>
              <a:rPr lang="en-US" dirty="0"/>
            </a:br>
            <a:endParaRPr lang="en-US" dirty="0"/>
          </a:p>
        </p:txBody>
      </p:sp>
      <p:sp>
        <p:nvSpPr>
          <p:cNvPr id="4" name="Title 2">
            <a:extLst>
              <a:ext uri="{FF2B5EF4-FFF2-40B4-BE49-F238E27FC236}">
                <a16:creationId xmlns:a16="http://schemas.microsoft.com/office/drawing/2014/main" id="{68DDE6DB-769C-42E2-AEDA-5128A443FC46}"/>
              </a:ext>
            </a:extLst>
          </p:cNvPr>
          <p:cNvSpPr>
            <a:spLocks noGrp="1"/>
          </p:cNvSpPr>
          <p:nvPr>
            <p:ph type="title"/>
          </p:nvPr>
        </p:nvSpPr>
        <p:spPr>
          <a:xfrm>
            <a:off x="376518" y="122238"/>
            <a:ext cx="8310282" cy="563562"/>
          </a:xfrm>
        </p:spPr>
        <p:txBody>
          <a:bodyPr>
            <a:noAutofit/>
          </a:bodyPr>
          <a:lstStyle/>
          <a:p>
            <a:pPr algn="ctr"/>
            <a:r>
              <a:rPr lang="en-US" sz="3200" dirty="0"/>
              <a:t>Best Practice </a:t>
            </a:r>
          </a:p>
        </p:txBody>
      </p:sp>
    </p:spTree>
    <p:extLst>
      <p:ext uri="{BB962C8B-B14F-4D97-AF65-F5344CB8AC3E}">
        <p14:creationId xmlns:p14="http://schemas.microsoft.com/office/powerpoint/2010/main" val="11419652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6BEFE-9EC0-4AA8-A1AA-EF13D312A491}"/>
              </a:ext>
            </a:extLst>
          </p:cNvPr>
          <p:cNvSpPr>
            <a:spLocks noGrp="1"/>
          </p:cNvSpPr>
          <p:nvPr>
            <p:ph type="title"/>
          </p:nvPr>
        </p:nvSpPr>
        <p:spPr/>
        <p:txBody>
          <a:bodyPr>
            <a:normAutofit fontScale="90000"/>
          </a:bodyPr>
          <a:lstStyle/>
          <a:p>
            <a:pPr algn="ctr"/>
            <a:r>
              <a:rPr lang="en-US" dirty="0"/>
              <a:t>Definitions</a:t>
            </a:r>
          </a:p>
        </p:txBody>
      </p:sp>
      <p:sp>
        <p:nvSpPr>
          <p:cNvPr id="3" name="Content Placeholder 2">
            <a:extLst>
              <a:ext uri="{FF2B5EF4-FFF2-40B4-BE49-F238E27FC236}">
                <a16:creationId xmlns:a16="http://schemas.microsoft.com/office/drawing/2014/main" id="{C68B3C08-5CC3-4E61-BDED-45047E760DE2}"/>
              </a:ext>
            </a:extLst>
          </p:cNvPr>
          <p:cNvSpPr>
            <a:spLocks noGrp="1"/>
          </p:cNvSpPr>
          <p:nvPr>
            <p:ph sz="half" idx="1"/>
          </p:nvPr>
        </p:nvSpPr>
        <p:spPr/>
        <p:txBody>
          <a:bodyPr>
            <a:normAutofit lnSpcReduction="10000"/>
          </a:bodyPr>
          <a:lstStyle/>
          <a:p>
            <a:pPr marL="0" indent="0">
              <a:buNone/>
            </a:pPr>
            <a:r>
              <a:rPr lang="en-US" dirty="0"/>
              <a:t>In DOE, the head of field element is the AHJ and is ultimately responsible for enforcing requirements of a code or standard, or for approving equipment, materials, an installation, or a procedure, but responsibility can be designated to another federal official and routine activities can be assigned to a contractor. </a:t>
            </a:r>
          </a:p>
          <a:p>
            <a:endParaRPr lang="en-US" dirty="0"/>
          </a:p>
        </p:txBody>
      </p:sp>
      <p:sp>
        <p:nvSpPr>
          <p:cNvPr id="4" name="Content Placeholder 3">
            <a:extLst>
              <a:ext uri="{FF2B5EF4-FFF2-40B4-BE49-F238E27FC236}">
                <a16:creationId xmlns:a16="http://schemas.microsoft.com/office/drawing/2014/main" id="{4AEB3014-696E-4DD0-9DCA-281F50451354}"/>
              </a:ext>
            </a:extLst>
          </p:cNvPr>
          <p:cNvSpPr>
            <a:spLocks noGrp="1"/>
          </p:cNvSpPr>
          <p:nvPr>
            <p:ph sz="half" idx="2"/>
          </p:nvPr>
        </p:nvSpPr>
        <p:spPr/>
        <p:txBody>
          <a:bodyPr>
            <a:normAutofit/>
          </a:bodyPr>
          <a:lstStyle/>
          <a:p>
            <a:pPr marL="0" indent="0">
              <a:buNone/>
            </a:pPr>
            <a:r>
              <a:rPr lang="en-US" dirty="0"/>
              <a:t>A contractor organization, office, or individual assigned routine activities by the head of field element. Routine activities may include assuring compliance with technical requirements of a code or standard, or for approving equipment, materials, an installation, or a procedure.</a:t>
            </a:r>
          </a:p>
          <a:p>
            <a:endParaRPr lang="en-US" dirty="0"/>
          </a:p>
        </p:txBody>
      </p:sp>
      <p:sp>
        <p:nvSpPr>
          <p:cNvPr id="5" name="Text Placeholder 4">
            <a:extLst>
              <a:ext uri="{FF2B5EF4-FFF2-40B4-BE49-F238E27FC236}">
                <a16:creationId xmlns:a16="http://schemas.microsoft.com/office/drawing/2014/main" id="{CF49C648-14F8-42FE-9DC2-50B6BD0F55C3}"/>
              </a:ext>
            </a:extLst>
          </p:cNvPr>
          <p:cNvSpPr>
            <a:spLocks noGrp="1"/>
          </p:cNvSpPr>
          <p:nvPr>
            <p:ph type="body" sz="quarter" idx="10"/>
          </p:nvPr>
        </p:nvSpPr>
        <p:spPr>
          <a:xfrm>
            <a:off x="210262" y="928664"/>
            <a:ext cx="3900055" cy="893618"/>
          </a:xfrm>
        </p:spPr>
        <p:txBody>
          <a:bodyPr/>
          <a:lstStyle/>
          <a:p>
            <a:pPr algn="ctr"/>
            <a:r>
              <a:rPr lang="en-US" dirty="0"/>
              <a:t>DOE Authority Having Jurisdiction (DOE-AHJ). </a:t>
            </a:r>
          </a:p>
        </p:txBody>
      </p:sp>
      <p:sp>
        <p:nvSpPr>
          <p:cNvPr id="6" name="Text Placeholder 5">
            <a:extLst>
              <a:ext uri="{FF2B5EF4-FFF2-40B4-BE49-F238E27FC236}">
                <a16:creationId xmlns:a16="http://schemas.microsoft.com/office/drawing/2014/main" id="{17BDF64C-3144-430D-865E-BC0B0AFC3900}"/>
              </a:ext>
            </a:extLst>
          </p:cNvPr>
          <p:cNvSpPr>
            <a:spLocks noGrp="1"/>
          </p:cNvSpPr>
          <p:nvPr>
            <p:ph type="body" sz="quarter" idx="11"/>
          </p:nvPr>
        </p:nvSpPr>
        <p:spPr>
          <a:xfrm>
            <a:off x="4334846" y="928664"/>
            <a:ext cx="4495801" cy="748144"/>
          </a:xfrm>
        </p:spPr>
        <p:txBody>
          <a:bodyPr/>
          <a:lstStyle/>
          <a:p>
            <a:pPr algn="ctr"/>
            <a:r>
              <a:rPr lang="en-US" dirty="0"/>
              <a:t>Contractor Authority Having Jurisdiction (C-AHJ).</a:t>
            </a:r>
          </a:p>
        </p:txBody>
      </p:sp>
    </p:spTree>
    <p:extLst>
      <p:ext uri="{BB962C8B-B14F-4D97-AF65-F5344CB8AC3E}">
        <p14:creationId xmlns:p14="http://schemas.microsoft.com/office/powerpoint/2010/main" val="13518746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574AA2-7E6A-4601-A68F-46DB9C7BD4D7}"/>
              </a:ext>
            </a:extLst>
          </p:cNvPr>
          <p:cNvSpPr>
            <a:spLocks noGrp="1"/>
          </p:cNvSpPr>
          <p:nvPr>
            <p:ph idx="1"/>
          </p:nvPr>
        </p:nvSpPr>
        <p:spPr>
          <a:xfrm>
            <a:off x="513433" y="751249"/>
            <a:ext cx="8021782" cy="5527963"/>
          </a:xfrm>
        </p:spPr>
        <p:txBody>
          <a:bodyPr>
            <a:normAutofit fontScale="25000" lnSpcReduction="20000"/>
          </a:bodyPr>
          <a:lstStyle/>
          <a:p>
            <a:pPr marL="0" marR="0" indent="0">
              <a:spcBef>
                <a:spcPts val="0"/>
              </a:spcBef>
              <a:spcAft>
                <a:spcPts val="0"/>
              </a:spcAft>
              <a:buNone/>
            </a:pPr>
            <a:r>
              <a:rPr lang="en-US" sz="6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Routine C-AHJ activities include but are not limited to the following: </a:t>
            </a:r>
            <a:endParaRPr lang="en-US" sz="6400" dirty="0">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6400" dirty="0">
                <a:latin typeface="Calibri" panose="020F0502020204030204" pitchFamily="34" charset="0"/>
                <a:ea typeface="Calibri" panose="020F0502020204030204" pitchFamily="34" charset="0"/>
                <a:cs typeface="Times New Roman" panose="02020603050405020304" pitchFamily="18" charset="0"/>
              </a:rPr>
              <a:t> </a:t>
            </a:r>
          </a:p>
          <a:p>
            <a:pPr lvl="0">
              <a:spcBef>
                <a:spcPts val="0"/>
              </a:spcBef>
              <a:buSzPts val="1000"/>
              <a:buFont typeface="+mj-lt"/>
              <a:buAutoNum type="arabicPeriod"/>
            </a:pPr>
            <a:r>
              <a:rPr lang="en-US" sz="6400" dirty="0">
                <a:latin typeface="Calibri" panose="020F0502020204030204" pitchFamily="34" charset="0"/>
                <a:ea typeface="Calibri" panose="020F0502020204030204" pitchFamily="34" charset="0"/>
                <a:cs typeface="Times New Roman" panose="02020603050405020304" pitchFamily="18" charset="0"/>
              </a:rPr>
              <a:t>Render interpretations to provide clarification of NFPA 70 and NFPA 70E requirements (e.g. as permitted by NEC 90.4 and NFPA 70E 350.4).</a:t>
            </a:r>
          </a:p>
          <a:p>
            <a:pPr lvl="0">
              <a:spcBef>
                <a:spcPts val="0"/>
              </a:spcBef>
              <a:buSzPts val="1000"/>
              <a:buFont typeface="+mj-lt"/>
              <a:buAutoNum type="arabicPeriod"/>
            </a:pPr>
            <a:r>
              <a:rPr lang="en-US" sz="6400" dirty="0">
                <a:latin typeface="Calibri" panose="020F0502020204030204" pitchFamily="34" charset="0"/>
                <a:ea typeface="Calibri" panose="020F0502020204030204" pitchFamily="34" charset="0"/>
                <a:cs typeface="Calibri" panose="020F0502020204030204" pitchFamily="34" charset="0"/>
              </a:rPr>
              <a:t>Examine and approve electrical equipment and installations. (i.e. as defined in NEC 110.2 and 110.3)</a:t>
            </a:r>
            <a:endParaRPr lang="en-US" sz="6400" dirty="0">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buSzPts val="1000"/>
              <a:buFont typeface="+mj-lt"/>
              <a:buAutoNum type="arabicPeriod"/>
            </a:pPr>
            <a:r>
              <a:rPr lang="en-US" sz="6400" dirty="0">
                <a:latin typeface="Calibri" panose="020F0502020204030204" pitchFamily="34" charset="0"/>
                <a:ea typeface="Calibri" panose="020F0502020204030204" pitchFamily="34" charset="0"/>
                <a:cs typeface="Times New Roman" panose="02020603050405020304" pitchFamily="18" charset="0"/>
              </a:rPr>
              <a:t>Waive specific requirements in NFPA 70 and NFPA 70E or permit alternative methods where it is assured that equivalent objectives can be achieved by establishing and maintaining effective safety.  </a:t>
            </a:r>
          </a:p>
          <a:p>
            <a:pPr lvl="0">
              <a:spcBef>
                <a:spcPts val="0"/>
              </a:spcBef>
              <a:buSzPts val="1000"/>
              <a:buFont typeface="+mj-lt"/>
              <a:buAutoNum type="arabicPeriod"/>
            </a:pPr>
            <a:r>
              <a:rPr lang="en-US" sz="6400" dirty="0">
                <a:latin typeface="Calibri" panose="020F0502020204030204" pitchFamily="34" charset="0"/>
                <a:ea typeface="Calibri" panose="020F0502020204030204" pitchFamily="34" charset="0"/>
                <a:cs typeface="Times New Roman" panose="02020603050405020304" pitchFamily="18" charset="0"/>
              </a:rPr>
              <a:t>Keep a record of actions on applications for waiver or alternative methods of a specific electrical requirement. </a:t>
            </a:r>
          </a:p>
          <a:p>
            <a:pPr lvl="0">
              <a:spcBef>
                <a:spcPts val="0"/>
              </a:spcBef>
              <a:buSzPts val="1000"/>
              <a:buFont typeface="+mj-lt"/>
              <a:buAutoNum type="arabicPeriod"/>
            </a:pPr>
            <a:r>
              <a:rPr lang="en-US" sz="6400" dirty="0">
                <a:latin typeface="Calibri" panose="020F0502020204030204" pitchFamily="34" charset="0"/>
                <a:ea typeface="Calibri" panose="020F0502020204030204" pitchFamily="34" charset="0"/>
                <a:cs typeface="Times New Roman" panose="02020603050405020304" pitchFamily="18" charset="0"/>
              </a:rPr>
              <a:t>Require plans and/or specifications to assure compliance with NFPA 70 and NFPA 70E.</a:t>
            </a:r>
          </a:p>
          <a:p>
            <a:pPr lvl="0">
              <a:spcBef>
                <a:spcPts val="0"/>
              </a:spcBef>
              <a:buSzPts val="1000"/>
              <a:buFont typeface="+mj-lt"/>
              <a:buAutoNum type="arabicPeriod"/>
            </a:pPr>
            <a:r>
              <a:rPr lang="en-US" sz="6400" dirty="0">
                <a:latin typeface="Calibri" panose="020F0502020204030204" pitchFamily="34" charset="0"/>
                <a:ea typeface="Calibri" panose="020F0502020204030204" pitchFamily="34" charset="0"/>
                <a:cs typeface="Times New Roman" panose="02020603050405020304" pitchFamily="18" charset="0"/>
              </a:rPr>
              <a:t>Inspect, at reasonable times, a building or premises for dangerous or hazardous conditions or equipment as set forth in NFPA 70 and NFPA 70E.  Permitted to direct person(s) to have removed or remedy such dangerous or hazardous conditions or equipment.  </a:t>
            </a:r>
          </a:p>
          <a:p>
            <a:pPr lvl="0">
              <a:spcBef>
                <a:spcPts val="0"/>
              </a:spcBef>
              <a:buSzPts val="1000"/>
              <a:buFont typeface="+mj-lt"/>
              <a:buAutoNum type="arabicPeriod"/>
            </a:pPr>
            <a:r>
              <a:rPr lang="en-US" sz="6400" dirty="0">
                <a:latin typeface="Calibri" panose="020F0502020204030204" pitchFamily="34" charset="0"/>
                <a:ea typeface="Calibri" panose="020F0502020204030204" pitchFamily="34" charset="0"/>
                <a:cs typeface="Times New Roman" panose="02020603050405020304" pitchFamily="18" charset="0"/>
              </a:rPr>
              <a:t>Be empowered to have the premises disconnected from its source of electric supply and/or evacuated when the use of electrical equipment or its installation is found to be dangerous to human life or property.</a:t>
            </a:r>
          </a:p>
          <a:p>
            <a:pPr lvl="0">
              <a:spcBef>
                <a:spcPts val="0"/>
              </a:spcBef>
              <a:buSzPts val="1000"/>
              <a:buFont typeface="+mj-lt"/>
              <a:buAutoNum type="arabicPeriod"/>
            </a:pPr>
            <a:r>
              <a:rPr lang="en-US" sz="6400" dirty="0">
                <a:latin typeface="Calibri" panose="020F0502020204030204" pitchFamily="34" charset="0"/>
                <a:ea typeface="Calibri" panose="020F0502020204030204" pitchFamily="34" charset="0"/>
                <a:cs typeface="Times New Roman" panose="02020603050405020304" pitchFamily="18" charset="0"/>
              </a:rPr>
              <a:t>Assign to other qualified individuals such powers as necessary for the proper administration and compliance of NFPA 70 and NFPA 70E.</a:t>
            </a:r>
          </a:p>
          <a:p>
            <a:pPr lvl="0">
              <a:spcBef>
                <a:spcPts val="0"/>
              </a:spcBef>
              <a:buSzPts val="1000"/>
              <a:buFont typeface="+mj-lt"/>
              <a:buAutoNum type="arabicPeriod"/>
            </a:pPr>
            <a:r>
              <a:rPr lang="en-US" sz="6400" dirty="0">
                <a:latin typeface="Calibri" panose="020F0502020204030204" pitchFamily="34" charset="0"/>
                <a:ea typeface="Calibri" panose="020F0502020204030204" pitchFamily="34" charset="0"/>
                <a:cs typeface="Times New Roman" panose="02020603050405020304" pitchFamily="18" charset="0"/>
              </a:rPr>
              <a:t>Keep a record of electrical inspections, including the date of such inspections and a summary of violations found to exist, the date of the services of notices, and a record of the final disposition of violations. </a:t>
            </a:r>
          </a:p>
          <a:p>
            <a:pPr lvl="0">
              <a:spcBef>
                <a:spcPts val="0"/>
              </a:spcBef>
              <a:buSzPts val="1000"/>
              <a:buFont typeface="+mj-lt"/>
              <a:buAutoNum type="arabicPeriod"/>
            </a:pPr>
            <a:r>
              <a:rPr lang="en-US" sz="6400" dirty="0">
                <a:latin typeface="Calibri" panose="020F0502020204030204" pitchFamily="34" charset="0"/>
                <a:ea typeface="Calibri" panose="020F0502020204030204" pitchFamily="34" charset="0"/>
                <a:cs typeface="Calibri" panose="020F0502020204030204" pitchFamily="34" charset="0"/>
              </a:rPr>
              <a:t>Require violations of NFPA 70 and NFPA 70E be corrected when deemed that conditions hazardous to life and property exist.</a:t>
            </a:r>
            <a:endParaRPr lang="en-US" sz="6400" dirty="0">
              <a:latin typeface="Calibri" panose="020F0502020204030204" pitchFamily="34" charset="0"/>
              <a:ea typeface="Calibri" panose="020F0502020204030204" pitchFamily="34" charset="0"/>
              <a:cs typeface="Times New Roman" panose="02020603050405020304" pitchFamily="18" charset="0"/>
            </a:endParaRPr>
          </a:p>
          <a:p>
            <a:pPr lvl="0">
              <a:spcBef>
                <a:spcPts val="0"/>
              </a:spcBef>
              <a:buSzPts val="1000"/>
              <a:buFont typeface="+mj-lt"/>
              <a:buAutoNum type="arabicPeriod"/>
            </a:pPr>
            <a:r>
              <a:rPr lang="en-US" sz="6400" dirty="0">
                <a:latin typeface="Calibri" panose="020F0502020204030204" pitchFamily="34" charset="0"/>
                <a:ea typeface="Calibri" panose="020F0502020204030204" pitchFamily="34" charset="0"/>
                <a:cs typeface="Calibri" panose="020F0502020204030204" pitchFamily="34" charset="0"/>
              </a:rPr>
              <a:t>Investigate the cause, origin, and circumstances of any fire, explosion, or other hazardous condition related to NFPA 70 and NFPA 70E.</a:t>
            </a:r>
            <a:endParaRPr lang="en-US" sz="64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Title 2">
            <a:extLst>
              <a:ext uri="{FF2B5EF4-FFF2-40B4-BE49-F238E27FC236}">
                <a16:creationId xmlns:a16="http://schemas.microsoft.com/office/drawing/2014/main" id="{10519AFC-177B-4AFF-8C9E-453BE279CDCD}"/>
              </a:ext>
            </a:extLst>
          </p:cNvPr>
          <p:cNvSpPr>
            <a:spLocks noGrp="1"/>
          </p:cNvSpPr>
          <p:nvPr>
            <p:ph type="title"/>
          </p:nvPr>
        </p:nvSpPr>
        <p:spPr>
          <a:xfrm>
            <a:off x="277906" y="122238"/>
            <a:ext cx="8408894" cy="563562"/>
          </a:xfrm>
        </p:spPr>
        <p:txBody>
          <a:bodyPr>
            <a:noAutofit/>
          </a:bodyPr>
          <a:lstStyle/>
          <a:p>
            <a:pPr algn="ctr"/>
            <a:r>
              <a:rPr lang="en-US" sz="3200" dirty="0"/>
              <a:t>Routine Activities</a:t>
            </a:r>
          </a:p>
        </p:txBody>
      </p:sp>
    </p:spTree>
    <p:extLst>
      <p:ext uri="{BB962C8B-B14F-4D97-AF65-F5344CB8AC3E}">
        <p14:creationId xmlns:p14="http://schemas.microsoft.com/office/powerpoint/2010/main" val="27973180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308369F-6D62-452B-8DE7-4589EB008078}"/>
              </a:ext>
            </a:extLst>
          </p:cNvPr>
          <p:cNvPicPr>
            <a:picLocks noGrp="1" noChangeAspect="1"/>
          </p:cNvPicPr>
          <p:nvPr>
            <p:ph idx="1"/>
          </p:nvPr>
        </p:nvPicPr>
        <p:blipFill>
          <a:blip r:embed="rId2"/>
          <a:stretch>
            <a:fillRect/>
          </a:stretch>
        </p:blipFill>
        <p:spPr>
          <a:xfrm>
            <a:off x="1881491" y="923365"/>
            <a:ext cx="5381017" cy="5486399"/>
          </a:xfrm>
          <a:prstGeom prst="rect">
            <a:avLst/>
          </a:prstGeom>
        </p:spPr>
      </p:pic>
      <p:sp>
        <p:nvSpPr>
          <p:cNvPr id="3" name="Title 2">
            <a:extLst>
              <a:ext uri="{FF2B5EF4-FFF2-40B4-BE49-F238E27FC236}">
                <a16:creationId xmlns:a16="http://schemas.microsoft.com/office/drawing/2014/main" id="{0A386DDA-111B-4986-A70E-BE6283994464}"/>
              </a:ext>
            </a:extLst>
          </p:cNvPr>
          <p:cNvSpPr>
            <a:spLocks noGrp="1"/>
          </p:cNvSpPr>
          <p:nvPr>
            <p:ph type="title"/>
          </p:nvPr>
        </p:nvSpPr>
        <p:spPr/>
        <p:txBody>
          <a:bodyPr>
            <a:normAutofit fontScale="90000"/>
          </a:bodyPr>
          <a:lstStyle/>
          <a:p>
            <a:pPr algn="ctr"/>
            <a:r>
              <a:rPr lang="en-US" dirty="0"/>
              <a:t>Assignment of Authority Template</a:t>
            </a:r>
          </a:p>
        </p:txBody>
      </p:sp>
    </p:spTree>
    <p:extLst>
      <p:ext uri="{BB962C8B-B14F-4D97-AF65-F5344CB8AC3E}">
        <p14:creationId xmlns:p14="http://schemas.microsoft.com/office/powerpoint/2010/main" val="596096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EC78F-F3D5-48D0-BDE7-DC9837C80748}"/>
              </a:ext>
            </a:extLst>
          </p:cNvPr>
          <p:cNvSpPr>
            <a:spLocks noGrp="1"/>
          </p:cNvSpPr>
          <p:nvPr>
            <p:ph type="title"/>
          </p:nvPr>
        </p:nvSpPr>
        <p:spPr/>
        <p:txBody>
          <a:bodyPr>
            <a:normAutofit fontScale="90000"/>
          </a:bodyPr>
          <a:lstStyle/>
          <a:p>
            <a:pPr algn="ctr"/>
            <a:r>
              <a:rPr lang="en-US" dirty="0"/>
              <a:t>Potential Future Endeavors:</a:t>
            </a:r>
          </a:p>
        </p:txBody>
      </p:sp>
      <p:sp>
        <p:nvSpPr>
          <p:cNvPr id="3" name="Content Placeholder 2">
            <a:extLst>
              <a:ext uri="{FF2B5EF4-FFF2-40B4-BE49-F238E27FC236}">
                <a16:creationId xmlns:a16="http://schemas.microsoft.com/office/drawing/2014/main" id="{06FC8C6E-9956-4728-9D86-5C36B3D382F7}"/>
              </a:ext>
            </a:extLst>
          </p:cNvPr>
          <p:cNvSpPr>
            <a:spLocks noGrp="1"/>
          </p:cNvSpPr>
          <p:nvPr>
            <p:ph sz="half" idx="1"/>
          </p:nvPr>
        </p:nvSpPr>
        <p:spPr/>
        <p:txBody>
          <a:bodyPr/>
          <a:lstStyle/>
          <a:p>
            <a:pPr marL="0" indent="0">
              <a:buNone/>
            </a:pPr>
            <a:r>
              <a:rPr lang="en-US" dirty="0"/>
              <a:t>Best Practice for Electrical Safety Authority (ESA).</a:t>
            </a:r>
          </a:p>
          <a:p>
            <a:r>
              <a:rPr lang="en-US" sz="2400" dirty="0"/>
              <a:t>NFPA 70E 2018 </a:t>
            </a:r>
          </a:p>
          <a:p>
            <a:pPr marL="0" indent="0">
              <a:buNone/>
            </a:pPr>
            <a:r>
              <a:rPr lang="en-US" sz="2400" dirty="0"/>
              <a:t>	Article 350.4</a:t>
            </a:r>
          </a:p>
          <a:p>
            <a:pPr marL="0" indent="0">
              <a:buNone/>
            </a:pPr>
            <a:endParaRPr lang="en-US" dirty="0"/>
          </a:p>
          <a:p>
            <a:pPr marL="0" indent="0">
              <a:buNone/>
            </a:pPr>
            <a:endParaRPr lang="en-US" dirty="0"/>
          </a:p>
        </p:txBody>
      </p:sp>
      <p:sp>
        <p:nvSpPr>
          <p:cNvPr id="4" name="Content Placeholder 3">
            <a:extLst>
              <a:ext uri="{FF2B5EF4-FFF2-40B4-BE49-F238E27FC236}">
                <a16:creationId xmlns:a16="http://schemas.microsoft.com/office/drawing/2014/main" id="{27D2CD06-42D7-4B59-A4C3-233037B67497}"/>
              </a:ext>
            </a:extLst>
          </p:cNvPr>
          <p:cNvSpPr>
            <a:spLocks noGrp="1"/>
          </p:cNvSpPr>
          <p:nvPr>
            <p:ph sz="half" idx="2"/>
          </p:nvPr>
        </p:nvSpPr>
        <p:spPr>
          <a:xfrm>
            <a:off x="4572000" y="1425388"/>
            <a:ext cx="4383740" cy="4724400"/>
          </a:xfrm>
        </p:spPr>
        <p:txBody>
          <a:bodyPr/>
          <a:lstStyle/>
          <a:p>
            <a:r>
              <a:rPr lang="en-US" dirty="0"/>
              <a:t>    Best Practice for AHJ Qualifications</a:t>
            </a:r>
          </a:p>
          <a:p>
            <a:pPr marL="457200" indent="-457200">
              <a:buFont typeface="Arial" panose="020B0604020202020204" pitchFamily="34" charset="0"/>
              <a:buChar char="•"/>
            </a:pPr>
            <a:r>
              <a:rPr lang="en-US" sz="2400" dirty="0"/>
              <a:t>Certificates </a:t>
            </a:r>
          </a:p>
          <a:p>
            <a:pPr marL="457200" indent="-457200">
              <a:buFont typeface="Arial" panose="020B0604020202020204" pitchFamily="34" charset="0"/>
              <a:buChar char="•"/>
            </a:pPr>
            <a:r>
              <a:rPr lang="en-US" sz="2400" dirty="0"/>
              <a:t>Experience</a:t>
            </a:r>
          </a:p>
          <a:p>
            <a:pPr marL="457200" indent="-457200">
              <a:buFont typeface="Arial" panose="020B0604020202020204" pitchFamily="34" charset="0"/>
              <a:buChar char="•"/>
            </a:pPr>
            <a:r>
              <a:rPr lang="en-US" sz="2400" dirty="0"/>
              <a:t>Recertification</a:t>
            </a:r>
          </a:p>
          <a:p>
            <a:pPr marL="457200" indent="-457200">
              <a:buFont typeface="Arial" panose="020B0604020202020204" pitchFamily="34" charset="0"/>
              <a:buChar char="•"/>
            </a:pPr>
            <a:r>
              <a:rPr lang="en-US" sz="2400" dirty="0"/>
              <a:t>Revocation or Suspension of Authority</a:t>
            </a:r>
          </a:p>
        </p:txBody>
      </p:sp>
    </p:spTree>
    <p:extLst>
      <p:ext uri="{BB962C8B-B14F-4D97-AF65-F5344CB8AC3E}">
        <p14:creationId xmlns:p14="http://schemas.microsoft.com/office/powerpoint/2010/main" val="38082250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2088776" y="1961836"/>
            <a:ext cx="6248400" cy="762000"/>
          </a:xfrm>
        </p:spPr>
        <p:txBody>
          <a:bodyPr/>
          <a:lstStyle/>
          <a:p>
            <a:r>
              <a:rPr lang="en-US" dirty="0"/>
              <a:t>Thank you to our participants</a:t>
            </a:r>
          </a:p>
        </p:txBody>
      </p:sp>
      <p:sp>
        <p:nvSpPr>
          <p:cNvPr id="3" name="TextBox 2">
            <a:extLst>
              <a:ext uri="{FF2B5EF4-FFF2-40B4-BE49-F238E27FC236}">
                <a16:creationId xmlns:a16="http://schemas.microsoft.com/office/drawing/2014/main" id="{158F2EAD-7F8D-4196-865C-AB909249502F}"/>
              </a:ext>
            </a:extLst>
          </p:cNvPr>
          <p:cNvSpPr txBox="1"/>
          <p:nvPr/>
        </p:nvSpPr>
        <p:spPr>
          <a:xfrm>
            <a:off x="2169458" y="2782018"/>
            <a:ext cx="6974542" cy="2308324"/>
          </a:xfrm>
          <a:prstGeom prst="rect">
            <a:avLst/>
          </a:prstGeom>
          <a:noFill/>
        </p:spPr>
        <p:txBody>
          <a:bodyPr wrap="square" rtlCol="0">
            <a:spAutoFit/>
          </a:bodyPr>
          <a:lstStyle/>
          <a:p>
            <a:r>
              <a:rPr lang="en-US" dirty="0">
                <a:solidFill>
                  <a:schemeClr val="tx1"/>
                </a:solidFill>
              </a:rPr>
              <a:t>Heath Garrison  	Patrick Romero	Jennifer Martin	</a:t>
            </a:r>
          </a:p>
          <a:p>
            <a:r>
              <a:rPr lang="en-US" dirty="0"/>
              <a:t>Earl </a:t>
            </a:r>
            <a:r>
              <a:rPr lang="en-US" dirty="0" err="1"/>
              <a:t>Myott</a:t>
            </a:r>
            <a:r>
              <a:rPr lang="en-US" dirty="0"/>
              <a:t>	William Briscoe	Jeff Williams</a:t>
            </a:r>
          </a:p>
          <a:p>
            <a:r>
              <a:rPr lang="en-US" dirty="0">
                <a:solidFill>
                  <a:schemeClr val="tx1"/>
                </a:solidFill>
              </a:rPr>
              <a:t>Mike Sutton	Jim Watson	Dexter Smith</a:t>
            </a:r>
          </a:p>
          <a:p>
            <a:r>
              <a:rPr lang="en-US" dirty="0">
                <a:solidFill>
                  <a:schemeClr val="tx1"/>
                </a:solidFill>
              </a:rPr>
              <a:t>E</a:t>
            </a:r>
            <a:r>
              <a:rPr lang="en-US" dirty="0"/>
              <a:t>ugene Santiago </a:t>
            </a:r>
            <a:r>
              <a:rPr lang="en-US"/>
              <a:t>	Jonathan </a:t>
            </a:r>
            <a:r>
              <a:rPr lang="en-US" dirty="0"/>
              <a:t>Swanks 	Craig Miller</a:t>
            </a:r>
          </a:p>
          <a:p>
            <a:r>
              <a:rPr lang="en-US" dirty="0">
                <a:solidFill>
                  <a:schemeClr val="tx1"/>
                </a:solidFill>
              </a:rPr>
              <a:t>John </a:t>
            </a:r>
            <a:r>
              <a:rPr lang="en-US" dirty="0" err="1">
                <a:solidFill>
                  <a:schemeClr val="tx1"/>
                </a:solidFill>
              </a:rPr>
              <a:t>Di</a:t>
            </a:r>
            <a:r>
              <a:rPr lang="en-US" dirty="0" err="1"/>
              <a:t>erkes</a:t>
            </a:r>
            <a:r>
              <a:rPr lang="en-US" dirty="0"/>
              <a:t>	Kevin </a:t>
            </a:r>
            <a:r>
              <a:rPr lang="en-US" dirty="0" err="1"/>
              <a:t>Enomoto</a:t>
            </a:r>
            <a:r>
              <a:rPr lang="en-US" dirty="0"/>
              <a:t>	Russ Harwood	</a:t>
            </a:r>
          </a:p>
          <a:p>
            <a:r>
              <a:rPr lang="en-US" dirty="0">
                <a:solidFill>
                  <a:schemeClr val="tx1"/>
                </a:solidFill>
              </a:rPr>
              <a:t>James Parha</a:t>
            </a:r>
            <a:r>
              <a:rPr lang="en-US" dirty="0"/>
              <a:t>m 	Kevin Norris	John Whipple	</a:t>
            </a:r>
          </a:p>
          <a:p>
            <a:r>
              <a:rPr lang="en-US" dirty="0">
                <a:solidFill>
                  <a:schemeClr val="tx1"/>
                </a:solidFill>
              </a:rPr>
              <a:t>Kurt </a:t>
            </a:r>
            <a:r>
              <a:rPr lang="en-US" dirty="0" err="1">
                <a:solidFill>
                  <a:schemeClr val="tx1"/>
                </a:solidFill>
              </a:rPr>
              <a:t>Ririe</a:t>
            </a:r>
            <a:r>
              <a:rPr lang="en-US" dirty="0">
                <a:solidFill>
                  <a:schemeClr val="tx1"/>
                </a:solidFill>
              </a:rPr>
              <a:t>		Martin </a:t>
            </a:r>
            <a:r>
              <a:rPr lang="en-US" dirty="0" err="1">
                <a:solidFill>
                  <a:schemeClr val="tx1"/>
                </a:solidFill>
              </a:rPr>
              <a:t>Iedema</a:t>
            </a:r>
            <a:r>
              <a:rPr lang="en-US" dirty="0">
                <a:solidFill>
                  <a:schemeClr val="tx1"/>
                </a:solidFill>
              </a:rPr>
              <a:t> 	Sandy </a:t>
            </a:r>
            <a:r>
              <a:rPr lang="en-US" dirty="0" err="1">
                <a:solidFill>
                  <a:schemeClr val="tx1"/>
                </a:solidFill>
              </a:rPr>
              <a:t>Engelberg</a:t>
            </a:r>
            <a:endParaRPr lang="en-US" dirty="0">
              <a:solidFill>
                <a:schemeClr val="tx1"/>
              </a:solidFill>
            </a:endParaRPr>
          </a:p>
          <a:p>
            <a:r>
              <a:rPr lang="en-US" dirty="0"/>
              <a:t>Moriah </a:t>
            </a:r>
            <a:r>
              <a:rPr lang="en-US" dirty="0" err="1"/>
              <a:t>Ferullo</a:t>
            </a:r>
            <a:r>
              <a:rPr lang="en-US" dirty="0"/>
              <a:t>	David Weitzman</a:t>
            </a:r>
            <a:endParaRPr lang="en-US" dirty="0">
              <a:solidFill>
                <a:schemeClr val="tx1"/>
              </a:solidFill>
            </a:endParaRPr>
          </a:p>
        </p:txBody>
      </p:sp>
    </p:spTree>
    <p:extLst>
      <p:ext uri="{BB962C8B-B14F-4D97-AF65-F5344CB8AC3E}">
        <p14:creationId xmlns:p14="http://schemas.microsoft.com/office/powerpoint/2010/main" val="3149621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0C8787-F4B9-49B2-983E-37EF204D447E}"/>
              </a:ext>
            </a:extLst>
          </p:cNvPr>
          <p:cNvSpPr>
            <a:spLocks noGrp="1"/>
          </p:cNvSpPr>
          <p:nvPr>
            <p:ph idx="1"/>
          </p:nvPr>
        </p:nvSpPr>
        <p:spPr>
          <a:xfrm>
            <a:off x="457200" y="1371600"/>
            <a:ext cx="8229600" cy="1511559"/>
          </a:xfrm>
        </p:spPr>
        <p:txBody>
          <a:bodyPr>
            <a:normAutofit/>
          </a:bodyPr>
          <a:lstStyle/>
          <a:p>
            <a:pPr marL="0" indent="0">
              <a:buNone/>
            </a:pPr>
            <a:r>
              <a:rPr lang="en-US" sz="4400" dirty="0"/>
              <a:t>Questions?</a:t>
            </a:r>
          </a:p>
        </p:txBody>
      </p:sp>
    </p:spTree>
    <p:extLst>
      <p:ext uri="{BB962C8B-B14F-4D97-AF65-F5344CB8AC3E}">
        <p14:creationId xmlns:p14="http://schemas.microsoft.com/office/powerpoint/2010/main" val="2542470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6CB77E-F10B-4780-9B24-F693BA9E6E1D}"/>
              </a:ext>
            </a:extLst>
          </p:cNvPr>
          <p:cNvSpPr>
            <a:spLocks noGrp="1"/>
          </p:cNvSpPr>
          <p:nvPr>
            <p:ph type="title"/>
          </p:nvPr>
        </p:nvSpPr>
        <p:spPr/>
        <p:txBody>
          <a:bodyPr>
            <a:normAutofit fontScale="90000"/>
          </a:bodyPr>
          <a:lstStyle/>
          <a:p>
            <a:r>
              <a:rPr lang="en-US" dirty="0"/>
              <a:t>Working Group Descriptions</a:t>
            </a:r>
          </a:p>
        </p:txBody>
      </p:sp>
      <p:pic>
        <p:nvPicPr>
          <p:cNvPr id="2" name="Picture 1">
            <a:extLst>
              <a:ext uri="{FF2B5EF4-FFF2-40B4-BE49-F238E27FC236}">
                <a16:creationId xmlns:a16="http://schemas.microsoft.com/office/drawing/2014/main" id="{9D58F8B2-415A-45D1-9DC0-D7FACE257384}"/>
              </a:ext>
            </a:extLst>
          </p:cNvPr>
          <p:cNvPicPr>
            <a:picLocks noChangeAspect="1"/>
          </p:cNvPicPr>
          <p:nvPr/>
        </p:nvPicPr>
        <p:blipFill>
          <a:blip r:embed="rId2"/>
          <a:stretch>
            <a:fillRect/>
          </a:stretch>
        </p:blipFill>
        <p:spPr>
          <a:xfrm>
            <a:off x="23812" y="2028825"/>
            <a:ext cx="9096375" cy="2800350"/>
          </a:xfrm>
          <a:prstGeom prst="rect">
            <a:avLst/>
          </a:prstGeom>
        </p:spPr>
      </p:pic>
      <p:sp>
        <p:nvSpPr>
          <p:cNvPr id="4" name="TextBox 3">
            <a:extLst>
              <a:ext uri="{FF2B5EF4-FFF2-40B4-BE49-F238E27FC236}">
                <a16:creationId xmlns:a16="http://schemas.microsoft.com/office/drawing/2014/main" id="{58687D41-B985-45AB-AD7C-AEF972B1785F}"/>
              </a:ext>
            </a:extLst>
          </p:cNvPr>
          <p:cNvSpPr txBox="1"/>
          <p:nvPr/>
        </p:nvSpPr>
        <p:spPr>
          <a:xfrm>
            <a:off x="457200" y="1101012"/>
            <a:ext cx="3818994" cy="369332"/>
          </a:xfrm>
          <a:prstGeom prst="rect">
            <a:avLst/>
          </a:prstGeom>
          <a:noFill/>
        </p:spPr>
        <p:txBody>
          <a:bodyPr wrap="none" rtlCol="0">
            <a:spAutoFit/>
          </a:bodyPr>
          <a:lstStyle/>
          <a:p>
            <a:r>
              <a:rPr lang="en-US" dirty="0"/>
              <a:t>Leads: Andrew Olsen &amp; Vince Bollinger</a:t>
            </a:r>
            <a:endParaRPr lang="en-US" dirty="0">
              <a:solidFill>
                <a:schemeClr val="tx1"/>
              </a:solidFill>
            </a:endParaRPr>
          </a:p>
        </p:txBody>
      </p:sp>
    </p:spTree>
    <p:extLst>
      <p:ext uri="{BB962C8B-B14F-4D97-AF65-F5344CB8AC3E}">
        <p14:creationId xmlns:p14="http://schemas.microsoft.com/office/powerpoint/2010/main" val="12596996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269" y="1270"/>
            <a:ext cx="2635885" cy="6858000"/>
          </a:xfrm>
          <a:custGeom>
            <a:avLst/>
            <a:gdLst/>
            <a:ahLst/>
            <a:cxnLst/>
            <a:rect l="l" t="t" r="r" b="b"/>
            <a:pathLst>
              <a:path w="2635885" h="6858000">
                <a:moveTo>
                  <a:pt x="2635504" y="0"/>
                </a:moveTo>
                <a:lnTo>
                  <a:pt x="0" y="6858001"/>
                </a:lnTo>
              </a:path>
            </a:pathLst>
          </a:custGeom>
          <a:ln w="12700">
            <a:solidFill>
              <a:srgbClr val="000000"/>
            </a:solidFill>
          </a:ln>
        </p:spPr>
        <p:txBody>
          <a:bodyPr wrap="square" lIns="0" tIns="0" rIns="0" bIns="0" rtlCol="0"/>
          <a:lstStyle/>
          <a:p>
            <a:endParaRPr/>
          </a:p>
        </p:txBody>
      </p:sp>
      <p:sp>
        <p:nvSpPr>
          <p:cNvPr id="3" name="object 3"/>
          <p:cNvSpPr/>
          <p:nvPr/>
        </p:nvSpPr>
        <p:spPr>
          <a:xfrm>
            <a:off x="1270" y="0"/>
            <a:ext cx="3855085" cy="4956810"/>
          </a:xfrm>
          <a:custGeom>
            <a:avLst/>
            <a:gdLst/>
            <a:ahLst/>
            <a:cxnLst/>
            <a:rect l="l" t="t" r="r" b="b"/>
            <a:pathLst>
              <a:path w="3855085" h="4956810">
                <a:moveTo>
                  <a:pt x="0" y="4956556"/>
                </a:moveTo>
                <a:lnTo>
                  <a:pt x="3855084" y="0"/>
                </a:lnTo>
              </a:path>
            </a:pathLst>
          </a:custGeom>
          <a:ln w="12700">
            <a:solidFill>
              <a:srgbClr val="000000"/>
            </a:solidFill>
          </a:ln>
        </p:spPr>
        <p:txBody>
          <a:bodyPr wrap="square" lIns="0" tIns="0" rIns="0" bIns="0" rtlCol="0"/>
          <a:lstStyle/>
          <a:p>
            <a:endParaRPr/>
          </a:p>
        </p:txBody>
      </p:sp>
      <p:sp>
        <p:nvSpPr>
          <p:cNvPr id="4" name="object 4"/>
          <p:cNvSpPr txBox="1"/>
          <p:nvPr/>
        </p:nvSpPr>
        <p:spPr>
          <a:xfrm>
            <a:off x="362902" y="6460490"/>
            <a:ext cx="8609965" cy="323850"/>
          </a:xfrm>
          <a:prstGeom prst="rect">
            <a:avLst/>
          </a:prstGeom>
        </p:spPr>
        <p:txBody>
          <a:bodyPr vert="horz" wrap="square" lIns="0" tIns="0" rIns="0" bIns="0" rtlCol="0">
            <a:spAutoFit/>
          </a:bodyPr>
          <a:lstStyle/>
          <a:p>
            <a:pPr marL="12700" marR="5080">
              <a:lnSpc>
                <a:spcPct val="100000"/>
              </a:lnSpc>
            </a:pPr>
            <a:r>
              <a:rPr sz="1000" spc="-5" dirty="0">
                <a:latin typeface="Calibri"/>
                <a:cs typeface="Calibri"/>
              </a:rPr>
              <a:t>EFCOG promotes excellence in all aspects of the </a:t>
            </a:r>
            <a:r>
              <a:rPr sz="1000" spc="-10" dirty="0">
                <a:latin typeface="Calibri"/>
                <a:cs typeface="Calibri"/>
              </a:rPr>
              <a:t>operation, </a:t>
            </a:r>
            <a:r>
              <a:rPr sz="1000" spc="-5" dirty="0">
                <a:latin typeface="Calibri"/>
                <a:cs typeface="Calibri"/>
              </a:rPr>
              <a:t>management, and integration of </a:t>
            </a:r>
            <a:r>
              <a:rPr sz="1000" dirty="0">
                <a:latin typeface="Calibri"/>
                <a:cs typeface="Calibri"/>
              </a:rPr>
              <a:t>DOE </a:t>
            </a:r>
            <a:r>
              <a:rPr sz="1000" spc="-10" dirty="0">
                <a:latin typeface="Calibri"/>
                <a:cs typeface="Calibri"/>
              </a:rPr>
              <a:t>facilities </a:t>
            </a:r>
            <a:r>
              <a:rPr sz="1000" spc="-5" dirty="0">
                <a:latin typeface="Calibri"/>
                <a:cs typeface="Calibri"/>
              </a:rPr>
              <a:t>in </a:t>
            </a:r>
            <a:r>
              <a:rPr sz="1000" dirty="0">
                <a:latin typeface="Calibri"/>
                <a:cs typeface="Calibri"/>
              </a:rPr>
              <a:t>a safe, </a:t>
            </a:r>
            <a:r>
              <a:rPr sz="1000" spc="-5" dirty="0">
                <a:latin typeface="Calibri"/>
                <a:cs typeface="Calibri"/>
              </a:rPr>
              <a:t>environmentally </a:t>
            </a:r>
            <a:r>
              <a:rPr sz="1000" spc="-10" dirty="0">
                <a:latin typeface="Calibri"/>
                <a:cs typeface="Calibri"/>
              </a:rPr>
              <a:t>sound, </a:t>
            </a:r>
            <a:r>
              <a:rPr sz="1000" spc="-5" dirty="0">
                <a:latin typeface="Calibri"/>
                <a:cs typeface="Calibri"/>
              </a:rPr>
              <a:t>efficient and cost-effective  manner through the </a:t>
            </a:r>
            <a:r>
              <a:rPr sz="1000" spc="-10" dirty="0">
                <a:latin typeface="Calibri"/>
                <a:cs typeface="Calibri"/>
              </a:rPr>
              <a:t>ongoing </a:t>
            </a:r>
            <a:r>
              <a:rPr sz="1000" spc="-5" dirty="0">
                <a:latin typeface="Calibri"/>
                <a:cs typeface="Calibri"/>
              </a:rPr>
              <a:t>exchange of </a:t>
            </a:r>
            <a:r>
              <a:rPr sz="1000" spc="-10" dirty="0">
                <a:latin typeface="Calibri"/>
                <a:cs typeface="Calibri"/>
              </a:rPr>
              <a:t>information </a:t>
            </a:r>
            <a:r>
              <a:rPr sz="1000" spc="-5" dirty="0">
                <a:latin typeface="Calibri"/>
                <a:cs typeface="Calibri"/>
              </a:rPr>
              <a:t>on lessons</a:t>
            </a:r>
            <a:r>
              <a:rPr sz="1000" spc="125" dirty="0">
                <a:latin typeface="Calibri"/>
                <a:cs typeface="Calibri"/>
              </a:rPr>
              <a:t> </a:t>
            </a:r>
            <a:r>
              <a:rPr sz="1000" spc="-5" dirty="0">
                <a:latin typeface="Calibri"/>
                <a:cs typeface="Calibri"/>
              </a:rPr>
              <a:t>learned.</a:t>
            </a:r>
            <a:endParaRPr sz="1000">
              <a:latin typeface="Calibri"/>
              <a:cs typeface="Calibri"/>
            </a:endParaRPr>
          </a:p>
        </p:txBody>
      </p:sp>
      <p:sp>
        <p:nvSpPr>
          <p:cNvPr id="5" name="object 5"/>
          <p:cNvSpPr/>
          <p:nvPr/>
        </p:nvSpPr>
        <p:spPr>
          <a:xfrm>
            <a:off x="17779" y="81280"/>
            <a:ext cx="2085339" cy="726440"/>
          </a:xfrm>
          <a:prstGeom prst="rect">
            <a:avLst/>
          </a:prstGeom>
          <a:blipFill>
            <a:blip r:embed="rId2" cstate="print"/>
            <a:stretch>
              <a:fillRect/>
            </a:stretch>
          </a:blipFill>
        </p:spPr>
        <p:txBody>
          <a:bodyPr wrap="square" lIns="0" tIns="0" rIns="0" bIns="0" rtlCol="0"/>
          <a:lstStyle/>
          <a:p>
            <a:endParaRPr/>
          </a:p>
        </p:txBody>
      </p:sp>
      <p:sp>
        <p:nvSpPr>
          <p:cNvPr id="6" name="object 6"/>
          <p:cNvSpPr txBox="1">
            <a:spLocks noGrp="1"/>
          </p:cNvSpPr>
          <p:nvPr>
            <p:ph type="title"/>
          </p:nvPr>
        </p:nvSpPr>
        <p:spPr>
          <a:xfrm>
            <a:off x="2438400" y="2667000"/>
            <a:ext cx="5024755" cy="1661993"/>
          </a:xfrm>
          <a:prstGeom prst="rect">
            <a:avLst/>
          </a:prstGeom>
        </p:spPr>
        <p:txBody>
          <a:bodyPr vert="horz" wrap="square" lIns="0" tIns="0" rIns="0" bIns="0" rtlCol="0">
            <a:spAutoFit/>
          </a:bodyPr>
          <a:lstStyle/>
          <a:p>
            <a:pPr marL="12700" algn="ctr">
              <a:lnSpc>
                <a:spcPct val="100000"/>
              </a:lnSpc>
            </a:pPr>
            <a:r>
              <a:rPr sz="5400" spc="-5" dirty="0">
                <a:solidFill>
                  <a:srgbClr val="001851"/>
                </a:solidFill>
              </a:rPr>
              <a:t>Electrical</a:t>
            </a:r>
            <a:r>
              <a:rPr sz="5400" spc="-80" dirty="0">
                <a:solidFill>
                  <a:srgbClr val="001851"/>
                </a:solidFill>
              </a:rPr>
              <a:t> </a:t>
            </a:r>
            <a:r>
              <a:rPr sz="5400" spc="-55" dirty="0">
                <a:solidFill>
                  <a:srgbClr val="001851"/>
                </a:solidFill>
              </a:rPr>
              <a:t>Training</a:t>
            </a:r>
            <a:r>
              <a:rPr lang="en-US" sz="5400" spc="-55" dirty="0">
                <a:solidFill>
                  <a:srgbClr val="001851"/>
                </a:solidFill>
              </a:rPr>
              <a:t> Subgroup</a:t>
            </a:r>
            <a:endParaRPr sz="5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BB597A-704A-404C-9FF8-96E31A20419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048504" y="1582129"/>
            <a:ext cx="4356750" cy="1556825"/>
          </a:xfrm>
          <a:prstGeom prst="rect">
            <a:avLst/>
          </a:prstGeom>
        </p:spPr>
      </p:pic>
      <p:sp>
        <p:nvSpPr>
          <p:cNvPr id="6" name="Text Placeholder 1">
            <a:extLst>
              <a:ext uri="{FF2B5EF4-FFF2-40B4-BE49-F238E27FC236}">
                <a16:creationId xmlns:a16="http://schemas.microsoft.com/office/drawing/2014/main" id="{A3B71A1E-CCC6-4EB2-B966-FA1DE7F24C60}"/>
              </a:ext>
            </a:extLst>
          </p:cNvPr>
          <p:cNvSpPr>
            <a:spLocks noGrp="1"/>
          </p:cNvSpPr>
          <p:nvPr>
            <p:ph type="body" sz="quarter" idx="12"/>
          </p:nvPr>
        </p:nvSpPr>
        <p:spPr>
          <a:xfrm>
            <a:off x="1956905" y="3719046"/>
            <a:ext cx="6539948" cy="1426552"/>
          </a:xfrm>
        </p:spPr>
        <p:txBody>
          <a:bodyPr/>
          <a:lstStyle/>
          <a:p>
            <a:pPr algn="ctr"/>
            <a:r>
              <a:rPr lang="en-US" sz="5400" dirty="0"/>
              <a:t>DOE Golden Field Office</a:t>
            </a:r>
          </a:p>
          <a:p>
            <a:pPr algn="ctr"/>
            <a:r>
              <a:rPr lang="en-US" dirty="0"/>
              <a:t>Director – Derek </a:t>
            </a:r>
            <a:r>
              <a:rPr lang="en-US" dirty="0" err="1"/>
              <a:t>Passarelli</a:t>
            </a:r>
            <a:endParaRPr lang="en-US" dirty="0"/>
          </a:p>
        </p:txBody>
      </p:sp>
    </p:spTree>
    <p:extLst>
      <p:ext uri="{BB962C8B-B14F-4D97-AF65-F5344CB8AC3E}">
        <p14:creationId xmlns:p14="http://schemas.microsoft.com/office/powerpoint/2010/main" val="19313894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6257" y="1797784"/>
            <a:ext cx="5436235" cy="3262432"/>
          </a:xfrm>
          <a:prstGeom prst="rect">
            <a:avLst/>
          </a:prstGeom>
        </p:spPr>
        <p:txBody>
          <a:bodyPr vert="horz" wrap="square" lIns="0" tIns="0" rIns="0" bIns="0" rtlCol="0">
            <a:spAutoFit/>
          </a:bodyPr>
          <a:lstStyle/>
          <a:p>
            <a:pPr marL="355600" indent="-342900">
              <a:lnSpc>
                <a:spcPct val="100000"/>
              </a:lnSpc>
              <a:buFont typeface="Arial"/>
              <a:buChar char="•"/>
              <a:tabLst>
                <a:tab pos="354965" algn="l"/>
                <a:tab pos="355600" algn="l"/>
              </a:tabLst>
            </a:pPr>
            <a:r>
              <a:rPr sz="2300" b="1" spc="-5" dirty="0">
                <a:solidFill>
                  <a:srgbClr val="00184F"/>
                </a:solidFill>
                <a:latin typeface="Calibri"/>
                <a:cs typeface="Calibri"/>
              </a:rPr>
              <a:t>Andrew Olsen</a:t>
            </a:r>
            <a:r>
              <a:rPr sz="2300" b="1" spc="-100" dirty="0">
                <a:solidFill>
                  <a:srgbClr val="00184F"/>
                </a:solidFill>
                <a:latin typeface="Calibri"/>
                <a:cs typeface="Calibri"/>
              </a:rPr>
              <a:t> </a:t>
            </a:r>
            <a:r>
              <a:rPr sz="2300" b="1" dirty="0">
                <a:solidFill>
                  <a:srgbClr val="00184F"/>
                </a:solidFill>
                <a:latin typeface="Calibri"/>
                <a:cs typeface="Calibri"/>
              </a:rPr>
              <a:t>–</a:t>
            </a:r>
            <a:r>
              <a:rPr lang="en-US" sz="2300" b="1" dirty="0">
                <a:solidFill>
                  <a:srgbClr val="00184F"/>
                </a:solidFill>
                <a:latin typeface="Calibri"/>
                <a:cs typeface="Calibri"/>
              </a:rPr>
              <a:t> elecTrain</a:t>
            </a:r>
          </a:p>
          <a:p>
            <a:pPr marL="355600" indent="-342900">
              <a:lnSpc>
                <a:spcPct val="100000"/>
              </a:lnSpc>
              <a:buFont typeface="Arial"/>
              <a:buChar char="•"/>
              <a:tabLst>
                <a:tab pos="354965" algn="l"/>
                <a:tab pos="355600" algn="l"/>
              </a:tabLst>
            </a:pPr>
            <a:r>
              <a:rPr lang="en-US" sz="2300" b="1" dirty="0">
                <a:solidFill>
                  <a:srgbClr val="00184F"/>
                </a:solidFill>
                <a:latin typeface="Calibri"/>
                <a:cs typeface="Calibri"/>
              </a:rPr>
              <a:t>Vincent Bollinger – NREL</a:t>
            </a:r>
          </a:p>
          <a:p>
            <a:pPr marL="355600" indent="-342900">
              <a:lnSpc>
                <a:spcPct val="100000"/>
              </a:lnSpc>
              <a:buFont typeface="Arial"/>
              <a:buChar char="•"/>
              <a:tabLst>
                <a:tab pos="354965" algn="l"/>
                <a:tab pos="355600" algn="l"/>
              </a:tabLst>
            </a:pPr>
            <a:r>
              <a:rPr lang="en-US" sz="2300" b="1" dirty="0">
                <a:solidFill>
                  <a:srgbClr val="00184F"/>
                </a:solidFill>
                <a:latin typeface="Calibri"/>
                <a:cs typeface="Calibri"/>
              </a:rPr>
              <a:t>Leland Chandler – Savannah River</a:t>
            </a:r>
          </a:p>
          <a:p>
            <a:pPr marL="355600" indent="-342900">
              <a:lnSpc>
                <a:spcPct val="100000"/>
              </a:lnSpc>
              <a:buFont typeface="Arial"/>
              <a:buChar char="•"/>
              <a:tabLst>
                <a:tab pos="354965" algn="l"/>
                <a:tab pos="355600" algn="l"/>
              </a:tabLst>
            </a:pPr>
            <a:r>
              <a:rPr lang="en-US" sz="2300" b="1" dirty="0">
                <a:solidFill>
                  <a:srgbClr val="00184F"/>
                </a:solidFill>
                <a:latin typeface="Calibri"/>
                <a:cs typeface="Calibri"/>
              </a:rPr>
              <a:t>Richard Green – LLNL</a:t>
            </a:r>
          </a:p>
          <a:p>
            <a:pPr marL="355600" indent="-342900">
              <a:lnSpc>
                <a:spcPct val="100000"/>
              </a:lnSpc>
              <a:buFont typeface="Arial"/>
              <a:buChar char="•"/>
              <a:tabLst>
                <a:tab pos="354965" algn="l"/>
                <a:tab pos="355600" algn="l"/>
              </a:tabLst>
            </a:pPr>
            <a:r>
              <a:rPr lang="en-US" sz="2300" b="1" dirty="0">
                <a:solidFill>
                  <a:srgbClr val="00184F"/>
                </a:solidFill>
                <a:latin typeface="Calibri"/>
                <a:cs typeface="Calibri"/>
              </a:rPr>
              <a:t>Robert Weiss – LANL</a:t>
            </a:r>
          </a:p>
          <a:p>
            <a:pPr marL="355600" indent="-342900">
              <a:lnSpc>
                <a:spcPct val="100000"/>
              </a:lnSpc>
              <a:buFont typeface="Arial"/>
              <a:buChar char="•"/>
              <a:tabLst>
                <a:tab pos="354965" algn="l"/>
                <a:tab pos="355600" algn="l"/>
              </a:tabLst>
            </a:pPr>
            <a:r>
              <a:rPr lang="en-US" sz="2300" b="1" dirty="0">
                <a:solidFill>
                  <a:srgbClr val="00184F"/>
                </a:solidFill>
                <a:latin typeface="Calibri"/>
                <a:cs typeface="Calibri"/>
              </a:rPr>
              <a:t>Brad </a:t>
            </a:r>
            <a:r>
              <a:rPr lang="en-US" sz="2300" b="1" dirty="0" err="1">
                <a:solidFill>
                  <a:srgbClr val="00184F"/>
                </a:solidFill>
                <a:latin typeface="Calibri"/>
                <a:cs typeface="Calibri"/>
              </a:rPr>
              <a:t>Stedem</a:t>
            </a:r>
            <a:r>
              <a:rPr lang="en-US" sz="2300" b="1" dirty="0">
                <a:solidFill>
                  <a:srgbClr val="00184F"/>
                </a:solidFill>
                <a:latin typeface="Calibri"/>
                <a:cs typeface="Calibri"/>
              </a:rPr>
              <a:t> – Honeywell</a:t>
            </a:r>
          </a:p>
          <a:p>
            <a:pPr marL="355600" indent="-342900">
              <a:lnSpc>
                <a:spcPct val="100000"/>
              </a:lnSpc>
              <a:buFont typeface="Arial"/>
              <a:buChar char="•"/>
              <a:tabLst>
                <a:tab pos="354965" algn="l"/>
                <a:tab pos="355600" algn="l"/>
              </a:tabLst>
            </a:pPr>
            <a:r>
              <a:rPr lang="en-US" sz="2300" b="1" dirty="0">
                <a:solidFill>
                  <a:srgbClr val="00184F"/>
                </a:solidFill>
                <a:latin typeface="Calibri"/>
                <a:cs typeface="Calibri"/>
              </a:rPr>
              <a:t>Raymond </a:t>
            </a:r>
            <a:r>
              <a:rPr lang="en-US" sz="2300" b="1" dirty="0" err="1">
                <a:solidFill>
                  <a:srgbClr val="00184F"/>
                </a:solidFill>
                <a:latin typeface="Calibri"/>
                <a:cs typeface="Calibri"/>
              </a:rPr>
              <a:t>Joggerst</a:t>
            </a:r>
            <a:r>
              <a:rPr lang="en-US" sz="2300" b="1" dirty="0">
                <a:solidFill>
                  <a:srgbClr val="00184F"/>
                </a:solidFill>
                <a:latin typeface="Calibri"/>
                <a:cs typeface="Calibri"/>
              </a:rPr>
              <a:t> – LANL</a:t>
            </a:r>
          </a:p>
          <a:p>
            <a:pPr marL="355600" indent="-342900">
              <a:lnSpc>
                <a:spcPct val="100000"/>
              </a:lnSpc>
              <a:buFont typeface="Arial"/>
              <a:buChar char="•"/>
              <a:tabLst>
                <a:tab pos="354965" algn="l"/>
                <a:tab pos="355600" algn="l"/>
              </a:tabLst>
            </a:pPr>
            <a:r>
              <a:rPr lang="en-US" sz="2300" b="1" dirty="0">
                <a:solidFill>
                  <a:srgbClr val="00184F"/>
                </a:solidFill>
                <a:latin typeface="Calibri"/>
                <a:cs typeface="Calibri"/>
              </a:rPr>
              <a:t>Jacqueline Mirabal-Martinez – LANL</a:t>
            </a:r>
          </a:p>
          <a:p>
            <a:pPr marL="355600" indent="-342900">
              <a:lnSpc>
                <a:spcPct val="100000"/>
              </a:lnSpc>
              <a:buFont typeface="Arial"/>
              <a:buChar char="•"/>
              <a:tabLst>
                <a:tab pos="354965" algn="l"/>
                <a:tab pos="355600" algn="l"/>
              </a:tabLst>
            </a:pPr>
            <a:r>
              <a:rPr sz="2300" b="1" dirty="0">
                <a:solidFill>
                  <a:srgbClr val="00184F"/>
                </a:solidFill>
                <a:latin typeface="Calibri"/>
                <a:cs typeface="Calibri"/>
              </a:rPr>
              <a:t>Gary </a:t>
            </a:r>
            <a:r>
              <a:rPr sz="2300" b="1" spc="-15" dirty="0">
                <a:solidFill>
                  <a:srgbClr val="00184F"/>
                </a:solidFill>
                <a:latin typeface="Calibri"/>
                <a:cs typeface="Calibri"/>
              </a:rPr>
              <a:t>Becken </a:t>
            </a:r>
            <a:r>
              <a:rPr sz="2300" b="1" dirty="0">
                <a:solidFill>
                  <a:srgbClr val="00184F"/>
                </a:solidFill>
                <a:latin typeface="Calibri"/>
                <a:cs typeface="Calibri"/>
              </a:rPr>
              <a:t>– </a:t>
            </a:r>
            <a:r>
              <a:rPr sz="2300" b="1" spc="-5" dirty="0">
                <a:solidFill>
                  <a:srgbClr val="00184F"/>
                </a:solidFill>
                <a:latin typeface="Calibri"/>
                <a:cs typeface="Calibri"/>
              </a:rPr>
              <a:t>WTP </a:t>
            </a:r>
            <a:r>
              <a:rPr sz="2300" b="1" spc="-10" dirty="0">
                <a:solidFill>
                  <a:srgbClr val="00184F"/>
                </a:solidFill>
                <a:latin typeface="Calibri"/>
                <a:cs typeface="Calibri"/>
              </a:rPr>
              <a:t>(Hanford</a:t>
            </a:r>
            <a:r>
              <a:rPr sz="2300" b="1" spc="-25" dirty="0">
                <a:solidFill>
                  <a:srgbClr val="00184F"/>
                </a:solidFill>
                <a:latin typeface="Calibri"/>
                <a:cs typeface="Calibri"/>
              </a:rPr>
              <a:t> </a:t>
            </a:r>
            <a:r>
              <a:rPr sz="2300" b="1" spc="-10" dirty="0">
                <a:solidFill>
                  <a:srgbClr val="00184F"/>
                </a:solidFill>
                <a:latin typeface="Calibri"/>
                <a:cs typeface="Calibri"/>
              </a:rPr>
              <a:t>Bechtel)</a:t>
            </a:r>
            <a:endParaRPr sz="2300" dirty="0">
              <a:latin typeface="Calibri"/>
              <a:cs typeface="Calibri"/>
            </a:endParaRPr>
          </a:p>
        </p:txBody>
      </p:sp>
      <p:sp>
        <p:nvSpPr>
          <p:cNvPr id="3" name="object 3"/>
          <p:cNvSpPr txBox="1">
            <a:spLocks noGrp="1"/>
          </p:cNvSpPr>
          <p:nvPr>
            <p:ph type="title"/>
          </p:nvPr>
        </p:nvSpPr>
        <p:spPr>
          <a:xfrm>
            <a:off x="834837" y="376439"/>
            <a:ext cx="6321743" cy="553998"/>
          </a:xfrm>
          <a:prstGeom prst="rect">
            <a:avLst/>
          </a:prstGeom>
        </p:spPr>
        <p:txBody>
          <a:bodyPr vert="horz" wrap="square" lIns="0" tIns="0" rIns="0" bIns="0" rtlCol="0">
            <a:spAutoFit/>
          </a:bodyPr>
          <a:lstStyle/>
          <a:p>
            <a:pPr marL="12700">
              <a:lnSpc>
                <a:spcPct val="100000"/>
              </a:lnSpc>
            </a:pPr>
            <a:r>
              <a:rPr spc="-35" dirty="0"/>
              <a:t>Training</a:t>
            </a:r>
            <a:r>
              <a:rPr spc="-45" dirty="0"/>
              <a:t> </a:t>
            </a:r>
            <a:r>
              <a:rPr spc="-5" dirty="0"/>
              <a:t>Subgroup</a:t>
            </a:r>
            <a:r>
              <a:rPr lang="en-US" spc="-5" dirty="0"/>
              <a:t> Contributors</a:t>
            </a:r>
            <a:endParaRPr spc="-5"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B37E28-B8EE-421A-90BB-35E0DAB0BDF5}"/>
              </a:ext>
            </a:extLst>
          </p:cNvPr>
          <p:cNvSpPr>
            <a:spLocks noGrp="1"/>
          </p:cNvSpPr>
          <p:nvPr>
            <p:ph type="ctrTitle"/>
          </p:nvPr>
        </p:nvSpPr>
        <p:spPr>
          <a:xfrm>
            <a:off x="1175468" y="2286000"/>
            <a:ext cx="6858000" cy="692497"/>
          </a:xfrm>
        </p:spPr>
        <p:txBody>
          <a:bodyPr>
            <a:normAutofit fontScale="90000"/>
          </a:bodyPr>
          <a:lstStyle/>
          <a:p>
            <a:r>
              <a:rPr lang="en-US" dirty="0"/>
              <a:t>Deliverables</a:t>
            </a:r>
          </a:p>
        </p:txBody>
      </p:sp>
      <p:sp>
        <p:nvSpPr>
          <p:cNvPr id="5" name="Subtitle 4">
            <a:extLst>
              <a:ext uri="{FF2B5EF4-FFF2-40B4-BE49-F238E27FC236}">
                <a16:creationId xmlns:a16="http://schemas.microsoft.com/office/drawing/2014/main" id="{B19ABA59-5719-4309-8567-7FD0D8CF9F99}"/>
              </a:ext>
            </a:extLst>
          </p:cNvPr>
          <p:cNvSpPr>
            <a:spLocks noGrp="1"/>
          </p:cNvSpPr>
          <p:nvPr>
            <p:ph type="subTitle" idx="1"/>
          </p:nvPr>
        </p:nvSpPr>
        <p:spPr>
          <a:xfrm>
            <a:off x="1143000" y="3602038"/>
            <a:ext cx="6858000" cy="1107996"/>
          </a:xfrm>
        </p:spPr>
        <p:txBody>
          <a:bodyPr>
            <a:normAutofit fontScale="92500" lnSpcReduction="20000"/>
          </a:bodyPr>
          <a:lstStyle/>
          <a:p>
            <a:pPr marL="342900" indent="-342900">
              <a:buFont typeface="+mj-lt"/>
              <a:buAutoNum type="arabicPeriod"/>
            </a:pPr>
            <a:r>
              <a:rPr lang="en-US" sz="2400" dirty="0"/>
              <a:t>Training Model Best Practice</a:t>
            </a:r>
          </a:p>
          <a:p>
            <a:pPr marL="342900" indent="-342900">
              <a:buFont typeface="+mj-lt"/>
              <a:buAutoNum type="arabicPeriod"/>
            </a:pPr>
            <a:r>
              <a:rPr lang="en-US" sz="2400" dirty="0"/>
              <a:t>Electrical Safety GET Best Practice</a:t>
            </a:r>
          </a:p>
          <a:p>
            <a:pPr marL="342900" indent="-342900">
              <a:buFont typeface="+mj-lt"/>
              <a:buAutoNum type="arabicPeriod"/>
            </a:pPr>
            <a:r>
              <a:rPr lang="en-US" sz="2400" dirty="0"/>
              <a:t>Demonstration of Proficiency Best Practice</a:t>
            </a:r>
          </a:p>
        </p:txBody>
      </p:sp>
    </p:spTree>
    <p:extLst>
      <p:ext uri="{BB962C8B-B14F-4D97-AF65-F5344CB8AC3E}">
        <p14:creationId xmlns:p14="http://schemas.microsoft.com/office/powerpoint/2010/main" val="7289219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38BB9-3918-49F9-A98D-2FF6D0E6E043}"/>
              </a:ext>
            </a:extLst>
          </p:cNvPr>
          <p:cNvSpPr>
            <a:spLocks noGrp="1"/>
          </p:cNvSpPr>
          <p:nvPr>
            <p:ph type="ctrTitle"/>
          </p:nvPr>
        </p:nvSpPr>
        <p:spPr>
          <a:xfrm>
            <a:off x="1143000" y="2124968"/>
            <a:ext cx="6858000" cy="1384995"/>
          </a:xfrm>
        </p:spPr>
        <p:txBody>
          <a:bodyPr>
            <a:normAutofit fontScale="90000"/>
          </a:bodyPr>
          <a:lstStyle/>
          <a:p>
            <a:r>
              <a:rPr lang="en-US" dirty="0"/>
              <a:t>Electrical Safety Training Model Best Practice</a:t>
            </a:r>
          </a:p>
        </p:txBody>
      </p:sp>
      <p:sp>
        <p:nvSpPr>
          <p:cNvPr id="3" name="Subtitle 2">
            <a:extLst>
              <a:ext uri="{FF2B5EF4-FFF2-40B4-BE49-F238E27FC236}">
                <a16:creationId xmlns:a16="http://schemas.microsoft.com/office/drawing/2014/main" id="{ECEC6977-F5E7-402D-9187-DA142396B6CB}"/>
              </a:ext>
            </a:extLst>
          </p:cNvPr>
          <p:cNvSpPr>
            <a:spLocks noGrp="1"/>
          </p:cNvSpPr>
          <p:nvPr>
            <p:ph type="subTitle" idx="1"/>
          </p:nvPr>
        </p:nvSpPr>
        <p:spPr/>
        <p:txBody>
          <a:bodyPr>
            <a:normAutofit fontScale="77500" lnSpcReduction="20000"/>
          </a:bodyPr>
          <a:lstStyle/>
          <a:p>
            <a:r>
              <a:rPr lang="en-US" dirty="0"/>
              <a:t>EFCOG 2018</a:t>
            </a:r>
          </a:p>
        </p:txBody>
      </p:sp>
    </p:spTree>
    <p:extLst>
      <p:ext uri="{BB962C8B-B14F-4D97-AF65-F5344CB8AC3E}">
        <p14:creationId xmlns:p14="http://schemas.microsoft.com/office/powerpoint/2010/main" val="8354280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2133600" y="6520179"/>
            <a:ext cx="7010400" cy="337820"/>
          </a:xfrm>
          <a:custGeom>
            <a:avLst/>
            <a:gdLst/>
            <a:ahLst/>
            <a:cxnLst/>
            <a:rect l="l" t="t" r="r" b="b"/>
            <a:pathLst>
              <a:path w="7010400" h="337820">
                <a:moveTo>
                  <a:pt x="0" y="337819"/>
                </a:moveTo>
                <a:lnTo>
                  <a:pt x="7010400" y="337819"/>
                </a:lnTo>
                <a:lnTo>
                  <a:pt x="7010400" y="0"/>
                </a:lnTo>
                <a:lnTo>
                  <a:pt x="0" y="0"/>
                </a:lnTo>
                <a:lnTo>
                  <a:pt x="0" y="337819"/>
                </a:lnTo>
                <a:close/>
              </a:path>
            </a:pathLst>
          </a:custGeom>
          <a:solidFill>
            <a:srgbClr val="00184F"/>
          </a:solidFill>
        </p:spPr>
        <p:txBody>
          <a:bodyPr wrap="square" lIns="0" tIns="0" rIns="0" bIns="0" rtlCol="0"/>
          <a:lstStyle/>
          <a:p>
            <a:endParaRPr/>
          </a:p>
        </p:txBody>
      </p:sp>
      <p:sp>
        <p:nvSpPr>
          <p:cNvPr id="5" name="object 5"/>
          <p:cNvSpPr/>
          <p:nvPr/>
        </p:nvSpPr>
        <p:spPr>
          <a:xfrm>
            <a:off x="22859" y="6172200"/>
            <a:ext cx="2087880" cy="685797"/>
          </a:xfrm>
          <a:prstGeom prst="rect">
            <a:avLst/>
          </a:prstGeom>
          <a:blipFill>
            <a:blip r:embed="rId2" cstate="print"/>
            <a:stretch>
              <a:fillRect/>
            </a:stretch>
          </a:blipFill>
        </p:spPr>
        <p:txBody>
          <a:bodyPr wrap="square" lIns="0" tIns="0" rIns="0" bIns="0" rtlCol="0"/>
          <a:lstStyle/>
          <a:p>
            <a:endParaRPr/>
          </a:p>
        </p:txBody>
      </p:sp>
      <p:sp>
        <p:nvSpPr>
          <p:cNvPr id="6" name="object 6"/>
          <p:cNvSpPr/>
          <p:nvPr/>
        </p:nvSpPr>
        <p:spPr>
          <a:xfrm>
            <a:off x="580390" y="381000"/>
            <a:ext cx="7983220" cy="419100"/>
          </a:xfrm>
          <a:custGeom>
            <a:avLst/>
            <a:gdLst/>
            <a:ahLst/>
            <a:cxnLst/>
            <a:rect l="l" t="t" r="r" b="b"/>
            <a:pathLst>
              <a:path w="7983220" h="419100">
                <a:moveTo>
                  <a:pt x="0" y="419100"/>
                </a:moveTo>
                <a:lnTo>
                  <a:pt x="7983220" y="419100"/>
                </a:lnTo>
                <a:lnTo>
                  <a:pt x="7983220" y="0"/>
                </a:lnTo>
                <a:lnTo>
                  <a:pt x="0" y="0"/>
                </a:lnTo>
                <a:lnTo>
                  <a:pt x="0" y="419100"/>
                </a:lnTo>
                <a:close/>
              </a:path>
            </a:pathLst>
          </a:custGeom>
          <a:ln w="27940">
            <a:solidFill>
              <a:srgbClr val="000000"/>
            </a:solidFill>
          </a:ln>
        </p:spPr>
        <p:txBody>
          <a:bodyPr wrap="square" lIns="0" tIns="0" rIns="0" bIns="0" rtlCol="0"/>
          <a:lstStyle/>
          <a:p>
            <a:endParaRPr/>
          </a:p>
        </p:txBody>
      </p:sp>
      <p:sp>
        <p:nvSpPr>
          <p:cNvPr id="9" name="object 9"/>
          <p:cNvSpPr txBox="1"/>
          <p:nvPr/>
        </p:nvSpPr>
        <p:spPr>
          <a:xfrm>
            <a:off x="2608960" y="96773"/>
            <a:ext cx="4124325" cy="235585"/>
          </a:xfrm>
          <a:prstGeom prst="rect">
            <a:avLst/>
          </a:prstGeom>
        </p:spPr>
        <p:txBody>
          <a:bodyPr vert="horz" wrap="square" lIns="0" tIns="0" rIns="0" bIns="0" rtlCol="0">
            <a:spAutoFit/>
          </a:bodyPr>
          <a:lstStyle/>
          <a:p>
            <a:pPr marL="12700">
              <a:lnSpc>
                <a:spcPct val="100000"/>
              </a:lnSpc>
            </a:pPr>
            <a:r>
              <a:rPr sz="1400" b="1" spc="-5" dirty="0">
                <a:solidFill>
                  <a:srgbClr val="FFFFFF"/>
                </a:solidFill>
                <a:latin typeface="Calibri"/>
                <a:cs typeface="Calibri"/>
              </a:rPr>
              <a:t>Facility </a:t>
            </a:r>
            <a:r>
              <a:rPr sz="1400" b="1" dirty="0">
                <a:solidFill>
                  <a:srgbClr val="FFFFFF"/>
                </a:solidFill>
                <a:latin typeface="Calibri"/>
                <a:cs typeface="Calibri"/>
              </a:rPr>
              <a:t>Electrical Safety </a:t>
            </a:r>
            <a:r>
              <a:rPr sz="1400" b="1" spc="-15" dirty="0">
                <a:solidFill>
                  <a:srgbClr val="FFFFFF"/>
                </a:solidFill>
                <a:latin typeface="Calibri"/>
                <a:cs typeface="Calibri"/>
              </a:rPr>
              <a:t>Training </a:t>
            </a:r>
            <a:r>
              <a:rPr sz="1400" b="1" dirty="0">
                <a:solidFill>
                  <a:srgbClr val="FFFFFF"/>
                </a:solidFill>
                <a:latin typeface="Calibri"/>
                <a:cs typeface="Calibri"/>
              </a:rPr>
              <a:t>(FEST), </a:t>
            </a:r>
            <a:r>
              <a:rPr sz="1400" b="1" spc="-5" dirty="0">
                <a:solidFill>
                  <a:srgbClr val="FFFFFF"/>
                </a:solidFill>
                <a:latin typeface="Calibri"/>
                <a:cs typeface="Calibri"/>
              </a:rPr>
              <a:t>for </a:t>
            </a:r>
            <a:r>
              <a:rPr sz="1400" b="1" spc="10" dirty="0">
                <a:solidFill>
                  <a:srgbClr val="FFFFFF"/>
                </a:solidFill>
                <a:latin typeface="Calibri"/>
                <a:cs typeface="Calibri"/>
              </a:rPr>
              <a:t>2017</a:t>
            </a:r>
            <a:r>
              <a:rPr sz="1400" b="1" spc="-90" dirty="0">
                <a:solidFill>
                  <a:srgbClr val="FFFFFF"/>
                </a:solidFill>
                <a:latin typeface="Calibri"/>
                <a:cs typeface="Calibri"/>
              </a:rPr>
              <a:t> </a:t>
            </a:r>
            <a:r>
              <a:rPr sz="1400" b="1" dirty="0">
                <a:solidFill>
                  <a:srgbClr val="FFFFFF"/>
                </a:solidFill>
                <a:latin typeface="Calibri"/>
                <a:cs typeface="Calibri"/>
              </a:rPr>
              <a:t>EFCOG</a:t>
            </a:r>
            <a:endParaRPr sz="1400">
              <a:latin typeface="Calibri"/>
              <a:cs typeface="Calibri"/>
            </a:endParaRPr>
          </a:p>
        </p:txBody>
      </p:sp>
      <p:sp>
        <p:nvSpPr>
          <p:cNvPr id="10" name="object 10"/>
          <p:cNvSpPr txBox="1"/>
          <p:nvPr/>
        </p:nvSpPr>
        <p:spPr>
          <a:xfrm>
            <a:off x="743902" y="495300"/>
            <a:ext cx="427355" cy="179705"/>
          </a:xfrm>
          <a:prstGeom prst="rect">
            <a:avLst/>
          </a:prstGeom>
        </p:spPr>
        <p:txBody>
          <a:bodyPr vert="horz" wrap="square" lIns="0" tIns="0" rIns="0" bIns="0" rtlCol="0">
            <a:spAutoFit/>
          </a:bodyPr>
          <a:lstStyle/>
          <a:p>
            <a:pPr marL="12700">
              <a:lnSpc>
                <a:spcPct val="100000"/>
              </a:lnSpc>
            </a:pPr>
            <a:r>
              <a:rPr sz="1050" b="1" i="1" dirty="0">
                <a:latin typeface="Calibri-BoldItalic"/>
                <a:cs typeface="Calibri-BoldItalic"/>
              </a:rPr>
              <a:t>Step</a:t>
            </a:r>
            <a:r>
              <a:rPr sz="1050" b="1" i="1" spc="-75" dirty="0">
                <a:latin typeface="Calibri-BoldItalic"/>
                <a:cs typeface="Calibri-BoldItalic"/>
              </a:rPr>
              <a:t> </a:t>
            </a:r>
            <a:r>
              <a:rPr sz="1050" b="1" i="1" spc="5" dirty="0">
                <a:latin typeface="Calibri-BoldItalic"/>
                <a:cs typeface="Calibri-BoldItalic"/>
              </a:rPr>
              <a:t>1</a:t>
            </a:r>
            <a:r>
              <a:rPr sz="1050" b="1" i="1" spc="-130" dirty="0">
                <a:latin typeface="Calibri-BoldItalic"/>
                <a:cs typeface="Calibri-BoldItalic"/>
              </a:rPr>
              <a:t> </a:t>
            </a:r>
            <a:r>
              <a:rPr sz="1050" b="1" i="1" dirty="0">
                <a:latin typeface="Calibri-BoldItalic"/>
                <a:cs typeface="Calibri-BoldItalic"/>
              </a:rPr>
              <a:t>-</a:t>
            </a:r>
            <a:endParaRPr sz="1050" dirty="0">
              <a:latin typeface="Calibri-BoldItalic"/>
              <a:cs typeface="Calibri-BoldItalic"/>
            </a:endParaRPr>
          </a:p>
        </p:txBody>
      </p:sp>
      <p:sp>
        <p:nvSpPr>
          <p:cNvPr id="11" name="object 11"/>
          <p:cNvSpPr txBox="1"/>
          <p:nvPr/>
        </p:nvSpPr>
        <p:spPr>
          <a:xfrm>
            <a:off x="743902" y="822578"/>
            <a:ext cx="5981065" cy="179705"/>
          </a:xfrm>
          <a:prstGeom prst="rect">
            <a:avLst/>
          </a:prstGeom>
        </p:spPr>
        <p:txBody>
          <a:bodyPr vert="horz" wrap="square" lIns="0" tIns="0" rIns="0" bIns="0" rtlCol="0">
            <a:spAutoFit/>
          </a:bodyPr>
          <a:lstStyle/>
          <a:p>
            <a:pPr marL="12700">
              <a:lnSpc>
                <a:spcPct val="100000"/>
              </a:lnSpc>
            </a:pPr>
            <a:r>
              <a:rPr sz="1050" b="1" i="1" dirty="0">
                <a:latin typeface="Calibri-BoldItalic"/>
                <a:cs typeface="Calibri-BoldItalic"/>
              </a:rPr>
              <a:t>Step </a:t>
            </a:r>
            <a:r>
              <a:rPr sz="1050" b="1" i="1" spc="5" dirty="0">
                <a:latin typeface="Calibri-BoldItalic"/>
                <a:cs typeface="Calibri-BoldItalic"/>
              </a:rPr>
              <a:t>2 </a:t>
            </a:r>
            <a:r>
              <a:rPr sz="1050" b="1" i="1" dirty="0">
                <a:latin typeface="Calibri-BoldItalic"/>
                <a:cs typeface="Calibri-BoldItalic"/>
              </a:rPr>
              <a:t>- </a:t>
            </a:r>
            <a:r>
              <a:rPr sz="1050" i="1" spc="-5" dirty="0">
                <a:latin typeface="Calibri"/>
                <a:cs typeface="Calibri"/>
              </a:rPr>
              <a:t>Personnel </a:t>
            </a:r>
            <a:r>
              <a:rPr sz="1050" i="1" spc="5" dirty="0">
                <a:latin typeface="Calibri"/>
                <a:cs typeface="Calibri"/>
              </a:rPr>
              <a:t>who </a:t>
            </a:r>
            <a:r>
              <a:rPr sz="1050" i="1" dirty="0">
                <a:latin typeface="Calibri"/>
                <a:cs typeface="Calibri"/>
              </a:rPr>
              <a:t>may be in </a:t>
            </a:r>
            <a:r>
              <a:rPr sz="1050" i="1" spc="-5" dirty="0">
                <a:latin typeface="Calibri"/>
                <a:cs typeface="Calibri"/>
              </a:rPr>
              <a:t>proximity </a:t>
            </a:r>
            <a:r>
              <a:rPr sz="1050" i="1" dirty="0">
                <a:latin typeface="Calibri"/>
                <a:cs typeface="Calibri"/>
              </a:rPr>
              <a:t>to an </a:t>
            </a:r>
            <a:r>
              <a:rPr sz="1050" i="1" spc="-5" dirty="0">
                <a:latin typeface="Calibri"/>
                <a:cs typeface="Calibri"/>
              </a:rPr>
              <a:t>electrical hazard, </a:t>
            </a:r>
            <a:r>
              <a:rPr sz="1050" i="1" dirty="0">
                <a:latin typeface="Calibri"/>
                <a:cs typeface="Calibri"/>
              </a:rPr>
              <a:t>choose one of the following </a:t>
            </a:r>
            <a:r>
              <a:rPr sz="1050" i="1" spc="-5" dirty="0">
                <a:latin typeface="Calibri"/>
                <a:cs typeface="Calibri"/>
              </a:rPr>
              <a:t>training</a:t>
            </a:r>
            <a:r>
              <a:rPr sz="1050" i="1" spc="5" dirty="0">
                <a:latin typeface="Calibri"/>
                <a:cs typeface="Calibri"/>
              </a:rPr>
              <a:t> </a:t>
            </a:r>
            <a:r>
              <a:rPr sz="1050" i="1" dirty="0">
                <a:latin typeface="Calibri"/>
                <a:cs typeface="Calibri"/>
              </a:rPr>
              <a:t>paths:</a:t>
            </a:r>
            <a:endParaRPr sz="1050" dirty="0">
              <a:latin typeface="Calibri"/>
              <a:cs typeface="Calibri"/>
            </a:endParaRPr>
          </a:p>
        </p:txBody>
      </p:sp>
      <p:sp>
        <p:nvSpPr>
          <p:cNvPr id="12" name="object 12"/>
          <p:cNvSpPr/>
          <p:nvPr/>
        </p:nvSpPr>
        <p:spPr>
          <a:xfrm>
            <a:off x="1191259" y="392430"/>
            <a:ext cx="7305040" cy="419100"/>
          </a:xfrm>
          <a:prstGeom prst="rect">
            <a:avLst/>
          </a:prstGeom>
          <a:blipFill>
            <a:blip r:embed="rId3" cstate="print"/>
            <a:stretch>
              <a:fillRect/>
            </a:stretch>
          </a:blipFill>
        </p:spPr>
        <p:txBody>
          <a:bodyPr wrap="square" lIns="0" tIns="0" rIns="0" bIns="0" rtlCol="0"/>
          <a:lstStyle/>
          <a:p>
            <a:endParaRPr dirty="0"/>
          </a:p>
        </p:txBody>
      </p:sp>
      <p:sp>
        <p:nvSpPr>
          <p:cNvPr id="13" name="object 13"/>
          <p:cNvSpPr txBox="1"/>
          <p:nvPr/>
        </p:nvSpPr>
        <p:spPr>
          <a:xfrm>
            <a:off x="2567940" y="459740"/>
            <a:ext cx="3695700" cy="184666"/>
          </a:xfrm>
          <a:prstGeom prst="rect">
            <a:avLst/>
          </a:prstGeom>
        </p:spPr>
        <p:txBody>
          <a:bodyPr vert="horz" wrap="square" lIns="0" tIns="0" rIns="0" bIns="0" rtlCol="0">
            <a:spAutoFit/>
          </a:bodyPr>
          <a:lstStyle/>
          <a:p>
            <a:pPr marL="12700">
              <a:lnSpc>
                <a:spcPct val="100000"/>
              </a:lnSpc>
            </a:pPr>
            <a:r>
              <a:rPr sz="1200" spc="-5" dirty="0">
                <a:solidFill>
                  <a:srgbClr val="FFFFFF"/>
                </a:solidFill>
                <a:latin typeface="Calibri"/>
                <a:cs typeface="Calibri"/>
              </a:rPr>
              <a:t>General Employee</a:t>
            </a:r>
            <a:r>
              <a:rPr sz="1200" spc="-210" dirty="0">
                <a:solidFill>
                  <a:srgbClr val="FFFFFF"/>
                </a:solidFill>
                <a:latin typeface="Calibri"/>
                <a:cs typeface="Calibri"/>
              </a:rPr>
              <a:t> </a:t>
            </a:r>
            <a:r>
              <a:rPr sz="1200" spc="-5" dirty="0">
                <a:solidFill>
                  <a:srgbClr val="FFFFFF"/>
                </a:solidFill>
                <a:latin typeface="Calibri"/>
                <a:cs typeface="Calibri"/>
              </a:rPr>
              <a:t>Training </a:t>
            </a:r>
            <a:r>
              <a:rPr sz="1200" spc="-10" dirty="0">
                <a:solidFill>
                  <a:srgbClr val="FFFFFF"/>
                </a:solidFill>
                <a:latin typeface="Calibri"/>
                <a:cs typeface="Calibri"/>
              </a:rPr>
              <a:t>(GET)</a:t>
            </a:r>
            <a:r>
              <a:rPr lang="en-US" sz="1200" spc="-10" dirty="0">
                <a:solidFill>
                  <a:srgbClr val="FFFFFF"/>
                </a:solidFill>
                <a:latin typeface="Calibri"/>
                <a:cs typeface="Calibri"/>
              </a:rPr>
              <a:t> – Electrical Safety Module</a:t>
            </a:r>
            <a:endParaRPr sz="1200" dirty="0">
              <a:latin typeface="Calibri"/>
              <a:cs typeface="Calibri"/>
            </a:endParaRPr>
          </a:p>
        </p:txBody>
      </p:sp>
      <p:sp>
        <p:nvSpPr>
          <p:cNvPr id="14" name="object 14"/>
          <p:cNvSpPr/>
          <p:nvPr/>
        </p:nvSpPr>
        <p:spPr>
          <a:xfrm>
            <a:off x="5351780" y="1052830"/>
            <a:ext cx="99060" cy="3289300"/>
          </a:xfrm>
          <a:prstGeom prst="rect">
            <a:avLst/>
          </a:prstGeom>
          <a:blipFill>
            <a:blip r:embed="rId4" cstate="print"/>
            <a:stretch>
              <a:fillRect/>
            </a:stretch>
          </a:blipFill>
        </p:spPr>
        <p:txBody>
          <a:bodyPr wrap="square" lIns="0" tIns="0" rIns="0" bIns="0" rtlCol="0"/>
          <a:lstStyle/>
          <a:p>
            <a:endParaRPr/>
          </a:p>
        </p:txBody>
      </p:sp>
      <p:sp>
        <p:nvSpPr>
          <p:cNvPr id="15" name="object 15"/>
          <p:cNvSpPr/>
          <p:nvPr/>
        </p:nvSpPr>
        <p:spPr>
          <a:xfrm>
            <a:off x="5400040" y="1070610"/>
            <a:ext cx="2540" cy="3205480"/>
          </a:xfrm>
          <a:custGeom>
            <a:avLst/>
            <a:gdLst/>
            <a:ahLst/>
            <a:cxnLst/>
            <a:rect l="l" t="t" r="r" b="b"/>
            <a:pathLst>
              <a:path w="2539" h="3205479">
                <a:moveTo>
                  <a:pt x="0" y="0"/>
                </a:moveTo>
                <a:lnTo>
                  <a:pt x="2539" y="3205479"/>
                </a:lnTo>
              </a:path>
            </a:pathLst>
          </a:custGeom>
          <a:ln w="25400">
            <a:solidFill>
              <a:srgbClr val="808080"/>
            </a:solidFill>
          </a:ln>
        </p:spPr>
        <p:txBody>
          <a:bodyPr wrap="square" lIns="0" tIns="0" rIns="0" bIns="0" rtlCol="0"/>
          <a:lstStyle/>
          <a:p>
            <a:endParaRPr/>
          </a:p>
        </p:txBody>
      </p:sp>
      <p:sp>
        <p:nvSpPr>
          <p:cNvPr id="16" name="object 16"/>
          <p:cNvSpPr/>
          <p:nvPr/>
        </p:nvSpPr>
        <p:spPr>
          <a:xfrm>
            <a:off x="2491740" y="1062989"/>
            <a:ext cx="93087" cy="3919220"/>
          </a:xfrm>
          <a:prstGeom prst="rect">
            <a:avLst/>
          </a:prstGeom>
          <a:blipFill>
            <a:blip r:embed="rId5" cstate="print"/>
            <a:stretch>
              <a:fillRect/>
            </a:stretch>
          </a:blipFill>
        </p:spPr>
        <p:txBody>
          <a:bodyPr wrap="square" lIns="0" tIns="0" rIns="0" bIns="0" rtlCol="0"/>
          <a:lstStyle/>
          <a:p>
            <a:endParaRPr/>
          </a:p>
        </p:txBody>
      </p:sp>
      <p:sp>
        <p:nvSpPr>
          <p:cNvPr id="17" name="object 17"/>
          <p:cNvSpPr/>
          <p:nvPr/>
        </p:nvSpPr>
        <p:spPr>
          <a:xfrm>
            <a:off x="2537459" y="1080769"/>
            <a:ext cx="45719" cy="3853143"/>
          </a:xfrm>
          <a:custGeom>
            <a:avLst/>
            <a:gdLst/>
            <a:ahLst/>
            <a:cxnLst/>
            <a:rect l="l" t="t" r="r" b="b"/>
            <a:pathLst>
              <a:path h="4739640">
                <a:moveTo>
                  <a:pt x="0" y="0"/>
                </a:moveTo>
                <a:lnTo>
                  <a:pt x="0" y="4739640"/>
                </a:lnTo>
              </a:path>
            </a:pathLst>
          </a:custGeom>
          <a:ln w="25400">
            <a:solidFill>
              <a:srgbClr val="808080"/>
            </a:solidFill>
          </a:ln>
        </p:spPr>
        <p:txBody>
          <a:bodyPr wrap="square" lIns="0" tIns="0" rIns="0" bIns="0" rtlCol="0"/>
          <a:lstStyle/>
          <a:p>
            <a:endParaRPr/>
          </a:p>
        </p:txBody>
      </p:sp>
      <p:sp>
        <p:nvSpPr>
          <p:cNvPr id="18" name="object 18"/>
          <p:cNvSpPr/>
          <p:nvPr/>
        </p:nvSpPr>
        <p:spPr>
          <a:xfrm>
            <a:off x="580390" y="800100"/>
            <a:ext cx="7983220" cy="4254327"/>
          </a:xfrm>
          <a:custGeom>
            <a:avLst/>
            <a:gdLst/>
            <a:ahLst/>
            <a:cxnLst/>
            <a:rect l="l" t="t" r="r" b="b"/>
            <a:pathLst>
              <a:path w="7983220" h="5021580">
                <a:moveTo>
                  <a:pt x="0" y="5021580"/>
                </a:moveTo>
                <a:lnTo>
                  <a:pt x="7983220" y="5021580"/>
                </a:lnTo>
                <a:lnTo>
                  <a:pt x="7983220" y="0"/>
                </a:lnTo>
                <a:lnTo>
                  <a:pt x="0" y="0"/>
                </a:lnTo>
                <a:lnTo>
                  <a:pt x="0" y="5021580"/>
                </a:lnTo>
                <a:close/>
              </a:path>
            </a:pathLst>
          </a:custGeom>
          <a:ln w="27940">
            <a:solidFill>
              <a:srgbClr val="000000"/>
            </a:solidFill>
          </a:ln>
        </p:spPr>
        <p:txBody>
          <a:bodyPr wrap="square" lIns="0" tIns="0" rIns="0" bIns="0" rtlCol="0"/>
          <a:lstStyle/>
          <a:p>
            <a:endParaRPr/>
          </a:p>
        </p:txBody>
      </p:sp>
      <p:sp>
        <p:nvSpPr>
          <p:cNvPr id="19" name="object 19"/>
          <p:cNvSpPr/>
          <p:nvPr/>
        </p:nvSpPr>
        <p:spPr>
          <a:xfrm>
            <a:off x="2606040" y="4367529"/>
            <a:ext cx="5880100" cy="533400"/>
          </a:xfrm>
          <a:prstGeom prst="rect">
            <a:avLst/>
          </a:prstGeom>
          <a:blipFill dpi="0" rotWithShape="1">
            <a:blip r:embed="rId6" cstate="print"/>
            <a:srcRect/>
            <a:stretch>
              <a:fillRect/>
            </a:stretch>
          </a:blipFill>
        </p:spPr>
        <p:txBody>
          <a:bodyPr wrap="square" lIns="0" tIns="0" rIns="0" bIns="0" rtlCol="0"/>
          <a:lstStyle/>
          <a:p>
            <a:endParaRPr/>
          </a:p>
        </p:txBody>
      </p:sp>
      <p:sp>
        <p:nvSpPr>
          <p:cNvPr id="20" name="object 20"/>
          <p:cNvSpPr txBox="1"/>
          <p:nvPr/>
        </p:nvSpPr>
        <p:spPr>
          <a:xfrm>
            <a:off x="3690366" y="4506595"/>
            <a:ext cx="3683000" cy="184666"/>
          </a:xfrm>
          <a:prstGeom prst="rect">
            <a:avLst/>
          </a:prstGeom>
        </p:spPr>
        <p:txBody>
          <a:bodyPr vert="horz" wrap="square" lIns="0" tIns="0" rIns="0" bIns="0" rtlCol="0">
            <a:spAutoFit/>
          </a:bodyPr>
          <a:lstStyle/>
          <a:p>
            <a:pPr marL="12700">
              <a:lnSpc>
                <a:spcPct val="100000"/>
              </a:lnSpc>
            </a:pPr>
            <a:r>
              <a:rPr sz="1200" spc="-10" dirty="0">
                <a:solidFill>
                  <a:schemeClr val="bg1"/>
                </a:solidFill>
                <a:latin typeface="Calibri"/>
                <a:cs typeface="Calibri"/>
              </a:rPr>
              <a:t>Activity-Specific Electrical </a:t>
            </a:r>
            <a:r>
              <a:rPr sz="1200" spc="-25" dirty="0">
                <a:solidFill>
                  <a:schemeClr val="bg1"/>
                </a:solidFill>
                <a:latin typeface="Calibri"/>
                <a:cs typeface="Calibri"/>
              </a:rPr>
              <a:t>Worker </a:t>
            </a:r>
            <a:r>
              <a:rPr sz="1200" spc="-10" dirty="0">
                <a:solidFill>
                  <a:schemeClr val="bg1"/>
                </a:solidFill>
                <a:latin typeface="Calibri"/>
                <a:cs typeface="Calibri"/>
              </a:rPr>
              <a:t>Qualification</a:t>
            </a:r>
            <a:r>
              <a:rPr sz="1200" spc="-80" dirty="0">
                <a:solidFill>
                  <a:schemeClr val="bg1"/>
                </a:solidFill>
                <a:latin typeface="Calibri"/>
                <a:cs typeface="Calibri"/>
              </a:rPr>
              <a:t> </a:t>
            </a:r>
            <a:r>
              <a:rPr sz="1200" spc="-10" dirty="0">
                <a:solidFill>
                  <a:schemeClr val="bg1"/>
                </a:solidFill>
                <a:latin typeface="Calibri"/>
                <a:cs typeface="Calibri"/>
              </a:rPr>
              <a:t>Document</a:t>
            </a:r>
            <a:endParaRPr sz="1200" dirty="0">
              <a:solidFill>
                <a:schemeClr val="bg1"/>
              </a:solidFill>
              <a:latin typeface="Calibri"/>
              <a:cs typeface="Calibri"/>
            </a:endParaRPr>
          </a:p>
        </p:txBody>
      </p:sp>
      <p:sp>
        <p:nvSpPr>
          <p:cNvPr id="21" name="object 21"/>
          <p:cNvSpPr/>
          <p:nvPr/>
        </p:nvSpPr>
        <p:spPr>
          <a:xfrm>
            <a:off x="5405120" y="5256506"/>
            <a:ext cx="3091179" cy="375920"/>
          </a:xfrm>
          <a:prstGeom prst="rect">
            <a:avLst/>
          </a:prstGeom>
          <a:blipFill>
            <a:blip r:embed="rId7" cstate="print"/>
            <a:stretch>
              <a:fillRect/>
            </a:stretch>
          </a:blipFill>
        </p:spPr>
        <p:txBody>
          <a:bodyPr wrap="square" lIns="0" tIns="0" rIns="0" bIns="0" rtlCol="0"/>
          <a:lstStyle/>
          <a:p>
            <a:endParaRPr/>
          </a:p>
        </p:txBody>
      </p:sp>
      <p:sp>
        <p:nvSpPr>
          <p:cNvPr id="22" name="object 22"/>
          <p:cNvSpPr/>
          <p:nvPr/>
        </p:nvSpPr>
        <p:spPr>
          <a:xfrm>
            <a:off x="5461000" y="5295595"/>
            <a:ext cx="3009900" cy="294640"/>
          </a:xfrm>
          <a:custGeom>
            <a:avLst/>
            <a:gdLst/>
            <a:ahLst/>
            <a:cxnLst/>
            <a:rect l="l" t="t" r="r" b="b"/>
            <a:pathLst>
              <a:path w="3009900" h="294639">
                <a:moveTo>
                  <a:pt x="2960878" y="0"/>
                </a:moveTo>
                <a:lnTo>
                  <a:pt x="49022" y="0"/>
                </a:lnTo>
                <a:lnTo>
                  <a:pt x="29972" y="3809"/>
                </a:lnTo>
                <a:lnTo>
                  <a:pt x="14350" y="14350"/>
                </a:lnTo>
                <a:lnTo>
                  <a:pt x="3810" y="29971"/>
                </a:lnTo>
                <a:lnTo>
                  <a:pt x="0" y="49149"/>
                </a:lnTo>
                <a:lnTo>
                  <a:pt x="0" y="245529"/>
                </a:lnTo>
                <a:lnTo>
                  <a:pt x="3810" y="264642"/>
                </a:lnTo>
                <a:lnTo>
                  <a:pt x="14350" y="280250"/>
                </a:lnTo>
                <a:lnTo>
                  <a:pt x="29972" y="290779"/>
                </a:lnTo>
                <a:lnTo>
                  <a:pt x="49022" y="294640"/>
                </a:lnTo>
                <a:lnTo>
                  <a:pt x="2960878" y="294640"/>
                </a:lnTo>
                <a:lnTo>
                  <a:pt x="2979928" y="290779"/>
                </a:lnTo>
                <a:lnTo>
                  <a:pt x="2995549" y="280250"/>
                </a:lnTo>
                <a:lnTo>
                  <a:pt x="3006090" y="264642"/>
                </a:lnTo>
                <a:lnTo>
                  <a:pt x="3009900" y="245529"/>
                </a:lnTo>
                <a:lnTo>
                  <a:pt x="3009900" y="49149"/>
                </a:lnTo>
                <a:lnTo>
                  <a:pt x="3006090" y="29971"/>
                </a:lnTo>
                <a:lnTo>
                  <a:pt x="2995549" y="14350"/>
                </a:lnTo>
                <a:lnTo>
                  <a:pt x="2979928" y="3809"/>
                </a:lnTo>
                <a:lnTo>
                  <a:pt x="2960878" y="0"/>
                </a:lnTo>
                <a:close/>
              </a:path>
            </a:pathLst>
          </a:custGeom>
          <a:solidFill>
            <a:srgbClr val="C5D9F0"/>
          </a:solidFill>
        </p:spPr>
        <p:txBody>
          <a:bodyPr wrap="square" lIns="0" tIns="0" rIns="0" bIns="0" rtlCol="0"/>
          <a:lstStyle/>
          <a:p>
            <a:endParaRPr/>
          </a:p>
        </p:txBody>
      </p:sp>
      <p:sp>
        <p:nvSpPr>
          <p:cNvPr id="23" name="object 23"/>
          <p:cNvSpPr/>
          <p:nvPr/>
        </p:nvSpPr>
        <p:spPr>
          <a:xfrm>
            <a:off x="5461000" y="5295595"/>
            <a:ext cx="3009900" cy="294640"/>
          </a:xfrm>
          <a:custGeom>
            <a:avLst/>
            <a:gdLst/>
            <a:ahLst/>
            <a:cxnLst/>
            <a:rect l="l" t="t" r="r" b="b"/>
            <a:pathLst>
              <a:path w="3009900" h="294639">
                <a:moveTo>
                  <a:pt x="0" y="49149"/>
                </a:moveTo>
                <a:lnTo>
                  <a:pt x="3810" y="29971"/>
                </a:lnTo>
                <a:lnTo>
                  <a:pt x="14350" y="14350"/>
                </a:lnTo>
                <a:lnTo>
                  <a:pt x="29972" y="3809"/>
                </a:lnTo>
                <a:lnTo>
                  <a:pt x="49022" y="0"/>
                </a:lnTo>
                <a:lnTo>
                  <a:pt x="2960878" y="0"/>
                </a:lnTo>
                <a:lnTo>
                  <a:pt x="2979928" y="3809"/>
                </a:lnTo>
                <a:lnTo>
                  <a:pt x="2995549" y="14350"/>
                </a:lnTo>
                <a:lnTo>
                  <a:pt x="3006090" y="29971"/>
                </a:lnTo>
                <a:lnTo>
                  <a:pt x="3009900" y="49149"/>
                </a:lnTo>
                <a:lnTo>
                  <a:pt x="3009900" y="245529"/>
                </a:lnTo>
                <a:lnTo>
                  <a:pt x="3006090" y="264642"/>
                </a:lnTo>
                <a:lnTo>
                  <a:pt x="2995549" y="280250"/>
                </a:lnTo>
                <a:lnTo>
                  <a:pt x="2979928" y="290779"/>
                </a:lnTo>
                <a:lnTo>
                  <a:pt x="2960878" y="294640"/>
                </a:lnTo>
                <a:lnTo>
                  <a:pt x="49022" y="294640"/>
                </a:lnTo>
                <a:lnTo>
                  <a:pt x="29972" y="290779"/>
                </a:lnTo>
                <a:lnTo>
                  <a:pt x="14350" y="280250"/>
                </a:lnTo>
                <a:lnTo>
                  <a:pt x="3810" y="264642"/>
                </a:lnTo>
                <a:lnTo>
                  <a:pt x="0" y="245529"/>
                </a:lnTo>
                <a:lnTo>
                  <a:pt x="0" y="49149"/>
                </a:lnTo>
                <a:close/>
              </a:path>
            </a:pathLst>
          </a:custGeom>
          <a:ln w="10160">
            <a:solidFill>
              <a:srgbClr val="000000"/>
            </a:solidFill>
          </a:ln>
        </p:spPr>
        <p:txBody>
          <a:bodyPr wrap="square" lIns="0" tIns="0" rIns="0" bIns="0" rtlCol="0"/>
          <a:lstStyle/>
          <a:p>
            <a:endParaRPr/>
          </a:p>
        </p:txBody>
      </p:sp>
      <p:sp>
        <p:nvSpPr>
          <p:cNvPr id="24" name="object 24"/>
          <p:cNvSpPr/>
          <p:nvPr/>
        </p:nvSpPr>
        <p:spPr>
          <a:xfrm>
            <a:off x="5478780" y="5356554"/>
            <a:ext cx="2971800" cy="175259"/>
          </a:xfrm>
          <a:prstGeom prst="rect">
            <a:avLst/>
          </a:prstGeom>
          <a:blipFill>
            <a:blip r:embed="rId8" cstate="print"/>
            <a:stretch>
              <a:fillRect/>
            </a:stretch>
          </a:blipFill>
        </p:spPr>
        <p:txBody>
          <a:bodyPr wrap="square" lIns="0" tIns="0" rIns="0" bIns="0" rtlCol="0"/>
          <a:lstStyle/>
          <a:p>
            <a:endParaRPr/>
          </a:p>
        </p:txBody>
      </p:sp>
      <p:sp>
        <p:nvSpPr>
          <p:cNvPr id="25" name="object 25"/>
          <p:cNvSpPr txBox="1"/>
          <p:nvPr/>
        </p:nvSpPr>
        <p:spPr>
          <a:xfrm>
            <a:off x="5461000" y="5371477"/>
            <a:ext cx="3009900" cy="123111"/>
          </a:xfrm>
          <a:prstGeom prst="rect">
            <a:avLst/>
          </a:prstGeom>
        </p:spPr>
        <p:txBody>
          <a:bodyPr vert="horz" wrap="square" lIns="0" tIns="0" rIns="0" bIns="0" rtlCol="0">
            <a:spAutoFit/>
          </a:bodyPr>
          <a:lstStyle/>
          <a:p>
            <a:pPr marL="208915">
              <a:lnSpc>
                <a:spcPct val="100000"/>
              </a:lnSpc>
            </a:pPr>
            <a:r>
              <a:rPr sz="800" spc="-5" dirty="0">
                <a:latin typeface="Calibri"/>
                <a:cs typeface="Calibri"/>
              </a:rPr>
              <a:t>NEC,</a:t>
            </a:r>
            <a:r>
              <a:rPr sz="800" spc="-45" dirty="0">
                <a:latin typeface="Calibri"/>
                <a:cs typeface="Calibri"/>
              </a:rPr>
              <a:t> </a:t>
            </a:r>
            <a:r>
              <a:rPr sz="800" spc="-5" dirty="0">
                <a:latin typeface="Calibri"/>
                <a:cs typeface="Calibri"/>
              </a:rPr>
              <a:t>CPR,</a:t>
            </a:r>
            <a:r>
              <a:rPr sz="800" spc="-45" dirty="0">
                <a:latin typeface="Calibri"/>
                <a:cs typeface="Calibri"/>
              </a:rPr>
              <a:t> </a:t>
            </a:r>
            <a:r>
              <a:rPr sz="800" spc="-5" dirty="0">
                <a:latin typeface="Calibri"/>
                <a:cs typeface="Calibri"/>
              </a:rPr>
              <a:t>First</a:t>
            </a:r>
            <a:r>
              <a:rPr sz="800" spc="-50" dirty="0">
                <a:latin typeface="Calibri"/>
                <a:cs typeface="Calibri"/>
              </a:rPr>
              <a:t> </a:t>
            </a:r>
            <a:r>
              <a:rPr sz="800" spc="-5" dirty="0">
                <a:latin typeface="Calibri"/>
                <a:cs typeface="Calibri"/>
              </a:rPr>
              <a:t>Aid,</a:t>
            </a:r>
            <a:r>
              <a:rPr sz="800" spc="-25" dirty="0">
                <a:latin typeface="Calibri"/>
                <a:cs typeface="Calibri"/>
              </a:rPr>
              <a:t> </a:t>
            </a:r>
            <a:r>
              <a:rPr sz="800" spc="-5" dirty="0">
                <a:latin typeface="Calibri"/>
                <a:cs typeface="Calibri"/>
              </a:rPr>
              <a:t>Batteries,</a:t>
            </a:r>
            <a:r>
              <a:rPr sz="800" spc="-65" dirty="0">
                <a:latin typeface="Calibri"/>
                <a:cs typeface="Calibri"/>
              </a:rPr>
              <a:t> </a:t>
            </a:r>
            <a:r>
              <a:rPr sz="800" spc="-5" dirty="0">
                <a:latin typeface="Calibri"/>
                <a:cs typeface="Calibri"/>
              </a:rPr>
              <a:t>Capacitors,</a:t>
            </a:r>
            <a:r>
              <a:rPr sz="800" spc="-70" dirty="0">
                <a:latin typeface="Calibri"/>
                <a:cs typeface="Calibri"/>
              </a:rPr>
              <a:t> </a:t>
            </a:r>
            <a:r>
              <a:rPr sz="800" spc="-5" dirty="0">
                <a:latin typeface="Calibri"/>
                <a:cs typeface="Calibri"/>
              </a:rPr>
              <a:t>and</a:t>
            </a:r>
            <a:r>
              <a:rPr sz="800" spc="-20" dirty="0">
                <a:latin typeface="Calibri"/>
                <a:cs typeface="Calibri"/>
              </a:rPr>
              <a:t> </a:t>
            </a:r>
            <a:r>
              <a:rPr sz="800" spc="-5" dirty="0">
                <a:latin typeface="Calibri"/>
                <a:cs typeface="Calibri"/>
              </a:rPr>
              <a:t>Contact</a:t>
            </a:r>
            <a:r>
              <a:rPr sz="800" spc="50" dirty="0">
                <a:latin typeface="Calibri"/>
                <a:cs typeface="Calibri"/>
              </a:rPr>
              <a:t> </a:t>
            </a:r>
            <a:r>
              <a:rPr sz="800" dirty="0">
                <a:latin typeface="Calibri"/>
                <a:cs typeface="Calibri"/>
              </a:rPr>
              <a:t>Release</a:t>
            </a:r>
          </a:p>
        </p:txBody>
      </p:sp>
      <p:sp>
        <p:nvSpPr>
          <p:cNvPr id="26" name="object 26"/>
          <p:cNvSpPr/>
          <p:nvPr/>
        </p:nvSpPr>
        <p:spPr>
          <a:xfrm>
            <a:off x="619759" y="2233929"/>
            <a:ext cx="1856739" cy="863600"/>
          </a:xfrm>
          <a:prstGeom prst="rect">
            <a:avLst/>
          </a:prstGeom>
          <a:blipFill>
            <a:blip r:embed="rId9" cstate="print"/>
            <a:stretch>
              <a:fillRect/>
            </a:stretch>
          </a:blipFill>
        </p:spPr>
        <p:txBody>
          <a:bodyPr wrap="square" lIns="0" tIns="0" rIns="0" bIns="0" rtlCol="0"/>
          <a:lstStyle/>
          <a:p>
            <a:endParaRPr/>
          </a:p>
        </p:txBody>
      </p:sp>
      <p:sp>
        <p:nvSpPr>
          <p:cNvPr id="27" name="object 27"/>
          <p:cNvSpPr txBox="1"/>
          <p:nvPr/>
        </p:nvSpPr>
        <p:spPr>
          <a:xfrm>
            <a:off x="723265" y="2334376"/>
            <a:ext cx="1662430" cy="563680"/>
          </a:xfrm>
          <a:prstGeom prst="rect">
            <a:avLst/>
          </a:prstGeom>
        </p:spPr>
        <p:txBody>
          <a:bodyPr vert="horz" wrap="square" lIns="0" tIns="0" rIns="0" bIns="0" rtlCol="0">
            <a:spAutoFit/>
          </a:bodyPr>
          <a:lstStyle/>
          <a:p>
            <a:pPr marL="12700" marR="5080" indent="31750" algn="ctr">
              <a:lnSpc>
                <a:spcPct val="103200"/>
              </a:lnSpc>
            </a:pPr>
            <a:r>
              <a:rPr sz="1200" spc="10" dirty="0">
                <a:latin typeface="Calibri"/>
                <a:cs typeface="Calibri"/>
              </a:rPr>
              <a:t>Electrical Awareness  </a:t>
            </a:r>
            <a:r>
              <a:rPr sz="1200" dirty="0">
                <a:latin typeface="Calibri"/>
                <a:cs typeface="Calibri"/>
              </a:rPr>
              <a:t>Training </a:t>
            </a:r>
            <a:r>
              <a:rPr sz="1200" spc="5" dirty="0">
                <a:latin typeface="Calibri"/>
                <a:cs typeface="Calibri"/>
              </a:rPr>
              <a:t>for</a:t>
            </a:r>
            <a:r>
              <a:rPr sz="1200" spc="-150" dirty="0">
                <a:latin typeface="Calibri"/>
                <a:cs typeface="Calibri"/>
              </a:rPr>
              <a:t> </a:t>
            </a:r>
            <a:r>
              <a:rPr lang="en-US" sz="1200" spc="10" dirty="0">
                <a:latin typeface="Calibri"/>
                <a:cs typeface="Calibri"/>
              </a:rPr>
              <a:t>Unqualified</a:t>
            </a:r>
            <a:r>
              <a:rPr sz="1200" spc="10" dirty="0">
                <a:latin typeface="Calibri"/>
                <a:cs typeface="Calibri"/>
              </a:rPr>
              <a:t>  </a:t>
            </a:r>
            <a:r>
              <a:rPr sz="1200" spc="-15" dirty="0">
                <a:latin typeface="Calibri"/>
                <a:cs typeface="Calibri"/>
              </a:rPr>
              <a:t>Personnel</a:t>
            </a:r>
            <a:endParaRPr sz="1200" dirty="0">
              <a:latin typeface="Calibri"/>
              <a:cs typeface="Calibri"/>
            </a:endParaRPr>
          </a:p>
        </p:txBody>
      </p:sp>
      <p:sp>
        <p:nvSpPr>
          <p:cNvPr id="28" name="object 28"/>
          <p:cNvSpPr/>
          <p:nvPr/>
        </p:nvSpPr>
        <p:spPr>
          <a:xfrm>
            <a:off x="2570479" y="2233929"/>
            <a:ext cx="2783840" cy="863600"/>
          </a:xfrm>
          <a:prstGeom prst="rect">
            <a:avLst/>
          </a:prstGeom>
          <a:blipFill>
            <a:blip r:embed="rId10" cstate="print"/>
            <a:stretch>
              <a:fillRect/>
            </a:stretch>
          </a:blipFill>
        </p:spPr>
        <p:txBody>
          <a:bodyPr wrap="square" lIns="0" tIns="0" rIns="0" bIns="0" rtlCol="0"/>
          <a:lstStyle/>
          <a:p>
            <a:endParaRPr/>
          </a:p>
        </p:txBody>
      </p:sp>
      <p:sp>
        <p:nvSpPr>
          <p:cNvPr id="29" name="object 29"/>
          <p:cNvSpPr txBox="1"/>
          <p:nvPr/>
        </p:nvSpPr>
        <p:spPr>
          <a:xfrm>
            <a:off x="3244595" y="2449829"/>
            <a:ext cx="1411605" cy="377026"/>
          </a:xfrm>
          <a:prstGeom prst="rect">
            <a:avLst/>
          </a:prstGeom>
        </p:spPr>
        <p:txBody>
          <a:bodyPr vert="horz" wrap="square" lIns="0" tIns="0" rIns="0" bIns="0" rtlCol="0">
            <a:spAutoFit/>
          </a:bodyPr>
          <a:lstStyle/>
          <a:p>
            <a:pPr algn="ctr">
              <a:lnSpc>
                <a:spcPct val="100000"/>
              </a:lnSpc>
            </a:pPr>
            <a:r>
              <a:rPr sz="1250" spc="-10" dirty="0">
                <a:latin typeface="Calibri"/>
                <a:cs typeface="Calibri"/>
              </a:rPr>
              <a:t>Shock </a:t>
            </a:r>
            <a:r>
              <a:rPr sz="1250" spc="-15" dirty="0">
                <a:latin typeface="Calibri"/>
                <a:cs typeface="Calibri"/>
              </a:rPr>
              <a:t>Hazard</a:t>
            </a:r>
            <a:r>
              <a:rPr sz="1250" spc="-155" dirty="0">
                <a:latin typeface="Calibri"/>
                <a:cs typeface="Calibri"/>
              </a:rPr>
              <a:t> </a:t>
            </a:r>
            <a:r>
              <a:rPr sz="1250" spc="-20" dirty="0">
                <a:latin typeface="Calibri"/>
                <a:cs typeface="Calibri"/>
              </a:rPr>
              <a:t>Training</a:t>
            </a:r>
            <a:endParaRPr sz="1250" dirty="0">
              <a:latin typeface="Calibri"/>
              <a:cs typeface="Calibri"/>
            </a:endParaRPr>
          </a:p>
          <a:p>
            <a:pPr algn="ctr">
              <a:lnSpc>
                <a:spcPct val="100000"/>
              </a:lnSpc>
            </a:pPr>
            <a:r>
              <a:rPr sz="1200" spc="-10" dirty="0">
                <a:latin typeface="Calibri"/>
                <a:cs typeface="Calibri"/>
              </a:rPr>
              <a:t>Limited </a:t>
            </a:r>
            <a:r>
              <a:rPr sz="1200" spc="-40" dirty="0">
                <a:latin typeface="Calibri"/>
                <a:cs typeface="Calibri"/>
              </a:rPr>
              <a:t>NFPA</a:t>
            </a:r>
            <a:r>
              <a:rPr sz="1200" spc="-150" dirty="0">
                <a:latin typeface="Calibri"/>
                <a:cs typeface="Calibri"/>
              </a:rPr>
              <a:t> </a:t>
            </a:r>
            <a:r>
              <a:rPr sz="1200" spc="-15" dirty="0">
                <a:latin typeface="Calibri"/>
                <a:cs typeface="Calibri"/>
              </a:rPr>
              <a:t>70E</a:t>
            </a:r>
            <a:endParaRPr sz="1200" dirty="0">
              <a:latin typeface="Calibri"/>
              <a:cs typeface="Calibri"/>
            </a:endParaRPr>
          </a:p>
        </p:txBody>
      </p:sp>
      <p:sp>
        <p:nvSpPr>
          <p:cNvPr id="30" name="object 30"/>
          <p:cNvSpPr/>
          <p:nvPr/>
        </p:nvSpPr>
        <p:spPr>
          <a:xfrm>
            <a:off x="5450840" y="2233929"/>
            <a:ext cx="3070859" cy="863600"/>
          </a:xfrm>
          <a:prstGeom prst="rect">
            <a:avLst/>
          </a:prstGeom>
          <a:blipFill dpi="0" rotWithShape="1">
            <a:blip r:embed="rId11" cstate="print"/>
            <a:srcRect/>
            <a:stretch>
              <a:fillRect/>
            </a:stretch>
          </a:blipFill>
        </p:spPr>
        <p:txBody>
          <a:bodyPr wrap="square" lIns="0" tIns="0" rIns="0" bIns="0" rtlCol="0"/>
          <a:lstStyle/>
          <a:p>
            <a:endParaRPr/>
          </a:p>
        </p:txBody>
      </p:sp>
      <p:sp>
        <p:nvSpPr>
          <p:cNvPr id="31" name="object 31"/>
          <p:cNvSpPr txBox="1"/>
          <p:nvPr/>
        </p:nvSpPr>
        <p:spPr>
          <a:xfrm>
            <a:off x="6053709" y="2396703"/>
            <a:ext cx="1834514" cy="431978"/>
          </a:xfrm>
          <a:prstGeom prst="rect">
            <a:avLst/>
          </a:prstGeom>
        </p:spPr>
        <p:txBody>
          <a:bodyPr vert="horz" wrap="square" lIns="0" tIns="0" rIns="0" bIns="0" rtlCol="0">
            <a:spAutoFit/>
          </a:bodyPr>
          <a:lstStyle/>
          <a:p>
            <a:pPr marL="581660" marR="5080" indent="-569595">
              <a:lnSpc>
                <a:spcPct val="102400"/>
              </a:lnSpc>
            </a:pPr>
            <a:r>
              <a:rPr sz="1400" dirty="0">
                <a:solidFill>
                  <a:schemeClr val="bg1"/>
                </a:solidFill>
                <a:latin typeface="Calibri"/>
                <a:cs typeface="Calibri"/>
              </a:rPr>
              <a:t>Arc </a:t>
            </a:r>
            <a:r>
              <a:rPr sz="1400" spc="5" dirty="0">
                <a:solidFill>
                  <a:schemeClr val="bg1"/>
                </a:solidFill>
                <a:latin typeface="Calibri"/>
                <a:cs typeface="Calibri"/>
              </a:rPr>
              <a:t>Flash </a:t>
            </a:r>
            <a:r>
              <a:rPr sz="1400" dirty="0">
                <a:solidFill>
                  <a:schemeClr val="bg1"/>
                </a:solidFill>
                <a:latin typeface="Calibri"/>
                <a:cs typeface="Calibri"/>
              </a:rPr>
              <a:t>Hazard</a:t>
            </a:r>
            <a:r>
              <a:rPr sz="1400" spc="-170" dirty="0">
                <a:solidFill>
                  <a:schemeClr val="bg1"/>
                </a:solidFill>
                <a:latin typeface="Calibri"/>
                <a:cs typeface="Calibri"/>
              </a:rPr>
              <a:t> </a:t>
            </a:r>
            <a:r>
              <a:rPr sz="1400" spc="-15" dirty="0">
                <a:solidFill>
                  <a:schemeClr val="bg1"/>
                </a:solidFill>
                <a:latin typeface="Calibri"/>
                <a:cs typeface="Calibri"/>
              </a:rPr>
              <a:t>Training  NFPA</a:t>
            </a:r>
            <a:r>
              <a:rPr sz="1400" spc="-210" dirty="0">
                <a:solidFill>
                  <a:schemeClr val="bg1"/>
                </a:solidFill>
                <a:latin typeface="Calibri"/>
                <a:cs typeface="Calibri"/>
              </a:rPr>
              <a:t> </a:t>
            </a:r>
            <a:r>
              <a:rPr sz="1400" spc="10" dirty="0">
                <a:solidFill>
                  <a:schemeClr val="bg1"/>
                </a:solidFill>
                <a:latin typeface="Calibri"/>
                <a:cs typeface="Calibri"/>
              </a:rPr>
              <a:t>70E</a:t>
            </a:r>
            <a:endParaRPr sz="1400" dirty="0">
              <a:solidFill>
                <a:schemeClr val="bg1"/>
              </a:solidFill>
              <a:latin typeface="Calibri"/>
              <a:cs typeface="Calibri"/>
            </a:endParaRPr>
          </a:p>
        </p:txBody>
      </p:sp>
      <p:sp>
        <p:nvSpPr>
          <p:cNvPr id="32" name="object 32"/>
          <p:cNvSpPr/>
          <p:nvPr/>
        </p:nvSpPr>
        <p:spPr>
          <a:xfrm>
            <a:off x="2567940" y="3168650"/>
            <a:ext cx="1409700" cy="1198880"/>
          </a:xfrm>
          <a:prstGeom prst="rect">
            <a:avLst/>
          </a:prstGeom>
          <a:blipFill>
            <a:blip r:embed="rId12" cstate="print"/>
            <a:stretch>
              <a:fillRect/>
            </a:stretch>
          </a:blipFill>
        </p:spPr>
        <p:txBody>
          <a:bodyPr wrap="square" lIns="0" tIns="0" rIns="0" bIns="0" rtlCol="0"/>
          <a:lstStyle/>
          <a:p>
            <a:endParaRPr/>
          </a:p>
        </p:txBody>
      </p:sp>
      <p:sp>
        <p:nvSpPr>
          <p:cNvPr id="33" name="object 33"/>
          <p:cNvSpPr txBox="1"/>
          <p:nvPr/>
        </p:nvSpPr>
        <p:spPr>
          <a:xfrm>
            <a:off x="2699131" y="3234801"/>
            <a:ext cx="1142365" cy="990399"/>
          </a:xfrm>
          <a:prstGeom prst="rect">
            <a:avLst/>
          </a:prstGeom>
        </p:spPr>
        <p:txBody>
          <a:bodyPr vert="horz" wrap="square" lIns="0" tIns="0" rIns="0" bIns="0" rtlCol="0">
            <a:spAutoFit/>
          </a:bodyPr>
          <a:lstStyle/>
          <a:p>
            <a:pPr marL="60325" marR="5080">
              <a:lnSpc>
                <a:spcPct val="102200"/>
              </a:lnSpc>
            </a:pPr>
            <a:r>
              <a:rPr sz="800" i="1" spc="-5" dirty="0">
                <a:latin typeface="Calibri"/>
                <a:cs typeface="Calibri"/>
              </a:rPr>
              <a:t>Limited</a:t>
            </a:r>
            <a:r>
              <a:rPr sz="800" i="1" spc="-55" dirty="0">
                <a:latin typeface="Calibri"/>
                <a:cs typeface="Calibri"/>
              </a:rPr>
              <a:t> </a:t>
            </a:r>
            <a:r>
              <a:rPr sz="800" i="1" spc="-5" dirty="0">
                <a:latin typeface="Calibri"/>
                <a:cs typeface="Calibri"/>
              </a:rPr>
              <a:t>Personnel</a:t>
            </a:r>
            <a:r>
              <a:rPr sz="800" i="1" spc="-75" dirty="0">
                <a:latin typeface="Calibri"/>
                <a:cs typeface="Calibri"/>
              </a:rPr>
              <a:t> </a:t>
            </a:r>
            <a:r>
              <a:rPr sz="800" i="1" dirty="0">
                <a:latin typeface="Calibri"/>
                <a:cs typeface="Calibri"/>
              </a:rPr>
              <a:t>for</a:t>
            </a:r>
            <a:r>
              <a:rPr sz="800" i="1" spc="-35" dirty="0">
                <a:latin typeface="Calibri"/>
                <a:cs typeface="Calibri"/>
              </a:rPr>
              <a:t> </a:t>
            </a:r>
            <a:r>
              <a:rPr sz="800" i="1" spc="-5" dirty="0">
                <a:latin typeface="Calibri"/>
                <a:cs typeface="Calibri"/>
              </a:rPr>
              <a:t>R&amp;D  </a:t>
            </a:r>
            <a:r>
              <a:rPr sz="800" i="1" dirty="0">
                <a:latin typeface="Calibri"/>
                <a:cs typeface="Calibri"/>
              </a:rPr>
              <a:t>EX:</a:t>
            </a:r>
            <a:endParaRPr sz="800" dirty="0">
              <a:latin typeface="Calibri"/>
              <a:cs typeface="Calibri"/>
            </a:endParaRPr>
          </a:p>
          <a:p>
            <a:pPr marL="111760" marR="198755" indent="-99060">
              <a:lnSpc>
                <a:spcPct val="100000"/>
              </a:lnSpc>
              <a:spcBef>
                <a:spcPts val="20"/>
              </a:spcBef>
              <a:buFont typeface="Arial"/>
              <a:buChar char="•"/>
              <a:tabLst>
                <a:tab pos="111760" algn="l"/>
              </a:tabLst>
            </a:pPr>
            <a:r>
              <a:rPr lang="en-US" sz="800" spc="-100" dirty="0">
                <a:latin typeface="Calibri"/>
                <a:cs typeface="Calibri"/>
              </a:rPr>
              <a:t>Equipment </a:t>
            </a:r>
            <a:r>
              <a:rPr sz="800" spc="-100" dirty="0">
                <a:latin typeface="Calibri"/>
                <a:cs typeface="Calibri"/>
              </a:rPr>
              <a:t> </a:t>
            </a:r>
            <a:r>
              <a:rPr sz="800" spc="-5" dirty="0">
                <a:latin typeface="Calibri"/>
                <a:cs typeface="Calibri"/>
              </a:rPr>
              <a:t>with</a:t>
            </a:r>
            <a:r>
              <a:rPr sz="800" spc="-95" dirty="0">
                <a:latin typeface="Calibri"/>
                <a:cs typeface="Calibri"/>
              </a:rPr>
              <a:t> </a:t>
            </a:r>
            <a:r>
              <a:rPr lang="en-US" sz="800" spc="-10" dirty="0">
                <a:latin typeface="Calibri"/>
                <a:cs typeface="Calibri"/>
              </a:rPr>
              <a:t>s</a:t>
            </a:r>
            <a:r>
              <a:rPr sz="800" spc="-10" dirty="0">
                <a:latin typeface="Calibri"/>
                <a:cs typeface="Calibri"/>
              </a:rPr>
              <a:t>hock  </a:t>
            </a:r>
            <a:r>
              <a:rPr lang="en-US" sz="800" spc="-5" dirty="0">
                <a:latin typeface="Calibri"/>
                <a:cs typeface="Calibri"/>
              </a:rPr>
              <a:t>h</a:t>
            </a:r>
            <a:r>
              <a:rPr sz="800" spc="-5" dirty="0">
                <a:latin typeface="Calibri"/>
                <a:cs typeface="Calibri"/>
              </a:rPr>
              <a:t>azards</a:t>
            </a:r>
            <a:endParaRPr lang="en-US" sz="800" spc="-5" dirty="0">
              <a:latin typeface="Calibri"/>
              <a:cs typeface="Calibri"/>
            </a:endParaRPr>
          </a:p>
          <a:p>
            <a:pPr marL="111760" marR="198755" indent="-99060">
              <a:lnSpc>
                <a:spcPct val="100000"/>
              </a:lnSpc>
              <a:spcBef>
                <a:spcPts val="20"/>
              </a:spcBef>
              <a:buFont typeface="Arial"/>
              <a:buChar char="•"/>
              <a:tabLst>
                <a:tab pos="111760" algn="l"/>
              </a:tabLst>
            </a:pPr>
            <a:r>
              <a:rPr lang="en-US" sz="800" spc="-5" dirty="0">
                <a:latin typeface="Calibri"/>
                <a:cs typeface="Calibri"/>
              </a:rPr>
              <a:t>Working in vicinity of shock hazards</a:t>
            </a:r>
            <a:endParaRPr sz="800" dirty="0">
              <a:latin typeface="Calibri"/>
              <a:cs typeface="Calibri"/>
            </a:endParaRPr>
          </a:p>
          <a:p>
            <a:pPr marL="111760" marR="167005" indent="-99060">
              <a:lnSpc>
                <a:spcPct val="102099"/>
              </a:lnSpc>
              <a:buFont typeface="Arial"/>
              <a:buChar char="•"/>
              <a:tabLst>
                <a:tab pos="111760" algn="l"/>
              </a:tabLst>
            </a:pPr>
            <a:r>
              <a:rPr lang="en-US" sz="800" spc="-5" dirty="0">
                <a:latin typeface="Calibri"/>
                <a:cs typeface="Calibri"/>
              </a:rPr>
              <a:t>Troubleshoot</a:t>
            </a:r>
            <a:r>
              <a:rPr sz="800" spc="-45" dirty="0">
                <a:latin typeface="Calibri"/>
                <a:cs typeface="Calibri"/>
              </a:rPr>
              <a:t> </a:t>
            </a:r>
            <a:r>
              <a:rPr lang="en-US" sz="800" spc="-45" dirty="0">
                <a:latin typeface="Calibri"/>
                <a:cs typeface="Calibri"/>
              </a:rPr>
              <a:t> single phase </a:t>
            </a:r>
            <a:r>
              <a:rPr lang="en-US" sz="800" spc="-5" dirty="0">
                <a:latin typeface="Calibri"/>
                <a:cs typeface="Calibri"/>
              </a:rPr>
              <a:t>e</a:t>
            </a:r>
            <a:r>
              <a:rPr sz="800" spc="-5" dirty="0">
                <a:latin typeface="Calibri"/>
                <a:cs typeface="Calibri"/>
              </a:rPr>
              <a:t>quipment</a:t>
            </a:r>
            <a:endParaRPr sz="800" dirty="0">
              <a:latin typeface="Calibri"/>
              <a:cs typeface="Calibri"/>
            </a:endParaRPr>
          </a:p>
        </p:txBody>
      </p:sp>
      <p:sp>
        <p:nvSpPr>
          <p:cNvPr id="34" name="object 34"/>
          <p:cNvSpPr/>
          <p:nvPr/>
        </p:nvSpPr>
        <p:spPr>
          <a:xfrm>
            <a:off x="5450840" y="3112770"/>
            <a:ext cx="1452879" cy="1201419"/>
          </a:xfrm>
          <a:prstGeom prst="rect">
            <a:avLst/>
          </a:prstGeom>
          <a:blipFill dpi="0" rotWithShape="1">
            <a:blip r:embed="rId13" cstate="print"/>
            <a:srcRect/>
            <a:stretch>
              <a:fillRect/>
            </a:stretch>
          </a:blipFill>
        </p:spPr>
        <p:txBody>
          <a:bodyPr wrap="square" lIns="0" tIns="0" rIns="0" bIns="0" rtlCol="0"/>
          <a:lstStyle/>
          <a:p>
            <a:endParaRPr/>
          </a:p>
        </p:txBody>
      </p:sp>
      <p:sp>
        <p:nvSpPr>
          <p:cNvPr id="35" name="object 35"/>
          <p:cNvSpPr txBox="1"/>
          <p:nvPr/>
        </p:nvSpPr>
        <p:spPr>
          <a:xfrm>
            <a:off x="5538469" y="3294443"/>
            <a:ext cx="1283970" cy="723083"/>
          </a:xfrm>
          <a:prstGeom prst="rect">
            <a:avLst/>
          </a:prstGeom>
        </p:spPr>
        <p:txBody>
          <a:bodyPr vert="horz" wrap="square" lIns="0" tIns="0" rIns="0" bIns="0" rtlCol="0">
            <a:spAutoFit/>
          </a:bodyPr>
          <a:lstStyle/>
          <a:p>
            <a:pPr marL="12700" marR="5080" indent="2540">
              <a:lnSpc>
                <a:spcPct val="119300"/>
              </a:lnSpc>
            </a:pPr>
            <a:r>
              <a:rPr sz="800" spc="-10" dirty="0">
                <a:solidFill>
                  <a:schemeClr val="bg1"/>
                </a:solidFill>
                <a:latin typeface="Calibri"/>
                <a:cs typeface="Calibri"/>
              </a:rPr>
              <a:t>Electrical </a:t>
            </a:r>
            <a:r>
              <a:rPr sz="800" spc="-15" dirty="0">
                <a:solidFill>
                  <a:schemeClr val="bg1"/>
                </a:solidFill>
                <a:latin typeface="Calibri"/>
                <a:cs typeface="Calibri"/>
              </a:rPr>
              <a:t>Safety for  </a:t>
            </a:r>
            <a:r>
              <a:rPr sz="800" spc="20" dirty="0">
                <a:solidFill>
                  <a:schemeClr val="bg1"/>
                </a:solidFill>
                <a:latin typeface="Calibri"/>
                <a:cs typeface="Calibri"/>
              </a:rPr>
              <a:t>R&amp;D </a:t>
            </a:r>
            <a:r>
              <a:rPr sz="800" spc="10" dirty="0">
                <a:solidFill>
                  <a:schemeClr val="bg1"/>
                </a:solidFill>
                <a:latin typeface="Calibri"/>
                <a:cs typeface="Calibri"/>
              </a:rPr>
              <a:t>work </a:t>
            </a:r>
            <a:r>
              <a:rPr sz="800" spc="15" dirty="0">
                <a:solidFill>
                  <a:schemeClr val="bg1"/>
                </a:solidFill>
                <a:latin typeface="Calibri"/>
                <a:cs typeface="Calibri"/>
              </a:rPr>
              <a:t>only</a:t>
            </a:r>
            <a:r>
              <a:rPr sz="800" spc="-195" dirty="0">
                <a:solidFill>
                  <a:schemeClr val="bg1"/>
                </a:solidFill>
                <a:latin typeface="Calibri"/>
                <a:cs typeface="Calibri"/>
              </a:rPr>
              <a:t> </a:t>
            </a:r>
            <a:r>
              <a:rPr lang="en-US" sz="800" i="1" spc="10" dirty="0">
                <a:solidFill>
                  <a:schemeClr val="bg1"/>
                </a:solidFill>
                <a:latin typeface="Calibri"/>
                <a:cs typeface="Calibri"/>
              </a:rPr>
              <a:t> EX:</a:t>
            </a:r>
          </a:p>
          <a:p>
            <a:pPr marL="184150" marR="5080" indent="-171450">
              <a:lnSpc>
                <a:spcPct val="119300"/>
              </a:lnSpc>
              <a:buFont typeface="Arial" panose="020B0604020202020204" pitchFamily="34" charset="0"/>
              <a:buChar char="•"/>
            </a:pPr>
            <a:r>
              <a:rPr lang="en-US" sz="800" i="1" spc="10" dirty="0">
                <a:solidFill>
                  <a:schemeClr val="bg1"/>
                </a:solidFill>
                <a:latin typeface="Calibri"/>
                <a:cs typeface="Calibri"/>
              </a:rPr>
              <a:t>Scientists</a:t>
            </a:r>
          </a:p>
          <a:p>
            <a:pPr marL="184150" marR="5080" indent="-171450">
              <a:lnSpc>
                <a:spcPct val="119300"/>
              </a:lnSpc>
              <a:buFont typeface="Arial" panose="020B0604020202020204" pitchFamily="34" charset="0"/>
              <a:buChar char="•"/>
            </a:pPr>
            <a:r>
              <a:rPr lang="en-US" sz="800" i="1" spc="10" dirty="0">
                <a:solidFill>
                  <a:schemeClr val="bg1"/>
                </a:solidFill>
                <a:latin typeface="Calibri"/>
                <a:cs typeface="Calibri"/>
              </a:rPr>
              <a:t>Engineers</a:t>
            </a:r>
          </a:p>
          <a:p>
            <a:pPr marL="184150" marR="5080" indent="-171450">
              <a:lnSpc>
                <a:spcPct val="119300"/>
              </a:lnSpc>
              <a:buFont typeface="Arial" panose="020B0604020202020204" pitchFamily="34" charset="0"/>
              <a:buChar char="•"/>
            </a:pPr>
            <a:r>
              <a:rPr lang="en-US" sz="800" i="1" spc="10" dirty="0">
                <a:solidFill>
                  <a:schemeClr val="bg1"/>
                </a:solidFill>
                <a:latin typeface="Calibri"/>
                <a:cs typeface="Calibri"/>
              </a:rPr>
              <a:t>Technologists</a:t>
            </a:r>
            <a:endParaRPr sz="800" dirty="0">
              <a:solidFill>
                <a:schemeClr val="bg1"/>
              </a:solidFill>
              <a:latin typeface="Calibri"/>
              <a:cs typeface="Calibri"/>
            </a:endParaRPr>
          </a:p>
        </p:txBody>
      </p:sp>
      <p:sp>
        <p:nvSpPr>
          <p:cNvPr id="36" name="object 36"/>
          <p:cNvSpPr/>
          <p:nvPr/>
        </p:nvSpPr>
        <p:spPr>
          <a:xfrm>
            <a:off x="5417819" y="5630874"/>
            <a:ext cx="3078480" cy="365759"/>
          </a:xfrm>
          <a:prstGeom prst="rect">
            <a:avLst/>
          </a:prstGeom>
          <a:blipFill>
            <a:blip r:embed="rId14" cstate="print"/>
            <a:stretch>
              <a:fillRect/>
            </a:stretch>
          </a:blipFill>
        </p:spPr>
        <p:txBody>
          <a:bodyPr wrap="square" lIns="0" tIns="0" rIns="0" bIns="0" rtlCol="0"/>
          <a:lstStyle/>
          <a:p>
            <a:endParaRPr/>
          </a:p>
        </p:txBody>
      </p:sp>
      <p:sp>
        <p:nvSpPr>
          <p:cNvPr id="37" name="object 37"/>
          <p:cNvSpPr/>
          <p:nvPr/>
        </p:nvSpPr>
        <p:spPr>
          <a:xfrm>
            <a:off x="5455919" y="5653735"/>
            <a:ext cx="2999740" cy="287020"/>
          </a:xfrm>
          <a:custGeom>
            <a:avLst/>
            <a:gdLst/>
            <a:ahLst/>
            <a:cxnLst/>
            <a:rect l="l" t="t" r="r" b="b"/>
            <a:pathLst>
              <a:path w="2999740" h="287020">
                <a:moveTo>
                  <a:pt x="2952115" y="0"/>
                </a:moveTo>
                <a:lnTo>
                  <a:pt x="47625" y="0"/>
                </a:lnTo>
                <a:lnTo>
                  <a:pt x="29082" y="3759"/>
                </a:lnTo>
                <a:lnTo>
                  <a:pt x="13969" y="14008"/>
                </a:lnTo>
                <a:lnTo>
                  <a:pt x="3682" y="29222"/>
                </a:lnTo>
                <a:lnTo>
                  <a:pt x="0" y="47840"/>
                </a:lnTo>
                <a:lnTo>
                  <a:pt x="0" y="239179"/>
                </a:lnTo>
                <a:lnTo>
                  <a:pt x="3682" y="257797"/>
                </a:lnTo>
                <a:lnTo>
                  <a:pt x="13969" y="273011"/>
                </a:lnTo>
                <a:lnTo>
                  <a:pt x="29082" y="283260"/>
                </a:lnTo>
                <a:lnTo>
                  <a:pt x="47625" y="287020"/>
                </a:lnTo>
                <a:lnTo>
                  <a:pt x="2952115" y="287020"/>
                </a:lnTo>
                <a:lnTo>
                  <a:pt x="2970657" y="283260"/>
                </a:lnTo>
                <a:lnTo>
                  <a:pt x="2985769" y="273011"/>
                </a:lnTo>
                <a:lnTo>
                  <a:pt x="2996057" y="257797"/>
                </a:lnTo>
                <a:lnTo>
                  <a:pt x="2999740" y="239179"/>
                </a:lnTo>
                <a:lnTo>
                  <a:pt x="2999740" y="47840"/>
                </a:lnTo>
                <a:lnTo>
                  <a:pt x="2996057" y="29222"/>
                </a:lnTo>
                <a:lnTo>
                  <a:pt x="2985769" y="14008"/>
                </a:lnTo>
                <a:lnTo>
                  <a:pt x="2970657" y="3759"/>
                </a:lnTo>
                <a:lnTo>
                  <a:pt x="2952115" y="0"/>
                </a:lnTo>
                <a:close/>
              </a:path>
            </a:pathLst>
          </a:custGeom>
          <a:solidFill>
            <a:srgbClr val="C5D9F0"/>
          </a:solidFill>
        </p:spPr>
        <p:txBody>
          <a:bodyPr wrap="square" lIns="0" tIns="0" rIns="0" bIns="0" rtlCol="0"/>
          <a:lstStyle/>
          <a:p>
            <a:endParaRPr/>
          </a:p>
        </p:txBody>
      </p:sp>
      <p:sp>
        <p:nvSpPr>
          <p:cNvPr id="38" name="object 38"/>
          <p:cNvSpPr/>
          <p:nvPr/>
        </p:nvSpPr>
        <p:spPr>
          <a:xfrm>
            <a:off x="5455919" y="5653735"/>
            <a:ext cx="2999740" cy="287020"/>
          </a:xfrm>
          <a:custGeom>
            <a:avLst/>
            <a:gdLst/>
            <a:ahLst/>
            <a:cxnLst/>
            <a:rect l="l" t="t" r="r" b="b"/>
            <a:pathLst>
              <a:path w="2999740" h="287020">
                <a:moveTo>
                  <a:pt x="0" y="47840"/>
                </a:moveTo>
                <a:lnTo>
                  <a:pt x="3682" y="29222"/>
                </a:lnTo>
                <a:lnTo>
                  <a:pt x="13969" y="14008"/>
                </a:lnTo>
                <a:lnTo>
                  <a:pt x="29082" y="3759"/>
                </a:lnTo>
                <a:lnTo>
                  <a:pt x="47625" y="0"/>
                </a:lnTo>
                <a:lnTo>
                  <a:pt x="2952115" y="0"/>
                </a:lnTo>
                <a:lnTo>
                  <a:pt x="2970657" y="3759"/>
                </a:lnTo>
                <a:lnTo>
                  <a:pt x="2985769" y="14008"/>
                </a:lnTo>
                <a:lnTo>
                  <a:pt x="2996057" y="29222"/>
                </a:lnTo>
                <a:lnTo>
                  <a:pt x="2999740" y="47840"/>
                </a:lnTo>
                <a:lnTo>
                  <a:pt x="2999740" y="239179"/>
                </a:lnTo>
                <a:lnTo>
                  <a:pt x="2996057" y="257797"/>
                </a:lnTo>
                <a:lnTo>
                  <a:pt x="2985769" y="273011"/>
                </a:lnTo>
                <a:lnTo>
                  <a:pt x="2970657" y="283260"/>
                </a:lnTo>
                <a:lnTo>
                  <a:pt x="2952115" y="287020"/>
                </a:lnTo>
                <a:lnTo>
                  <a:pt x="47625" y="287020"/>
                </a:lnTo>
                <a:lnTo>
                  <a:pt x="29082" y="283260"/>
                </a:lnTo>
                <a:lnTo>
                  <a:pt x="13969" y="273011"/>
                </a:lnTo>
                <a:lnTo>
                  <a:pt x="3682" y="257797"/>
                </a:lnTo>
                <a:lnTo>
                  <a:pt x="0" y="239179"/>
                </a:lnTo>
                <a:lnTo>
                  <a:pt x="0" y="47840"/>
                </a:lnTo>
                <a:close/>
              </a:path>
            </a:pathLst>
          </a:custGeom>
          <a:ln w="10160">
            <a:solidFill>
              <a:srgbClr val="000000"/>
            </a:solidFill>
          </a:ln>
        </p:spPr>
        <p:txBody>
          <a:bodyPr wrap="square" lIns="0" tIns="0" rIns="0" bIns="0" rtlCol="0"/>
          <a:lstStyle/>
          <a:p>
            <a:endParaRPr/>
          </a:p>
        </p:txBody>
      </p:sp>
      <p:sp>
        <p:nvSpPr>
          <p:cNvPr id="39" name="object 39"/>
          <p:cNvSpPr/>
          <p:nvPr/>
        </p:nvSpPr>
        <p:spPr>
          <a:xfrm>
            <a:off x="5476239" y="5712154"/>
            <a:ext cx="2961639" cy="170180"/>
          </a:xfrm>
          <a:prstGeom prst="rect">
            <a:avLst/>
          </a:prstGeom>
          <a:blipFill>
            <a:blip r:embed="rId15" cstate="print"/>
            <a:stretch>
              <a:fillRect/>
            </a:stretch>
          </a:blipFill>
        </p:spPr>
        <p:txBody>
          <a:bodyPr wrap="square" lIns="0" tIns="0" rIns="0" bIns="0" rtlCol="0"/>
          <a:lstStyle/>
          <a:p>
            <a:endParaRPr/>
          </a:p>
        </p:txBody>
      </p:sp>
      <p:sp>
        <p:nvSpPr>
          <p:cNvPr id="40" name="object 40"/>
          <p:cNvSpPr txBox="1"/>
          <p:nvPr/>
        </p:nvSpPr>
        <p:spPr>
          <a:xfrm>
            <a:off x="5455919" y="5702947"/>
            <a:ext cx="2999740" cy="146194"/>
          </a:xfrm>
          <a:prstGeom prst="rect">
            <a:avLst/>
          </a:prstGeom>
        </p:spPr>
        <p:txBody>
          <a:bodyPr vert="horz" wrap="square" lIns="0" tIns="0" rIns="0" bIns="0" rtlCol="0">
            <a:spAutoFit/>
          </a:bodyPr>
          <a:lstStyle/>
          <a:p>
            <a:pPr marL="706120">
              <a:lnSpc>
                <a:spcPct val="100000"/>
              </a:lnSpc>
            </a:pPr>
            <a:r>
              <a:rPr sz="950" spc="5" dirty="0">
                <a:latin typeface="Calibri"/>
                <a:cs typeface="Calibri"/>
              </a:rPr>
              <a:t>Electrical </a:t>
            </a:r>
            <a:r>
              <a:rPr sz="950" spc="10" dirty="0">
                <a:latin typeface="Calibri"/>
                <a:cs typeface="Calibri"/>
              </a:rPr>
              <a:t>Equipment</a:t>
            </a:r>
            <a:r>
              <a:rPr sz="950" spc="-130" dirty="0">
                <a:latin typeface="Calibri"/>
                <a:cs typeface="Calibri"/>
              </a:rPr>
              <a:t> </a:t>
            </a:r>
            <a:r>
              <a:rPr sz="950" spc="5" dirty="0">
                <a:latin typeface="Calibri"/>
                <a:cs typeface="Calibri"/>
              </a:rPr>
              <a:t>Inspector</a:t>
            </a:r>
            <a:endParaRPr sz="950" dirty="0">
              <a:latin typeface="Calibri"/>
              <a:cs typeface="Calibri"/>
            </a:endParaRPr>
          </a:p>
        </p:txBody>
      </p:sp>
      <p:sp>
        <p:nvSpPr>
          <p:cNvPr id="43" name="object 43"/>
          <p:cNvSpPr txBox="1"/>
          <p:nvPr/>
        </p:nvSpPr>
        <p:spPr>
          <a:xfrm>
            <a:off x="659130" y="1033780"/>
            <a:ext cx="1783080" cy="1054100"/>
          </a:xfrm>
          <a:prstGeom prst="rect">
            <a:avLst/>
          </a:prstGeom>
          <a:solidFill>
            <a:srgbClr val="F1F1F1"/>
          </a:solidFill>
          <a:ln w="27940">
            <a:solidFill>
              <a:srgbClr val="808080"/>
            </a:solidFill>
          </a:ln>
        </p:spPr>
        <p:txBody>
          <a:bodyPr vert="horz" wrap="square" lIns="0" tIns="6350" rIns="0" bIns="0" rtlCol="0">
            <a:spAutoFit/>
          </a:bodyPr>
          <a:lstStyle/>
          <a:p>
            <a:pPr marL="172085">
              <a:lnSpc>
                <a:spcPct val="100000"/>
              </a:lnSpc>
              <a:spcBef>
                <a:spcPts val="50"/>
              </a:spcBef>
            </a:pPr>
            <a:r>
              <a:rPr lang="en-US" sz="1200" b="1" u="sng" spc="10" dirty="0">
                <a:latin typeface="Calibri"/>
                <a:cs typeface="Calibri"/>
              </a:rPr>
              <a:t>Unqualified</a:t>
            </a:r>
            <a:r>
              <a:rPr sz="1200" b="1" u="sng" spc="-180" dirty="0">
                <a:latin typeface="Calibri"/>
                <a:cs typeface="Calibri"/>
              </a:rPr>
              <a:t> </a:t>
            </a:r>
            <a:r>
              <a:rPr sz="1200" b="1" u="sng" spc="-15" dirty="0">
                <a:latin typeface="Calibri"/>
                <a:cs typeface="Calibri"/>
              </a:rPr>
              <a:t>Person</a:t>
            </a:r>
            <a:endParaRPr sz="1200" dirty="0">
              <a:latin typeface="Calibri"/>
              <a:cs typeface="Calibri"/>
            </a:endParaRPr>
          </a:p>
          <a:p>
            <a:pPr marL="62865" marR="168910">
              <a:lnSpc>
                <a:spcPts val="1080"/>
              </a:lnSpc>
              <a:spcBef>
                <a:spcPts val="25"/>
              </a:spcBef>
            </a:pPr>
            <a:r>
              <a:rPr sz="850" i="1" spc="10" dirty="0">
                <a:latin typeface="Calibri"/>
                <a:cs typeface="Calibri"/>
              </a:rPr>
              <a:t>For </a:t>
            </a:r>
            <a:r>
              <a:rPr lang="en-US" sz="850" i="1" spc="5" dirty="0">
                <a:latin typeface="Calibri"/>
                <a:cs typeface="Calibri"/>
              </a:rPr>
              <a:t>unqualified</a:t>
            </a:r>
            <a:r>
              <a:rPr sz="850" i="1" spc="5" dirty="0">
                <a:latin typeface="Calibri"/>
                <a:cs typeface="Calibri"/>
              </a:rPr>
              <a:t> </a:t>
            </a:r>
            <a:r>
              <a:rPr sz="850" i="1" spc="15" dirty="0">
                <a:latin typeface="Calibri"/>
                <a:cs typeface="Calibri"/>
              </a:rPr>
              <a:t>personnel  </a:t>
            </a:r>
            <a:r>
              <a:rPr sz="850" i="1" spc="10" dirty="0">
                <a:latin typeface="Calibri"/>
                <a:cs typeface="Calibri"/>
              </a:rPr>
              <a:t>subject to </a:t>
            </a:r>
            <a:r>
              <a:rPr sz="850" i="1" spc="15" dirty="0">
                <a:latin typeface="Calibri"/>
                <a:cs typeface="Calibri"/>
              </a:rPr>
              <a:t>an </a:t>
            </a:r>
            <a:r>
              <a:rPr sz="850" i="1" spc="10" dirty="0">
                <a:latin typeface="Calibri"/>
                <a:cs typeface="Calibri"/>
              </a:rPr>
              <a:t>elevated </a:t>
            </a:r>
            <a:r>
              <a:rPr sz="850" i="1" spc="5" dirty="0">
                <a:latin typeface="Calibri"/>
                <a:cs typeface="Calibri"/>
              </a:rPr>
              <a:t>electrical  </a:t>
            </a:r>
            <a:r>
              <a:rPr sz="850" i="1" spc="10" dirty="0">
                <a:latin typeface="Calibri"/>
                <a:cs typeface="Calibri"/>
              </a:rPr>
              <a:t>shock </a:t>
            </a:r>
            <a:r>
              <a:rPr sz="850" i="1" spc="5" dirty="0">
                <a:latin typeface="Calibri"/>
                <a:cs typeface="Calibri"/>
              </a:rPr>
              <a:t>risk (e.g. </a:t>
            </a:r>
            <a:r>
              <a:rPr sz="850" i="1" spc="10" dirty="0">
                <a:latin typeface="Calibri"/>
                <a:cs typeface="Calibri"/>
              </a:rPr>
              <a:t>industrial machine  operators,</a:t>
            </a:r>
            <a:r>
              <a:rPr sz="850" i="1" spc="-85" dirty="0">
                <a:latin typeface="Calibri"/>
                <a:cs typeface="Calibri"/>
              </a:rPr>
              <a:t> </a:t>
            </a:r>
            <a:r>
              <a:rPr sz="850" i="1" spc="10" dirty="0">
                <a:latin typeface="Calibri"/>
                <a:cs typeface="Calibri"/>
              </a:rPr>
              <a:t>painters,</a:t>
            </a:r>
            <a:r>
              <a:rPr sz="850" i="1" spc="-85" dirty="0">
                <a:latin typeface="Calibri"/>
                <a:cs typeface="Calibri"/>
              </a:rPr>
              <a:t> </a:t>
            </a:r>
            <a:r>
              <a:rPr sz="850" i="1" spc="10" dirty="0">
                <a:latin typeface="Calibri"/>
                <a:cs typeface="Calibri"/>
              </a:rPr>
              <a:t>welders,</a:t>
            </a:r>
            <a:endParaRPr sz="850" dirty="0">
              <a:latin typeface="Calibri"/>
              <a:cs typeface="Calibri"/>
            </a:endParaRPr>
          </a:p>
          <a:p>
            <a:pPr marL="62865" marR="556260">
              <a:lnSpc>
                <a:spcPts val="1060"/>
              </a:lnSpc>
              <a:spcBef>
                <a:spcPts val="15"/>
              </a:spcBef>
            </a:pPr>
            <a:r>
              <a:rPr sz="850" i="1" spc="10" dirty="0">
                <a:latin typeface="Calibri"/>
                <a:cs typeface="Calibri"/>
              </a:rPr>
              <a:t>janitorial </a:t>
            </a:r>
            <a:r>
              <a:rPr sz="850" i="1" spc="5" dirty="0">
                <a:latin typeface="Calibri"/>
                <a:cs typeface="Calibri"/>
              </a:rPr>
              <a:t>staff, </a:t>
            </a:r>
            <a:r>
              <a:rPr sz="850" i="1" spc="15" dirty="0">
                <a:latin typeface="Calibri"/>
                <a:cs typeface="Calibri"/>
              </a:rPr>
              <a:t>and some  laboratorypersonnel).</a:t>
            </a:r>
            <a:endParaRPr sz="850" dirty="0">
              <a:latin typeface="Calibri"/>
              <a:cs typeface="Calibri"/>
            </a:endParaRPr>
          </a:p>
        </p:txBody>
      </p:sp>
      <p:sp>
        <p:nvSpPr>
          <p:cNvPr id="44" name="object 44"/>
          <p:cNvSpPr txBox="1"/>
          <p:nvPr/>
        </p:nvSpPr>
        <p:spPr>
          <a:xfrm>
            <a:off x="2607310" y="1033780"/>
            <a:ext cx="2712720" cy="914400"/>
          </a:xfrm>
          <a:prstGeom prst="rect">
            <a:avLst/>
          </a:prstGeom>
          <a:solidFill>
            <a:srgbClr val="F1F1F1"/>
          </a:solidFill>
          <a:ln w="27940">
            <a:solidFill>
              <a:srgbClr val="808080"/>
            </a:solidFill>
          </a:ln>
        </p:spPr>
        <p:txBody>
          <a:bodyPr vert="horz" wrap="square" lIns="0" tIns="6350" rIns="0" bIns="0" rtlCol="0">
            <a:spAutoFit/>
          </a:bodyPr>
          <a:lstStyle/>
          <a:p>
            <a:pPr marL="624205">
              <a:lnSpc>
                <a:spcPct val="100000"/>
              </a:lnSpc>
              <a:spcBef>
                <a:spcPts val="50"/>
              </a:spcBef>
            </a:pPr>
            <a:r>
              <a:rPr sz="1200" b="1" u="sng" spc="-30" dirty="0">
                <a:latin typeface="Calibri"/>
                <a:cs typeface="Calibri"/>
              </a:rPr>
              <a:t>Task </a:t>
            </a:r>
            <a:r>
              <a:rPr sz="1200" b="1" u="sng" spc="-5" dirty="0">
                <a:latin typeface="Calibri"/>
                <a:cs typeface="Calibri"/>
              </a:rPr>
              <a:t>Qualified</a:t>
            </a:r>
            <a:r>
              <a:rPr sz="1200" b="1" u="sng" spc="-180" dirty="0">
                <a:latin typeface="Calibri"/>
                <a:cs typeface="Calibri"/>
              </a:rPr>
              <a:t> </a:t>
            </a:r>
            <a:r>
              <a:rPr sz="1200" b="1" u="sng" spc="-20" dirty="0">
                <a:latin typeface="Calibri"/>
                <a:cs typeface="Calibri"/>
              </a:rPr>
              <a:t>Person</a:t>
            </a:r>
            <a:endParaRPr sz="1200" dirty="0">
              <a:latin typeface="Calibri"/>
              <a:cs typeface="Calibri"/>
            </a:endParaRPr>
          </a:p>
          <a:p>
            <a:pPr marL="67945" marR="198755">
              <a:lnSpc>
                <a:spcPts val="1080"/>
              </a:lnSpc>
              <a:spcBef>
                <a:spcPts val="25"/>
              </a:spcBef>
            </a:pPr>
            <a:r>
              <a:rPr sz="850" i="1" spc="10" dirty="0">
                <a:latin typeface="Calibri"/>
                <a:cs typeface="Calibri"/>
              </a:rPr>
              <a:t>For personnel </a:t>
            </a:r>
            <a:r>
              <a:rPr sz="850" i="1" spc="15" dirty="0">
                <a:latin typeface="Calibri"/>
                <a:cs typeface="Calibri"/>
              </a:rPr>
              <a:t>who </a:t>
            </a:r>
            <a:r>
              <a:rPr sz="850" i="1" spc="10" dirty="0">
                <a:latin typeface="Calibri"/>
                <a:cs typeface="Calibri"/>
              </a:rPr>
              <a:t>supervise </a:t>
            </a:r>
            <a:r>
              <a:rPr sz="850" i="1" spc="15" dirty="0">
                <a:latin typeface="Calibri"/>
                <a:cs typeface="Calibri"/>
              </a:rPr>
              <a:t>or </a:t>
            </a:r>
            <a:r>
              <a:rPr sz="850" i="1" spc="10" dirty="0">
                <a:latin typeface="Calibri"/>
                <a:cs typeface="Calibri"/>
              </a:rPr>
              <a:t>perform </a:t>
            </a:r>
            <a:r>
              <a:rPr sz="850" i="1" spc="15" dirty="0">
                <a:latin typeface="Calibri"/>
                <a:cs typeface="Calibri"/>
              </a:rPr>
              <a:t>any </a:t>
            </a:r>
            <a:r>
              <a:rPr sz="850" i="1" spc="10" dirty="0">
                <a:latin typeface="Calibri"/>
                <a:cs typeface="Calibri"/>
              </a:rPr>
              <a:t>activity  within </a:t>
            </a:r>
            <a:r>
              <a:rPr sz="850" i="1" spc="15" dirty="0">
                <a:latin typeface="Calibri"/>
                <a:cs typeface="Calibri"/>
              </a:rPr>
              <a:t>a</a:t>
            </a:r>
            <a:r>
              <a:rPr sz="850" i="1" spc="10" dirty="0">
                <a:latin typeface="Calibri"/>
                <a:cs typeface="Calibri"/>
              </a:rPr>
              <a:t> limited </a:t>
            </a:r>
            <a:r>
              <a:rPr sz="850" i="1" spc="15" dirty="0">
                <a:latin typeface="Calibri"/>
                <a:cs typeface="Calibri"/>
              </a:rPr>
              <a:t>approach </a:t>
            </a:r>
            <a:r>
              <a:rPr sz="850" i="1" spc="10" dirty="0">
                <a:latin typeface="Calibri"/>
                <a:cs typeface="Calibri"/>
              </a:rPr>
              <a:t>boundary. This </a:t>
            </a:r>
            <a:r>
              <a:rPr sz="850" i="1" spc="15" dirty="0">
                <a:latin typeface="Calibri"/>
                <a:cs typeface="Calibri"/>
              </a:rPr>
              <a:t>does  not </a:t>
            </a:r>
            <a:r>
              <a:rPr sz="850" i="1" spc="10" dirty="0">
                <a:latin typeface="Calibri"/>
                <a:cs typeface="Calibri"/>
              </a:rPr>
              <a:t>qualify for entry into </a:t>
            </a:r>
            <a:r>
              <a:rPr sz="850" i="1" spc="15" dirty="0">
                <a:latin typeface="Calibri"/>
                <a:cs typeface="Calibri"/>
              </a:rPr>
              <a:t>an </a:t>
            </a:r>
            <a:r>
              <a:rPr sz="850" i="1" spc="10" dirty="0">
                <a:latin typeface="Calibri"/>
                <a:cs typeface="Calibri"/>
              </a:rPr>
              <a:t>arc </a:t>
            </a:r>
            <a:r>
              <a:rPr sz="850" i="1" spc="5" dirty="0">
                <a:latin typeface="Calibri"/>
                <a:cs typeface="Calibri"/>
              </a:rPr>
              <a:t>flash </a:t>
            </a:r>
            <a:r>
              <a:rPr sz="850" i="1" spc="10" dirty="0">
                <a:latin typeface="Calibri"/>
                <a:cs typeface="Calibri"/>
              </a:rPr>
              <a:t>boundary. These  </a:t>
            </a:r>
            <a:r>
              <a:rPr sz="850" i="1" spc="20" dirty="0">
                <a:latin typeface="Calibri"/>
                <a:cs typeface="Calibri"/>
              </a:rPr>
              <a:t>personnelare </a:t>
            </a:r>
            <a:r>
              <a:rPr sz="850" i="1" spc="10" dirty="0">
                <a:latin typeface="Calibri"/>
                <a:cs typeface="Calibri"/>
              </a:rPr>
              <a:t>considered qualified for </a:t>
            </a:r>
            <a:r>
              <a:rPr sz="850" i="1" spc="15" dirty="0">
                <a:latin typeface="Calibri"/>
                <a:cs typeface="Calibri"/>
              </a:rPr>
              <a:t>that </a:t>
            </a:r>
            <a:r>
              <a:rPr sz="850" i="1" spc="5" dirty="0">
                <a:latin typeface="Calibri"/>
                <a:cs typeface="Calibri"/>
              </a:rPr>
              <a:t>specific  </a:t>
            </a:r>
            <a:r>
              <a:rPr sz="850" i="1" spc="10" dirty="0">
                <a:latin typeface="Calibri"/>
                <a:cs typeface="Calibri"/>
              </a:rPr>
              <a:t>activity</a:t>
            </a:r>
            <a:r>
              <a:rPr sz="850" i="1" spc="-90" dirty="0">
                <a:latin typeface="Calibri"/>
                <a:cs typeface="Calibri"/>
              </a:rPr>
              <a:t> </a:t>
            </a:r>
            <a:r>
              <a:rPr sz="850" i="1" spc="15" dirty="0">
                <a:latin typeface="Calibri"/>
                <a:cs typeface="Calibri"/>
              </a:rPr>
              <a:t>or</a:t>
            </a:r>
            <a:r>
              <a:rPr sz="850" i="1" spc="-100" dirty="0">
                <a:latin typeface="Calibri"/>
                <a:cs typeface="Calibri"/>
              </a:rPr>
              <a:t> </a:t>
            </a:r>
            <a:r>
              <a:rPr sz="850" i="1" spc="10" dirty="0">
                <a:latin typeface="Calibri"/>
                <a:cs typeface="Calibri"/>
              </a:rPr>
              <a:t>scope.</a:t>
            </a:r>
            <a:endParaRPr sz="850" dirty="0">
              <a:latin typeface="Calibri"/>
              <a:cs typeface="Calibri"/>
            </a:endParaRPr>
          </a:p>
        </p:txBody>
      </p:sp>
      <p:sp>
        <p:nvSpPr>
          <p:cNvPr id="45" name="object 45"/>
          <p:cNvSpPr txBox="1"/>
          <p:nvPr/>
        </p:nvSpPr>
        <p:spPr>
          <a:xfrm>
            <a:off x="5487669" y="1033780"/>
            <a:ext cx="2997200" cy="777240"/>
          </a:xfrm>
          <a:prstGeom prst="rect">
            <a:avLst/>
          </a:prstGeom>
          <a:solidFill>
            <a:srgbClr val="F1F1F1"/>
          </a:solidFill>
          <a:ln w="27940">
            <a:solidFill>
              <a:srgbClr val="808080"/>
            </a:solidFill>
          </a:ln>
        </p:spPr>
        <p:txBody>
          <a:bodyPr vert="horz" wrap="square" lIns="0" tIns="6350" rIns="0" bIns="0" rtlCol="0">
            <a:spAutoFit/>
          </a:bodyPr>
          <a:lstStyle/>
          <a:p>
            <a:pPr marL="621030">
              <a:lnSpc>
                <a:spcPct val="100000"/>
              </a:lnSpc>
              <a:spcBef>
                <a:spcPts val="50"/>
              </a:spcBef>
            </a:pPr>
            <a:r>
              <a:rPr sz="1200" b="1" u="sng" spc="-10" dirty="0">
                <a:latin typeface="Calibri"/>
                <a:cs typeface="Calibri"/>
              </a:rPr>
              <a:t>Qualified </a:t>
            </a:r>
            <a:r>
              <a:rPr sz="1200" b="1" u="sng" spc="-15" dirty="0">
                <a:latin typeface="Calibri"/>
                <a:cs typeface="Calibri"/>
              </a:rPr>
              <a:t>Arc </a:t>
            </a:r>
            <a:r>
              <a:rPr sz="1200" b="1" u="sng" spc="-10" dirty="0">
                <a:latin typeface="Calibri"/>
                <a:cs typeface="Calibri"/>
              </a:rPr>
              <a:t>Flash</a:t>
            </a:r>
            <a:r>
              <a:rPr sz="1200" b="1" u="sng" spc="-140" dirty="0">
                <a:latin typeface="Calibri"/>
                <a:cs typeface="Calibri"/>
              </a:rPr>
              <a:t> </a:t>
            </a:r>
            <a:r>
              <a:rPr sz="1200" b="1" u="sng" spc="-20" dirty="0">
                <a:latin typeface="Calibri"/>
                <a:cs typeface="Calibri"/>
              </a:rPr>
              <a:t>Person</a:t>
            </a:r>
            <a:endParaRPr sz="1200" dirty="0">
              <a:latin typeface="Calibri"/>
              <a:cs typeface="Calibri"/>
            </a:endParaRPr>
          </a:p>
          <a:p>
            <a:pPr marL="67310" marR="146050">
              <a:lnSpc>
                <a:spcPts val="1080"/>
              </a:lnSpc>
              <a:spcBef>
                <a:spcPts val="25"/>
              </a:spcBef>
            </a:pPr>
            <a:r>
              <a:rPr sz="850" i="1" spc="10" dirty="0">
                <a:latin typeface="Calibri"/>
                <a:cs typeface="Calibri"/>
              </a:rPr>
              <a:t>For personnel </a:t>
            </a:r>
            <a:r>
              <a:rPr sz="850" i="1" spc="15" dirty="0">
                <a:latin typeface="Calibri"/>
                <a:cs typeface="Calibri"/>
              </a:rPr>
              <a:t>who </a:t>
            </a:r>
            <a:r>
              <a:rPr sz="850" i="1" spc="10" dirty="0">
                <a:latin typeface="Calibri"/>
                <a:cs typeface="Calibri"/>
              </a:rPr>
              <a:t>supervise </a:t>
            </a:r>
            <a:r>
              <a:rPr sz="850" i="1" spc="15" dirty="0">
                <a:latin typeface="Calibri"/>
                <a:cs typeface="Calibri"/>
              </a:rPr>
              <a:t>or </a:t>
            </a:r>
            <a:r>
              <a:rPr sz="850" i="1" spc="10" dirty="0">
                <a:latin typeface="Calibri"/>
                <a:cs typeface="Calibri"/>
              </a:rPr>
              <a:t>perform work in </a:t>
            </a:r>
            <a:r>
              <a:rPr sz="850" i="1" spc="15" dirty="0">
                <a:latin typeface="Calibri"/>
                <a:cs typeface="Calibri"/>
              </a:rPr>
              <a:t>an </a:t>
            </a:r>
            <a:r>
              <a:rPr sz="850" i="1" spc="10" dirty="0">
                <a:latin typeface="Calibri"/>
                <a:cs typeface="Calibri"/>
              </a:rPr>
              <a:t>arc </a:t>
            </a:r>
            <a:r>
              <a:rPr sz="850" i="1" spc="5" dirty="0">
                <a:latin typeface="Calibri"/>
                <a:cs typeface="Calibri"/>
              </a:rPr>
              <a:t>flash  </a:t>
            </a:r>
            <a:r>
              <a:rPr sz="850" i="1" spc="10" dirty="0">
                <a:latin typeface="Calibri"/>
                <a:cs typeface="Calibri"/>
              </a:rPr>
              <a:t>boundary.</a:t>
            </a:r>
            <a:r>
              <a:rPr sz="850" i="1" spc="-55" dirty="0">
                <a:latin typeface="Calibri"/>
                <a:cs typeface="Calibri"/>
              </a:rPr>
              <a:t> </a:t>
            </a:r>
            <a:r>
              <a:rPr sz="850" i="1" spc="10" dirty="0">
                <a:latin typeface="Calibri"/>
                <a:cs typeface="Calibri"/>
              </a:rPr>
              <a:t>These</a:t>
            </a:r>
            <a:r>
              <a:rPr sz="850" i="1" spc="-15" dirty="0">
                <a:latin typeface="Calibri"/>
                <a:cs typeface="Calibri"/>
              </a:rPr>
              <a:t> </a:t>
            </a:r>
            <a:r>
              <a:rPr sz="850" i="1" spc="15" dirty="0">
                <a:latin typeface="Calibri"/>
                <a:cs typeface="Calibri"/>
              </a:rPr>
              <a:t>personnel</a:t>
            </a:r>
            <a:r>
              <a:rPr sz="850" i="1" spc="-55" dirty="0">
                <a:latin typeface="Calibri"/>
                <a:cs typeface="Calibri"/>
              </a:rPr>
              <a:t> </a:t>
            </a:r>
            <a:r>
              <a:rPr sz="850" i="1" spc="10" dirty="0">
                <a:latin typeface="Calibri"/>
                <a:cs typeface="Calibri"/>
              </a:rPr>
              <a:t>also</a:t>
            </a:r>
            <a:r>
              <a:rPr sz="850" i="1" spc="-45" dirty="0">
                <a:latin typeface="Calibri"/>
                <a:cs typeface="Calibri"/>
              </a:rPr>
              <a:t> </a:t>
            </a:r>
            <a:r>
              <a:rPr sz="850" i="1" spc="10" dirty="0">
                <a:latin typeface="Calibri"/>
                <a:cs typeface="Calibri"/>
              </a:rPr>
              <a:t>require</a:t>
            </a:r>
            <a:r>
              <a:rPr sz="850" i="1" spc="-35" dirty="0">
                <a:latin typeface="Calibri"/>
                <a:cs typeface="Calibri"/>
              </a:rPr>
              <a:t> </a:t>
            </a:r>
            <a:r>
              <a:rPr sz="850" i="1" spc="10" dirty="0">
                <a:latin typeface="Calibri"/>
                <a:cs typeface="Calibri"/>
              </a:rPr>
              <a:t>training</a:t>
            </a:r>
            <a:r>
              <a:rPr sz="850" i="1" spc="-50" dirty="0">
                <a:latin typeface="Calibri"/>
                <a:cs typeface="Calibri"/>
              </a:rPr>
              <a:t> </a:t>
            </a:r>
            <a:r>
              <a:rPr sz="850" i="1" spc="10" dirty="0">
                <a:latin typeface="Calibri"/>
                <a:cs typeface="Calibri"/>
              </a:rPr>
              <a:t>for</a:t>
            </a:r>
            <a:r>
              <a:rPr sz="850" i="1" spc="-15" dirty="0">
                <a:latin typeface="Calibri"/>
                <a:cs typeface="Calibri"/>
              </a:rPr>
              <a:t> </a:t>
            </a:r>
            <a:r>
              <a:rPr sz="850" i="1" spc="10" dirty="0">
                <a:latin typeface="Calibri"/>
                <a:cs typeface="Calibri"/>
              </a:rPr>
              <a:t>entry</a:t>
            </a:r>
            <a:r>
              <a:rPr sz="850" i="1" spc="-10" dirty="0">
                <a:latin typeface="Calibri"/>
                <a:cs typeface="Calibri"/>
              </a:rPr>
              <a:t> </a:t>
            </a:r>
            <a:r>
              <a:rPr sz="850" i="1" spc="10" dirty="0">
                <a:latin typeface="Calibri"/>
                <a:cs typeface="Calibri"/>
              </a:rPr>
              <a:t>into </a:t>
            </a:r>
            <a:r>
              <a:rPr lang="en-US" sz="850" i="1" spc="10" dirty="0">
                <a:latin typeface="Calibri"/>
                <a:cs typeface="Calibri"/>
              </a:rPr>
              <a:t>a</a:t>
            </a:r>
            <a:r>
              <a:rPr sz="850" i="1" spc="10" dirty="0">
                <a:latin typeface="Calibri"/>
                <a:cs typeface="Calibri"/>
              </a:rPr>
              <a:t> limited approach boundar</a:t>
            </a:r>
            <a:r>
              <a:rPr lang="en-US" sz="850" i="1" spc="10" dirty="0">
                <a:latin typeface="Calibri"/>
                <a:cs typeface="Calibri"/>
              </a:rPr>
              <a:t>y</a:t>
            </a:r>
            <a:r>
              <a:rPr sz="850" i="1" spc="10" dirty="0">
                <a:latin typeface="Calibri"/>
                <a:cs typeface="Calibri"/>
              </a:rPr>
              <a:t>. </a:t>
            </a:r>
            <a:r>
              <a:rPr sz="850" i="1" spc="5" dirty="0">
                <a:latin typeface="Calibri"/>
                <a:cs typeface="Calibri"/>
              </a:rPr>
              <a:t>Activities </a:t>
            </a:r>
            <a:r>
              <a:rPr sz="850" i="1" spc="10" dirty="0">
                <a:latin typeface="Calibri"/>
                <a:cs typeface="Calibri"/>
              </a:rPr>
              <a:t>include </a:t>
            </a:r>
            <a:r>
              <a:rPr sz="850" i="1" spc="15" dirty="0">
                <a:latin typeface="Calibri"/>
                <a:cs typeface="Calibri"/>
              </a:rPr>
              <a:t>a </a:t>
            </a:r>
            <a:r>
              <a:rPr sz="850" i="1" spc="10" dirty="0">
                <a:latin typeface="Calibri"/>
                <a:cs typeface="Calibri"/>
              </a:rPr>
              <a:t>variety of  tasks</a:t>
            </a:r>
            <a:r>
              <a:rPr sz="850" i="1" spc="-35" dirty="0">
                <a:latin typeface="Calibri"/>
                <a:cs typeface="Calibri"/>
              </a:rPr>
              <a:t> </a:t>
            </a:r>
            <a:r>
              <a:rPr sz="850" i="1" spc="15" dirty="0">
                <a:latin typeface="Calibri"/>
                <a:cs typeface="Calibri"/>
              </a:rPr>
              <a:t>that</a:t>
            </a:r>
            <a:r>
              <a:rPr sz="850" i="1" spc="-5" dirty="0">
                <a:latin typeface="Calibri"/>
                <a:cs typeface="Calibri"/>
              </a:rPr>
              <a:t> </a:t>
            </a:r>
            <a:r>
              <a:rPr sz="850" i="1" spc="10" dirty="0">
                <a:latin typeface="Calibri"/>
                <a:cs typeface="Calibri"/>
              </a:rPr>
              <a:t>expose</a:t>
            </a:r>
            <a:r>
              <a:rPr sz="850" i="1" spc="-35" dirty="0">
                <a:latin typeface="Calibri"/>
                <a:cs typeface="Calibri"/>
              </a:rPr>
              <a:t> </a:t>
            </a:r>
            <a:r>
              <a:rPr sz="850" i="1" spc="15" dirty="0">
                <a:latin typeface="Calibri"/>
                <a:cs typeface="Calibri"/>
              </a:rPr>
              <a:t>them</a:t>
            </a:r>
            <a:r>
              <a:rPr sz="850" i="1" dirty="0">
                <a:latin typeface="Calibri"/>
                <a:cs typeface="Calibri"/>
              </a:rPr>
              <a:t> </a:t>
            </a:r>
            <a:r>
              <a:rPr sz="850" i="1" spc="15" dirty="0">
                <a:latin typeface="Calibri"/>
                <a:cs typeface="Calibri"/>
              </a:rPr>
              <a:t>to</a:t>
            </a:r>
            <a:r>
              <a:rPr sz="850" i="1" spc="10" dirty="0">
                <a:latin typeface="Calibri"/>
                <a:cs typeface="Calibri"/>
              </a:rPr>
              <a:t> </a:t>
            </a:r>
            <a:r>
              <a:rPr sz="850" i="1" spc="5" dirty="0">
                <a:latin typeface="Calibri"/>
                <a:cs typeface="Calibri"/>
              </a:rPr>
              <a:t>electrical</a:t>
            </a:r>
            <a:r>
              <a:rPr sz="850" i="1" spc="-50" dirty="0">
                <a:latin typeface="Calibri"/>
                <a:cs typeface="Calibri"/>
              </a:rPr>
              <a:t> </a:t>
            </a:r>
            <a:r>
              <a:rPr sz="850" i="1" spc="10" dirty="0">
                <a:latin typeface="Calibri"/>
                <a:cs typeface="Calibri"/>
              </a:rPr>
              <a:t>hazards.</a:t>
            </a:r>
            <a:endParaRPr sz="850" dirty="0">
              <a:latin typeface="Calibri"/>
              <a:cs typeface="Calibri"/>
            </a:endParaRPr>
          </a:p>
        </p:txBody>
      </p:sp>
      <p:sp>
        <p:nvSpPr>
          <p:cNvPr id="46" name="object 46"/>
          <p:cNvSpPr/>
          <p:nvPr/>
        </p:nvSpPr>
        <p:spPr>
          <a:xfrm>
            <a:off x="6974840" y="3117850"/>
            <a:ext cx="1521459" cy="1193800"/>
          </a:xfrm>
          <a:prstGeom prst="rect">
            <a:avLst/>
          </a:prstGeom>
          <a:blipFill dpi="0" rotWithShape="1">
            <a:blip r:embed="rId16" cstate="print"/>
            <a:srcRect/>
            <a:stretch>
              <a:fillRect/>
            </a:stretch>
          </a:blipFill>
        </p:spPr>
        <p:txBody>
          <a:bodyPr wrap="square" lIns="0" tIns="0" rIns="0" bIns="0" rtlCol="0"/>
          <a:lstStyle/>
          <a:p>
            <a:endParaRPr dirty="0"/>
          </a:p>
        </p:txBody>
      </p:sp>
      <p:sp>
        <p:nvSpPr>
          <p:cNvPr id="47" name="object 47"/>
          <p:cNvSpPr txBox="1"/>
          <p:nvPr/>
        </p:nvSpPr>
        <p:spPr>
          <a:xfrm>
            <a:off x="7083171" y="3304616"/>
            <a:ext cx="1318895" cy="576568"/>
          </a:xfrm>
          <a:prstGeom prst="rect">
            <a:avLst/>
          </a:prstGeom>
        </p:spPr>
        <p:txBody>
          <a:bodyPr vert="horz" wrap="square" lIns="0" tIns="0" rIns="0" bIns="0" rtlCol="0">
            <a:spAutoFit/>
          </a:bodyPr>
          <a:lstStyle/>
          <a:p>
            <a:pPr marL="12700" marR="5080" indent="-7620">
              <a:lnSpc>
                <a:spcPct val="118500"/>
              </a:lnSpc>
            </a:pPr>
            <a:r>
              <a:rPr sz="800" spc="10" dirty="0">
                <a:solidFill>
                  <a:schemeClr val="bg1"/>
                </a:solidFill>
                <a:cs typeface="Calibri"/>
              </a:rPr>
              <a:t>Electrical Safety </a:t>
            </a:r>
            <a:r>
              <a:rPr sz="800" spc="5" dirty="0">
                <a:solidFill>
                  <a:schemeClr val="bg1"/>
                </a:solidFill>
                <a:cs typeface="Calibri"/>
              </a:rPr>
              <a:t>for  </a:t>
            </a:r>
            <a:r>
              <a:rPr lang="en-US" sz="800" spc="15" dirty="0">
                <a:solidFill>
                  <a:schemeClr val="bg1"/>
                </a:solidFill>
                <a:cs typeface="Calibri"/>
              </a:rPr>
              <a:t>facilities </a:t>
            </a:r>
            <a:r>
              <a:rPr sz="800" spc="20" dirty="0">
                <a:solidFill>
                  <a:schemeClr val="bg1"/>
                </a:solidFill>
                <a:cs typeface="Calibri"/>
              </a:rPr>
              <a:t>and</a:t>
            </a:r>
            <a:r>
              <a:rPr sz="800" spc="-65" dirty="0">
                <a:solidFill>
                  <a:schemeClr val="bg1"/>
                </a:solidFill>
                <a:cs typeface="Calibri"/>
              </a:rPr>
              <a:t> </a:t>
            </a:r>
            <a:r>
              <a:rPr lang="en-US" sz="800" spc="10" dirty="0">
                <a:solidFill>
                  <a:schemeClr val="bg1"/>
                </a:solidFill>
                <a:cs typeface="Calibri"/>
              </a:rPr>
              <a:t>c</a:t>
            </a:r>
            <a:r>
              <a:rPr sz="800" spc="10" dirty="0">
                <a:solidFill>
                  <a:schemeClr val="bg1"/>
                </a:solidFill>
                <a:cs typeface="Calibri"/>
              </a:rPr>
              <a:t>onst</a:t>
            </a:r>
            <a:r>
              <a:rPr lang="en-US" sz="800" spc="10" dirty="0">
                <a:solidFill>
                  <a:schemeClr val="bg1"/>
                </a:solidFill>
                <a:cs typeface="Calibri"/>
              </a:rPr>
              <a:t>ruction</a:t>
            </a:r>
            <a:r>
              <a:rPr sz="800" spc="-95" dirty="0">
                <a:solidFill>
                  <a:schemeClr val="bg1"/>
                </a:solidFill>
                <a:cs typeface="Calibri"/>
              </a:rPr>
              <a:t> </a:t>
            </a:r>
            <a:r>
              <a:rPr sz="800" spc="10" dirty="0">
                <a:solidFill>
                  <a:schemeClr val="bg1"/>
                </a:solidFill>
                <a:cs typeface="Calibri"/>
              </a:rPr>
              <a:t>work </a:t>
            </a:r>
            <a:r>
              <a:rPr lang="en-US" sz="800" spc="10" dirty="0">
                <a:solidFill>
                  <a:schemeClr val="bg1"/>
                </a:solidFill>
                <a:cs typeface="Calibri"/>
              </a:rPr>
              <a:t>EX:</a:t>
            </a:r>
          </a:p>
          <a:p>
            <a:pPr marL="176530" marR="5080" indent="-171450">
              <a:lnSpc>
                <a:spcPct val="118500"/>
              </a:lnSpc>
              <a:buFont typeface="Arial" panose="020B0604020202020204" pitchFamily="34" charset="0"/>
              <a:buChar char="•"/>
            </a:pPr>
            <a:r>
              <a:rPr lang="en-US" sz="800" spc="-5" dirty="0">
                <a:solidFill>
                  <a:schemeClr val="bg1"/>
                </a:solidFill>
                <a:cs typeface="Calibri"/>
              </a:rPr>
              <a:t>Electricians</a:t>
            </a:r>
          </a:p>
          <a:p>
            <a:pPr marL="176530" marR="5080" indent="-171450">
              <a:lnSpc>
                <a:spcPct val="118500"/>
              </a:lnSpc>
              <a:buFont typeface="Arial" panose="020B0604020202020204" pitchFamily="34" charset="0"/>
              <a:buChar char="•"/>
            </a:pPr>
            <a:r>
              <a:rPr lang="en-US" sz="800" spc="-5" dirty="0">
                <a:solidFill>
                  <a:schemeClr val="bg1"/>
                </a:solidFill>
                <a:latin typeface="Calibri"/>
                <a:cs typeface="Calibri"/>
              </a:rPr>
              <a:t>Operators</a:t>
            </a:r>
          </a:p>
        </p:txBody>
      </p:sp>
      <p:sp>
        <p:nvSpPr>
          <p:cNvPr id="48" name="object 48"/>
          <p:cNvSpPr/>
          <p:nvPr/>
        </p:nvSpPr>
        <p:spPr>
          <a:xfrm>
            <a:off x="6939280" y="3112770"/>
            <a:ext cx="0" cy="1163320"/>
          </a:xfrm>
          <a:custGeom>
            <a:avLst/>
            <a:gdLst/>
            <a:ahLst/>
            <a:cxnLst/>
            <a:rect l="l" t="t" r="r" b="b"/>
            <a:pathLst>
              <a:path h="1163320">
                <a:moveTo>
                  <a:pt x="0" y="0"/>
                </a:moveTo>
                <a:lnTo>
                  <a:pt x="0" y="1163319"/>
                </a:lnTo>
              </a:path>
            </a:pathLst>
          </a:custGeom>
          <a:ln w="10160">
            <a:solidFill>
              <a:srgbClr val="000000"/>
            </a:solidFill>
            <a:prstDash val="sysDot"/>
          </a:ln>
        </p:spPr>
        <p:txBody>
          <a:bodyPr wrap="square" lIns="0" tIns="0" rIns="0" bIns="0" rtlCol="0"/>
          <a:lstStyle/>
          <a:p>
            <a:endParaRPr/>
          </a:p>
        </p:txBody>
      </p:sp>
      <p:sp>
        <p:nvSpPr>
          <p:cNvPr id="50" name="object 50"/>
          <p:cNvSpPr/>
          <p:nvPr/>
        </p:nvSpPr>
        <p:spPr>
          <a:xfrm>
            <a:off x="4020819" y="3150870"/>
            <a:ext cx="1351279" cy="1148079"/>
          </a:xfrm>
          <a:prstGeom prst="rect">
            <a:avLst/>
          </a:prstGeom>
          <a:blipFill>
            <a:blip r:embed="rId17" cstate="print"/>
            <a:stretch>
              <a:fillRect/>
            </a:stretch>
          </a:blipFill>
        </p:spPr>
        <p:txBody>
          <a:bodyPr wrap="square" lIns="0" tIns="0" rIns="0" bIns="0" rtlCol="0"/>
          <a:lstStyle/>
          <a:p>
            <a:endParaRPr/>
          </a:p>
        </p:txBody>
      </p:sp>
      <p:sp>
        <p:nvSpPr>
          <p:cNvPr id="51" name="object 51"/>
          <p:cNvSpPr txBox="1"/>
          <p:nvPr/>
        </p:nvSpPr>
        <p:spPr>
          <a:xfrm>
            <a:off x="4201541" y="3215619"/>
            <a:ext cx="880744" cy="246862"/>
          </a:xfrm>
          <a:prstGeom prst="rect">
            <a:avLst/>
          </a:prstGeom>
        </p:spPr>
        <p:txBody>
          <a:bodyPr vert="horz" wrap="square" lIns="0" tIns="0" rIns="0" bIns="0" rtlCol="0">
            <a:spAutoFit/>
          </a:bodyPr>
          <a:lstStyle/>
          <a:p>
            <a:pPr marL="12700" marR="5080">
              <a:lnSpc>
                <a:spcPct val="102099"/>
              </a:lnSpc>
            </a:pPr>
            <a:r>
              <a:rPr sz="800" i="1" spc="-5" dirty="0">
                <a:latin typeface="Calibri"/>
                <a:cs typeface="Calibri"/>
              </a:rPr>
              <a:t>Limited</a:t>
            </a:r>
            <a:r>
              <a:rPr sz="800" i="1" spc="-100" dirty="0">
                <a:latin typeface="Calibri"/>
                <a:cs typeface="Calibri"/>
              </a:rPr>
              <a:t> </a:t>
            </a:r>
            <a:r>
              <a:rPr sz="800" i="1" spc="5" dirty="0">
                <a:latin typeface="Calibri"/>
                <a:cs typeface="Calibri"/>
              </a:rPr>
              <a:t>Personnel</a:t>
            </a:r>
            <a:r>
              <a:rPr lang="en-US" sz="800" i="1" spc="5" dirty="0">
                <a:latin typeface="Calibri"/>
                <a:cs typeface="Calibri"/>
              </a:rPr>
              <a:t> </a:t>
            </a:r>
            <a:r>
              <a:rPr sz="800" i="1" spc="5" dirty="0">
                <a:latin typeface="Calibri"/>
                <a:cs typeface="Calibri"/>
              </a:rPr>
              <a:t>for  </a:t>
            </a:r>
            <a:r>
              <a:rPr lang="en-US" sz="800" i="1" spc="-10" dirty="0">
                <a:latin typeface="Calibri"/>
                <a:cs typeface="Calibri"/>
              </a:rPr>
              <a:t>facilities EX</a:t>
            </a:r>
            <a:r>
              <a:rPr sz="800" i="1" spc="-10" dirty="0">
                <a:latin typeface="Calibri"/>
                <a:cs typeface="Calibri"/>
              </a:rPr>
              <a:t>:</a:t>
            </a:r>
            <a:endParaRPr sz="800" dirty="0">
              <a:latin typeface="Calibri"/>
              <a:cs typeface="Calibri"/>
            </a:endParaRPr>
          </a:p>
        </p:txBody>
      </p:sp>
      <p:sp>
        <p:nvSpPr>
          <p:cNvPr id="52" name="object 52"/>
          <p:cNvSpPr txBox="1"/>
          <p:nvPr/>
        </p:nvSpPr>
        <p:spPr>
          <a:xfrm>
            <a:off x="4201541" y="3597275"/>
            <a:ext cx="606425" cy="259045"/>
          </a:xfrm>
          <a:prstGeom prst="rect">
            <a:avLst/>
          </a:prstGeom>
        </p:spPr>
        <p:txBody>
          <a:bodyPr vert="horz" wrap="square" lIns="0" tIns="0" rIns="0" bIns="0" rtlCol="0">
            <a:spAutoFit/>
          </a:bodyPr>
          <a:lstStyle/>
          <a:p>
            <a:pPr marL="111760" indent="-99060">
              <a:lnSpc>
                <a:spcPct val="100000"/>
              </a:lnSpc>
              <a:buFont typeface="Arial"/>
              <a:buChar char="•"/>
              <a:tabLst>
                <a:tab pos="111760" algn="l"/>
              </a:tabLst>
            </a:pPr>
            <a:r>
              <a:rPr sz="800" spc="-5" dirty="0">
                <a:latin typeface="Calibri"/>
                <a:cs typeface="Calibri"/>
              </a:rPr>
              <a:t>Technicians</a:t>
            </a:r>
            <a:endParaRPr sz="800" dirty="0">
              <a:latin typeface="Calibri"/>
              <a:cs typeface="Calibri"/>
            </a:endParaRPr>
          </a:p>
          <a:p>
            <a:pPr marL="111760" indent="-99060">
              <a:lnSpc>
                <a:spcPct val="100000"/>
              </a:lnSpc>
              <a:spcBef>
                <a:spcPts val="100"/>
              </a:spcBef>
              <a:buFont typeface="Arial"/>
              <a:buChar char="•"/>
              <a:tabLst>
                <a:tab pos="111760" algn="l"/>
              </a:tabLst>
            </a:pPr>
            <a:r>
              <a:rPr sz="800" dirty="0">
                <a:latin typeface="Calibri"/>
                <a:cs typeface="Calibri"/>
              </a:rPr>
              <a:t>Vendors</a:t>
            </a:r>
          </a:p>
        </p:txBody>
      </p:sp>
      <p:sp>
        <p:nvSpPr>
          <p:cNvPr id="53" name="object 53"/>
          <p:cNvSpPr/>
          <p:nvPr/>
        </p:nvSpPr>
        <p:spPr>
          <a:xfrm>
            <a:off x="584199" y="3227070"/>
            <a:ext cx="1938019" cy="1084580"/>
          </a:xfrm>
          <a:prstGeom prst="rect">
            <a:avLst/>
          </a:prstGeom>
          <a:blipFill>
            <a:blip r:embed="rId18" cstate="print"/>
            <a:stretch>
              <a:fillRect/>
            </a:stretch>
          </a:blipFill>
        </p:spPr>
        <p:txBody>
          <a:bodyPr wrap="square" lIns="0" tIns="0" rIns="0" bIns="0" rtlCol="0"/>
          <a:lstStyle/>
          <a:p>
            <a:endParaRPr/>
          </a:p>
        </p:txBody>
      </p:sp>
      <p:sp>
        <p:nvSpPr>
          <p:cNvPr id="54" name="object 54"/>
          <p:cNvSpPr txBox="1"/>
          <p:nvPr/>
        </p:nvSpPr>
        <p:spPr>
          <a:xfrm>
            <a:off x="756920" y="3274039"/>
            <a:ext cx="1670685" cy="940435"/>
          </a:xfrm>
          <a:prstGeom prst="rect">
            <a:avLst/>
          </a:prstGeom>
        </p:spPr>
        <p:txBody>
          <a:bodyPr vert="horz" wrap="square" lIns="0" tIns="0" rIns="0" bIns="0" rtlCol="0">
            <a:spAutoFit/>
          </a:bodyPr>
          <a:lstStyle/>
          <a:p>
            <a:pPr marL="12700" marR="273685" indent="35560">
              <a:lnSpc>
                <a:spcPct val="102099"/>
              </a:lnSpc>
            </a:pPr>
            <a:r>
              <a:rPr sz="800" i="1" dirty="0">
                <a:latin typeface="Calibri"/>
                <a:cs typeface="Calibri"/>
              </a:rPr>
              <a:t>One</a:t>
            </a:r>
            <a:r>
              <a:rPr sz="800" i="1" spc="-40" dirty="0">
                <a:latin typeface="Calibri"/>
                <a:cs typeface="Calibri"/>
              </a:rPr>
              <a:t> </a:t>
            </a:r>
            <a:r>
              <a:rPr sz="800" i="1" dirty="0">
                <a:latin typeface="Calibri"/>
                <a:cs typeface="Calibri"/>
              </a:rPr>
              <a:t>(or</a:t>
            </a:r>
            <a:r>
              <a:rPr sz="800" i="1" spc="-50" dirty="0">
                <a:latin typeface="Calibri"/>
                <a:cs typeface="Calibri"/>
              </a:rPr>
              <a:t> </a:t>
            </a:r>
            <a:r>
              <a:rPr sz="800" i="1" dirty="0">
                <a:latin typeface="Calibri"/>
                <a:cs typeface="Calibri"/>
              </a:rPr>
              <a:t>more)</a:t>
            </a:r>
            <a:r>
              <a:rPr sz="800" i="1" spc="-75" dirty="0">
                <a:latin typeface="Calibri"/>
                <a:cs typeface="Calibri"/>
              </a:rPr>
              <a:t> </a:t>
            </a:r>
            <a:r>
              <a:rPr sz="800" i="1" dirty="0">
                <a:latin typeface="Calibri"/>
                <a:cs typeface="Calibri"/>
              </a:rPr>
              <a:t>of</a:t>
            </a:r>
            <a:r>
              <a:rPr sz="800" i="1" spc="-40" dirty="0">
                <a:latin typeface="Calibri"/>
                <a:cs typeface="Calibri"/>
              </a:rPr>
              <a:t> </a:t>
            </a:r>
            <a:r>
              <a:rPr sz="800" i="1" spc="-5" dirty="0">
                <a:latin typeface="Calibri"/>
                <a:cs typeface="Calibri"/>
              </a:rPr>
              <a:t>the</a:t>
            </a:r>
            <a:r>
              <a:rPr sz="800" i="1" spc="-55" dirty="0">
                <a:latin typeface="Calibri"/>
                <a:cs typeface="Calibri"/>
              </a:rPr>
              <a:t> </a:t>
            </a:r>
            <a:r>
              <a:rPr sz="800" i="1" dirty="0">
                <a:latin typeface="Calibri"/>
                <a:cs typeface="Calibri"/>
              </a:rPr>
              <a:t>following</a:t>
            </a:r>
            <a:r>
              <a:rPr sz="800" i="1" spc="-60" dirty="0">
                <a:latin typeface="Calibri"/>
                <a:cs typeface="Calibri"/>
              </a:rPr>
              <a:t> </a:t>
            </a:r>
            <a:r>
              <a:rPr sz="800" i="1" dirty="0">
                <a:latin typeface="Calibri"/>
                <a:cs typeface="Calibri"/>
              </a:rPr>
              <a:t>as  </a:t>
            </a:r>
            <a:r>
              <a:rPr sz="800" i="1" spc="-5" dirty="0">
                <a:latin typeface="Calibri"/>
                <a:cs typeface="Calibri"/>
              </a:rPr>
              <a:t>applicable:</a:t>
            </a:r>
            <a:endParaRPr sz="800" dirty="0">
              <a:latin typeface="Calibri"/>
              <a:cs typeface="Calibri"/>
            </a:endParaRPr>
          </a:p>
          <a:p>
            <a:pPr marL="165100" indent="-101600">
              <a:lnSpc>
                <a:spcPct val="100000"/>
              </a:lnSpc>
              <a:spcBef>
                <a:spcPts val="120"/>
              </a:spcBef>
              <a:buFont typeface="Arial"/>
              <a:buChar char="•"/>
              <a:tabLst>
                <a:tab pos="165100" algn="l"/>
              </a:tabLst>
            </a:pPr>
            <a:r>
              <a:rPr sz="800" spc="-10" dirty="0">
                <a:latin typeface="Calibri"/>
                <a:cs typeface="Calibri"/>
              </a:rPr>
              <a:t>F</a:t>
            </a:r>
            <a:r>
              <a:rPr sz="800" spc="-5" dirty="0">
                <a:latin typeface="Calibri"/>
                <a:cs typeface="Calibri"/>
              </a:rPr>
              <a:t>i</a:t>
            </a:r>
            <a:r>
              <a:rPr sz="800" dirty="0">
                <a:latin typeface="Calibri"/>
                <a:cs typeface="Calibri"/>
              </a:rPr>
              <a:t>r</a:t>
            </a:r>
            <a:r>
              <a:rPr sz="800" spc="5" dirty="0">
                <a:latin typeface="Calibri"/>
                <a:cs typeface="Calibri"/>
              </a:rPr>
              <a:t>s</a:t>
            </a:r>
            <a:r>
              <a:rPr sz="800" dirty="0">
                <a:latin typeface="Calibri"/>
                <a:cs typeface="Calibri"/>
              </a:rPr>
              <a:t>t</a:t>
            </a:r>
            <a:r>
              <a:rPr sz="800" spc="-90" dirty="0">
                <a:latin typeface="Calibri"/>
                <a:cs typeface="Calibri"/>
              </a:rPr>
              <a:t> </a:t>
            </a:r>
            <a:r>
              <a:rPr sz="800" dirty="0">
                <a:latin typeface="Calibri"/>
                <a:cs typeface="Calibri"/>
              </a:rPr>
              <a:t>Re</a:t>
            </a:r>
            <a:r>
              <a:rPr sz="800" spc="5" dirty="0">
                <a:latin typeface="Calibri"/>
                <a:cs typeface="Calibri"/>
              </a:rPr>
              <a:t>s</a:t>
            </a:r>
            <a:r>
              <a:rPr sz="800" spc="-5" dirty="0">
                <a:latin typeface="Calibri"/>
                <a:cs typeface="Calibri"/>
              </a:rPr>
              <a:t>pon</a:t>
            </a:r>
            <a:r>
              <a:rPr sz="800" spc="-25" dirty="0">
                <a:latin typeface="Calibri"/>
                <a:cs typeface="Calibri"/>
              </a:rPr>
              <a:t>d</a:t>
            </a:r>
            <a:r>
              <a:rPr sz="800" dirty="0">
                <a:latin typeface="Calibri"/>
                <a:cs typeface="Calibri"/>
              </a:rPr>
              <a:t>ers</a:t>
            </a:r>
          </a:p>
          <a:p>
            <a:pPr marL="165100" indent="-101600">
              <a:lnSpc>
                <a:spcPct val="100000"/>
              </a:lnSpc>
              <a:spcBef>
                <a:spcPts val="100"/>
              </a:spcBef>
              <a:buFont typeface="Arial"/>
              <a:buChar char="•"/>
              <a:tabLst>
                <a:tab pos="165100" algn="l"/>
              </a:tabLst>
            </a:pPr>
            <a:r>
              <a:rPr sz="800" spc="-5" dirty="0">
                <a:latin typeface="Calibri"/>
                <a:cs typeface="Calibri"/>
              </a:rPr>
              <a:t>Equip.</a:t>
            </a:r>
            <a:r>
              <a:rPr sz="800" spc="-85" dirty="0">
                <a:latin typeface="Calibri"/>
                <a:cs typeface="Calibri"/>
              </a:rPr>
              <a:t> </a:t>
            </a:r>
            <a:r>
              <a:rPr sz="800" spc="-5" dirty="0">
                <a:latin typeface="Calibri"/>
                <a:cs typeface="Calibri"/>
              </a:rPr>
              <a:t>operation</a:t>
            </a:r>
            <a:r>
              <a:rPr sz="800" spc="-100" dirty="0">
                <a:latin typeface="Calibri"/>
                <a:cs typeface="Calibri"/>
              </a:rPr>
              <a:t> </a:t>
            </a:r>
            <a:r>
              <a:rPr sz="800" spc="-5" dirty="0">
                <a:latin typeface="Calibri"/>
                <a:cs typeface="Calibri"/>
              </a:rPr>
              <a:t>near</a:t>
            </a:r>
            <a:r>
              <a:rPr sz="800" spc="-45" dirty="0">
                <a:latin typeface="Calibri"/>
                <a:cs typeface="Calibri"/>
              </a:rPr>
              <a:t> </a:t>
            </a:r>
            <a:r>
              <a:rPr sz="800" spc="-5" dirty="0">
                <a:latin typeface="Calibri"/>
                <a:cs typeface="Calibri"/>
              </a:rPr>
              <a:t>overhead</a:t>
            </a:r>
            <a:r>
              <a:rPr sz="800" spc="-95" dirty="0">
                <a:latin typeface="Calibri"/>
                <a:cs typeface="Calibri"/>
              </a:rPr>
              <a:t> </a:t>
            </a:r>
            <a:r>
              <a:rPr sz="800" spc="-5" dirty="0">
                <a:latin typeface="Calibri"/>
                <a:cs typeface="Calibri"/>
              </a:rPr>
              <a:t>lines</a:t>
            </a:r>
            <a:endParaRPr sz="800" dirty="0">
              <a:latin typeface="Calibri"/>
              <a:cs typeface="Calibri"/>
            </a:endParaRPr>
          </a:p>
          <a:p>
            <a:pPr marL="165100" indent="-101600">
              <a:lnSpc>
                <a:spcPct val="100000"/>
              </a:lnSpc>
              <a:spcBef>
                <a:spcPts val="100"/>
              </a:spcBef>
              <a:buFont typeface="Arial"/>
              <a:buChar char="•"/>
              <a:tabLst>
                <a:tab pos="165100" algn="l"/>
              </a:tabLst>
            </a:pPr>
            <a:r>
              <a:rPr sz="800" dirty="0">
                <a:latin typeface="Calibri"/>
                <a:cs typeface="Calibri"/>
              </a:rPr>
              <a:t>Bre</a:t>
            </a:r>
            <a:r>
              <a:rPr sz="800" spc="-5" dirty="0">
                <a:latin typeface="Calibri"/>
                <a:cs typeface="Calibri"/>
              </a:rPr>
              <a:t>ak</a:t>
            </a:r>
            <a:r>
              <a:rPr sz="800" dirty="0">
                <a:latin typeface="Calibri"/>
                <a:cs typeface="Calibri"/>
              </a:rPr>
              <a:t>er</a:t>
            </a:r>
            <a:r>
              <a:rPr sz="800" spc="-105" dirty="0">
                <a:latin typeface="Calibri"/>
                <a:cs typeface="Calibri"/>
              </a:rPr>
              <a:t> </a:t>
            </a:r>
            <a:r>
              <a:rPr sz="800" spc="-5" dirty="0">
                <a:latin typeface="Calibri"/>
                <a:cs typeface="Calibri"/>
              </a:rPr>
              <a:t>opera</a:t>
            </a:r>
            <a:r>
              <a:rPr sz="800" spc="-10" dirty="0">
                <a:latin typeface="Calibri"/>
                <a:cs typeface="Calibri"/>
              </a:rPr>
              <a:t>t</a:t>
            </a:r>
            <a:r>
              <a:rPr sz="800" spc="-5" dirty="0">
                <a:latin typeface="Calibri"/>
                <a:cs typeface="Calibri"/>
              </a:rPr>
              <a:t>io</a:t>
            </a:r>
            <a:r>
              <a:rPr sz="800" dirty="0">
                <a:latin typeface="Calibri"/>
                <a:cs typeface="Calibri"/>
              </a:rPr>
              <a:t>n</a:t>
            </a:r>
          </a:p>
          <a:p>
            <a:pPr marL="165100" indent="-101600">
              <a:lnSpc>
                <a:spcPct val="100000"/>
              </a:lnSpc>
              <a:spcBef>
                <a:spcPts val="80"/>
              </a:spcBef>
              <a:buFont typeface="Arial"/>
              <a:buChar char="•"/>
              <a:tabLst>
                <a:tab pos="165100" algn="l"/>
              </a:tabLst>
            </a:pPr>
            <a:r>
              <a:rPr sz="800" dirty="0">
                <a:latin typeface="Calibri"/>
                <a:cs typeface="Calibri"/>
              </a:rPr>
              <a:t>B</a:t>
            </a:r>
            <a:r>
              <a:rPr sz="800" spc="-5" dirty="0">
                <a:latin typeface="Calibri"/>
                <a:cs typeface="Calibri"/>
              </a:rPr>
              <a:t>lin</a:t>
            </a:r>
            <a:r>
              <a:rPr sz="800" dirty="0">
                <a:latin typeface="Calibri"/>
                <a:cs typeface="Calibri"/>
              </a:rPr>
              <a:t>d</a:t>
            </a:r>
            <a:r>
              <a:rPr sz="800" spc="-85" dirty="0">
                <a:latin typeface="Calibri"/>
                <a:cs typeface="Calibri"/>
              </a:rPr>
              <a:t> </a:t>
            </a:r>
            <a:r>
              <a:rPr sz="800" spc="-5" dirty="0">
                <a:latin typeface="Calibri"/>
                <a:cs typeface="Calibri"/>
              </a:rPr>
              <a:t>pen</a:t>
            </a:r>
            <a:r>
              <a:rPr sz="800" dirty="0">
                <a:latin typeface="Calibri"/>
                <a:cs typeface="Calibri"/>
              </a:rPr>
              <a:t>e</a:t>
            </a:r>
            <a:r>
              <a:rPr sz="800" spc="-10" dirty="0">
                <a:latin typeface="Calibri"/>
                <a:cs typeface="Calibri"/>
              </a:rPr>
              <a:t>t</a:t>
            </a:r>
            <a:r>
              <a:rPr sz="800" dirty="0">
                <a:latin typeface="Calibri"/>
                <a:cs typeface="Calibri"/>
              </a:rPr>
              <a:t>ra</a:t>
            </a:r>
            <a:r>
              <a:rPr sz="800" spc="-15" dirty="0">
                <a:latin typeface="Calibri"/>
                <a:cs typeface="Calibri"/>
              </a:rPr>
              <a:t>t</a:t>
            </a:r>
            <a:r>
              <a:rPr sz="800" spc="-5" dirty="0">
                <a:latin typeface="Calibri"/>
                <a:cs typeface="Calibri"/>
              </a:rPr>
              <a:t>ion</a:t>
            </a:r>
            <a:endParaRPr sz="800" dirty="0">
              <a:latin typeface="Calibri"/>
              <a:cs typeface="Calibri"/>
            </a:endParaRPr>
          </a:p>
          <a:p>
            <a:pPr marL="165100" indent="-101600">
              <a:lnSpc>
                <a:spcPct val="100000"/>
              </a:lnSpc>
              <a:spcBef>
                <a:spcPts val="100"/>
              </a:spcBef>
              <a:buFont typeface="Arial"/>
              <a:buChar char="•"/>
              <a:tabLst>
                <a:tab pos="165100" algn="l"/>
              </a:tabLst>
            </a:pPr>
            <a:r>
              <a:rPr sz="800" dirty="0">
                <a:latin typeface="Calibri"/>
                <a:cs typeface="Calibri"/>
              </a:rPr>
              <a:t>Bench</a:t>
            </a:r>
            <a:r>
              <a:rPr sz="800" spc="-70" dirty="0">
                <a:latin typeface="Calibri"/>
                <a:cs typeface="Calibri"/>
              </a:rPr>
              <a:t> </a:t>
            </a:r>
            <a:r>
              <a:rPr sz="800" spc="-5" dirty="0">
                <a:latin typeface="Calibri"/>
                <a:cs typeface="Calibri"/>
              </a:rPr>
              <a:t>personnel</a:t>
            </a:r>
            <a:r>
              <a:rPr sz="800" spc="-80" dirty="0">
                <a:latin typeface="Calibri"/>
                <a:cs typeface="Calibri"/>
              </a:rPr>
              <a:t> </a:t>
            </a:r>
            <a:r>
              <a:rPr sz="800" dirty="0">
                <a:latin typeface="Calibri"/>
                <a:cs typeface="Calibri"/>
              </a:rPr>
              <a:t>&amp;</a:t>
            </a:r>
            <a:r>
              <a:rPr sz="800" spc="-55" dirty="0">
                <a:latin typeface="Calibri"/>
                <a:cs typeface="Calibri"/>
              </a:rPr>
              <a:t> </a:t>
            </a:r>
            <a:r>
              <a:rPr sz="800" spc="-5" dirty="0">
                <a:latin typeface="Calibri"/>
                <a:cs typeface="Calibri"/>
              </a:rPr>
              <a:t>tool</a:t>
            </a:r>
            <a:r>
              <a:rPr sz="800" spc="-85" dirty="0">
                <a:latin typeface="Calibri"/>
                <a:cs typeface="Calibri"/>
              </a:rPr>
              <a:t> </a:t>
            </a:r>
            <a:r>
              <a:rPr sz="800" spc="-5" dirty="0">
                <a:latin typeface="Calibri"/>
                <a:cs typeface="Calibri"/>
              </a:rPr>
              <a:t>repair</a:t>
            </a:r>
            <a:endParaRPr sz="800" dirty="0">
              <a:latin typeface="Calibri"/>
              <a:cs typeface="Calibri"/>
            </a:endParaRPr>
          </a:p>
        </p:txBody>
      </p:sp>
      <p:sp>
        <p:nvSpPr>
          <p:cNvPr id="55" name="object 55"/>
          <p:cNvSpPr/>
          <p:nvPr/>
        </p:nvSpPr>
        <p:spPr>
          <a:xfrm>
            <a:off x="3990340" y="3135629"/>
            <a:ext cx="0" cy="1163320"/>
          </a:xfrm>
          <a:custGeom>
            <a:avLst/>
            <a:gdLst/>
            <a:ahLst/>
            <a:cxnLst/>
            <a:rect l="l" t="t" r="r" b="b"/>
            <a:pathLst>
              <a:path h="1163320">
                <a:moveTo>
                  <a:pt x="0" y="0"/>
                </a:moveTo>
                <a:lnTo>
                  <a:pt x="0" y="1163320"/>
                </a:lnTo>
              </a:path>
            </a:pathLst>
          </a:custGeom>
          <a:ln w="10160">
            <a:solidFill>
              <a:srgbClr val="000000"/>
            </a:solidFill>
            <a:prstDash val="sysDot"/>
          </a:ln>
        </p:spPr>
        <p:txBody>
          <a:bodyPr wrap="square" lIns="0" tIns="0" rIns="0" bIns="0" rtlCol="0"/>
          <a:lstStyle/>
          <a:p>
            <a:endParaRPr/>
          </a:p>
        </p:txBody>
      </p:sp>
      <p:sp>
        <p:nvSpPr>
          <p:cNvPr id="56" name="object 56"/>
          <p:cNvSpPr/>
          <p:nvPr/>
        </p:nvSpPr>
        <p:spPr>
          <a:xfrm>
            <a:off x="640080" y="5354014"/>
            <a:ext cx="1818639" cy="459740"/>
          </a:xfrm>
          <a:prstGeom prst="rect">
            <a:avLst/>
          </a:prstGeom>
          <a:blipFill>
            <a:blip r:embed="rId19" cstate="print"/>
            <a:stretch>
              <a:fillRect/>
            </a:stretch>
          </a:blipFill>
        </p:spPr>
        <p:txBody>
          <a:bodyPr wrap="square" lIns="0" tIns="0" rIns="0" bIns="0" rtlCol="0"/>
          <a:lstStyle/>
          <a:p>
            <a:endParaRPr/>
          </a:p>
        </p:txBody>
      </p:sp>
      <p:sp>
        <p:nvSpPr>
          <p:cNvPr id="57" name="object 57"/>
          <p:cNvSpPr/>
          <p:nvPr/>
        </p:nvSpPr>
        <p:spPr>
          <a:xfrm>
            <a:off x="680720" y="5376874"/>
            <a:ext cx="1737360" cy="378460"/>
          </a:xfrm>
          <a:custGeom>
            <a:avLst/>
            <a:gdLst/>
            <a:ahLst/>
            <a:cxnLst/>
            <a:rect l="l" t="t" r="r" b="b"/>
            <a:pathLst>
              <a:path w="1737360" h="378460">
                <a:moveTo>
                  <a:pt x="1674368" y="0"/>
                </a:moveTo>
                <a:lnTo>
                  <a:pt x="62941" y="0"/>
                </a:lnTo>
                <a:lnTo>
                  <a:pt x="38442" y="4953"/>
                </a:lnTo>
                <a:lnTo>
                  <a:pt x="18440" y="18478"/>
                </a:lnTo>
                <a:lnTo>
                  <a:pt x="4940" y="38519"/>
                </a:lnTo>
                <a:lnTo>
                  <a:pt x="0" y="63080"/>
                </a:lnTo>
                <a:lnTo>
                  <a:pt x="0" y="315379"/>
                </a:lnTo>
                <a:lnTo>
                  <a:pt x="4940" y="339928"/>
                </a:lnTo>
                <a:lnTo>
                  <a:pt x="18440" y="359981"/>
                </a:lnTo>
                <a:lnTo>
                  <a:pt x="38442" y="373506"/>
                </a:lnTo>
                <a:lnTo>
                  <a:pt x="62941" y="378459"/>
                </a:lnTo>
                <a:lnTo>
                  <a:pt x="1674368" y="378459"/>
                </a:lnTo>
                <a:lnTo>
                  <a:pt x="1698878" y="373506"/>
                </a:lnTo>
                <a:lnTo>
                  <a:pt x="1718945" y="359981"/>
                </a:lnTo>
                <a:lnTo>
                  <a:pt x="1732407" y="339928"/>
                </a:lnTo>
                <a:lnTo>
                  <a:pt x="1737359" y="315379"/>
                </a:lnTo>
                <a:lnTo>
                  <a:pt x="1737359" y="63080"/>
                </a:lnTo>
                <a:lnTo>
                  <a:pt x="1732407" y="38519"/>
                </a:lnTo>
                <a:lnTo>
                  <a:pt x="1718945" y="18478"/>
                </a:lnTo>
                <a:lnTo>
                  <a:pt x="1698878" y="4953"/>
                </a:lnTo>
                <a:lnTo>
                  <a:pt x="1674368" y="0"/>
                </a:lnTo>
                <a:close/>
              </a:path>
            </a:pathLst>
          </a:custGeom>
          <a:solidFill>
            <a:srgbClr val="C5D9F0"/>
          </a:solidFill>
        </p:spPr>
        <p:txBody>
          <a:bodyPr wrap="square" lIns="0" tIns="0" rIns="0" bIns="0" rtlCol="0"/>
          <a:lstStyle/>
          <a:p>
            <a:endParaRPr/>
          </a:p>
        </p:txBody>
      </p:sp>
      <p:sp>
        <p:nvSpPr>
          <p:cNvPr id="58" name="object 58"/>
          <p:cNvSpPr/>
          <p:nvPr/>
        </p:nvSpPr>
        <p:spPr>
          <a:xfrm>
            <a:off x="680720" y="5376874"/>
            <a:ext cx="1737360" cy="378460"/>
          </a:xfrm>
          <a:custGeom>
            <a:avLst/>
            <a:gdLst/>
            <a:ahLst/>
            <a:cxnLst/>
            <a:rect l="l" t="t" r="r" b="b"/>
            <a:pathLst>
              <a:path w="1737360" h="378460">
                <a:moveTo>
                  <a:pt x="0" y="63080"/>
                </a:moveTo>
                <a:lnTo>
                  <a:pt x="4940" y="38519"/>
                </a:lnTo>
                <a:lnTo>
                  <a:pt x="18440" y="18478"/>
                </a:lnTo>
                <a:lnTo>
                  <a:pt x="38442" y="4953"/>
                </a:lnTo>
                <a:lnTo>
                  <a:pt x="62941" y="0"/>
                </a:lnTo>
                <a:lnTo>
                  <a:pt x="1674368" y="0"/>
                </a:lnTo>
                <a:lnTo>
                  <a:pt x="1698878" y="4953"/>
                </a:lnTo>
                <a:lnTo>
                  <a:pt x="1718945" y="18478"/>
                </a:lnTo>
                <a:lnTo>
                  <a:pt x="1732407" y="38519"/>
                </a:lnTo>
                <a:lnTo>
                  <a:pt x="1737359" y="63080"/>
                </a:lnTo>
                <a:lnTo>
                  <a:pt x="1737359" y="315379"/>
                </a:lnTo>
                <a:lnTo>
                  <a:pt x="1732407" y="339928"/>
                </a:lnTo>
                <a:lnTo>
                  <a:pt x="1718945" y="359981"/>
                </a:lnTo>
                <a:lnTo>
                  <a:pt x="1698878" y="373506"/>
                </a:lnTo>
                <a:lnTo>
                  <a:pt x="1674368" y="378459"/>
                </a:lnTo>
                <a:lnTo>
                  <a:pt x="62941" y="378459"/>
                </a:lnTo>
                <a:lnTo>
                  <a:pt x="38442" y="373506"/>
                </a:lnTo>
                <a:lnTo>
                  <a:pt x="18440" y="359981"/>
                </a:lnTo>
                <a:lnTo>
                  <a:pt x="4940" y="339928"/>
                </a:lnTo>
                <a:lnTo>
                  <a:pt x="0" y="315379"/>
                </a:lnTo>
                <a:lnTo>
                  <a:pt x="0" y="63080"/>
                </a:lnTo>
                <a:close/>
              </a:path>
            </a:pathLst>
          </a:custGeom>
          <a:ln w="10160">
            <a:solidFill>
              <a:srgbClr val="000000"/>
            </a:solidFill>
          </a:ln>
        </p:spPr>
        <p:txBody>
          <a:bodyPr wrap="square" lIns="0" tIns="0" rIns="0" bIns="0" rtlCol="0"/>
          <a:lstStyle/>
          <a:p>
            <a:endParaRPr/>
          </a:p>
        </p:txBody>
      </p:sp>
      <p:sp>
        <p:nvSpPr>
          <p:cNvPr id="59" name="object 59"/>
          <p:cNvSpPr/>
          <p:nvPr/>
        </p:nvSpPr>
        <p:spPr>
          <a:xfrm>
            <a:off x="701040" y="5440374"/>
            <a:ext cx="1696720" cy="251459"/>
          </a:xfrm>
          <a:prstGeom prst="rect">
            <a:avLst/>
          </a:prstGeom>
          <a:blipFill>
            <a:blip r:embed="rId20" cstate="print"/>
            <a:stretch>
              <a:fillRect/>
            </a:stretch>
          </a:blipFill>
        </p:spPr>
        <p:txBody>
          <a:bodyPr wrap="square" lIns="0" tIns="0" rIns="0" bIns="0" rtlCol="0"/>
          <a:lstStyle/>
          <a:p>
            <a:endParaRPr/>
          </a:p>
        </p:txBody>
      </p:sp>
      <p:sp>
        <p:nvSpPr>
          <p:cNvPr id="60" name="object 60"/>
          <p:cNvSpPr txBox="1"/>
          <p:nvPr/>
        </p:nvSpPr>
        <p:spPr>
          <a:xfrm>
            <a:off x="778827" y="5425748"/>
            <a:ext cx="1524000" cy="246862"/>
          </a:xfrm>
          <a:prstGeom prst="rect">
            <a:avLst/>
          </a:prstGeom>
        </p:spPr>
        <p:txBody>
          <a:bodyPr vert="horz" wrap="square" lIns="0" tIns="0" rIns="0" bIns="0" rtlCol="0">
            <a:spAutoFit/>
          </a:bodyPr>
          <a:lstStyle/>
          <a:p>
            <a:pPr marL="332740" marR="5080" indent="-320675">
              <a:lnSpc>
                <a:spcPct val="102099"/>
              </a:lnSpc>
            </a:pPr>
            <a:r>
              <a:rPr sz="800" spc="-5" dirty="0">
                <a:latin typeface="Calibri"/>
                <a:cs typeface="Calibri"/>
              </a:rPr>
              <a:t>Breaker</a:t>
            </a:r>
            <a:r>
              <a:rPr sz="800" spc="-60" dirty="0">
                <a:latin typeface="Calibri"/>
                <a:cs typeface="Calibri"/>
              </a:rPr>
              <a:t> </a:t>
            </a:r>
            <a:r>
              <a:rPr lang="en-US" sz="800" spc="-5" dirty="0">
                <a:latin typeface="Calibri"/>
                <a:cs typeface="Calibri"/>
              </a:rPr>
              <a:t>o</a:t>
            </a:r>
            <a:r>
              <a:rPr sz="800" spc="-5" dirty="0">
                <a:latin typeface="Calibri"/>
                <a:cs typeface="Calibri"/>
              </a:rPr>
              <a:t>peration</a:t>
            </a:r>
            <a:r>
              <a:rPr sz="800" spc="-70" dirty="0">
                <a:latin typeface="Calibri"/>
                <a:cs typeface="Calibri"/>
              </a:rPr>
              <a:t> </a:t>
            </a:r>
            <a:r>
              <a:rPr sz="800" spc="-5" dirty="0">
                <a:latin typeface="Calibri"/>
                <a:cs typeface="Calibri"/>
              </a:rPr>
              <a:t>requires</a:t>
            </a:r>
            <a:r>
              <a:rPr sz="800" spc="-80" dirty="0">
                <a:latin typeface="Calibri"/>
                <a:cs typeface="Calibri"/>
              </a:rPr>
              <a:t> </a:t>
            </a:r>
            <a:r>
              <a:rPr sz="800" spc="-5" dirty="0">
                <a:latin typeface="Calibri"/>
                <a:cs typeface="Calibri"/>
              </a:rPr>
              <a:t>special  training</a:t>
            </a:r>
            <a:r>
              <a:rPr sz="800" spc="-105" dirty="0">
                <a:latin typeface="Calibri"/>
                <a:cs typeface="Calibri"/>
              </a:rPr>
              <a:t> </a:t>
            </a:r>
            <a:r>
              <a:rPr sz="800" spc="-5" dirty="0">
                <a:latin typeface="Calibri"/>
                <a:cs typeface="Calibri"/>
              </a:rPr>
              <a:t>and</a:t>
            </a:r>
            <a:r>
              <a:rPr sz="800" spc="-110" dirty="0">
                <a:latin typeface="Calibri"/>
                <a:cs typeface="Calibri"/>
              </a:rPr>
              <a:t> </a:t>
            </a:r>
            <a:r>
              <a:rPr sz="800" spc="-5" dirty="0">
                <a:latin typeface="Calibri"/>
                <a:cs typeface="Calibri"/>
              </a:rPr>
              <a:t>approval</a:t>
            </a:r>
            <a:endParaRPr sz="800" dirty="0">
              <a:latin typeface="Calibri"/>
              <a:cs typeface="Calibri"/>
            </a:endParaRPr>
          </a:p>
        </p:txBody>
      </p:sp>
      <p:sp>
        <p:nvSpPr>
          <p:cNvPr id="61" name="object 61"/>
          <p:cNvSpPr txBox="1">
            <a:spLocks noGrp="1"/>
          </p:cNvSpPr>
          <p:nvPr>
            <p:ph type="ftr" sz="quarter" idx="5"/>
          </p:nvPr>
        </p:nvSpPr>
        <p:spPr>
          <a:prstGeom prst="rect">
            <a:avLst/>
          </a:prstGeom>
        </p:spPr>
        <p:txBody>
          <a:bodyPr vert="horz" wrap="square" lIns="0" tIns="0" rIns="0" bIns="0" rtlCol="0">
            <a:spAutoFit/>
          </a:bodyPr>
          <a:lstStyle/>
          <a:p>
            <a:pPr marL="12700">
              <a:lnSpc>
                <a:spcPts val="1855"/>
              </a:lnSpc>
            </a:pPr>
            <a:r>
              <a:rPr spc="-80" dirty="0"/>
              <a:t>Energy </a:t>
            </a:r>
            <a:r>
              <a:rPr spc="-40" dirty="0"/>
              <a:t>Facility </a:t>
            </a:r>
            <a:r>
              <a:rPr spc="-70" dirty="0"/>
              <a:t>Contractors</a:t>
            </a:r>
            <a:r>
              <a:rPr spc="10" dirty="0"/>
              <a:t> </a:t>
            </a:r>
            <a:r>
              <a:rPr spc="-50" dirty="0"/>
              <a:t>Group</a:t>
            </a:r>
          </a:p>
        </p:txBody>
      </p:sp>
      <p:sp>
        <p:nvSpPr>
          <p:cNvPr id="62" name="object 6">
            <a:extLst>
              <a:ext uri="{FF2B5EF4-FFF2-40B4-BE49-F238E27FC236}">
                <a16:creationId xmlns:a16="http://schemas.microsoft.com/office/drawing/2014/main" id="{8F71F502-E0A9-45C0-BC06-2A36667EBF0D}"/>
              </a:ext>
            </a:extLst>
          </p:cNvPr>
          <p:cNvSpPr/>
          <p:nvPr/>
        </p:nvSpPr>
        <p:spPr>
          <a:xfrm>
            <a:off x="577166" y="5060776"/>
            <a:ext cx="7983220" cy="974645"/>
          </a:xfrm>
          <a:custGeom>
            <a:avLst/>
            <a:gdLst/>
            <a:ahLst/>
            <a:cxnLst/>
            <a:rect l="l" t="t" r="r" b="b"/>
            <a:pathLst>
              <a:path w="7983220" h="419100">
                <a:moveTo>
                  <a:pt x="0" y="419100"/>
                </a:moveTo>
                <a:lnTo>
                  <a:pt x="7983220" y="419100"/>
                </a:lnTo>
                <a:lnTo>
                  <a:pt x="7983220" y="0"/>
                </a:lnTo>
                <a:lnTo>
                  <a:pt x="0" y="0"/>
                </a:lnTo>
                <a:lnTo>
                  <a:pt x="0" y="419100"/>
                </a:lnTo>
                <a:close/>
              </a:path>
            </a:pathLst>
          </a:custGeom>
          <a:ln w="27940">
            <a:solidFill>
              <a:srgbClr val="000000"/>
            </a:solidFill>
          </a:ln>
        </p:spPr>
        <p:txBody>
          <a:bodyPr wrap="square" lIns="0" tIns="0" rIns="0" bIns="0" rtlCol="0"/>
          <a:lstStyle/>
          <a:p>
            <a:endParaRPr/>
          </a:p>
        </p:txBody>
      </p:sp>
      <p:sp>
        <p:nvSpPr>
          <p:cNvPr id="64" name="object 41">
            <a:extLst>
              <a:ext uri="{FF2B5EF4-FFF2-40B4-BE49-F238E27FC236}">
                <a16:creationId xmlns:a16="http://schemas.microsoft.com/office/drawing/2014/main" id="{A7E97DAF-8B3A-4267-986C-C399B2C9040A}"/>
              </a:ext>
            </a:extLst>
          </p:cNvPr>
          <p:cNvSpPr/>
          <p:nvPr/>
        </p:nvSpPr>
        <p:spPr>
          <a:xfrm flipH="1">
            <a:off x="2541820" y="5329789"/>
            <a:ext cx="65489" cy="610965"/>
          </a:xfrm>
          <a:prstGeom prst="rect">
            <a:avLst/>
          </a:prstGeom>
          <a:blipFill>
            <a:blip r:embed="rId21" cstate="print"/>
            <a:stretch>
              <a:fillRect/>
            </a:stretch>
          </a:blipFill>
        </p:spPr>
        <p:txBody>
          <a:bodyPr wrap="square" lIns="0" tIns="0" rIns="0" bIns="0" rtlCol="0"/>
          <a:lstStyle/>
          <a:p>
            <a:endParaRPr/>
          </a:p>
        </p:txBody>
      </p:sp>
      <p:sp>
        <p:nvSpPr>
          <p:cNvPr id="65" name="object 42">
            <a:extLst>
              <a:ext uri="{FF2B5EF4-FFF2-40B4-BE49-F238E27FC236}">
                <a16:creationId xmlns:a16="http://schemas.microsoft.com/office/drawing/2014/main" id="{749A588C-BAE2-42F5-9841-E66B104CA98F}"/>
              </a:ext>
            </a:extLst>
          </p:cNvPr>
          <p:cNvSpPr/>
          <p:nvPr/>
        </p:nvSpPr>
        <p:spPr>
          <a:xfrm>
            <a:off x="2560318" y="5325867"/>
            <a:ext cx="65489" cy="554171"/>
          </a:xfrm>
          <a:custGeom>
            <a:avLst/>
            <a:gdLst/>
            <a:ahLst/>
            <a:cxnLst/>
            <a:rect l="l" t="t" r="r" b="b"/>
            <a:pathLst>
              <a:path h="817879">
                <a:moveTo>
                  <a:pt x="0" y="0"/>
                </a:moveTo>
                <a:lnTo>
                  <a:pt x="0" y="817880"/>
                </a:lnTo>
              </a:path>
            </a:pathLst>
          </a:custGeom>
          <a:ln w="25400">
            <a:solidFill>
              <a:srgbClr val="808080"/>
            </a:solidFill>
          </a:ln>
        </p:spPr>
        <p:txBody>
          <a:bodyPr wrap="square" lIns="0" tIns="0" rIns="0" bIns="0" rtlCol="0"/>
          <a:lstStyle/>
          <a:p>
            <a:endParaRPr/>
          </a:p>
        </p:txBody>
      </p:sp>
      <p:sp>
        <p:nvSpPr>
          <p:cNvPr id="66" name="object 10">
            <a:extLst>
              <a:ext uri="{FF2B5EF4-FFF2-40B4-BE49-F238E27FC236}">
                <a16:creationId xmlns:a16="http://schemas.microsoft.com/office/drawing/2014/main" id="{A349234D-B8DD-4F6F-B139-CCB5F63FD683}"/>
              </a:ext>
            </a:extLst>
          </p:cNvPr>
          <p:cNvSpPr txBox="1"/>
          <p:nvPr/>
        </p:nvSpPr>
        <p:spPr>
          <a:xfrm>
            <a:off x="743902" y="5124441"/>
            <a:ext cx="4794567" cy="161583"/>
          </a:xfrm>
          <a:prstGeom prst="rect">
            <a:avLst/>
          </a:prstGeom>
        </p:spPr>
        <p:txBody>
          <a:bodyPr vert="horz" wrap="square" lIns="0" tIns="0" rIns="0" bIns="0" rtlCol="0">
            <a:spAutoFit/>
          </a:bodyPr>
          <a:lstStyle/>
          <a:p>
            <a:pPr marL="12700">
              <a:lnSpc>
                <a:spcPct val="100000"/>
              </a:lnSpc>
            </a:pPr>
            <a:r>
              <a:rPr sz="1050" b="1" i="1" dirty="0">
                <a:latin typeface="Calibri-BoldItalic"/>
                <a:cs typeface="Calibri-BoldItalic"/>
              </a:rPr>
              <a:t>Step</a:t>
            </a:r>
            <a:r>
              <a:rPr sz="1050" b="1" i="1" spc="-75" dirty="0">
                <a:latin typeface="Calibri-BoldItalic"/>
                <a:cs typeface="Calibri-BoldItalic"/>
              </a:rPr>
              <a:t> </a:t>
            </a:r>
            <a:r>
              <a:rPr lang="en-US" sz="1050" b="1" i="1" spc="5" dirty="0">
                <a:latin typeface="Calibri-BoldItalic"/>
                <a:cs typeface="Calibri-BoldItalic"/>
              </a:rPr>
              <a:t>3</a:t>
            </a:r>
            <a:r>
              <a:rPr sz="1050" b="1" i="1" spc="-130" dirty="0">
                <a:latin typeface="Calibri-BoldItalic"/>
                <a:cs typeface="Calibri-BoldItalic"/>
              </a:rPr>
              <a:t> </a:t>
            </a:r>
            <a:r>
              <a:rPr lang="en-US" sz="1050" b="1" i="1" dirty="0">
                <a:latin typeface="Calibri-BoldItalic"/>
                <a:cs typeface="Calibri-BoldItalic"/>
              </a:rPr>
              <a:t>– </a:t>
            </a:r>
            <a:r>
              <a:rPr lang="en-US" sz="1050" i="1" spc="-5" dirty="0">
                <a:cs typeface="Calibri"/>
              </a:rPr>
              <a:t>Additional task or equipment specific training examples:</a:t>
            </a:r>
            <a:r>
              <a:rPr lang="en-US" sz="1050" i="1" dirty="0">
                <a:cs typeface="Calibri"/>
              </a:rPr>
              <a:t> </a:t>
            </a:r>
            <a:endParaRPr sz="1050" dirty="0">
              <a:latin typeface="Calibri-BoldItalic"/>
              <a:cs typeface="Calibri-BoldItalic"/>
            </a:endParaRPr>
          </a:p>
        </p:txBody>
      </p:sp>
      <p:sp>
        <p:nvSpPr>
          <p:cNvPr id="67" name="object 41">
            <a:extLst>
              <a:ext uri="{FF2B5EF4-FFF2-40B4-BE49-F238E27FC236}">
                <a16:creationId xmlns:a16="http://schemas.microsoft.com/office/drawing/2014/main" id="{303E5004-F21F-4B74-8050-407CDF3CBD11}"/>
              </a:ext>
            </a:extLst>
          </p:cNvPr>
          <p:cNvSpPr/>
          <p:nvPr/>
        </p:nvSpPr>
        <p:spPr>
          <a:xfrm flipH="1">
            <a:off x="5353600" y="5309008"/>
            <a:ext cx="58551" cy="668267"/>
          </a:xfrm>
          <a:prstGeom prst="rect">
            <a:avLst/>
          </a:prstGeom>
          <a:blipFill>
            <a:blip r:embed="rId21" cstate="print"/>
            <a:stretch>
              <a:fillRect/>
            </a:stretch>
          </a:blipFill>
        </p:spPr>
        <p:txBody>
          <a:bodyPr wrap="square" lIns="0" tIns="0" rIns="0" bIns="0" rtlCol="0"/>
          <a:lstStyle/>
          <a:p>
            <a:endParaRPr/>
          </a:p>
        </p:txBody>
      </p:sp>
      <p:sp>
        <p:nvSpPr>
          <p:cNvPr id="68" name="object 42">
            <a:extLst>
              <a:ext uri="{FF2B5EF4-FFF2-40B4-BE49-F238E27FC236}">
                <a16:creationId xmlns:a16="http://schemas.microsoft.com/office/drawing/2014/main" id="{5B2D9172-99C7-4544-928D-B9C3A2826CCF}"/>
              </a:ext>
            </a:extLst>
          </p:cNvPr>
          <p:cNvSpPr/>
          <p:nvPr/>
        </p:nvSpPr>
        <p:spPr>
          <a:xfrm>
            <a:off x="5372098" y="5305086"/>
            <a:ext cx="58551" cy="606147"/>
          </a:xfrm>
          <a:custGeom>
            <a:avLst/>
            <a:gdLst/>
            <a:ahLst/>
            <a:cxnLst/>
            <a:rect l="l" t="t" r="r" b="b"/>
            <a:pathLst>
              <a:path h="817879">
                <a:moveTo>
                  <a:pt x="0" y="0"/>
                </a:moveTo>
                <a:lnTo>
                  <a:pt x="0" y="817880"/>
                </a:lnTo>
              </a:path>
            </a:pathLst>
          </a:custGeom>
          <a:ln w="25400">
            <a:solidFill>
              <a:srgbClr val="808080"/>
            </a:solidFill>
          </a:ln>
        </p:spPr>
        <p:txBody>
          <a:bodyPr wrap="square" lIns="0" tIns="0" rIns="0" bIns="0" rtlCol="0"/>
          <a:lstStyle/>
          <a:p>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31535-5799-4541-9D47-18DF9FC4E66D}"/>
              </a:ext>
            </a:extLst>
          </p:cNvPr>
          <p:cNvSpPr>
            <a:spLocks noGrp="1"/>
          </p:cNvSpPr>
          <p:nvPr>
            <p:ph type="ctrTitle"/>
          </p:nvPr>
        </p:nvSpPr>
        <p:spPr>
          <a:xfrm>
            <a:off x="1143000" y="2124968"/>
            <a:ext cx="6858000" cy="1384995"/>
          </a:xfrm>
        </p:spPr>
        <p:txBody>
          <a:bodyPr>
            <a:normAutofit fontScale="90000"/>
          </a:bodyPr>
          <a:lstStyle/>
          <a:p>
            <a:r>
              <a:rPr lang="en-US" dirty="0"/>
              <a:t>GET Electrical Safety Module Best Practice</a:t>
            </a:r>
          </a:p>
        </p:txBody>
      </p:sp>
      <p:sp>
        <p:nvSpPr>
          <p:cNvPr id="3" name="Subtitle 2">
            <a:extLst>
              <a:ext uri="{FF2B5EF4-FFF2-40B4-BE49-F238E27FC236}">
                <a16:creationId xmlns:a16="http://schemas.microsoft.com/office/drawing/2014/main" id="{DEE36B79-A27E-445F-B8EC-399D21ACA7B1}"/>
              </a:ext>
            </a:extLst>
          </p:cNvPr>
          <p:cNvSpPr>
            <a:spLocks noGrp="1"/>
          </p:cNvSpPr>
          <p:nvPr>
            <p:ph type="subTitle" idx="1"/>
          </p:nvPr>
        </p:nvSpPr>
        <p:spPr/>
        <p:txBody>
          <a:bodyPr>
            <a:normAutofit fontScale="77500" lnSpcReduction="20000"/>
          </a:bodyPr>
          <a:lstStyle/>
          <a:p>
            <a:r>
              <a:rPr lang="en-US" dirty="0"/>
              <a:t>EFCOG 2018</a:t>
            </a:r>
          </a:p>
        </p:txBody>
      </p:sp>
    </p:spTree>
    <p:extLst>
      <p:ext uri="{BB962C8B-B14F-4D97-AF65-F5344CB8AC3E}">
        <p14:creationId xmlns:p14="http://schemas.microsoft.com/office/powerpoint/2010/main" val="11832961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30FB-ABE9-4DF1-8579-6AA4FB971AF9}"/>
              </a:ext>
            </a:extLst>
          </p:cNvPr>
          <p:cNvSpPr>
            <a:spLocks noGrp="1"/>
          </p:cNvSpPr>
          <p:nvPr>
            <p:ph type="title"/>
          </p:nvPr>
        </p:nvSpPr>
        <p:spPr>
          <a:xfrm>
            <a:off x="247332" y="67375"/>
            <a:ext cx="8820468" cy="1107996"/>
          </a:xfrm>
        </p:spPr>
        <p:txBody>
          <a:bodyPr>
            <a:normAutofit fontScale="90000"/>
          </a:bodyPr>
          <a:lstStyle/>
          <a:p>
            <a:r>
              <a:rPr lang="en-US" dirty="0"/>
              <a:t>General Employee Training (GET) Best Practice</a:t>
            </a:r>
          </a:p>
        </p:txBody>
      </p:sp>
      <p:sp>
        <p:nvSpPr>
          <p:cNvPr id="3" name="Text Placeholder 2">
            <a:extLst>
              <a:ext uri="{FF2B5EF4-FFF2-40B4-BE49-F238E27FC236}">
                <a16:creationId xmlns:a16="http://schemas.microsoft.com/office/drawing/2014/main" id="{9B12F1C4-5CD6-4212-9770-72F844052048}"/>
              </a:ext>
            </a:extLst>
          </p:cNvPr>
          <p:cNvSpPr>
            <a:spLocks noGrp="1"/>
          </p:cNvSpPr>
          <p:nvPr>
            <p:ph type="body" idx="1"/>
          </p:nvPr>
        </p:nvSpPr>
        <p:spPr>
          <a:xfrm>
            <a:off x="685800" y="1670180"/>
            <a:ext cx="7314183" cy="3077766"/>
          </a:xfrm>
        </p:spPr>
        <p:txBody>
          <a:bodyPr>
            <a:normAutofit lnSpcReduction="10000"/>
          </a:bodyPr>
          <a:lstStyle/>
          <a:p>
            <a:r>
              <a:rPr lang="en-US" dirty="0"/>
              <a:t>Why a GET Best Practice?</a:t>
            </a:r>
          </a:p>
          <a:p>
            <a:pPr marL="571500" indent="-571500">
              <a:buFont typeface="Arial" panose="020B0604020202020204" pitchFamily="34" charset="0"/>
              <a:buChar char="•"/>
            </a:pPr>
            <a:r>
              <a:rPr lang="en-US" sz="3200" b="0" dirty="0"/>
              <a:t>Reduce electrical shocks to administrative and non-electrical workers.</a:t>
            </a:r>
          </a:p>
          <a:p>
            <a:pPr marL="571500" indent="-571500">
              <a:buFont typeface="Arial" panose="020B0604020202020204" pitchFamily="34" charset="0"/>
              <a:buChar char="•"/>
            </a:pPr>
            <a:r>
              <a:rPr lang="en-US" sz="3200" b="0" dirty="0"/>
              <a:t>Previous GET Electrical Safety modules may be insufficient.</a:t>
            </a:r>
          </a:p>
        </p:txBody>
      </p:sp>
    </p:spTree>
    <p:extLst>
      <p:ext uri="{BB962C8B-B14F-4D97-AF65-F5344CB8AC3E}">
        <p14:creationId xmlns:p14="http://schemas.microsoft.com/office/powerpoint/2010/main" val="35593746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F3ECE-A3E8-445D-B4A8-9ACC08B3B57B}"/>
              </a:ext>
            </a:extLst>
          </p:cNvPr>
          <p:cNvSpPr>
            <a:spLocks noGrp="1"/>
          </p:cNvSpPr>
          <p:nvPr>
            <p:ph type="title"/>
          </p:nvPr>
        </p:nvSpPr>
        <p:spPr>
          <a:xfrm>
            <a:off x="247332" y="104697"/>
            <a:ext cx="8649334" cy="553998"/>
          </a:xfrm>
        </p:spPr>
        <p:txBody>
          <a:bodyPr>
            <a:normAutofit fontScale="90000"/>
          </a:bodyPr>
          <a:lstStyle/>
          <a:p>
            <a:r>
              <a:rPr lang="en-US" dirty="0"/>
              <a:t>GET Topical Overview</a:t>
            </a:r>
          </a:p>
        </p:txBody>
      </p:sp>
      <p:sp>
        <p:nvSpPr>
          <p:cNvPr id="3" name="Text Placeholder 2">
            <a:extLst>
              <a:ext uri="{FF2B5EF4-FFF2-40B4-BE49-F238E27FC236}">
                <a16:creationId xmlns:a16="http://schemas.microsoft.com/office/drawing/2014/main" id="{603503BD-9F14-4FBA-9325-C411477F18D8}"/>
              </a:ext>
            </a:extLst>
          </p:cNvPr>
          <p:cNvSpPr>
            <a:spLocks noGrp="1"/>
          </p:cNvSpPr>
          <p:nvPr>
            <p:ph type="body" idx="1"/>
          </p:nvPr>
        </p:nvSpPr>
        <p:spPr>
          <a:xfrm>
            <a:off x="762000" y="939283"/>
            <a:ext cx="7543800" cy="5170646"/>
          </a:xfrm>
        </p:spPr>
        <p:txBody>
          <a:bodyPr/>
          <a:lstStyle/>
          <a:p>
            <a:pPr marL="457200" indent="-457200">
              <a:buFont typeface="Arial" panose="020B0604020202020204" pitchFamily="34" charset="0"/>
              <a:buChar char="•"/>
            </a:pPr>
            <a:r>
              <a:rPr lang="en-US" sz="2800" b="0" dirty="0"/>
              <a:t>Electrical Training</a:t>
            </a:r>
          </a:p>
          <a:p>
            <a:pPr marL="457200" indent="-457200">
              <a:buFont typeface="Arial" panose="020B0604020202020204" pitchFamily="34" charset="0"/>
              <a:buChar char="•"/>
            </a:pPr>
            <a:r>
              <a:rPr lang="en-US" sz="2800" b="0" dirty="0"/>
              <a:t>Check Listing (NRTL) for equipment you bring in</a:t>
            </a:r>
          </a:p>
          <a:p>
            <a:pPr marL="457200" indent="-457200">
              <a:buFont typeface="Arial" panose="020B0604020202020204" pitchFamily="34" charset="0"/>
              <a:buChar char="•"/>
            </a:pPr>
            <a:r>
              <a:rPr lang="en-US" sz="2800" b="0" dirty="0"/>
              <a:t>Equipment condition</a:t>
            </a:r>
          </a:p>
          <a:p>
            <a:pPr marL="457200" indent="-457200">
              <a:buFont typeface="Arial" panose="020B0604020202020204" pitchFamily="34" charset="0"/>
              <a:buChar char="•"/>
            </a:pPr>
            <a:r>
              <a:rPr lang="en-US" sz="2800" b="0" dirty="0"/>
              <a:t>Contacting energized components while plugging/unplugging</a:t>
            </a:r>
          </a:p>
          <a:p>
            <a:pPr marL="457200" indent="-457200">
              <a:buFont typeface="Arial" panose="020B0604020202020204" pitchFamily="34" charset="0"/>
              <a:buChar char="•"/>
            </a:pPr>
            <a:r>
              <a:rPr lang="en-US" sz="2800" b="0" dirty="0"/>
              <a:t>Extension Cords / Power Strips (RPT)</a:t>
            </a:r>
          </a:p>
          <a:p>
            <a:pPr marL="457200" indent="-457200">
              <a:buFont typeface="Arial" panose="020B0604020202020204" pitchFamily="34" charset="0"/>
              <a:buChar char="•"/>
            </a:pPr>
            <a:r>
              <a:rPr lang="en-US" sz="2800" b="0" dirty="0"/>
              <a:t>RPT allowable loads</a:t>
            </a:r>
          </a:p>
          <a:p>
            <a:pPr marL="457200" indent="-457200">
              <a:buFont typeface="Arial" panose="020B0604020202020204" pitchFamily="34" charset="0"/>
              <a:buChar char="•"/>
            </a:pPr>
            <a:r>
              <a:rPr lang="en-US" sz="2800" b="0" dirty="0"/>
              <a:t>Shock response</a:t>
            </a:r>
          </a:p>
          <a:p>
            <a:pPr marL="457200" indent="-457200">
              <a:buFont typeface="Arial" panose="020B0604020202020204" pitchFamily="34" charset="0"/>
              <a:buChar char="•"/>
            </a:pPr>
            <a:r>
              <a:rPr lang="en-US" sz="2800" b="0" dirty="0"/>
              <a:t>Who to call</a:t>
            </a:r>
          </a:p>
          <a:p>
            <a:pPr marL="457200" indent="-457200">
              <a:buFont typeface="Arial" panose="020B0604020202020204" pitchFamily="34" charset="0"/>
              <a:buChar char="•"/>
            </a:pPr>
            <a:r>
              <a:rPr lang="en-US" sz="2800" b="0" dirty="0"/>
              <a:t>Recap</a:t>
            </a:r>
          </a:p>
          <a:p>
            <a:pPr marL="457200" indent="-457200">
              <a:buFont typeface="Arial" panose="020B0604020202020204" pitchFamily="34" charset="0"/>
              <a:buChar char="•"/>
            </a:pPr>
            <a:endParaRPr lang="en-US" sz="2800" b="0" dirty="0"/>
          </a:p>
        </p:txBody>
      </p:sp>
    </p:spTree>
    <p:extLst>
      <p:ext uri="{BB962C8B-B14F-4D97-AF65-F5344CB8AC3E}">
        <p14:creationId xmlns:p14="http://schemas.microsoft.com/office/powerpoint/2010/main" val="39439237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9F0E1-EFD8-A648-A389-BAB623CE403A}"/>
              </a:ext>
            </a:extLst>
          </p:cNvPr>
          <p:cNvSpPr>
            <a:spLocks noGrp="1"/>
          </p:cNvSpPr>
          <p:nvPr>
            <p:ph type="ctrTitle"/>
          </p:nvPr>
        </p:nvSpPr>
        <p:spPr/>
        <p:txBody>
          <a:bodyPr>
            <a:normAutofit fontScale="90000"/>
          </a:bodyPr>
          <a:lstStyle/>
          <a:p>
            <a:r>
              <a:rPr lang="en-US" dirty="0"/>
              <a:t>Best Practice for Demonstration of Proficiency </a:t>
            </a:r>
          </a:p>
        </p:txBody>
      </p:sp>
      <p:sp>
        <p:nvSpPr>
          <p:cNvPr id="3" name="Subtitle 2">
            <a:extLst>
              <a:ext uri="{FF2B5EF4-FFF2-40B4-BE49-F238E27FC236}">
                <a16:creationId xmlns:a16="http://schemas.microsoft.com/office/drawing/2014/main" id="{00460BE3-8239-5C46-8F6E-414E76046C15}"/>
              </a:ext>
            </a:extLst>
          </p:cNvPr>
          <p:cNvSpPr>
            <a:spLocks noGrp="1"/>
          </p:cNvSpPr>
          <p:nvPr>
            <p:ph type="subTitle" idx="1"/>
          </p:nvPr>
        </p:nvSpPr>
        <p:spPr/>
        <p:txBody>
          <a:bodyPr>
            <a:normAutofit fontScale="77500" lnSpcReduction="20000"/>
          </a:bodyPr>
          <a:lstStyle/>
          <a:p>
            <a:r>
              <a:rPr lang="en-US" dirty="0"/>
              <a:t>EFCOG 2018</a:t>
            </a:r>
          </a:p>
        </p:txBody>
      </p:sp>
    </p:spTree>
    <p:extLst>
      <p:ext uri="{BB962C8B-B14F-4D97-AF65-F5344CB8AC3E}">
        <p14:creationId xmlns:p14="http://schemas.microsoft.com/office/powerpoint/2010/main" val="539687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9EAC6-1DC9-FF4B-B78C-C4A40BA7AB7E}"/>
              </a:ext>
            </a:extLst>
          </p:cNvPr>
          <p:cNvSpPr>
            <a:spLocks noGrp="1"/>
          </p:cNvSpPr>
          <p:nvPr>
            <p:ph type="title"/>
          </p:nvPr>
        </p:nvSpPr>
        <p:spPr>
          <a:xfrm>
            <a:off x="247332" y="195084"/>
            <a:ext cx="8649334" cy="553998"/>
          </a:xfrm>
        </p:spPr>
        <p:txBody>
          <a:bodyPr>
            <a:normAutofit fontScale="90000"/>
          </a:bodyPr>
          <a:lstStyle/>
          <a:p>
            <a:r>
              <a:rPr lang="en-US" dirty="0"/>
              <a:t>Regulatory Justification	</a:t>
            </a:r>
          </a:p>
        </p:txBody>
      </p:sp>
      <p:sp>
        <p:nvSpPr>
          <p:cNvPr id="3" name="Content Placeholder 2">
            <a:extLst>
              <a:ext uri="{FF2B5EF4-FFF2-40B4-BE49-F238E27FC236}">
                <a16:creationId xmlns:a16="http://schemas.microsoft.com/office/drawing/2014/main" id="{8A52C0B7-C945-0B47-A165-DF33595BF4A2}"/>
              </a:ext>
            </a:extLst>
          </p:cNvPr>
          <p:cNvSpPr>
            <a:spLocks noGrp="1"/>
          </p:cNvSpPr>
          <p:nvPr>
            <p:ph idx="1"/>
          </p:nvPr>
        </p:nvSpPr>
        <p:spPr>
          <a:xfrm>
            <a:off x="1144015" y="1613915"/>
            <a:ext cx="6855968" cy="4177285"/>
          </a:xfrm>
        </p:spPr>
        <p:txBody>
          <a:bodyPr>
            <a:normAutofit fontScale="70000" lnSpcReduction="20000"/>
          </a:bodyPr>
          <a:lstStyle/>
          <a:p>
            <a:r>
              <a:rPr lang="en-US" sz="2800" dirty="0"/>
              <a:t>NFPA 70E 2018 article 100 Qualified Person</a:t>
            </a:r>
          </a:p>
          <a:p>
            <a:pPr lvl="1"/>
            <a:r>
              <a:rPr lang="en-US" dirty="0"/>
              <a:t>One who has </a:t>
            </a:r>
            <a:r>
              <a:rPr lang="en-US" b="1" dirty="0"/>
              <a:t>demonstrated skills and knowledge</a:t>
            </a:r>
            <a:r>
              <a:rPr lang="en-US" dirty="0"/>
              <a:t> related to the construction and operation of electrical equipment and installations and has </a:t>
            </a:r>
            <a:r>
              <a:rPr lang="en-US" b="1" dirty="0"/>
              <a:t>received safety training to identify the hazards and reduce the associated risks</a:t>
            </a:r>
            <a:r>
              <a:rPr lang="en-US" dirty="0"/>
              <a:t>.</a:t>
            </a:r>
          </a:p>
          <a:p>
            <a:r>
              <a:rPr lang="en-US" sz="2800" dirty="0"/>
              <a:t>NFPA 70E 2018 article 110.2(1)(4)(e) </a:t>
            </a:r>
            <a:r>
              <a:rPr lang="en-US" sz="2800" i="1" dirty="0"/>
              <a:t>Training requirements for Qualified Persons</a:t>
            </a:r>
            <a:endParaRPr lang="en-US" sz="2800" dirty="0"/>
          </a:p>
          <a:p>
            <a:pPr lvl="1"/>
            <a:r>
              <a:rPr lang="en-US" dirty="0"/>
              <a:t>Employees shall be trained to </a:t>
            </a:r>
            <a:r>
              <a:rPr lang="en-US" b="1" dirty="0"/>
              <a:t>select an appropriate test instrument </a:t>
            </a:r>
            <a:r>
              <a:rPr lang="en-US" dirty="0"/>
              <a:t>and shall </a:t>
            </a:r>
            <a:r>
              <a:rPr lang="en-US" b="1" dirty="0"/>
              <a:t>demonstrate how to use a device to verify the absence of voltage</a:t>
            </a:r>
            <a:r>
              <a:rPr lang="en-US" dirty="0"/>
              <a:t>, including interpreting indications provided by the device. The training shall include information that enables the employee to </a:t>
            </a:r>
            <a:r>
              <a:rPr lang="en-US" b="1" dirty="0"/>
              <a:t>understand all limitations </a:t>
            </a:r>
            <a:r>
              <a:rPr lang="en-US" dirty="0"/>
              <a:t>of each test instrument that might be used.</a:t>
            </a:r>
          </a:p>
          <a:p>
            <a:pPr marL="342900" lvl="1"/>
            <a:endParaRPr lang="en-US" sz="1200" dirty="0"/>
          </a:p>
        </p:txBody>
      </p:sp>
      <p:pic>
        <p:nvPicPr>
          <p:cNvPr id="4" name="Picture 3" descr="Image result for NFPA 70E 2018">
            <a:extLst>
              <a:ext uri="{FF2B5EF4-FFF2-40B4-BE49-F238E27FC236}">
                <a16:creationId xmlns:a16="http://schemas.microsoft.com/office/drawing/2014/main" id="{9A366E43-9C21-4BBE-BDD5-73221C7DC163}"/>
              </a:ext>
            </a:extLst>
          </p:cNvPr>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128396" y="843441"/>
            <a:ext cx="1015604" cy="1281826"/>
          </a:xfrm>
          <a:prstGeom prst="rect">
            <a:avLst/>
          </a:prstGeom>
          <a:noFill/>
          <a:ln>
            <a:noFill/>
          </a:ln>
        </p:spPr>
      </p:pic>
    </p:spTree>
    <p:extLst>
      <p:ext uri="{BB962C8B-B14F-4D97-AF65-F5344CB8AC3E}">
        <p14:creationId xmlns:p14="http://schemas.microsoft.com/office/powerpoint/2010/main" val="27507791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5CD4E-1EB7-3A46-B34C-DCBB848A2B49}"/>
              </a:ext>
            </a:extLst>
          </p:cNvPr>
          <p:cNvSpPr>
            <a:spLocks noGrp="1"/>
          </p:cNvSpPr>
          <p:nvPr>
            <p:ph type="title"/>
          </p:nvPr>
        </p:nvSpPr>
        <p:spPr>
          <a:xfrm>
            <a:off x="247332" y="195084"/>
            <a:ext cx="8649334" cy="553998"/>
          </a:xfrm>
        </p:spPr>
        <p:txBody>
          <a:bodyPr>
            <a:normAutofit fontScale="90000"/>
          </a:bodyPr>
          <a:lstStyle/>
          <a:p>
            <a:r>
              <a:rPr lang="en-US" dirty="0"/>
              <a:t>What does this mean?</a:t>
            </a:r>
          </a:p>
        </p:txBody>
      </p:sp>
      <p:sp>
        <p:nvSpPr>
          <p:cNvPr id="3" name="Content Placeholder 2">
            <a:extLst>
              <a:ext uri="{FF2B5EF4-FFF2-40B4-BE49-F238E27FC236}">
                <a16:creationId xmlns:a16="http://schemas.microsoft.com/office/drawing/2014/main" id="{8BB89ACC-0A67-2C45-9C61-72600869F250}"/>
              </a:ext>
            </a:extLst>
          </p:cNvPr>
          <p:cNvSpPr>
            <a:spLocks noGrp="1"/>
          </p:cNvSpPr>
          <p:nvPr>
            <p:ph idx="1"/>
          </p:nvPr>
        </p:nvSpPr>
        <p:spPr>
          <a:xfrm>
            <a:off x="381000" y="1066800"/>
            <a:ext cx="6781800" cy="4431983"/>
          </a:xfrm>
        </p:spPr>
        <p:txBody>
          <a:bodyPr>
            <a:normAutofit lnSpcReduction="10000"/>
          </a:bodyPr>
          <a:lstStyle/>
          <a:p>
            <a:pPr marL="514350" indent="-514350">
              <a:buFont typeface="+mj-lt"/>
              <a:buAutoNum type="arabicPeriod"/>
            </a:pPr>
            <a:r>
              <a:rPr lang="en-US" sz="3200" b="0" dirty="0"/>
              <a:t>You must demonstrate the selection and use of a meter for absence of voltage verification. </a:t>
            </a:r>
          </a:p>
          <a:p>
            <a:pPr marL="514350" indent="-514350">
              <a:buFont typeface="+mj-lt"/>
              <a:buAutoNum type="arabicPeriod"/>
            </a:pPr>
            <a:r>
              <a:rPr lang="en-US" sz="3200" b="0" dirty="0"/>
              <a:t>The use of a discharge stick in establishing an electrically safe work condition logically follows.</a:t>
            </a:r>
          </a:p>
          <a:p>
            <a:pPr marL="514350" indent="-514350">
              <a:buFont typeface="+mj-lt"/>
              <a:buAutoNum type="arabicPeriod"/>
            </a:pPr>
            <a:r>
              <a:rPr lang="en-US" sz="3200" b="0" dirty="0"/>
              <a:t>Demonstration of the use of appropriate insulating gloves is also necessary for the use of a meter.</a:t>
            </a:r>
          </a:p>
        </p:txBody>
      </p:sp>
      <p:pic>
        <p:nvPicPr>
          <p:cNvPr id="9" name="Picture 8">
            <a:extLst>
              <a:ext uri="{FF2B5EF4-FFF2-40B4-BE49-F238E27FC236}">
                <a16:creationId xmlns:a16="http://schemas.microsoft.com/office/drawing/2014/main" id="{0EB739A4-A5CB-4432-A012-FB37192C20E4}"/>
              </a:ext>
            </a:extLst>
          </p:cNvPr>
          <p:cNvPicPr>
            <a:picLocks noChangeAspect="1"/>
          </p:cNvPicPr>
          <p:nvPr/>
        </p:nvPicPr>
        <p:blipFill rotWithShape="1">
          <a:blip r:embed="rId2"/>
          <a:srcRect l="18567" t="5749" r="18160"/>
          <a:stretch/>
        </p:blipFill>
        <p:spPr>
          <a:xfrm>
            <a:off x="7400226" y="4050507"/>
            <a:ext cx="1743774" cy="1950244"/>
          </a:xfrm>
          <a:prstGeom prst="rect">
            <a:avLst/>
          </a:prstGeom>
        </p:spPr>
      </p:pic>
    </p:spTree>
    <p:extLst>
      <p:ext uri="{BB962C8B-B14F-4D97-AF65-F5344CB8AC3E}">
        <p14:creationId xmlns:p14="http://schemas.microsoft.com/office/powerpoint/2010/main" val="495549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A0D0D7C-10A4-43F7-8E58-10ECF627FC82}"/>
              </a:ext>
            </a:extLst>
          </p:cNvPr>
          <p:cNvSpPr>
            <a:spLocks noGrp="1"/>
          </p:cNvSpPr>
          <p:nvPr>
            <p:ph type="body" sz="quarter" idx="12"/>
          </p:nvPr>
        </p:nvSpPr>
        <p:spPr>
          <a:xfrm>
            <a:off x="2363304" y="2822448"/>
            <a:ext cx="6248400" cy="762000"/>
          </a:xfrm>
        </p:spPr>
        <p:txBody>
          <a:bodyPr/>
          <a:lstStyle/>
          <a:p>
            <a:pPr algn="ctr"/>
            <a:r>
              <a:rPr lang="en-US" sz="5400" dirty="0"/>
              <a:t>Working Groups</a:t>
            </a:r>
          </a:p>
          <a:p>
            <a:pPr algn="ctr"/>
            <a:endParaRPr lang="en-US" dirty="0"/>
          </a:p>
        </p:txBody>
      </p:sp>
    </p:spTree>
    <p:extLst>
      <p:ext uri="{BB962C8B-B14F-4D97-AF65-F5344CB8AC3E}">
        <p14:creationId xmlns:p14="http://schemas.microsoft.com/office/powerpoint/2010/main" val="41771539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55688-E635-9A40-8281-98859D149879}"/>
              </a:ext>
            </a:extLst>
          </p:cNvPr>
          <p:cNvSpPr>
            <a:spLocks noGrp="1"/>
          </p:cNvSpPr>
          <p:nvPr>
            <p:ph type="title"/>
          </p:nvPr>
        </p:nvSpPr>
        <p:spPr>
          <a:xfrm>
            <a:off x="247332" y="195084"/>
            <a:ext cx="8649334" cy="553998"/>
          </a:xfrm>
        </p:spPr>
        <p:txBody>
          <a:bodyPr>
            <a:normAutofit fontScale="90000"/>
          </a:bodyPr>
          <a:lstStyle/>
          <a:p>
            <a:r>
              <a:rPr lang="en-US" dirty="0"/>
              <a:t>Why do all three?</a:t>
            </a:r>
          </a:p>
        </p:txBody>
      </p:sp>
      <p:sp>
        <p:nvSpPr>
          <p:cNvPr id="3" name="Content Placeholder 2">
            <a:extLst>
              <a:ext uri="{FF2B5EF4-FFF2-40B4-BE49-F238E27FC236}">
                <a16:creationId xmlns:a16="http://schemas.microsoft.com/office/drawing/2014/main" id="{F7298BED-5E26-3C45-A5C6-3DEC04712B78}"/>
              </a:ext>
            </a:extLst>
          </p:cNvPr>
          <p:cNvSpPr>
            <a:spLocks noGrp="1"/>
          </p:cNvSpPr>
          <p:nvPr>
            <p:ph idx="1"/>
          </p:nvPr>
        </p:nvSpPr>
        <p:spPr>
          <a:xfrm>
            <a:off x="838200" y="1524000"/>
            <a:ext cx="6248400" cy="4038600"/>
          </a:xfrm>
        </p:spPr>
        <p:txBody>
          <a:bodyPr/>
          <a:lstStyle/>
          <a:p>
            <a:pPr marL="571500" indent="-571500">
              <a:buFont typeface="Arial" panose="020B0604020202020204" pitchFamily="34" charset="0"/>
              <a:buChar char="•"/>
            </a:pPr>
            <a:r>
              <a:rPr lang="en-US" b="0" dirty="0"/>
              <a:t>All three may be necessary skills for establishing an electrically safe work condition.</a:t>
            </a:r>
          </a:p>
          <a:p>
            <a:pPr marL="571500" indent="-571500">
              <a:buFont typeface="Arial" panose="020B0604020202020204" pitchFamily="34" charset="0"/>
              <a:buChar char="•"/>
            </a:pPr>
            <a:r>
              <a:rPr lang="en-US" b="0" dirty="0"/>
              <a:t>Doing any of the three incorrectly presents a hazard.</a:t>
            </a:r>
          </a:p>
        </p:txBody>
      </p:sp>
      <p:pic>
        <p:nvPicPr>
          <p:cNvPr id="4" name="Picture 3" descr="Related image">
            <a:extLst>
              <a:ext uri="{FF2B5EF4-FFF2-40B4-BE49-F238E27FC236}">
                <a16:creationId xmlns:a16="http://schemas.microsoft.com/office/drawing/2014/main" id="{868BDD9C-AEB4-4E34-85B3-163B3BCF42EE}"/>
              </a:ext>
            </a:extLst>
          </p:cNvPr>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815138" y="4243387"/>
            <a:ext cx="2282434" cy="1757363"/>
          </a:xfrm>
          <a:prstGeom prst="rect">
            <a:avLst/>
          </a:prstGeom>
          <a:noFill/>
          <a:ln>
            <a:noFill/>
          </a:ln>
        </p:spPr>
      </p:pic>
    </p:spTree>
    <p:extLst>
      <p:ext uri="{BB962C8B-B14F-4D97-AF65-F5344CB8AC3E}">
        <p14:creationId xmlns:p14="http://schemas.microsoft.com/office/powerpoint/2010/main" val="33143884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7D850-AE27-964C-9E82-770D91B5EADE}"/>
              </a:ext>
            </a:extLst>
          </p:cNvPr>
          <p:cNvSpPr>
            <a:spLocks noGrp="1"/>
          </p:cNvSpPr>
          <p:nvPr>
            <p:ph type="title"/>
          </p:nvPr>
        </p:nvSpPr>
        <p:spPr>
          <a:xfrm>
            <a:off x="247333" y="123359"/>
            <a:ext cx="8649334" cy="553998"/>
          </a:xfrm>
        </p:spPr>
        <p:txBody>
          <a:bodyPr>
            <a:normAutofit fontScale="90000"/>
          </a:bodyPr>
          <a:lstStyle/>
          <a:p>
            <a:r>
              <a:rPr lang="en-US" dirty="0"/>
              <a:t>Benefits	</a:t>
            </a:r>
          </a:p>
        </p:txBody>
      </p:sp>
      <p:sp>
        <p:nvSpPr>
          <p:cNvPr id="3" name="Content Placeholder 2">
            <a:extLst>
              <a:ext uri="{FF2B5EF4-FFF2-40B4-BE49-F238E27FC236}">
                <a16:creationId xmlns:a16="http://schemas.microsoft.com/office/drawing/2014/main" id="{9C13B2A8-E91D-EB49-8F0B-46D107DFC671}"/>
              </a:ext>
            </a:extLst>
          </p:cNvPr>
          <p:cNvSpPr>
            <a:spLocks noGrp="1"/>
          </p:cNvSpPr>
          <p:nvPr>
            <p:ph idx="1"/>
          </p:nvPr>
        </p:nvSpPr>
        <p:spPr>
          <a:xfrm>
            <a:off x="381000" y="1295400"/>
            <a:ext cx="6248400" cy="3570208"/>
          </a:xfrm>
        </p:spPr>
        <p:txBody>
          <a:bodyPr/>
          <a:lstStyle/>
          <a:p>
            <a:r>
              <a:rPr lang="en-US" b="0" dirty="0"/>
              <a:t>Enhanced screening workers for:</a:t>
            </a:r>
          </a:p>
          <a:p>
            <a:pPr marL="800100" lvl="1" indent="-342900">
              <a:buFont typeface="Arial" panose="020B0604020202020204" pitchFamily="34" charset="0"/>
              <a:buChar char="•"/>
            </a:pPr>
            <a:r>
              <a:rPr lang="en-US" sz="2800" dirty="0"/>
              <a:t>Skills</a:t>
            </a:r>
          </a:p>
          <a:p>
            <a:pPr marL="800100" lvl="1" indent="-342900">
              <a:buFont typeface="Arial" panose="020B0604020202020204" pitchFamily="34" charset="0"/>
              <a:buChar char="•"/>
            </a:pPr>
            <a:r>
              <a:rPr lang="en-US" sz="2800" dirty="0"/>
              <a:t>Knowledge</a:t>
            </a:r>
          </a:p>
          <a:p>
            <a:pPr marL="800100" lvl="1" indent="-342900">
              <a:buFont typeface="Arial" panose="020B0604020202020204" pitchFamily="34" charset="0"/>
              <a:buChar char="•"/>
            </a:pPr>
            <a:r>
              <a:rPr lang="en-US" sz="2800" dirty="0"/>
              <a:t>Experience</a:t>
            </a:r>
          </a:p>
          <a:p>
            <a:pPr marL="800100" lvl="1" indent="-342900">
              <a:buFont typeface="Arial" panose="020B0604020202020204" pitchFamily="34" charset="0"/>
              <a:buChar char="•"/>
            </a:pPr>
            <a:r>
              <a:rPr lang="en-US" sz="2800" dirty="0"/>
              <a:t>Competency</a:t>
            </a:r>
          </a:p>
          <a:p>
            <a:r>
              <a:rPr lang="en-US" b="0" dirty="0"/>
              <a:t>Compliance with NFPA 70E</a:t>
            </a:r>
          </a:p>
        </p:txBody>
      </p:sp>
      <p:pic>
        <p:nvPicPr>
          <p:cNvPr id="4" name="Picture 3" descr="C:\Users\green7\AppData\Local\Microsoft\Windows\INetCache\Content.MSO\D8431934.tmp">
            <a:extLst>
              <a:ext uri="{FF2B5EF4-FFF2-40B4-BE49-F238E27FC236}">
                <a16:creationId xmlns:a16="http://schemas.microsoft.com/office/drawing/2014/main" id="{A24BE87C-B1D6-474D-856C-C67E42F765C2}"/>
              </a:ext>
            </a:extLst>
          </p:cNvPr>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482079" y="2286000"/>
            <a:ext cx="2414587" cy="1757363"/>
          </a:xfrm>
          <a:prstGeom prst="rect">
            <a:avLst/>
          </a:prstGeom>
          <a:noFill/>
          <a:ln>
            <a:noFill/>
          </a:ln>
        </p:spPr>
      </p:pic>
    </p:spTree>
    <p:extLst>
      <p:ext uri="{BB962C8B-B14F-4D97-AF65-F5344CB8AC3E}">
        <p14:creationId xmlns:p14="http://schemas.microsoft.com/office/powerpoint/2010/main" val="10900671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51F78-60CE-CA43-B10C-F8CBEA999E36}"/>
              </a:ext>
            </a:extLst>
          </p:cNvPr>
          <p:cNvSpPr>
            <a:spLocks noGrp="1"/>
          </p:cNvSpPr>
          <p:nvPr>
            <p:ph type="title"/>
          </p:nvPr>
        </p:nvSpPr>
        <p:spPr>
          <a:xfrm>
            <a:off x="247332" y="195084"/>
            <a:ext cx="8649334" cy="553998"/>
          </a:xfrm>
        </p:spPr>
        <p:txBody>
          <a:bodyPr>
            <a:normAutofit fontScale="90000"/>
          </a:bodyPr>
          <a:lstStyle/>
          <a:p>
            <a:r>
              <a:rPr lang="en-US" dirty="0"/>
              <a:t>Anticipated Problems</a:t>
            </a:r>
          </a:p>
        </p:txBody>
      </p:sp>
      <p:sp>
        <p:nvSpPr>
          <p:cNvPr id="3" name="Content Placeholder 2">
            <a:extLst>
              <a:ext uri="{FF2B5EF4-FFF2-40B4-BE49-F238E27FC236}">
                <a16:creationId xmlns:a16="http://schemas.microsoft.com/office/drawing/2014/main" id="{03E990DF-BBE8-7A44-91D2-486E24E1A545}"/>
              </a:ext>
            </a:extLst>
          </p:cNvPr>
          <p:cNvSpPr>
            <a:spLocks noGrp="1"/>
          </p:cNvSpPr>
          <p:nvPr>
            <p:ph idx="1"/>
          </p:nvPr>
        </p:nvSpPr>
        <p:spPr>
          <a:xfrm>
            <a:off x="381000" y="1143000"/>
            <a:ext cx="6855968" cy="4739759"/>
          </a:xfrm>
        </p:spPr>
        <p:txBody>
          <a:bodyPr>
            <a:normAutofit fontScale="92500" lnSpcReduction="10000"/>
          </a:bodyPr>
          <a:lstStyle/>
          <a:p>
            <a:pPr marL="571500" indent="-571500">
              <a:buFont typeface="Arial" panose="020B0604020202020204" pitchFamily="34" charset="0"/>
              <a:buChar char="•"/>
            </a:pPr>
            <a:r>
              <a:rPr lang="en-US" sz="3200" b="0" dirty="0"/>
              <a:t>Identifying workers who need demonstration</a:t>
            </a:r>
          </a:p>
          <a:p>
            <a:pPr marL="571500" indent="-571500">
              <a:buFont typeface="Arial" panose="020B0604020202020204" pitchFamily="34" charset="0"/>
              <a:buChar char="•"/>
            </a:pPr>
            <a:r>
              <a:rPr lang="en-US" sz="3200" b="0" dirty="0"/>
              <a:t>Identifying workers who need early retraining</a:t>
            </a:r>
          </a:p>
          <a:p>
            <a:pPr marL="914400" lvl="1" indent="-457200">
              <a:buFont typeface="Arial" panose="020B0604020202020204" pitchFamily="34" charset="0"/>
              <a:buChar char="•"/>
            </a:pPr>
            <a:r>
              <a:rPr lang="en-US" sz="2800" dirty="0"/>
              <a:t>Equipment/procedure change</a:t>
            </a:r>
          </a:p>
          <a:p>
            <a:pPr marL="914400" lvl="1" indent="-457200">
              <a:buFont typeface="Arial" panose="020B0604020202020204" pitchFamily="34" charset="0"/>
              <a:buChar char="•"/>
            </a:pPr>
            <a:r>
              <a:rPr lang="en-US" sz="2800" dirty="0"/>
              <a:t>Over 1 year since last performed task</a:t>
            </a:r>
          </a:p>
          <a:p>
            <a:pPr marL="914400" lvl="1" indent="-457200">
              <a:buFont typeface="Arial" panose="020B0604020202020204" pitchFamily="34" charset="0"/>
              <a:buChar char="•"/>
            </a:pPr>
            <a:r>
              <a:rPr lang="en-US" sz="2800" dirty="0"/>
              <a:t>Job tasks change</a:t>
            </a:r>
          </a:p>
          <a:p>
            <a:pPr marL="457200" indent="-457200">
              <a:buFont typeface="Arial" panose="020B0604020202020204" pitchFamily="34" charset="0"/>
              <a:buChar char="•"/>
            </a:pPr>
            <a:r>
              <a:rPr lang="en-US" sz="3200" b="0" dirty="0"/>
              <a:t>Identification and training of qualified evaluators</a:t>
            </a:r>
          </a:p>
          <a:p>
            <a:pPr marL="457200" indent="-457200">
              <a:buFont typeface="Arial" panose="020B0604020202020204" pitchFamily="34" charset="0"/>
              <a:buChar char="•"/>
            </a:pPr>
            <a:r>
              <a:rPr lang="en-US" sz="3200" b="0" dirty="0"/>
              <a:t>Additional training overhead</a:t>
            </a:r>
          </a:p>
        </p:txBody>
      </p:sp>
      <p:pic>
        <p:nvPicPr>
          <p:cNvPr id="4" name="Picture 3" descr="Image result for old movie images, scream">
            <a:extLst>
              <a:ext uri="{FF2B5EF4-FFF2-40B4-BE49-F238E27FC236}">
                <a16:creationId xmlns:a16="http://schemas.microsoft.com/office/drawing/2014/main" id="{E81B0916-E02B-4ACD-A36E-0C154D827301}"/>
              </a:ext>
            </a:extLst>
          </p:cNvPr>
          <p:cNvPicPr/>
          <p:nvPr/>
        </p:nvPicPr>
        <p:blipFill>
          <a:blip r:embed="rId2" cstate="email">
            <a:extLst>
              <a:ext uri="{28A0092B-C50C-407E-A947-70E740481C1C}">
                <a14:useLocalDpi xmlns:a14="http://schemas.microsoft.com/office/drawing/2010/main" val="0"/>
              </a:ext>
            </a:extLst>
          </a:blip>
          <a:srcRect/>
          <a:stretch>
            <a:fillRect/>
          </a:stretch>
        </p:blipFill>
        <p:spPr bwMode="auto">
          <a:xfrm flipH="1">
            <a:off x="7141964" y="4142185"/>
            <a:ext cx="1875233" cy="1858565"/>
          </a:xfrm>
          <a:prstGeom prst="rect">
            <a:avLst/>
          </a:prstGeom>
          <a:noFill/>
          <a:ln>
            <a:noFill/>
          </a:ln>
        </p:spPr>
      </p:pic>
    </p:spTree>
    <p:extLst>
      <p:ext uri="{BB962C8B-B14F-4D97-AF65-F5344CB8AC3E}">
        <p14:creationId xmlns:p14="http://schemas.microsoft.com/office/powerpoint/2010/main" val="149250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result for metrics images">
            <a:extLst>
              <a:ext uri="{FF2B5EF4-FFF2-40B4-BE49-F238E27FC236}">
                <a16:creationId xmlns:a16="http://schemas.microsoft.com/office/drawing/2014/main" id="{F3D623B2-92C7-42F0-86BD-A8598F18D472}"/>
              </a:ext>
            </a:extLst>
          </p:cNvPr>
          <p:cNvPicPr/>
          <p:nvPr/>
        </p:nvPicPr>
        <p:blipFill>
          <a:blip r:embed="rId2" cstate="email">
            <a:extLst>
              <a:ext uri="{28A0092B-C50C-407E-A947-70E740481C1C}">
                <a14:useLocalDpi xmlns:a14="http://schemas.microsoft.com/office/drawing/2010/main" val="0"/>
              </a:ext>
            </a:extLst>
          </a:blip>
          <a:srcRect/>
          <a:stretch>
            <a:fillRect/>
          </a:stretch>
        </p:blipFill>
        <p:spPr bwMode="auto">
          <a:xfrm flipH="1">
            <a:off x="-1" y="3959176"/>
            <a:ext cx="3228536" cy="2041574"/>
          </a:xfrm>
          <a:prstGeom prst="rect">
            <a:avLst/>
          </a:prstGeom>
          <a:noFill/>
          <a:ln>
            <a:noFill/>
          </a:ln>
        </p:spPr>
      </p:pic>
      <p:sp>
        <p:nvSpPr>
          <p:cNvPr id="2" name="Title 1">
            <a:extLst>
              <a:ext uri="{FF2B5EF4-FFF2-40B4-BE49-F238E27FC236}">
                <a16:creationId xmlns:a16="http://schemas.microsoft.com/office/drawing/2014/main" id="{20347F32-7198-8845-B497-5A3A5A4FA0FC}"/>
              </a:ext>
            </a:extLst>
          </p:cNvPr>
          <p:cNvSpPr>
            <a:spLocks noGrp="1"/>
          </p:cNvSpPr>
          <p:nvPr>
            <p:ph type="title"/>
          </p:nvPr>
        </p:nvSpPr>
        <p:spPr>
          <a:xfrm>
            <a:off x="247332" y="195084"/>
            <a:ext cx="8649334" cy="553998"/>
          </a:xfrm>
        </p:spPr>
        <p:txBody>
          <a:bodyPr>
            <a:normAutofit fontScale="90000"/>
          </a:bodyPr>
          <a:lstStyle/>
          <a:p>
            <a:r>
              <a:rPr lang="en-US" dirty="0"/>
              <a:t>Metrics of success</a:t>
            </a:r>
          </a:p>
        </p:txBody>
      </p:sp>
      <p:sp>
        <p:nvSpPr>
          <p:cNvPr id="3" name="Content Placeholder 2">
            <a:extLst>
              <a:ext uri="{FF2B5EF4-FFF2-40B4-BE49-F238E27FC236}">
                <a16:creationId xmlns:a16="http://schemas.microsoft.com/office/drawing/2014/main" id="{2CFC85DC-C996-AD41-9113-2A6C0D6052A2}"/>
              </a:ext>
            </a:extLst>
          </p:cNvPr>
          <p:cNvSpPr>
            <a:spLocks noGrp="1"/>
          </p:cNvSpPr>
          <p:nvPr>
            <p:ph idx="1"/>
          </p:nvPr>
        </p:nvSpPr>
        <p:spPr>
          <a:xfrm>
            <a:off x="1752600" y="1286644"/>
            <a:ext cx="6855968" cy="3693319"/>
          </a:xfrm>
        </p:spPr>
        <p:txBody>
          <a:bodyPr/>
          <a:lstStyle/>
          <a:p>
            <a:r>
              <a:rPr lang="en-US" b="0" dirty="0"/>
              <a:t>Reduced severity of meter, glove, and discharge stick related incidents confirmed by analysis of EFCOGs Electrical Severity Index (ESI).</a:t>
            </a:r>
          </a:p>
          <a:p>
            <a:endParaRPr lang="en-US" b="0" dirty="0"/>
          </a:p>
        </p:txBody>
      </p:sp>
    </p:spTree>
    <p:extLst>
      <p:ext uri="{BB962C8B-B14F-4D97-AF65-F5344CB8AC3E}">
        <p14:creationId xmlns:p14="http://schemas.microsoft.com/office/powerpoint/2010/main" val="11181134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588CAF-6FE7-47B2-9C93-7CA239B1ADCD}"/>
              </a:ext>
            </a:extLst>
          </p:cNvPr>
          <p:cNvSpPr>
            <a:spLocks noGrp="1"/>
          </p:cNvSpPr>
          <p:nvPr>
            <p:ph type="ctrTitle"/>
          </p:nvPr>
        </p:nvSpPr>
        <p:spPr>
          <a:xfrm>
            <a:off x="1143000" y="2286000"/>
            <a:ext cx="6858000" cy="692497"/>
          </a:xfrm>
        </p:spPr>
        <p:txBody>
          <a:bodyPr>
            <a:normAutofit fontScale="90000"/>
          </a:bodyPr>
          <a:lstStyle/>
          <a:p>
            <a:r>
              <a:rPr lang="en-US" dirty="0"/>
              <a:t>Where do we go from here?</a:t>
            </a:r>
          </a:p>
        </p:txBody>
      </p:sp>
      <p:sp>
        <p:nvSpPr>
          <p:cNvPr id="5" name="Subtitle 4">
            <a:extLst>
              <a:ext uri="{FF2B5EF4-FFF2-40B4-BE49-F238E27FC236}">
                <a16:creationId xmlns:a16="http://schemas.microsoft.com/office/drawing/2014/main" id="{55CB964E-0A48-4B0A-80E0-BFE0D6229CA4}"/>
              </a:ext>
            </a:extLst>
          </p:cNvPr>
          <p:cNvSpPr>
            <a:spLocks noGrp="1"/>
          </p:cNvSpPr>
          <p:nvPr>
            <p:ph type="subTitle" idx="1"/>
          </p:nvPr>
        </p:nvSpPr>
        <p:spPr>
          <a:xfrm>
            <a:off x="1143000" y="3602038"/>
            <a:ext cx="6858000" cy="1477328"/>
          </a:xfrm>
        </p:spPr>
        <p:txBody>
          <a:bodyPr>
            <a:normAutofit fontScale="92500" lnSpcReduction="10000"/>
          </a:bodyPr>
          <a:lstStyle/>
          <a:p>
            <a:pPr marL="514350" indent="-514350">
              <a:buFont typeface="+mj-lt"/>
              <a:buAutoNum type="arabicPeriod"/>
            </a:pPr>
            <a:r>
              <a:rPr lang="en-US" sz="3200" dirty="0"/>
              <a:t>What skills must be demonstrated?</a:t>
            </a:r>
          </a:p>
          <a:p>
            <a:pPr marL="514350" indent="-514350">
              <a:buFont typeface="+mj-lt"/>
              <a:buAutoNum type="arabicPeriod"/>
            </a:pPr>
            <a:r>
              <a:rPr lang="en-US" sz="3200" dirty="0"/>
              <a:t>Which evaluation method do we recommend?</a:t>
            </a:r>
          </a:p>
        </p:txBody>
      </p:sp>
    </p:spTree>
    <p:extLst>
      <p:ext uri="{BB962C8B-B14F-4D97-AF65-F5344CB8AC3E}">
        <p14:creationId xmlns:p14="http://schemas.microsoft.com/office/powerpoint/2010/main" val="35243911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5DC18-6298-A446-8D58-ED076F5F3841}"/>
              </a:ext>
            </a:extLst>
          </p:cNvPr>
          <p:cNvSpPr>
            <a:spLocks noGrp="1"/>
          </p:cNvSpPr>
          <p:nvPr>
            <p:ph type="title"/>
          </p:nvPr>
        </p:nvSpPr>
        <p:spPr>
          <a:xfrm>
            <a:off x="247332" y="226636"/>
            <a:ext cx="8649334" cy="553998"/>
          </a:xfrm>
        </p:spPr>
        <p:txBody>
          <a:bodyPr>
            <a:normAutofit fontScale="90000"/>
          </a:bodyPr>
          <a:lstStyle/>
          <a:p>
            <a:r>
              <a:rPr lang="en-US" dirty="0"/>
              <a:t>Demonstration Best Practice Options</a:t>
            </a:r>
          </a:p>
        </p:txBody>
      </p:sp>
      <p:sp>
        <p:nvSpPr>
          <p:cNvPr id="3" name="Content Placeholder 2">
            <a:extLst>
              <a:ext uri="{FF2B5EF4-FFF2-40B4-BE49-F238E27FC236}">
                <a16:creationId xmlns:a16="http://schemas.microsoft.com/office/drawing/2014/main" id="{9F04A780-24EE-EF4C-B4C0-88AF10029777}"/>
              </a:ext>
            </a:extLst>
          </p:cNvPr>
          <p:cNvSpPr>
            <a:spLocks noGrp="1"/>
          </p:cNvSpPr>
          <p:nvPr>
            <p:ph idx="1"/>
          </p:nvPr>
        </p:nvSpPr>
        <p:spPr>
          <a:xfrm>
            <a:off x="281125" y="1524000"/>
            <a:ext cx="6609589" cy="4062651"/>
          </a:xfrm>
        </p:spPr>
        <p:txBody>
          <a:bodyPr/>
          <a:lstStyle/>
          <a:p>
            <a:pPr marL="971550" lvl="1" indent="-514350">
              <a:buFont typeface="+mj-lt"/>
              <a:buAutoNum type="arabicPeriod"/>
            </a:pPr>
            <a:r>
              <a:rPr lang="en-US" sz="3600" dirty="0"/>
              <a:t>Meters alone</a:t>
            </a:r>
          </a:p>
          <a:p>
            <a:pPr marL="971550" lvl="1" indent="-514350">
              <a:buFont typeface="+mj-lt"/>
              <a:buAutoNum type="arabicPeriod"/>
            </a:pPr>
            <a:r>
              <a:rPr lang="en-US" sz="3600" dirty="0"/>
              <a:t>Meters, gloves, and sticks in live (non-hazardous) equipment</a:t>
            </a:r>
          </a:p>
          <a:p>
            <a:pPr marL="971550" lvl="1" indent="-514350">
              <a:buFont typeface="+mj-lt"/>
              <a:buAutoNum type="arabicPeriod"/>
            </a:pPr>
            <a:r>
              <a:rPr lang="en-US" sz="3600" dirty="0"/>
              <a:t>Meters, gloves, and sticks without live equipment</a:t>
            </a:r>
          </a:p>
          <a:p>
            <a:endParaRPr lang="en-US" sz="4800" dirty="0"/>
          </a:p>
        </p:txBody>
      </p:sp>
      <p:pic>
        <p:nvPicPr>
          <p:cNvPr id="9" name="Picture 8">
            <a:extLst>
              <a:ext uri="{FF2B5EF4-FFF2-40B4-BE49-F238E27FC236}">
                <a16:creationId xmlns:a16="http://schemas.microsoft.com/office/drawing/2014/main" id="{27443859-D114-41C6-B640-5984895E0E27}"/>
              </a:ext>
            </a:extLst>
          </p:cNvPr>
          <p:cNvPicPr>
            <a:picLocks noChangeAspect="1"/>
          </p:cNvPicPr>
          <p:nvPr/>
        </p:nvPicPr>
        <p:blipFill>
          <a:blip r:embed="rId2"/>
          <a:stretch>
            <a:fillRect/>
          </a:stretch>
        </p:blipFill>
        <p:spPr>
          <a:xfrm>
            <a:off x="6159110" y="4572000"/>
            <a:ext cx="2737556" cy="1782365"/>
          </a:xfrm>
          <a:prstGeom prst="rect">
            <a:avLst/>
          </a:prstGeom>
        </p:spPr>
      </p:pic>
    </p:spTree>
    <p:extLst>
      <p:ext uri="{BB962C8B-B14F-4D97-AF65-F5344CB8AC3E}">
        <p14:creationId xmlns:p14="http://schemas.microsoft.com/office/powerpoint/2010/main" val="9556279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95FCBF-BB88-974D-87D3-832920872792}"/>
              </a:ext>
            </a:extLst>
          </p:cNvPr>
          <p:cNvSpPr>
            <a:spLocks noGrp="1"/>
          </p:cNvSpPr>
          <p:nvPr>
            <p:ph type="title"/>
          </p:nvPr>
        </p:nvSpPr>
        <p:spPr/>
        <p:txBody>
          <a:bodyPr>
            <a:normAutofit fontScale="90000"/>
          </a:bodyPr>
          <a:lstStyle/>
          <a:p>
            <a:r>
              <a:rPr lang="en-US" dirty="0"/>
              <a:t>Evaluation Method Options</a:t>
            </a:r>
          </a:p>
        </p:txBody>
      </p:sp>
      <p:pic>
        <p:nvPicPr>
          <p:cNvPr id="8" name="Content Placeholder 7">
            <a:hlinkClick r:id="rId2" action="ppaction://hlinkfile"/>
            <a:extLst>
              <a:ext uri="{FF2B5EF4-FFF2-40B4-BE49-F238E27FC236}">
                <a16:creationId xmlns:a16="http://schemas.microsoft.com/office/drawing/2014/main" id="{4C99BE6B-C7EE-9D4C-84D4-846697D1060A}"/>
              </a:ext>
            </a:extLst>
          </p:cNvPr>
          <p:cNvPicPr>
            <a:picLocks noGrp="1" noChangeAspect="1"/>
          </p:cNvPicPr>
          <p:nvPr>
            <p:ph sz="half" idx="4294967295"/>
          </p:nvPr>
        </p:nvPicPr>
        <p:blipFill rotWithShape="1">
          <a:blip r:embed="rId3"/>
          <a:srcRect l="1087" t="1209"/>
          <a:stretch/>
        </p:blipFill>
        <p:spPr>
          <a:xfrm>
            <a:off x="257933" y="2455971"/>
            <a:ext cx="2790067" cy="3614810"/>
          </a:xfrm>
        </p:spPr>
      </p:pic>
      <p:pic>
        <p:nvPicPr>
          <p:cNvPr id="5" name="Content Placeholder 4">
            <a:hlinkClick r:id="rId4" action="ppaction://hlinkfile"/>
            <a:extLst>
              <a:ext uri="{FF2B5EF4-FFF2-40B4-BE49-F238E27FC236}">
                <a16:creationId xmlns:a16="http://schemas.microsoft.com/office/drawing/2014/main" id="{0E28782D-2F42-482D-991D-026441F6B4BF}"/>
              </a:ext>
            </a:extLst>
          </p:cNvPr>
          <p:cNvPicPr>
            <a:picLocks noGrp="1" noChangeAspect="1"/>
          </p:cNvPicPr>
          <p:nvPr>
            <p:ph sz="half" idx="4294967295"/>
          </p:nvPr>
        </p:nvPicPr>
        <p:blipFill>
          <a:blip r:embed="rId5"/>
          <a:stretch>
            <a:fillRect/>
          </a:stretch>
        </p:blipFill>
        <p:spPr>
          <a:xfrm>
            <a:off x="6096002" y="2563781"/>
            <a:ext cx="2800664" cy="3381043"/>
          </a:xfrm>
          <a:prstGeom prst="rect">
            <a:avLst/>
          </a:prstGeom>
        </p:spPr>
      </p:pic>
      <p:pic>
        <p:nvPicPr>
          <p:cNvPr id="9" name="Picture 8" descr="A close up of text on a white background&#10;&#10;Description generated with very high confidence">
            <a:extLst>
              <a:ext uri="{FF2B5EF4-FFF2-40B4-BE49-F238E27FC236}">
                <a16:creationId xmlns:a16="http://schemas.microsoft.com/office/drawing/2014/main" id="{599BA753-846F-4415-A709-783E22F9FD73}"/>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127495" y="914400"/>
            <a:ext cx="2702851" cy="3398945"/>
          </a:xfrm>
          <a:prstGeom prst="rect">
            <a:avLst/>
          </a:prstGeom>
        </p:spPr>
      </p:pic>
    </p:spTree>
    <p:extLst>
      <p:ext uri="{BB962C8B-B14F-4D97-AF65-F5344CB8AC3E}">
        <p14:creationId xmlns:p14="http://schemas.microsoft.com/office/powerpoint/2010/main" val="8327658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A3914D-7D48-41BD-B582-FA04321B9214}"/>
              </a:ext>
            </a:extLst>
          </p:cNvPr>
          <p:cNvSpPr>
            <a:spLocks noGrp="1"/>
          </p:cNvSpPr>
          <p:nvPr>
            <p:ph type="ctrTitle"/>
          </p:nvPr>
        </p:nvSpPr>
        <p:spPr>
          <a:xfrm>
            <a:off x="1143000" y="2124968"/>
            <a:ext cx="6858000" cy="1384995"/>
          </a:xfrm>
        </p:spPr>
        <p:txBody>
          <a:bodyPr>
            <a:normAutofit fontScale="90000"/>
          </a:bodyPr>
          <a:lstStyle/>
          <a:p>
            <a:r>
              <a:rPr lang="en-US" dirty="0"/>
              <a:t>Electrical Training Subgroup Moving Forward…</a:t>
            </a:r>
          </a:p>
        </p:txBody>
      </p:sp>
    </p:spTree>
    <p:extLst>
      <p:ext uri="{BB962C8B-B14F-4D97-AF65-F5344CB8AC3E}">
        <p14:creationId xmlns:p14="http://schemas.microsoft.com/office/powerpoint/2010/main" val="32146514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2114E-6498-455F-BA71-043AC124B7D8}"/>
              </a:ext>
            </a:extLst>
          </p:cNvPr>
          <p:cNvSpPr>
            <a:spLocks noGrp="1"/>
          </p:cNvSpPr>
          <p:nvPr>
            <p:ph type="title"/>
          </p:nvPr>
        </p:nvSpPr>
        <p:spPr>
          <a:xfrm>
            <a:off x="247332" y="169902"/>
            <a:ext cx="8649334" cy="553998"/>
          </a:xfrm>
        </p:spPr>
        <p:txBody>
          <a:bodyPr>
            <a:normAutofit fontScale="90000"/>
          </a:bodyPr>
          <a:lstStyle/>
          <a:p>
            <a:r>
              <a:rPr lang="en-US" dirty="0"/>
              <a:t>NTC CARDS Training Repository</a:t>
            </a:r>
          </a:p>
        </p:txBody>
      </p:sp>
      <p:pic>
        <p:nvPicPr>
          <p:cNvPr id="4" name="Picture 3">
            <a:extLst>
              <a:ext uri="{FF2B5EF4-FFF2-40B4-BE49-F238E27FC236}">
                <a16:creationId xmlns:a16="http://schemas.microsoft.com/office/drawing/2014/main" id="{E4B05E61-2737-4B97-B9CD-1D4E25CEE775}"/>
              </a:ext>
            </a:extLst>
          </p:cNvPr>
          <p:cNvPicPr>
            <a:picLocks noChangeAspect="1"/>
          </p:cNvPicPr>
          <p:nvPr/>
        </p:nvPicPr>
        <p:blipFill>
          <a:blip r:embed="rId2"/>
          <a:stretch>
            <a:fillRect/>
          </a:stretch>
        </p:blipFill>
        <p:spPr>
          <a:xfrm>
            <a:off x="1371600" y="838200"/>
            <a:ext cx="6136732" cy="3657600"/>
          </a:xfrm>
          <a:prstGeom prst="rect">
            <a:avLst/>
          </a:prstGeom>
        </p:spPr>
      </p:pic>
      <p:sp>
        <p:nvSpPr>
          <p:cNvPr id="3" name="Text Placeholder 2">
            <a:extLst>
              <a:ext uri="{FF2B5EF4-FFF2-40B4-BE49-F238E27FC236}">
                <a16:creationId xmlns:a16="http://schemas.microsoft.com/office/drawing/2014/main" id="{9A2D9EE0-E875-420C-9997-5CD660F15D0A}"/>
              </a:ext>
            </a:extLst>
          </p:cNvPr>
          <p:cNvSpPr>
            <a:spLocks noGrp="1"/>
          </p:cNvSpPr>
          <p:nvPr>
            <p:ph type="body" idx="1"/>
          </p:nvPr>
        </p:nvSpPr>
        <p:spPr>
          <a:xfrm>
            <a:off x="914400" y="4724400"/>
            <a:ext cx="6855968" cy="1231106"/>
          </a:xfrm>
        </p:spPr>
        <p:txBody>
          <a:bodyPr/>
          <a:lstStyle/>
          <a:p>
            <a:pPr algn="ctr"/>
            <a:r>
              <a:rPr lang="en-US" b="0" dirty="0"/>
              <a:t>For access, contact:</a:t>
            </a:r>
          </a:p>
          <a:p>
            <a:pPr algn="ctr"/>
            <a:r>
              <a:rPr lang="en-US" b="0" dirty="0"/>
              <a:t>CARDS@ntc.doe.gov</a:t>
            </a:r>
          </a:p>
        </p:txBody>
      </p:sp>
    </p:spTree>
    <p:extLst>
      <p:ext uri="{BB962C8B-B14F-4D97-AF65-F5344CB8AC3E}">
        <p14:creationId xmlns:p14="http://schemas.microsoft.com/office/powerpoint/2010/main" val="1649368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441FA-3D25-4B60-9EBC-4D2883F054EA}"/>
              </a:ext>
            </a:extLst>
          </p:cNvPr>
          <p:cNvSpPr>
            <a:spLocks noGrp="1"/>
          </p:cNvSpPr>
          <p:nvPr>
            <p:ph type="title"/>
          </p:nvPr>
        </p:nvSpPr>
        <p:spPr>
          <a:xfrm>
            <a:off x="247332" y="195084"/>
            <a:ext cx="8649334" cy="553998"/>
          </a:xfrm>
        </p:spPr>
        <p:txBody>
          <a:bodyPr>
            <a:normAutofit fontScale="90000"/>
          </a:bodyPr>
          <a:lstStyle/>
          <a:p>
            <a:r>
              <a:rPr lang="en-US" dirty="0"/>
              <a:t>Type of Training</a:t>
            </a:r>
          </a:p>
        </p:txBody>
      </p:sp>
      <p:sp>
        <p:nvSpPr>
          <p:cNvPr id="3" name="Text Placeholder 2">
            <a:extLst>
              <a:ext uri="{FF2B5EF4-FFF2-40B4-BE49-F238E27FC236}">
                <a16:creationId xmlns:a16="http://schemas.microsoft.com/office/drawing/2014/main" id="{41EDDE04-17ED-451C-932B-8C1BA25DECD3}"/>
              </a:ext>
            </a:extLst>
          </p:cNvPr>
          <p:cNvSpPr>
            <a:spLocks noGrp="1"/>
          </p:cNvSpPr>
          <p:nvPr>
            <p:ph type="body" idx="1"/>
          </p:nvPr>
        </p:nvSpPr>
        <p:spPr>
          <a:xfrm>
            <a:off x="1144015" y="1371600"/>
            <a:ext cx="6855968" cy="4308872"/>
          </a:xfrm>
        </p:spPr>
        <p:txBody>
          <a:bodyPr>
            <a:normAutofit lnSpcReduction="10000"/>
          </a:bodyPr>
          <a:lstStyle/>
          <a:p>
            <a:r>
              <a:rPr lang="en-US" sz="2800" b="0" dirty="0"/>
              <a:t>NFPA 70E:</a:t>
            </a:r>
          </a:p>
          <a:p>
            <a:r>
              <a:rPr lang="en-US" sz="2800" b="0" i="1" dirty="0"/>
              <a:t>“The training required by this section shall be classroom, on-the-job, or a combination of the two. The type and extent of the training provided shall be determined by the risk to the employee.”</a:t>
            </a:r>
          </a:p>
          <a:p>
            <a:endParaRPr lang="en-US" sz="2800" b="0" i="1" dirty="0"/>
          </a:p>
          <a:p>
            <a:pPr marL="457200" indent="-457200">
              <a:buFont typeface="Arial" panose="020B0604020202020204" pitchFamily="34" charset="0"/>
              <a:buChar char="•"/>
            </a:pPr>
            <a:r>
              <a:rPr lang="en-US" sz="2800" b="0" dirty="0"/>
              <a:t>As this is laid out in NFPA 70E, it applies to both Qualified Persons and Unqualified Persons. (2015 and 2018 editions)</a:t>
            </a:r>
          </a:p>
        </p:txBody>
      </p:sp>
    </p:spTree>
    <p:extLst>
      <p:ext uri="{BB962C8B-B14F-4D97-AF65-F5344CB8AC3E}">
        <p14:creationId xmlns:p14="http://schemas.microsoft.com/office/powerpoint/2010/main" val="2680719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6CB77E-F10B-4780-9B24-F693BA9E6E1D}"/>
              </a:ext>
            </a:extLst>
          </p:cNvPr>
          <p:cNvSpPr>
            <a:spLocks noGrp="1"/>
          </p:cNvSpPr>
          <p:nvPr>
            <p:ph type="title"/>
          </p:nvPr>
        </p:nvSpPr>
        <p:spPr/>
        <p:txBody>
          <a:bodyPr>
            <a:normAutofit fontScale="90000"/>
          </a:bodyPr>
          <a:lstStyle/>
          <a:p>
            <a:r>
              <a:rPr lang="en-US" dirty="0"/>
              <a:t>Working Group Descriptions</a:t>
            </a:r>
          </a:p>
        </p:txBody>
      </p:sp>
      <p:pic>
        <p:nvPicPr>
          <p:cNvPr id="6" name="Picture 5">
            <a:extLst>
              <a:ext uri="{FF2B5EF4-FFF2-40B4-BE49-F238E27FC236}">
                <a16:creationId xmlns:a16="http://schemas.microsoft.com/office/drawing/2014/main" id="{84DA31F8-0A5D-4AAF-9172-5EF2727A7527}"/>
              </a:ext>
            </a:extLst>
          </p:cNvPr>
          <p:cNvPicPr>
            <a:picLocks noChangeAspect="1"/>
          </p:cNvPicPr>
          <p:nvPr/>
        </p:nvPicPr>
        <p:blipFill>
          <a:blip r:embed="rId2"/>
          <a:stretch>
            <a:fillRect/>
          </a:stretch>
        </p:blipFill>
        <p:spPr>
          <a:xfrm>
            <a:off x="119062" y="1966912"/>
            <a:ext cx="8905875" cy="2924175"/>
          </a:xfrm>
          <a:prstGeom prst="rect">
            <a:avLst/>
          </a:prstGeom>
        </p:spPr>
      </p:pic>
      <p:sp>
        <p:nvSpPr>
          <p:cNvPr id="2" name="TextBox 1">
            <a:extLst>
              <a:ext uri="{FF2B5EF4-FFF2-40B4-BE49-F238E27FC236}">
                <a16:creationId xmlns:a16="http://schemas.microsoft.com/office/drawing/2014/main" id="{57902E36-2CC0-4448-959F-6BD068E5BCAB}"/>
              </a:ext>
            </a:extLst>
          </p:cNvPr>
          <p:cNvSpPr txBox="1"/>
          <p:nvPr/>
        </p:nvSpPr>
        <p:spPr>
          <a:xfrm>
            <a:off x="457200" y="1101012"/>
            <a:ext cx="3944991" cy="369332"/>
          </a:xfrm>
          <a:prstGeom prst="rect">
            <a:avLst/>
          </a:prstGeom>
          <a:noFill/>
        </p:spPr>
        <p:txBody>
          <a:bodyPr wrap="none" rtlCol="0">
            <a:spAutoFit/>
          </a:bodyPr>
          <a:lstStyle/>
          <a:p>
            <a:r>
              <a:rPr lang="en-US" dirty="0"/>
              <a:t>Leads: Don Lehman &amp; Scot Winningham</a:t>
            </a:r>
            <a:endParaRPr lang="en-US" dirty="0">
              <a:solidFill>
                <a:schemeClr val="tx1"/>
              </a:solidFill>
            </a:endParaRPr>
          </a:p>
        </p:txBody>
      </p:sp>
    </p:spTree>
    <p:extLst>
      <p:ext uri="{BB962C8B-B14F-4D97-AF65-F5344CB8AC3E}">
        <p14:creationId xmlns:p14="http://schemas.microsoft.com/office/powerpoint/2010/main" val="33272996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BC0ED-9B68-40CF-94B4-517E124CB295}"/>
              </a:ext>
            </a:extLst>
          </p:cNvPr>
          <p:cNvSpPr>
            <a:spLocks noGrp="1"/>
          </p:cNvSpPr>
          <p:nvPr>
            <p:ph type="title"/>
          </p:nvPr>
        </p:nvSpPr>
        <p:spPr>
          <a:xfrm>
            <a:off x="247332" y="195084"/>
            <a:ext cx="8649334" cy="553998"/>
          </a:xfrm>
        </p:spPr>
        <p:txBody>
          <a:bodyPr>
            <a:normAutofit fontScale="90000"/>
          </a:bodyPr>
          <a:lstStyle/>
          <a:p>
            <a:r>
              <a:rPr lang="en-US" dirty="0"/>
              <a:t>Moving Forward</a:t>
            </a:r>
          </a:p>
        </p:txBody>
      </p:sp>
      <p:sp>
        <p:nvSpPr>
          <p:cNvPr id="3" name="Text Placeholder 2">
            <a:extLst>
              <a:ext uri="{FF2B5EF4-FFF2-40B4-BE49-F238E27FC236}">
                <a16:creationId xmlns:a16="http://schemas.microsoft.com/office/drawing/2014/main" id="{A0FED8E0-615B-4A75-8692-037357AC44EE}"/>
              </a:ext>
            </a:extLst>
          </p:cNvPr>
          <p:cNvSpPr>
            <a:spLocks noGrp="1"/>
          </p:cNvSpPr>
          <p:nvPr>
            <p:ph type="body" idx="1"/>
          </p:nvPr>
        </p:nvSpPr>
        <p:spPr>
          <a:xfrm>
            <a:off x="247332" y="1219200"/>
            <a:ext cx="8515668" cy="4708981"/>
          </a:xfrm>
        </p:spPr>
        <p:txBody>
          <a:bodyPr>
            <a:normAutofit fontScale="85000" lnSpcReduction="10000"/>
          </a:bodyPr>
          <a:lstStyle/>
          <a:p>
            <a:pPr marL="742950" lvl="0" indent="-742950">
              <a:buFont typeface="+mj-lt"/>
              <a:buAutoNum type="arabicPeriod"/>
            </a:pPr>
            <a:r>
              <a:rPr lang="en-US" sz="2400" dirty="0"/>
              <a:t>Approve GET Best Practice</a:t>
            </a:r>
          </a:p>
          <a:p>
            <a:pPr marL="742950" lvl="0" indent="-742950">
              <a:buFont typeface="+mj-lt"/>
              <a:buAutoNum type="arabicPeriod"/>
            </a:pPr>
            <a:r>
              <a:rPr lang="en-US" sz="2400" dirty="0"/>
              <a:t>Development and approval of Demonstration of Proficiency Best Practice</a:t>
            </a:r>
          </a:p>
          <a:p>
            <a:pPr marL="742950" lvl="0" indent="-742950">
              <a:buFont typeface="+mj-lt"/>
              <a:buAutoNum type="arabicPeriod"/>
            </a:pPr>
            <a:r>
              <a:rPr lang="en-US" sz="2400" dirty="0"/>
              <a:t>Electrical Training Techniques</a:t>
            </a:r>
          </a:p>
          <a:p>
            <a:pPr marL="1084263" lvl="1" indent="-339725">
              <a:buFont typeface="Arial" panose="020B0604020202020204" pitchFamily="34" charset="0"/>
              <a:buChar char="•"/>
            </a:pPr>
            <a:r>
              <a:rPr lang="en-US" dirty="0"/>
              <a:t>Attributes of a good electrical instructor </a:t>
            </a:r>
          </a:p>
          <a:p>
            <a:pPr marL="1084263" lvl="1" indent="-339725">
              <a:buFont typeface="Arial" panose="020B0604020202020204" pitchFamily="34" charset="0"/>
              <a:buChar char="•"/>
            </a:pPr>
            <a:r>
              <a:rPr lang="en-US" dirty="0"/>
              <a:t>Innovative electrical training techniques</a:t>
            </a:r>
          </a:p>
          <a:p>
            <a:pPr marL="742950" lvl="0" indent="-742950">
              <a:buFont typeface="+mj-lt"/>
              <a:buAutoNum type="arabicPeriod"/>
            </a:pPr>
            <a:r>
              <a:rPr lang="en-US" sz="2400" dirty="0"/>
              <a:t>Support NTC for reciprocity checklist approvals</a:t>
            </a:r>
          </a:p>
          <a:p>
            <a:pPr marL="742950" lvl="0" indent="-742950">
              <a:buFont typeface="+mj-lt"/>
              <a:buAutoNum type="arabicPeriod"/>
            </a:pPr>
            <a:r>
              <a:rPr lang="en-US" sz="2400" dirty="0"/>
              <a:t>Risk Assessment / Human Performance reinforcement in the classroom</a:t>
            </a:r>
          </a:p>
          <a:p>
            <a:pPr marL="742950" lvl="0" indent="-742950">
              <a:buFont typeface="+mj-lt"/>
              <a:buAutoNum type="arabicPeriod"/>
            </a:pPr>
            <a:r>
              <a:rPr lang="en-US" sz="2400" dirty="0"/>
              <a:t>Core Training</a:t>
            </a:r>
          </a:p>
          <a:p>
            <a:pPr marL="1084263" lvl="1" indent="-342900">
              <a:buFont typeface="Arial" panose="020B0604020202020204" pitchFamily="34" charset="0"/>
              <a:buChar char="•"/>
            </a:pPr>
            <a:r>
              <a:rPr lang="en-US" dirty="0"/>
              <a:t>Electrical Safety Awareness for Unqualified Persons</a:t>
            </a:r>
          </a:p>
          <a:p>
            <a:pPr marL="1084263" lvl="1" indent="-342900">
              <a:buFont typeface="Arial" panose="020B0604020202020204" pitchFamily="34" charset="0"/>
              <a:buChar char="•"/>
            </a:pPr>
            <a:r>
              <a:rPr lang="en-US" dirty="0"/>
              <a:t>Capacitor Safety</a:t>
            </a:r>
          </a:p>
          <a:p>
            <a:pPr marL="1084263" lvl="1" indent="-342900">
              <a:buFont typeface="Arial" panose="020B0604020202020204" pitchFamily="34" charset="0"/>
              <a:buChar char="•"/>
            </a:pPr>
            <a:r>
              <a:rPr lang="en-US" dirty="0"/>
              <a:t>Breaker Operation Safety</a:t>
            </a:r>
          </a:p>
          <a:p>
            <a:pPr marL="742950" lvl="0" indent="-742950">
              <a:buFont typeface="+mj-lt"/>
              <a:buAutoNum type="arabicPeriod"/>
            </a:pPr>
            <a:r>
              <a:rPr lang="en-US" sz="2400" dirty="0"/>
              <a:t>Type of Training Position Paper for Unqualified Persons</a:t>
            </a:r>
          </a:p>
        </p:txBody>
      </p:sp>
    </p:spTree>
    <p:extLst>
      <p:ext uri="{BB962C8B-B14F-4D97-AF65-F5344CB8AC3E}">
        <p14:creationId xmlns:p14="http://schemas.microsoft.com/office/powerpoint/2010/main" val="29822829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0C8787-F4B9-49B2-983E-37EF204D447E}"/>
              </a:ext>
            </a:extLst>
          </p:cNvPr>
          <p:cNvSpPr>
            <a:spLocks noGrp="1"/>
          </p:cNvSpPr>
          <p:nvPr>
            <p:ph idx="1"/>
          </p:nvPr>
        </p:nvSpPr>
        <p:spPr>
          <a:xfrm>
            <a:off x="457200" y="1371600"/>
            <a:ext cx="8229600" cy="1511559"/>
          </a:xfrm>
        </p:spPr>
        <p:txBody>
          <a:bodyPr>
            <a:normAutofit/>
          </a:bodyPr>
          <a:lstStyle/>
          <a:p>
            <a:pPr marL="0" indent="0">
              <a:buNone/>
            </a:pPr>
            <a:r>
              <a:rPr lang="en-US" sz="4400" dirty="0"/>
              <a:t>Questions?</a:t>
            </a:r>
          </a:p>
        </p:txBody>
      </p:sp>
    </p:spTree>
    <p:extLst>
      <p:ext uri="{BB962C8B-B14F-4D97-AF65-F5344CB8AC3E}">
        <p14:creationId xmlns:p14="http://schemas.microsoft.com/office/powerpoint/2010/main" val="21842071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6CB77E-F10B-4780-9B24-F693BA9E6E1D}"/>
              </a:ext>
            </a:extLst>
          </p:cNvPr>
          <p:cNvSpPr>
            <a:spLocks noGrp="1"/>
          </p:cNvSpPr>
          <p:nvPr>
            <p:ph type="title"/>
          </p:nvPr>
        </p:nvSpPr>
        <p:spPr/>
        <p:txBody>
          <a:bodyPr>
            <a:normAutofit fontScale="90000"/>
          </a:bodyPr>
          <a:lstStyle/>
          <a:p>
            <a:r>
              <a:rPr lang="en-US" dirty="0"/>
              <a:t>Working Group Descriptions</a:t>
            </a:r>
          </a:p>
        </p:txBody>
      </p:sp>
      <p:pic>
        <p:nvPicPr>
          <p:cNvPr id="2" name="Picture 1">
            <a:extLst>
              <a:ext uri="{FF2B5EF4-FFF2-40B4-BE49-F238E27FC236}">
                <a16:creationId xmlns:a16="http://schemas.microsoft.com/office/drawing/2014/main" id="{68DE98D4-D375-4108-8705-E499034D8187}"/>
              </a:ext>
            </a:extLst>
          </p:cNvPr>
          <p:cNvPicPr>
            <a:picLocks noChangeAspect="1"/>
          </p:cNvPicPr>
          <p:nvPr/>
        </p:nvPicPr>
        <p:blipFill>
          <a:blip r:embed="rId2"/>
          <a:stretch>
            <a:fillRect/>
          </a:stretch>
        </p:blipFill>
        <p:spPr>
          <a:xfrm>
            <a:off x="133350" y="1886139"/>
            <a:ext cx="8877300" cy="4057650"/>
          </a:xfrm>
          <a:prstGeom prst="rect">
            <a:avLst/>
          </a:prstGeom>
        </p:spPr>
      </p:pic>
      <p:sp>
        <p:nvSpPr>
          <p:cNvPr id="4" name="TextBox 3">
            <a:extLst>
              <a:ext uri="{FF2B5EF4-FFF2-40B4-BE49-F238E27FC236}">
                <a16:creationId xmlns:a16="http://schemas.microsoft.com/office/drawing/2014/main" id="{47555391-A0CE-480C-8FE5-C9585C2BCC16}"/>
              </a:ext>
            </a:extLst>
          </p:cNvPr>
          <p:cNvSpPr txBox="1"/>
          <p:nvPr/>
        </p:nvSpPr>
        <p:spPr>
          <a:xfrm>
            <a:off x="457200" y="1101012"/>
            <a:ext cx="3920689" cy="369332"/>
          </a:xfrm>
          <a:prstGeom prst="rect">
            <a:avLst/>
          </a:prstGeom>
          <a:noFill/>
        </p:spPr>
        <p:txBody>
          <a:bodyPr wrap="none" rtlCol="0">
            <a:spAutoFit/>
          </a:bodyPr>
          <a:lstStyle/>
          <a:p>
            <a:r>
              <a:rPr lang="en-US" dirty="0"/>
              <a:t>Leads: Stephanie Collins &amp; Dave Lipinski</a:t>
            </a:r>
            <a:endParaRPr lang="en-US" dirty="0">
              <a:solidFill>
                <a:schemeClr val="tx1"/>
              </a:solidFill>
            </a:endParaRPr>
          </a:p>
        </p:txBody>
      </p:sp>
    </p:spTree>
    <p:extLst>
      <p:ext uri="{BB962C8B-B14F-4D97-AF65-F5344CB8AC3E}">
        <p14:creationId xmlns:p14="http://schemas.microsoft.com/office/powerpoint/2010/main" val="42877177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Hazardous Energy Control Working Group</a:t>
            </a:r>
          </a:p>
        </p:txBody>
      </p:sp>
      <p:sp>
        <p:nvSpPr>
          <p:cNvPr id="3" name="Text Placeholder 2"/>
          <p:cNvSpPr>
            <a:spLocks noGrp="1"/>
          </p:cNvSpPr>
          <p:nvPr>
            <p:ph type="body" sz="quarter" idx="12"/>
          </p:nvPr>
        </p:nvSpPr>
        <p:spPr/>
        <p:txBody>
          <a:bodyPr>
            <a:normAutofit fontScale="92500"/>
          </a:bodyPr>
          <a:lstStyle/>
          <a:p>
            <a:r>
              <a:rPr lang="en-US" sz="2000" dirty="0"/>
              <a:t>Co-Chairs:</a:t>
            </a:r>
          </a:p>
          <a:p>
            <a:r>
              <a:rPr lang="en-US" sz="2000" dirty="0"/>
              <a:t>Stephanie Collins, Lab Deputy ESO, Lawrence Berkeley National Laboratory</a:t>
            </a:r>
          </a:p>
          <a:p>
            <a:r>
              <a:rPr lang="en-US" sz="2000" dirty="0"/>
              <a:t>Dave Lipinski, Electrical Safety &amp; LOTO Program Manager, Portsmouth Site</a:t>
            </a:r>
          </a:p>
          <a:p>
            <a:endParaRPr lang="en-US" dirty="0"/>
          </a:p>
          <a:p>
            <a:endParaRPr lang="en-US" dirty="0"/>
          </a:p>
        </p:txBody>
      </p:sp>
    </p:spTree>
    <p:extLst>
      <p:ext uri="{BB962C8B-B14F-4D97-AF65-F5344CB8AC3E}">
        <p14:creationId xmlns:p14="http://schemas.microsoft.com/office/powerpoint/2010/main" val="36967528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0" lvl="0" indent="0" fontAlgn="base">
              <a:spcAft>
                <a:spcPct val="0"/>
              </a:spcAft>
              <a:buClr>
                <a:srgbClr val="93A299"/>
              </a:buClr>
              <a:buSzPct val="85000"/>
              <a:buNone/>
            </a:pPr>
            <a:r>
              <a:rPr lang="en-US" altLang="en-US" sz="2200" b="0" dirty="0" err="1">
                <a:solidFill>
                  <a:srgbClr val="292934"/>
                </a:solidFill>
                <a:latin typeface="+mj-lt"/>
              </a:rPr>
              <a:t>Ronesha</a:t>
            </a:r>
            <a:r>
              <a:rPr lang="en-US" altLang="en-US" sz="2200" b="0" dirty="0">
                <a:solidFill>
                  <a:srgbClr val="292934"/>
                </a:solidFill>
                <a:latin typeface="+mj-lt"/>
              </a:rPr>
              <a:t> Brooks            Greg Christiansen             Stephanie Collins        </a:t>
            </a:r>
          </a:p>
          <a:p>
            <a:pPr marL="0" lvl="0" indent="0" fontAlgn="base">
              <a:spcAft>
                <a:spcPct val="0"/>
              </a:spcAft>
              <a:buClr>
                <a:srgbClr val="93A299"/>
              </a:buClr>
              <a:buSzPct val="85000"/>
              <a:buNone/>
            </a:pPr>
            <a:endParaRPr lang="en-US" altLang="en-US" sz="2200" b="0" dirty="0">
              <a:solidFill>
                <a:srgbClr val="292934"/>
              </a:solidFill>
              <a:latin typeface="+mj-lt"/>
            </a:endParaRPr>
          </a:p>
          <a:p>
            <a:pPr marL="0" lvl="0" indent="0" fontAlgn="base">
              <a:spcAft>
                <a:spcPct val="0"/>
              </a:spcAft>
              <a:buClr>
                <a:srgbClr val="93A299"/>
              </a:buClr>
              <a:buSzPct val="85000"/>
              <a:buNone/>
            </a:pPr>
            <a:r>
              <a:rPr lang="en-US" altLang="en-US" sz="2200" b="0" dirty="0" err="1">
                <a:solidFill>
                  <a:srgbClr val="292934"/>
                </a:solidFill>
                <a:latin typeface="+mj-lt"/>
              </a:rPr>
              <a:t>Erroll</a:t>
            </a:r>
            <a:r>
              <a:rPr lang="en-US" altLang="en-US" sz="2200" b="0" dirty="0">
                <a:solidFill>
                  <a:srgbClr val="292934"/>
                </a:solidFill>
                <a:latin typeface="+mj-lt"/>
              </a:rPr>
              <a:t> Gillman	     Kevin Kennedy              Jerald </a:t>
            </a:r>
            <a:r>
              <a:rPr lang="en-US" altLang="en-US" sz="2200" b="0" dirty="0" err="1">
                <a:solidFill>
                  <a:srgbClr val="292934"/>
                </a:solidFill>
                <a:latin typeface="+mj-lt"/>
              </a:rPr>
              <a:t>Kinz</a:t>
            </a:r>
            <a:r>
              <a:rPr lang="en-US" altLang="en-US" sz="2200" b="0" dirty="0">
                <a:solidFill>
                  <a:srgbClr val="292934"/>
                </a:solidFill>
                <a:latin typeface="+mj-lt"/>
              </a:rPr>
              <a:t>         Todd </a:t>
            </a:r>
            <a:r>
              <a:rPr lang="en-US" altLang="en-US" sz="2200" b="0" dirty="0" err="1">
                <a:solidFill>
                  <a:srgbClr val="292934"/>
                </a:solidFill>
                <a:latin typeface="+mj-lt"/>
              </a:rPr>
              <a:t>Kujawa</a:t>
            </a:r>
            <a:endParaRPr lang="en-US" altLang="en-US" sz="2200" b="0" dirty="0">
              <a:solidFill>
                <a:srgbClr val="292934"/>
              </a:solidFill>
              <a:latin typeface="+mj-lt"/>
            </a:endParaRPr>
          </a:p>
          <a:p>
            <a:pPr marL="0" lvl="0" indent="0" fontAlgn="base">
              <a:spcAft>
                <a:spcPct val="0"/>
              </a:spcAft>
              <a:buClr>
                <a:srgbClr val="93A299"/>
              </a:buClr>
              <a:buSzPct val="85000"/>
              <a:buNone/>
            </a:pPr>
            <a:endParaRPr lang="en-US" altLang="en-US" sz="2200" b="0" dirty="0">
              <a:solidFill>
                <a:srgbClr val="292934"/>
              </a:solidFill>
              <a:latin typeface="+mj-lt"/>
            </a:endParaRPr>
          </a:p>
          <a:p>
            <a:pPr marL="0" lvl="0" indent="0" fontAlgn="base">
              <a:spcAft>
                <a:spcPct val="0"/>
              </a:spcAft>
              <a:buClr>
                <a:srgbClr val="93A299"/>
              </a:buClr>
              <a:buSzPct val="85000"/>
              <a:buNone/>
            </a:pPr>
            <a:r>
              <a:rPr lang="en-US" altLang="en-US" sz="2200" b="0" dirty="0">
                <a:solidFill>
                  <a:srgbClr val="292934"/>
                </a:solidFill>
                <a:latin typeface="+mj-lt"/>
              </a:rPr>
              <a:t>Dave Lipinski          Tommy Martinez          Jackie </a:t>
            </a:r>
            <a:r>
              <a:rPr lang="en-US" altLang="en-US" sz="2200" b="0" dirty="0" err="1">
                <a:solidFill>
                  <a:srgbClr val="292934"/>
                </a:solidFill>
                <a:latin typeface="+mj-lt"/>
              </a:rPr>
              <a:t>McAlhaney</a:t>
            </a:r>
            <a:r>
              <a:rPr lang="en-US" altLang="en-US" sz="2200" b="0" dirty="0">
                <a:solidFill>
                  <a:srgbClr val="292934"/>
                </a:solidFill>
                <a:latin typeface="+mj-lt"/>
              </a:rPr>
              <a:t>         </a:t>
            </a:r>
          </a:p>
          <a:p>
            <a:pPr marL="0" lvl="0" indent="0" fontAlgn="base">
              <a:spcAft>
                <a:spcPct val="0"/>
              </a:spcAft>
              <a:buClr>
                <a:srgbClr val="93A299"/>
              </a:buClr>
              <a:buSzPct val="85000"/>
              <a:buNone/>
            </a:pPr>
            <a:endParaRPr lang="en-US" altLang="en-US" sz="2200" b="0" dirty="0">
              <a:solidFill>
                <a:srgbClr val="292934"/>
              </a:solidFill>
              <a:latin typeface="+mj-lt"/>
            </a:endParaRPr>
          </a:p>
          <a:p>
            <a:pPr marL="0" lvl="0" indent="0" fontAlgn="base">
              <a:spcAft>
                <a:spcPct val="0"/>
              </a:spcAft>
              <a:buClr>
                <a:srgbClr val="93A299"/>
              </a:buClr>
              <a:buSzPct val="85000"/>
              <a:buNone/>
            </a:pPr>
            <a:r>
              <a:rPr lang="en-US" altLang="en-US" sz="2200" b="0" dirty="0">
                <a:solidFill>
                  <a:srgbClr val="292934"/>
                </a:solidFill>
                <a:latin typeface="+mj-lt"/>
              </a:rPr>
              <a:t>Dave Mertz          </a:t>
            </a:r>
            <a:r>
              <a:rPr lang="en-US" altLang="en-US" sz="2200" b="0" dirty="0" err="1">
                <a:solidFill>
                  <a:srgbClr val="292934"/>
                </a:solidFill>
                <a:latin typeface="+mj-lt"/>
              </a:rPr>
              <a:t>Marler</a:t>
            </a:r>
            <a:r>
              <a:rPr lang="en-US" altLang="en-US" sz="2200" b="0" dirty="0">
                <a:solidFill>
                  <a:srgbClr val="292934"/>
                </a:solidFill>
                <a:latin typeface="+mj-lt"/>
              </a:rPr>
              <a:t> Reynolds           Gary Sanchez        </a:t>
            </a:r>
          </a:p>
          <a:p>
            <a:pPr marL="0" lvl="0" indent="0" fontAlgn="base">
              <a:spcAft>
                <a:spcPct val="0"/>
              </a:spcAft>
              <a:buClr>
                <a:srgbClr val="93A299"/>
              </a:buClr>
              <a:buSzPct val="85000"/>
              <a:buNone/>
            </a:pPr>
            <a:endParaRPr lang="en-US" altLang="en-US" sz="2200" b="0" dirty="0">
              <a:solidFill>
                <a:srgbClr val="292934"/>
              </a:solidFill>
              <a:latin typeface="+mj-lt"/>
            </a:endParaRPr>
          </a:p>
          <a:p>
            <a:pPr marL="0" lvl="0" indent="0" fontAlgn="base">
              <a:spcAft>
                <a:spcPct val="0"/>
              </a:spcAft>
              <a:buClr>
                <a:srgbClr val="93A299"/>
              </a:buClr>
              <a:buSzPct val="85000"/>
              <a:buNone/>
            </a:pPr>
            <a:r>
              <a:rPr lang="en-US" altLang="en-US" sz="2200" b="0" dirty="0">
                <a:solidFill>
                  <a:srgbClr val="292934"/>
                </a:solidFill>
                <a:latin typeface="+mj-lt"/>
              </a:rPr>
              <a:t>Scott </a:t>
            </a:r>
            <a:r>
              <a:rPr lang="en-US" altLang="en-US" sz="2200" b="0" dirty="0" err="1">
                <a:solidFill>
                  <a:srgbClr val="292934"/>
                </a:solidFill>
                <a:latin typeface="+mj-lt"/>
              </a:rPr>
              <a:t>Semanision</a:t>
            </a:r>
            <a:r>
              <a:rPr lang="en-US" altLang="en-US" sz="2200" b="0" dirty="0">
                <a:solidFill>
                  <a:srgbClr val="292934"/>
                </a:solidFill>
                <a:latin typeface="+mj-lt"/>
              </a:rPr>
              <a:t>            Jonathan Sims           Eric Stromberg</a:t>
            </a:r>
          </a:p>
          <a:p>
            <a:pPr marL="0" lvl="0" indent="0" fontAlgn="base">
              <a:spcAft>
                <a:spcPct val="0"/>
              </a:spcAft>
              <a:buClr>
                <a:srgbClr val="93A299"/>
              </a:buClr>
              <a:buSzPct val="85000"/>
              <a:buNone/>
            </a:pPr>
            <a:endParaRPr lang="en-US" altLang="en-US" sz="2200" b="0" dirty="0">
              <a:solidFill>
                <a:srgbClr val="292934"/>
              </a:solidFill>
              <a:latin typeface="+mj-lt"/>
            </a:endParaRPr>
          </a:p>
          <a:p>
            <a:pPr marL="0" lvl="0" indent="0" fontAlgn="base">
              <a:spcAft>
                <a:spcPct val="0"/>
              </a:spcAft>
              <a:buClr>
                <a:srgbClr val="93A299"/>
              </a:buClr>
              <a:buSzPct val="85000"/>
              <a:buNone/>
            </a:pPr>
            <a:r>
              <a:rPr lang="en-US" altLang="en-US" sz="2200" b="0" dirty="0">
                <a:solidFill>
                  <a:srgbClr val="292934"/>
                </a:solidFill>
                <a:latin typeface="+mj-lt"/>
              </a:rPr>
              <a:t>Trae Venerable            Richard Waters         </a:t>
            </a:r>
          </a:p>
          <a:p>
            <a:pPr marL="0" lvl="0" indent="0" fontAlgn="base">
              <a:spcAft>
                <a:spcPct val="0"/>
              </a:spcAft>
              <a:buClr>
                <a:srgbClr val="93A299"/>
              </a:buClr>
              <a:buSzPct val="85000"/>
              <a:buNone/>
            </a:pPr>
            <a:r>
              <a:rPr lang="en-US" altLang="en-US" sz="2200" b="0" dirty="0">
                <a:solidFill>
                  <a:srgbClr val="292934"/>
                </a:solidFill>
                <a:latin typeface="+mj-lt"/>
              </a:rPr>
              <a:t>                                                                       </a:t>
            </a:r>
            <a:r>
              <a:rPr lang="en-US" altLang="en-US" sz="2200" b="0" dirty="0">
                <a:solidFill>
                  <a:schemeClr val="accent1"/>
                </a:solidFill>
                <a:latin typeface="+mj-lt"/>
              </a:rPr>
              <a:t>* 9 different sites represented</a:t>
            </a:r>
          </a:p>
        </p:txBody>
      </p:sp>
      <p:sp>
        <p:nvSpPr>
          <p:cNvPr id="3" name="Title 2"/>
          <p:cNvSpPr>
            <a:spLocks noGrp="1"/>
          </p:cNvSpPr>
          <p:nvPr>
            <p:ph type="title"/>
          </p:nvPr>
        </p:nvSpPr>
        <p:spPr/>
        <p:txBody>
          <a:bodyPr>
            <a:normAutofit fontScale="90000"/>
          </a:bodyPr>
          <a:lstStyle/>
          <a:p>
            <a:r>
              <a:rPr lang="en-US" dirty="0"/>
              <a:t>2018 HEC Workshop Participants</a:t>
            </a:r>
          </a:p>
        </p:txBody>
      </p:sp>
    </p:spTree>
    <p:extLst>
      <p:ext uri="{BB962C8B-B14F-4D97-AF65-F5344CB8AC3E}">
        <p14:creationId xmlns:p14="http://schemas.microsoft.com/office/powerpoint/2010/main" val="12649723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457200" indent="-457200">
              <a:buFont typeface="+mj-lt"/>
              <a:buAutoNum type="arabicPeriod"/>
            </a:pPr>
            <a:r>
              <a:rPr lang="en-US" sz="2000" b="0" dirty="0"/>
              <a:t>LOTO Negative Trends (WSH/ES-18-01) Planned for HEC to establish a Negative Trends Focus Group during this workshop; Due  October 1, 2018 for the development of tools and materials to assist sites by addressing the common causes. April - Turned over to Work Management Task Group (Marc Williams); HEC to assist if requested.</a:t>
            </a:r>
          </a:p>
          <a:p>
            <a:pPr marL="457200" indent="-457200">
              <a:buFont typeface="+mj-lt"/>
              <a:buAutoNum type="arabicPeriod"/>
            </a:pPr>
            <a:r>
              <a:rPr lang="en-US" sz="2000" b="0" dirty="0"/>
              <a:t>2019 ES Month Topic – (WSH/ES-18-02) Determine Topic and Develop materials for distribution across the complex; Due March 1, 2019. (Vice Chair has since taken this on).</a:t>
            </a:r>
          </a:p>
          <a:p>
            <a:pPr marL="457200" indent="-457200">
              <a:buFont typeface="+mj-lt"/>
              <a:buAutoNum type="arabicPeriod"/>
            </a:pPr>
            <a:r>
              <a:rPr lang="en-US" sz="2000" b="0" dirty="0"/>
              <a:t>Temporary Protective Grounds – Placement, Identification, and Handling (WSH/ES-18-03) Draft position paper; Due January 1, 2019.</a:t>
            </a:r>
          </a:p>
          <a:p>
            <a:pPr marL="457200" indent="-457200">
              <a:buFont typeface="+mj-lt"/>
              <a:buAutoNum type="arabicPeriod"/>
            </a:pPr>
            <a:r>
              <a:rPr lang="en-US" sz="2000" b="0" dirty="0"/>
              <a:t>Capacitive Stored Energy Thresholds requiring LOTO (WSH/ES-18-04) Develop Best Practice; Due March 1, 2019.</a:t>
            </a:r>
          </a:p>
          <a:p>
            <a:pPr marL="457200" indent="-457200">
              <a:buFont typeface="+mj-lt"/>
              <a:buAutoNum type="arabicPeriod"/>
            </a:pPr>
            <a:r>
              <a:rPr lang="en-US" sz="2000" b="0" dirty="0"/>
              <a:t>Multi-Wire Branch Circuit Best Practice Proposal (WSH/ES-18-05) –Posted July 2018.  </a:t>
            </a:r>
          </a:p>
          <a:p>
            <a:pPr marL="457200" indent="-457200">
              <a:buFont typeface="+mj-lt"/>
              <a:buAutoNum type="arabicPeriod"/>
            </a:pPr>
            <a:endParaRPr lang="en-US" sz="2000" b="0" dirty="0"/>
          </a:p>
          <a:p>
            <a:pPr marL="457200" indent="-457200">
              <a:buFont typeface="+mj-lt"/>
              <a:buAutoNum type="arabicPeriod"/>
            </a:pPr>
            <a:endParaRPr lang="en-US" sz="2000" b="0" dirty="0"/>
          </a:p>
          <a:p>
            <a:pPr marL="457200" indent="-457200">
              <a:buFont typeface="+mj-lt"/>
              <a:buAutoNum type="arabicPeriod"/>
            </a:pPr>
            <a:endParaRPr lang="en-US" sz="2000" b="0" dirty="0"/>
          </a:p>
          <a:p>
            <a:pPr marL="457200" indent="-457200">
              <a:buFont typeface="+mj-lt"/>
              <a:buAutoNum type="arabicPeriod"/>
            </a:pPr>
            <a:endParaRPr lang="en-US" sz="2000" b="0" dirty="0"/>
          </a:p>
          <a:p>
            <a:pPr marL="457200" indent="-457200">
              <a:buFont typeface="+mj-lt"/>
              <a:buAutoNum type="arabicPeriod"/>
            </a:pPr>
            <a:endParaRPr lang="en-US" sz="2000" b="0" dirty="0"/>
          </a:p>
          <a:p>
            <a:pPr marL="457200" indent="-457200">
              <a:buFont typeface="+mj-lt"/>
              <a:buAutoNum type="arabicPeriod"/>
            </a:pPr>
            <a:endParaRPr lang="en-US" sz="2000" b="0" dirty="0"/>
          </a:p>
          <a:p>
            <a:pPr marL="0" indent="0">
              <a:buNone/>
            </a:pPr>
            <a:endParaRPr lang="en-US" sz="2000" b="0" dirty="0"/>
          </a:p>
          <a:p>
            <a:pPr marL="0" lvl="0" indent="0" fontAlgn="base">
              <a:spcAft>
                <a:spcPct val="0"/>
              </a:spcAft>
              <a:buClr>
                <a:srgbClr val="93A299"/>
              </a:buClr>
              <a:buSzPct val="85000"/>
              <a:buNone/>
            </a:pPr>
            <a:endParaRPr lang="en-US" altLang="en-US" sz="2200" b="0" dirty="0">
              <a:solidFill>
                <a:srgbClr val="292934"/>
              </a:solidFill>
              <a:latin typeface="Arial"/>
            </a:endParaRPr>
          </a:p>
        </p:txBody>
      </p:sp>
      <p:sp>
        <p:nvSpPr>
          <p:cNvPr id="3" name="Title 2"/>
          <p:cNvSpPr>
            <a:spLocks noGrp="1"/>
          </p:cNvSpPr>
          <p:nvPr>
            <p:ph type="title"/>
          </p:nvPr>
        </p:nvSpPr>
        <p:spPr/>
        <p:txBody>
          <a:bodyPr>
            <a:normAutofit fontScale="90000"/>
          </a:bodyPr>
          <a:lstStyle/>
          <a:p>
            <a:r>
              <a:rPr lang="en-US" dirty="0"/>
              <a:t>Open Working Group Tasks - HEC</a:t>
            </a:r>
          </a:p>
        </p:txBody>
      </p:sp>
    </p:spTree>
    <p:extLst>
      <p:ext uri="{BB962C8B-B14F-4D97-AF65-F5344CB8AC3E}">
        <p14:creationId xmlns:p14="http://schemas.microsoft.com/office/powerpoint/2010/main" val="123992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2">
                                            <p:txEl>
                                              <p:pRg st="0" end="0"/>
                                            </p:txEl>
                                          </p:spTgt>
                                        </p:tgtEl>
                                      </p:cBhvr>
                                    </p:animEffect>
                                    <p:anim calcmode="lin" valueType="num">
                                      <p:cBhvr>
                                        <p:cTn id="7" dur="1000"/>
                                        <p:tgtEl>
                                          <p:spTgt spid="2">
                                            <p:txEl>
                                              <p:pRg st="0" end="0"/>
                                            </p:txEl>
                                          </p:spTgt>
                                        </p:tgtEl>
                                        <p:attrNameLst>
                                          <p:attrName>ppt_x</p:attrName>
                                        </p:attrNameLst>
                                      </p:cBhvr>
                                      <p:tavLst>
                                        <p:tav tm="0">
                                          <p:val>
                                            <p:strVal val="ppt_x"/>
                                          </p:val>
                                        </p:tav>
                                        <p:tav tm="100000">
                                          <p:val>
                                            <p:strVal val="ppt_x"/>
                                          </p:val>
                                        </p:tav>
                                      </p:tavLst>
                                    </p:anim>
                                    <p:anim calcmode="lin" valueType="num">
                                      <p:cBhvr>
                                        <p:cTn id="8" dur="1000"/>
                                        <p:tgtEl>
                                          <p:spTgt spid="2">
                                            <p:txEl>
                                              <p:pRg st="0" end="0"/>
                                            </p:txEl>
                                          </p:spTgt>
                                        </p:tgtEl>
                                        <p:attrNameLst>
                                          <p:attrName>ppt_y</p:attrName>
                                        </p:attrNameLst>
                                      </p:cBhvr>
                                      <p:tavLst>
                                        <p:tav tm="0">
                                          <p:val>
                                            <p:strVal val="ppt_y"/>
                                          </p:val>
                                        </p:tav>
                                        <p:tav tm="100000">
                                          <p:val>
                                            <p:strVal val="ppt_y+.1"/>
                                          </p:val>
                                        </p:tav>
                                      </p:tavLst>
                                    </p:anim>
                                    <p:set>
                                      <p:cBhvr>
                                        <p:cTn id="9" dur="1" fill="hold">
                                          <p:stCondLst>
                                            <p:cond delay="999"/>
                                          </p:stCondLst>
                                        </p:cTn>
                                        <p:tgtEl>
                                          <p:spTgt spid="2">
                                            <p:txEl>
                                              <p:pRg st="0" end="0"/>
                                            </p:txEl>
                                          </p:spTgt>
                                        </p:tgtEl>
                                        <p:attrNameLst>
                                          <p:attrName>style.visibility</p:attrName>
                                        </p:attrNameLst>
                                      </p:cBhvr>
                                      <p:to>
                                        <p:strVal val="hidden"/>
                                      </p:to>
                                    </p:set>
                                  </p:childTnLst>
                                </p:cTn>
                              </p:par>
                              <p:par>
                                <p:cTn id="10" presetID="42" presetClass="exit" presetSubtype="0" fill="hold" nodeType="withEffect">
                                  <p:stCondLst>
                                    <p:cond delay="1000"/>
                                  </p:stCondLst>
                                  <p:childTnLst>
                                    <p:animEffect transition="out" filter="fade">
                                      <p:cBhvr>
                                        <p:cTn id="11" dur="1000"/>
                                        <p:tgtEl>
                                          <p:spTgt spid="2">
                                            <p:txEl>
                                              <p:pRg st="4" end="4"/>
                                            </p:txEl>
                                          </p:spTgt>
                                        </p:tgtEl>
                                      </p:cBhvr>
                                    </p:animEffect>
                                    <p:anim calcmode="lin" valueType="num">
                                      <p:cBhvr>
                                        <p:cTn id="12" dur="1000"/>
                                        <p:tgtEl>
                                          <p:spTgt spid="2">
                                            <p:txEl>
                                              <p:pRg st="4" end="4"/>
                                            </p:txEl>
                                          </p:spTgt>
                                        </p:tgtEl>
                                        <p:attrNameLst>
                                          <p:attrName>ppt_x</p:attrName>
                                        </p:attrNameLst>
                                      </p:cBhvr>
                                      <p:tavLst>
                                        <p:tav tm="0">
                                          <p:val>
                                            <p:strVal val="ppt_x"/>
                                          </p:val>
                                        </p:tav>
                                        <p:tav tm="100000">
                                          <p:val>
                                            <p:strVal val="ppt_x"/>
                                          </p:val>
                                        </p:tav>
                                      </p:tavLst>
                                    </p:anim>
                                    <p:anim calcmode="lin" valueType="num">
                                      <p:cBhvr>
                                        <p:cTn id="13" dur="1000"/>
                                        <p:tgtEl>
                                          <p:spTgt spid="2">
                                            <p:txEl>
                                              <p:pRg st="4" end="4"/>
                                            </p:txEl>
                                          </p:spTgt>
                                        </p:tgtEl>
                                        <p:attrNameLst>
                                          <p:attrName>ppt_y</p:attrName>
                                        </p:attrNameLst>
                                      </p:cBhvr>
                                      <p:tavLst>
                                        <p:tav tm="0">
                                          <p:val>
                                            <p:strVal val="ppt_y"/>
                                          </p:val>
                                        </p:tav>
                                        <p:tav tm="100000">
                                          <p:val>
                                            <p:strVal val="ppt_y+.1"/>
                                          </p:val>
                                        </p:tav>
                                      </p:tavLst>
                                    </p:anim>
                                    <p:set>
                                      <p:cBhvr>
                                        <p:cTn id="14" dur="1" fill="hold">
                                          <p:stCondLst>
                                            <p:cond delay="999"/>
                                          </p:stCondLst>
                                        </p:cTn>
                                        <p:tgtEl>
                                          <p:spTgt spid="2">
                                            <p:txEl>
                                              <p:pRg st="4" end="4"/>
                                            </p:txEl>
                                          </p:spTgt>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4" presetClass="emph" presetSubtype="0" fill="hold" nodeType="clickEffect">
                                  <p:stCondLst>
                                    <p:cond delay="0"/>
                                  </p:stCondLst>
                                  <p:childTnLst>
                                    <p:animClr clrSpc="hsl" dir="cw">
                                      <p:cBhvr override="childStyle">
                                        <p:cTn id="18" dur="500" fill="hold"/>
                                        <p:tgtEl>
                                          <p:spTgt spid="2">
                                            <p:txEl>
                                              <p:pRg st="2" end="2"/>
                                            </p:txEl>
                                          </p:spTgt>
                                        </p:tgtEl>
                                        <p:attrNameLst>
                                          <p:attrName>style.color</p:attrName>
                                        </p:attrNameLst>
                                      </p:cBhvr>
                                      <p:by>
                                        <p:hsl h="0" s="-12549" l="-25098"/>
                                      </p:by>
                                    </p:animClr>
                                    <p:animClr clrSpc="hsl" dir="cw">
                                      <p:cBhvr>
                                        <p:cTn id="19" dur="500" fill="hold"/>
                                        <p:tgtEl>
                                          <p:spTgt spid="2">
                                            <p:txEl>
                                              <p:pRg st="2" end="2"/>
                                            </p:txEl>
                                          </p:spTgt>
                                        </p:tgtEl>
                                        <p:attrNameLst>
                                          <p:attrName>fillcolor</p:attrName>
                                        </p:attrNameLst>
                                      </p:cBhvr>
                                      <p:by>
                                        <p:hsl h="0" s="-12549" l="-25098"/>
                                      </p:by>
                                    </p:animClr>
                                    <p:animClr clrSpc="hsl" dir="cw">
                                      <p:cBhvr>
                                        <p:cTn id="20" dur="500" fill="hold"/>
                                        <p:tgtEl>
                                          <p:spTgt spid="2">
                                            <p:txEl>
                                              <p:pRg st="2" end="2"/>
                                            </p:txEl>
                                          </p:spTgt>
                                        </p:tgtEl>
                                        <p:attrNameLst>
                                          <p:attrName>stroke.color</p:attrName>
                                        </p:attrNameLst>
                                      </p:cBhvr>
                                      <p:by>
                                        <p:hsl h="0" s="-12549" l="-25098"/>
                                      </p:by>
                                    </p:animClr>
                                    <p:set>
                                      <p:cBhvr>
                                        <p:cTn id="21" dur="500" fill="hold"/>
                                        <p:tgtEl>
                                          <p:spTgt spid="2">
                                            <p:txEl>
                                              <p:pRg st="2" end="2"/>
                                            </p:txEl>
                                          </p:spTgt>
                                        </p:tgtEl>
                                        <p:attrNameLst>
                                          <p:attrName>fill.type</p:attrName>
                                        </p:attrNameLst>
                                      </p:cBhvr>
                                      <p:to>
                                        <p:strVal val="solid"/>
                                      </p:to>
                                    </p:set>
                                  </p:childTnLst>
                                </p:cTn>
                              </p:par>
                              <p:par>
                                <p:cTn id="22" presetID="24" presetClass="emph" presetSubtype="0" fill="hold" nodeType="withEffect">
                                  <p:stCondLst>
                                    <p:cond delay="0"/>
                                  </p:stCondLst>
                                  <p:childTnLst>
                                    <p:animClr clrSpc="hsl" dir="cw">
                                      <p:cBhvr override="childStyle">
                                        <p:cTn id="23" dur="500" fill="hold"/>
                                        <p:tgtEl>
                                          <p:spTgt spid="2">
                                            <p:txEl>
                                              <p:pRg st="1" end="1"/>
                                            </p:txEl>
                                          </p:spTgt>
                                        </p:tgtEl>
                                        <p:attrNameLst>
                                          <p:attrName>style.color</p:attrName>
                                        </p:attrNameLst>
                                      </p:cBhvr>
                                      <p:by>
                                        <p:hsl h="0" s="-12549" l="-25098"/>
                                      </p:by>
                                    </p:animClr>
                                    <p:animClr clrSpc="hsl" dir="cw">
                                      <p:cBhvr>
                                        <p:cTn id="24" dur="500" fill="hold"/>
                                        <p:tgtEl>
                                          <p:spTgt spid="2">
                                            <p:txEl>
                                              <p:pRg st="1" end="1"/>
                                            </p:txEl>
                                          </p:spTgt>
                                        </p:tgtEl>
                                        <p:attrNameLst>
                                          <p:attrName>fillcolor</p:attrName>
                                        </p:attrNameLst>
                                      </p:cBhvr>
                                      <p:by>
                                        <p:hsl h="0" s="-12549" l="-25098"/>
                                      </p:by>
                                    </p:animClr>
                                    <p:animClr clrSpc="hsl" dir="cw">
                                      <p:cBhvr>
                                        <p:cTn id="25" dur="500" fill="hold"/>
                                        <p:tgtEl>
                                          <p:spTgt spid="2">
                                            <p:txEl>
                                              <p:pRg st="1" end="1"/>
                                            </p:txEl>
                                          </p:spTgt>
                                        </p:tgtEl>
                                        <p:attrNameLst>
                                          <p:attrName>stroke.color</p:attrName>
                                        </p:attrNameLst>
                                      </p:cBhvr>
                                      <p:by>
                                        <p:hsl h="0" s="-12549" l="-25098"/>
                                      </p:by>
                                    </p:animClr>
                                    <p:set>
                                      <p:cBhvr>
                                        <p:cTn id="26" dur="500" fill="hold"/>
                                        <p:tgtEl>
                                          <p:spTgt spid="2">
                                            <p:txEl>
                                              <p:pRg st="1" end="1"/>
                                            </p:txEl>
                                          </p:spTgt>
                                        </p:tgtEl>
                                        <p:attrNameLst>
                                          <p:attrName>fill.type</p:attrName>
                                        </p:attrNameLst>
                                      </p:cBhvr>
                                      <p:to>
                                        <p:strVal val="solid"/>
                                      </p:to>
                                    </p:set>
                                  </p:childTnLst>
                                </p:cTn>
                              </p:par>
                              <p:par>
                                <p:cTn id="27" presetID="24" presetClass="emph" presetSubtype="0" fill="hold" nodeType="withEffect">
                                  <p:stCondLst>
                                    <p:cond delay="0"/>
                                  </p:stCondLst>
                                  <p:childTnLst>
                                    <p:animClr clrSpc="hsl" dir="cw">
                                      <p:cBhvr override="childStyle">
                                        <p:cTn id="28" dur="500" fill="hold"/>
                                        <p:tgtEl>
                                          <p:spTgt spid="2">
                                            <p:txEl>
                                              <p:pRg st="3" end="3"/>
                                            </p:txEl>
                                          </p:spTgt>
                                        </p:tgtEl>
                                        <p:attrNameLst>
                                          <p:attrName>style.color</p:attrName>
                                        </p:attrNameLst>
                                      </p:cBhvr>
                                      <p:by>
                                        <p:hsl h="0" s="-12549" l="-25098"/>
                                      </p:by>
                                    </p:animClr>
                                    <p:animClr clrSpc="hsl" dir="cw">
                                      <p:cBhvr>
                                        <p:cTn id="29" dur="500" fill="hold"/>
                                        <p:tgtEl>
                                          <p:spTgt spid="2">
                                            <p:txEl>
                                              <p:pRg st="3" end="3"/>
                                            </p:txEl>
                                          </p:spTgt>
                                        </p:tgtEl>
                                        <p:attrNameLst>
                                          <p:attrName>fillcolor</p:attrName>
                                        </p:attrNameLst>
                                      </p:cBhvr>
                                      <p:by>
                                        <p:hsl h="0" s="-12549" l="-25098"/>
                                      </p:by>
                                    </p:animClr>
                                    <p:animClr clrSpc="hsl" dir="cw">
                                      <p:cBhvr>
                                        <p:cTn id="30" dur="500" fill="hold"/>
                                        <p:tgtEl>
                                          <p:spTgt spid="2">
                                            <p:txEl>
                                              <p:pRg st="3" end="3"/>
                                            </p:txEl>
                                          </p:spTgt>
                                        </p:tgtEl>
                                        <p:attrNameLst>
                                          <p:attrName>stroke.color</p:attrName>
                                        </p:attrNameLst>
                                      </p:cBhvr>
                                      <p:by>
                                        <p:hsl h="0" s="-12549" l="-25098"/>
                                      </p:by>
                                    </p:animClr>
                                    <p:set>
                                      <p:cBhvr>
                                        <p:cTn id="31" dur="500" fill="hold"/>
                                        <p:tgtEl>
                                          <p:spTgt spid="2">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Working Group Schedule</a:t>
            </a:r>
          </a:p>
        </p:txBody>
      </p:sp>
      <p:sp>
        <p:nvSpPr>
          <p:cNvPr id="5" name="Content Placeholder 4"/>
          <p:cNvSpPr>
            <a:spLocks noGrp="1"/>
          </p:cNvSpPr>
          <p:nvPr>
            <p:ph sz="half" idx="1"/>
          </p:nvPr>
        </p:nvSpPr>
        <p:spPr/>
        <p:txBody>
          <a:bodyPr>
            <a:normAutofit/>
          </a:bodyPr>
          <a:lstStyle/>
          <a:p>
            <a:r>
              <a:rPr lang="en-US" dirty="0"/>
              <a:t>Brief new participants on objectives </a:t>
            </a:r>
          </a:p>
          <a:p>
            <a:r>
              <a:rPr lang="en-US" dirty="0"/>
              <a:t>Provide background  information regarding  challenges</a:t>
            </a:r>
          </a:p>
          <a:p>
            <a:r>
              <a:rPr lang="en-US" dirty="0"/>
              <a:t>Commit to groups</a:t>
            </a:r>
          </a:p>
          <a:p>
            <a:pPr marL="0" indent="0">
              <a:buNone/>
            </a:pPr>
            <a:r>
              <a:rPr lang="en-US" sz="1800" dirty="0"/>
              <a:t>       TPG –</a:t>
            </a:r>
          </a:p>
          <a:p>
            <a:pPr marL="0" indent="0">
              <a:buNone/>
            </a:pPr>
            <a:r>
              <a:rPr lang="en-US" sz="1800" dirty="0"/>
              <a:t>      Capacitor LOTO – </a:t>
            </a:r>
          </a:p>
          <a:p>
            <a:pPr marL="0" indent="0">
              <a:buNone/>
            </a:pPr>
            <a:r>
              <a:rPr lang="en-US" sz="1800" dirty="0"/>
              <a:t>      ES Month -</a:t>
            </a:r>
          </a:p>
          <a:p>
            <a:pPr marL="0" indent="0">
              <a:buNone/>
            </a:pPr>
            <a:r>
              <a:rPr lang="en-US" sz="1800" dirty="0"/>
              <a:t>	</a:t>
            </a:r>
          </a:p>
          <a:p>
            <a:pPr marL="0" indent="0">
              <a:buNone/>
            </a:pPr>
            <a:r>
              <a:rPr lang="en-US" sz="1800" dirty="0"/>
              <a:t> </a:t>
            </a:r>
          </a:p>
          <a:p>
            <a:pPr marL="0" indent="0">
              <a:buNone/>
            </a:pPr>
            <a:endParaRPr lang="en-US" sz="1800" dirty="0"/>
          </a:p>
        </p:txBody>
      </p:sp>
      <p:sp>
        <p:nvSpPr>
          <p:cNvPr id="6" name="Content Placeholder 5"/>
          <p:cNvSpPr>
            <a:spLocks noGrp="1"/>
          </p:cNvSpPr>
          <p:nvPr>
            <p:ph sz="half" idx="2"/>
          </p:nvPr>
        </p:nvSpPr>
        <p:spPr/>
        <p:txBody>
          <a:bodyPr/>
          <a:lstStyle/>
          <a:p>
            <a:r>
              <a:rPr lang="en-US" sz="2800" b="1" dirty="0"/>
              <a:t>Do the work</a:t>
            </a:r>
          </a:p>
          <a:p>
            <a:endParaRPr lang="en-US" dirty="0"/>
          </a:p>
          <a:p>
            <a:r>
              <a:rPr lang="en-US" dirty="0"/>
              <a:t>Share site practices </a:t>
            </a:r>
          </a:p>
          <a:p>
            <a:r>
              <a:rPr lang="en-US" dirty="0"/>
              <a:t>Discuss how to meet objectives</a:t>
            </a:r>
          </a:p>
          <a:p>
            <a:endParaRPr lang="en-US" dirty="0"/>
          </a:p>
        </p:txBody>
      </p:sp>
      <p:sp>
        <p:nvSpPr>
          <p:cNvPr id="7" name="Text Placeholder 6"/>
          <p:cNvSpPr>
            <a:spLocks noGrp="1"/>
          </p:cNvSpPr>
          <p:nvPr>
            <p:ph type="body" sz="quarter" idx="10"/>
          </p:nvPr>
        </p:nvSpPr>
        <p:spPr/>
        <p:txBody>
          <a:bodyPr/>
          <a:lstStyle/>
          <a:p>
            <a:r>
              <a:rPr lang="en-US" dirty="0"/>
              <a:t>Tuesday (AM)</a:t>
            </a:r>
          </a:p>
        </p:txBody>
      </p:sp>
      <p:sp>
        <p:nvSpPr>
          <p:cNvPr id="8" name="Text Placeholder 7"/>
          <p:cNvSpPr>
            <a:spLocks noGrp="1"/>
          </p:cNvSpPr>
          <p:nvPr>
            <p:ph type="body" sz="quarter" idx="11"/>
          </p:nvPr>
        </p:nvSpPr>
        <p:spPr/>
        <p:txBody>
          <a:bodyPr/>
          <a:lstStyle/>
          <a:p>
            <a:r>
              <a:rPr lang="en-US" dirty="0"/>
              <a:t>Tues (PM) – Wednesday</a:t>
            </a:r>
          </a:p>
        </p:txBody>
      </p:sp>
    </p:spTree>
    <p:extLst>
      <p:ext uri="{BB962C8B-B14F-4D97-AF65-F5344CB8AC3E}">
        <p14:creationId xmlns:p14="http://schemas.microsoft.com/office/powerpoint/2010/main" val="15542126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pPr marL="0" indent="0">
              <a:buNone/>
            </a:pPr>
            <a:r>
              <a:rPr lang="en-US" sz="1800" dirty="0"/>
              <a:t> </a:t>
            </a:r>
          </a:p>
          <a:p>
            <a:r>
              <a:rPr lang="en-US" b="0" dirty="0"/>
              <a:t>Submit summary input for presentation</a:t>
            </a:r>
          </a:p>
          <a:p>
            <a:r>
              <a:rPr lang="en-US" b="0" dirty="0"/>
              <a:t>Commit to ongoing work &amp; deadlines for submittals to consensus standards bodies &amp; technical committees via EFCOG representatives in a timely manner</a:t>
            </a:r>
          </a:p>
          <a:p>
            <a:pPr marL="0" indent="0">
              <a:buNone/>
            </a:pPr>
            <a:endParaRPr lang="en-US" sz="1800" b="0" dirty="0"/>
          </a:p>
        </p:txBody>
      </p:sp>
      <p:sp>
        <p:nvSpPr>
          <p:cNvPr id="4" name="Title 3"/>
          <p:cNvSpPr>
            <a:spLocks noGrp="1"/>
          </p:cNvSpPr>
          <p:nvPr>
            <p:ph type="title"/>
          </p:nvPr>
        </p:nvSpPr>
        <p:spPr/>
        <p:txBody>
          <a:bodyPr>
            <a:normAutofit fontScale="90000"/>
          </a:bodyPr>
          <a:lstStyle/>
          <a:p>
            <a:r>
              <a:rPr lang="en-US" dirty="0"/>
              <a:t>Working Group Schedule</a:t>
            </a:r>
          </a:p>
        </p:txBody>
      </p:sp>
      <p:sp>
        <p:nvSpPr>
          <p:cNvPr id="7" name="Text Placeholder 6"/>
          <p:cNvSpPr>
            <a:spLocks noGrp="1"/>
          </p:cNvSpPr>
          <p:nvPr>
            <p:ph type="body" sz="quarter" idx="4294967295"/>
          </p:nvPr>
        </p:nvSpPr>
        <p:spPr>
          <a:xfrm>
            <a:off x="0" y="1295400"/>
            <a:ext cx="4038600" cy="457200"/>
          </a:xfrm>
        </p:spPr>
        <p:txBody>
          <a:bodyPr>
            <a:normAutofit fontScale="85000" lnSpcReduction="20000"/>
          </a:bodyPr>
          <a:lstStyle/>
          <a:p>
            <a:r>
              <a:rPr lang="en-US" dirty="0"/>
              <a:t>Thursday (AM)</a:t>
            </a:r>
          </a:p>
        </p:txBody>
      </p:sp>
    </p:spTree>
    <p:extLst>
      <p:ext uri="{BB962C8B-B14F-4D97-AF65-F5344CB8AC3E}">
        <p14:creationId xmlns:p14="http://schemas.microsoft.com/office/powerpoint/2010/main" val="8121249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371617" y="2386084"/>
            <a:ext cx="5796337" cy="911920"/>
          </a:xfrm>
          <a:prstGeom prst="rect">
            <a:avLst/>
          </a:prstGeom>
        </p:spPr>
        <p:txBody>
          <a:bodyPr/>
          <a:lstStyle>
            <a:lvl1pPr algn="l" defTabSz="914400" rtl="0" eaLnBrk="1" latinLnBrk="0" hangingPunct="1">
              <a:spcBef>
                <a:spcPct val="0"/>
              </a:spcBef>
              <a:buNone/>
              <a:defRPr sz="4000" b="1" kern="1200">
                <a:solidFill>
                  <a:srgbClr val="00194F"/>
                </a:solidFill>
                <a:latin typeface="+mj-lt"/>
                <a:ea typeface="+mj-ea"/>
                <a:cs typeface="+mj-cs"/>
              </a:defRPr>
            </a:lvl1pPr>
          </a:lstStyle>
          <a:p>
            <a:r>
              <a:rPr lang="en-US" dirty="0"/>
              <a:t>HEC Group</a:t>
            </a:r>
          </a:p>
        </p:txBody>
      </p:sp>
      <p:sp>
        <p:nvSpPr>
          <p:cNvPr id="5" name="Subtitle 2"/>
          <p:cNvSpPr txBox="1">
            <a:spLocks/>
          </p:cNvSpPr>
          <p:nvPr/>
        </p:nvSpPr>
        <p:spPr>
          <a:xfrm>
            <a:off x="2571963" y="3298003"/>
            <a:ext cx="6130247" cy="1736333"/>
          </a:xfrm>
          <a:prstGeom prst="rect">
            <a:avLst/>
          </a:prstGeom>
        </p:spPr>
        <p:txBody>
          <a:bodyPr/>
          <a:lstStyle>
            <a:lvl1pPr marL="342900" indent="-342900" algn="l" defTabSz="914400" rtl="0" eaLnBrk="1" latinLnBrk="0" hangingPunct="1">
              <a:spcBef>
                <a:spcPct val="20000"/>
              </a:spcBef>
              <a:buFont typeface="Arial" pitchFamily="34" charset="0"/>
              <a:buChar char="•"/>
              <a:defRPr sz="3200" b="1" kern="1200">
                <a:solidFill>
                  <a:srgbClr val="001A4D"/>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1A4D"/>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1A4D"/>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1A4D"/>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1A4D"/>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t>Topic for Electrical Safety Month: May 2019</a:t>
            </a:r>
          </a:p>
        </p:txBody>
      </p:sp>
    </p:spTree>
    <p:extLst>
      <p:ext uri="{BB962C8B-B14F-4D97-AF65-F5344CB8AC3E}">
        <p14:creationId xmlns:p14="http://schemas.microsoft.com/office/powerpoint/2010/main" val="40372920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9B42B7-1CAD-9E43-912D-79D5F4912F69}"/>
              </a:ext>
            </a:extLst>
          </p:cNvPr>
          <p:cNvSpPr>
            <a:spLocks noGrp="1"/>
          </p:cNvSpPr>
          <p:nvPr>
            <p:ph type="title"/>
          </p:nvPr>
        </p:nvSpPr>
        <p:spPr/>
        <p:txBody>
          <a:bodyPr>
            <a:normAutofit fontScale="90000"/>
          </a:bodyPr>
          <a:lstStyle/>
          <a:p>
            <a:r>
              <a:rPr lang="en-US" dirty="0"/>
              <a:t>Counter The Electrical Shock Trend</a:t>
            </a:r>
          </a:p>
        </p:txBody>
      </p:sp>
      <p:sp>
        <p:nvSpPr>
          <p:cNvPr id="4" name="Content Placeholder 3">
            <a:extLst>
              <a:ext uri="{FF2B5EF4-FFF2-40B4-BE49-F238E27FC236}">
                <a16:creationId xmlns:a16="http://schemas.microsoft.com/office/drawing/2014/main" id="{13737230-1F62-474D-9A21-A044452880C8}"/>
              </a:ext>
            </a:extLst>
          </p:cNvPr>
          <p:cNvSpPr>
            <a:spLocks noGrp="1"/>
          </p:cNvSpPr>
          <p:nvPr>
            <p:ph idx="1"/>
          </p:nvPr>
        </p:nvSpPr>
        <p:spPr>
          <a:xfrm>
            <a:off x="457200" y="1371600"/>
            <a:ext cx="4305300" cy="4800600"/>
          </a:xfrm>
        </p:spPr>
        <p:txBody>
          <a:bodyPr/>
          <a:lstStyle/>
          <a:p>
            <a:r>
              <a:rPr lang="en-US" dirty="0"/>
              <a:t>2017 increased trend on Electrical Shocks</a:t>
            </a:r>
          </a:p>
          <a:p>
            <a:r>
              <a:rPr lang="en-US" dirty="0"/>
              <a:t>Focus on the Non QEWs</a:t>
            </a:r>
          </a:p>
        </p:txBody>
      </p:sp>
      <p:pic>
        <p:nvPicPr>
          <p:cNvPr id="8" name="Picture 7">
            <a:extLst>
              <a:ext uri="{FF2B5EF4-FFF2-40B4-BE49-F238E27FC236}">
                <a16:creationId xmlns:a16="http://schemas.microsoft.com/office/drawing/2014/main" id="{FBC83898-F67E-1849-8E2E-7D74BA657854}"/>
              </a:ext>
            </a:extLst>
          </p:cNvPr>
          <p:cNvPicPr>
            <a:picLocks noChangeAspect="1"/>
          </p:cNvPicPr>
          <p:nvPr/>
        </p:nvPicPr>
        <p:blipFill>
          <a:blip r:embed="rId2"/>
          <a:stretch>
            <a:fillRect/>
          </a:stretch>
        </p:blipFill>
        <p:spPr>
          <a:xfrm>
            <a:off x="4864100" y="3543397"/>
            <a:ext cx="4114800" cy="2809782"/>
          </a:xfrm>
          <a:prstGeom prst="rect">
            <a:avLst/>
          </a:prstGeom>
        </p:spPr>
      </p:pic>
      <p:pic>
        <p:nvPicPr>
          <p:cNvPr id="12" name="Picture 11">
            <a:extLst>
              <a:ext uri="{FF2B5EF4-FFF2-40B4-BE49-F238E27FC236}">
                <a16:creationId xmlns:a16="http://schemas.microsoft.com/office/drawing/2014/main" id="{D07F713B-C77E-1648-BA2A-C6ACCBF449BF}"/>
              </a:ext>
            </a:extLst>
          </p:cNvPr>
          <p:cNvPicPr>
            <a:picLocks noChangeAspect="1"/>
          </p:cNvPicPr>
          <p:nvPr/>
        </p:nvPicPr>
        <p:blipFill>
          <a:blip r:embed="rId3"/>
          <a:stretch>
            <a:fillRect/>
          </a:stretch>
        </p:blipFill>
        <p:spPr>
          <a:xfrm>
            <a:off x="0" y="3724377"/>
            <a:ext cx="4615279" cy="2447823"/>
          </a:xfrm>
          <a:prstGeom prst="rect">
            <a:avLst/>
          </a:prstGeom>
        </p:spPr>
      </p:pic>
      <p:pic>
        <p:nvPicPr>
          <p:cNvPr id="16" name="Picture 15">
            <a:extLst>
              <a:ext uri="{FF2B5EF4-FFF2-40B4-BE49-F238E27FC236}">
                <a16:creationId xmlns:a16="http://schemas.microsoft.com/office/drawing/2014/main" id="{F1159E01-943D-1D43-BD03-659E16B3227A}"/>
              </a:ext>
            </a:extLst>
          </p:cNvPr>
          <p:cNvPicPr>
            <a:picLocks noChangeAspect="1"/>
          </p:cNvPicPr>
          <p:nvPr/>
        </p:nvPicPr>
        <p:blipFill>
          <a:blip r:embed="rId4"/>
          <a:stretch>
            <a:fillRect/>
          </a:stretch>
        </p:blipFill>
        <p:spPr>
          <a:xfrm>
            <a:off x="4864100" y="877879"/>
            <a:ext cx="4114800" cy="2473439"/>
          </a:xfrm>
          <a:prstGeom prst="rect">
            <a:avLst/>
          </a:prstGeom>
        </p:spPr>
      </p:pic>
    </p:spTree>
    <p:extLst>
      <p:ext uri="{BB962C8B-B14F-4D97-AF65-F5344CB8AC3E}">
        <p14:creationId xmlns:p14="http://schemas.microsoft.com/office/powerpoint/2010/main" val="1146115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125529" y="1600200"/>
            <a:ext cx="5712342" cy="762000"/>
          </a:xfrm>
        </p:spPr>
        <p:txBody>
          <a:bodyPr/>
          <a:lstStyle/>
          <a:p>
            <a:r>
              <a:rPr lang="en-US" dirty="0"/>
              <a:t>Utility Standards Interface</a:t>
            </a:r>
          </a:p>
        </p:txBody>
      </p:sp>
      <p:sp>
        <p:nvSpPr>
          <p:cNvPr id="3" name="Text Placeholder 2"/>
          <p:cNvSpPr>
            <a:spLocks noGrp="1"/>
          </p:cNvSpPr>
          <p:nvPr>
            <p:ph type="body" sz="quarter" idx="12"/>
          </p:nvPr>
        </p:nvSpPr>
        <p:spPr>
          <a:xfrm>
            <a:off x="3125529" y="3810000"/>
            <a:ext cx="6018471" cy="2438400"/>
          </a:xfrm>
        </p:spPr>
        <p:txBody>
          <a:bodyPr/>
          <a:lstStyle/>
          <a:p>
            <a:r>
              <a:rPr lang="en-US" dirty="0"/>
              <a:t>2018 USI Working Group</a:t>
            </a:r>
          </a:p>
          <a:p>
            <a:r>
              <a:rPr lang="en-US" dirty="0"/>
              <a:t>July 26, 2018</a:t>
            </a:r>
          </a:p>
          <a:p>
            <a:r>
              <a:rPr lang="en-US" dirty="0"/>
              <a:t>National Renewable Energy Laboratory</a:t>
            </a:r>
          </a:p>
        </p:txBody>
      </p:sp>
    </p:spTree>
    <p:extLst>
      <p:ext uri="{BB962C8B-B14F-4D97-AF65-F5344CB8AC3E}">
        <p14:creationId xmlns:p14="http://schemas.microsoft.com/office/powerpoint/2010/main" val="10307350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83B44-B2EE-0544-AE6C-5B96D9B82614}"/>
              </a:ext>
            </a:extLst>
          </p:cNvPr>
          <p:cNvSpPr>
            <a:spLocks noGrp="1"/>
          </p:cNvSpPr>
          <p:nvPr>
            <p:ph type="title"/>
          </p:nvPr>
        </p:nvSpPr>
        <p:spPr>
          <a:xfrm>
            <a:off x="457200" y="295848"/>
            <a:ext cx="8229600" cy="566928"/>
          </a:xfrm>
        </p:spPr>
        <p:txBody>
          <a:bodyPr>
            <a:normAutofit fontScale="90000"/>
          </a:bodyPr>
          <a:lstStyle/>
          <a:p>
            <a:r>
              <a:rPr lang="en-US" dirty="0"/>
              <a:t>Challenge – New Approach to Distribute Information</a:t>
            </a:r>
          </a:p>
        </p:txBody>
      </p:sp>
      <p:sp>
        <p:nvSpPr>
          <p:cNvPr id="3" name="Content Placeholder 2">
            <a:extLst>
              <a:ext uri="{FF2B5EF4-FFF2-40B4-BE49-F238E27FC236}">
                <a16:creationId xmlns:a16="http://schemas.microsoft.com/office/drawing/2014/main" id="{9F7880BD-E434-3644-8F3F-B5C4CE08D628}"/>
              </a:ext>
            </a:extLst>
          </p:cNvPr>
          <p:cNvSpPr>
            <a:spLocks noGrp="1"/>
          </p:cNvSpPr>
          <p:nvPr>
            <p:ph idx="1"/>
          </p:nvPr>
        </p:nvSpPr>
        <p:spPr>
          <a:xfrm>
            <a:off x="457200" y="1371600"/>
            <a:ext cx="4498258" cy="2762865"/>
          </a:xfrm>
        </p:spPr>
        <p:txBody>
          <a:bodyPr/>
          <a:lstStyle/>
          <a:p>
            <a:pPr marL="0" indent="0">
              <a:buNone/>
            </a:pPr>
            <a:r>
              <a:rPr lang="en-US" dirty="0"/>
              <a:t>Past vehicles:</a:t>
            </a:r>
          </a:p>
          <a:p>
            <a:r>
              <a:rPr lang="en-US" dirty="0"/>
              <a:t>Safety Poster</a:t>
            </a:r>
          </a:p>
          <a:p>
            <a:r>
              <a:rPr lang="en-US" dirty="0"/>
              <a:t>Slides/Presentation</a:t>
            </a:r>
          </a:p>
          <a:p>
            <a:endParaRPr lang="en-US" dirty="0"/>
          </a:p>
        </p:txBody>
      </p:sp>
      <p:pic>
        <p:nvPicPr>
          <p:cNvPr id="1026" name="Picture 2" descr="https://img.memecdn.com/when-my-friend-tell-me-a-boring-story_o_1588863.jpg">
            <a:extLst>
              <a:ext uri="{FF2B5EF4-FFF2-40B4-BE49-F238E27FC236}">
                <a16:creationId xmlns:a16="http://schemas.microsoft.com/office/drawing/2014/main" id="{AA91A11E-604B-F641-A718-419010B5A560}"/>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092829" y="1371600"/>
            <a:ext cx="3593971" cy="27628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51D643A-E8A6-D74E-A94E-113878B7717D}"/>
              </a:ext>
            </a:extLst>
          </p:cNvPr>
          <p:cNvSpPr txBox="1"/>
          <p:nvPr/>
        </p:nvSpPr>
        <p:spPr>
          <a:xfrm>
            <a:off x="457200" y="4134465"/>
            <a:ext cx="8495071" cy="2123658"/>
          </a:xfrm>
          <a:prstGeom prst="rect">
            <a:avLst/>
          </a:prstGeom>
          <a:noFill/>
        </p:spPr>
        <p:txBody>
          <a:bodyPr wrap="square" rtlCol="0">
            <a:spAutoFit/>
          </a:bodyPr>
          <a:lstStyle/>
          <a:p>
            <a:r>
              <a:rPr lang="en-US" sz="4400" b="1" dirty="0">
                <a:solidFill>
                  <a:schemeClr val="accent1"/>
                </a:solidFill>
              </a:rPr>
              <a:t>Can we present this information in a new way? </a:t>
            </a:r>
            <a:r>
              <a:rPr lang="en-US" sz="4000" dirty="0">
                <a:solidFill>
                  <a:schemeClr val="accent1"/>
                </a:solidFill>
              </a:rPr>
              <a:t>More enticing, increase clicks, reach wider audience…</a:t>
            </a:r>
            <a:endParaRPr lang="en-US" sz="4400" dirty="0">
              <a:solidFill>
                <a:schemeClr val="accent1"/>
              </a:solidFill>
            </a:endParaRPr>
          </a:p>
        </p:txBody>
      </p:sp>
    </p:spTree>
    <p:extLst>
      <p:ext uri="{BB962C8B-B14F-4D97-AF65-F5344CB8AC3E}">
        <p14:creationId xmlns:p14="http://schemas.microsoft.com/office/powerpoint/2010/main" val="14812762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F1196B8D-B649-1F45-B913-362A790739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6336" y="-264533"/>
            <a:ext cx="5481021" cy="7087527"/>
          </a:xfrm>
          <a:prstGeom prst="rect">
            <a:avLst/>
          </a:prstGeom>
        </p:spPr>
      </p:pic>
      <p:pic>
        <p:nvPicPr>
          <p:cNvPr id="10" name="Picture 9">
            <a:hlinkClick r:id="rId3" action="ppaction://hlinksldjump"/>
            <a:extLst>
              <a:ext uri="{FF2B5EF4-FFF2-40B4-BE49-F238E27FC236}">
                <a16:creationId xmlns:a16="http://schemas.microsoft.com/office/drawing/2014/main" id="{C330AB63-C6EB-2D44-81AF-87289865945B}"/>
              </a:ext>
            </a:extLst>
          </p:cNvPr>
          <p:cNvPicPr>
            <a:picLocks noChangeAspect="1"/>
          </p:cNvPicPr>
          <p:nvPr/>
        </p:nvPicPr>
        <p:blipFill>
          <a:blip r:embed="rId4"/>
          <a:stretch>
            <a:fillRect/>
          </a:stretch>
        </p:blipFill>
        <p:spPr>
          <a:xfrm>
            <a:off x="2739233" y="1100306"/>
            <a:ext cx="1315678" cy="1618374"/>
          </a:xfrm>
          <a:prstGeom prst="rect">
            <a:avLst/>
          </a:prstGeom>
          <a:ln>
            <a:noFill/>
          </a:ln>
          <a:effectLst>
            <a:outerShdw blurRad="292100" dist="139700" dir="2700000" algn="tl" rotWithShape="0">
              <a:srgbClr val="333333">
                <a:alpha val="65000"/>
              </a:srgbClr>
            </a:outerShdw>
          </a:effectLst>
        </p:spPr>
      </p:pic>
      <p:pic>
        <p:nvPicPr>
          <p:cNvPr id="11" name="Picture 10">
            <a:hlinkClick r:id="rId5" action="ppaction://hlinksldjump"/>
            <a:extLst>
              <a:ext uri="{FF2B5EF4-FFF2-40B4-BE49-F238E27FC236}">
                <a16:creationId xmlns:a16="http://schemas.microsoft.com/office/drawing/2014/main" id="{12BF1EB5-F096-564B-B47C-7A2C71CE50E0}"/>
              </a:ext>
            </a:extLst>
          </p:cNvPr>
          <p:cNvPicPr>
            <a:picLocks noChangeAspect="1"/>
          </p:cNvPicPr>
          <p:nvPr/>
        </p:nvPicPr>
        <p:blipFill>
          <a:blip r:embed="rId6">
            <a:extLst/>
          </a:blip>
          <a:stretch>
            <a:fillRect/>
          </a:stretch>
        </p:blipFill>
        <p:spPr>
          <a:xfrm>
            <a:off x="2768656" y="4751849"/>
            <a:ext cx="1511559" cy="1258373"/>
          </a:xfrm>
          <a:prstGeom prst="rect">
            <a:avLst/>
          </a:prstGeom>
        </p:spPr>
      </p:pic>
      <p:pic>
        <p:nvPicPr>
          <p:cNvPr id="14" name="Picture 13">
            <a:hlinkClick r:id="rId7" action="ppaction://hlinksldjump"/>
            <a:extLst>
              <a:ext uri="{FF2B5EF4-FFF2-40B4-BE49-F238E27FC236}">
                <a16:creationId xmlns:a16="http://schemas.microsoft.com/office/drawing/2014/main" id="{8BEEA49F-AB2C-FF4B-B582-4F832A80B22D}"/>
              </a:ext>
            </a:extLst>
          </p:cNvPr>
          <p:cNvPicPr>
            <a:picLocks noChangeAspect="1"/>
          </p:cNvPicPr>
          <p:nvPr/>
        </p:nvPicPr>
        <p:blipFill>
          <a:blip r:embed="rId8"/>
          <a:stretch>
            <a:fillRect/>
          </a:stretch>
        </p:blipFill>
        <p:spPr>
          <a:xfrm>
            <a:off x="5450398" y="2990986"/>
            <a:ext cx="1665627" cy="1150589"/>
          </a:xfrm>
          <a:prstGeom prst="rect">
            <a:avLst/>
          </a:prstGeom>
        </p:spPr>
      </p:pic>
      <p:pic>
        <p:nvPicPr>
          <p:cNvPr id="15" name="Picture 2" descr="https://lh4.googleusercontent.com/fgnFMhkyTX3CBhhkvyUTnqIBsEOh7PkCeOnHHS7PLmUPMESCjMcQLnTl4m-2VzBI7GX1dRaJXR4hCGx6UtuLKOul-gEtNLmpXwHNmF83yn3XX1lqWaCtUp2i0kDqb36ja_FiTcGbeu_f_jh9bQ">
            <a:hlinkClick r:id="rId9" action="ppaction://hlinksldjump"/>
            <a:extLst>
              <a:ext uri="{FF2B5EF4-FFF2-40B4-BE49-F238E27FC236}">
                <a16:creationId xmlns:a16="http://schemas.microsoft.com/office/drawing/2014/main" id="{9FE39AA8-2894-1644-A070-29AF84172AD2}"/>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5308205" y="4823128"/>
            <a:ext cx="1747801" cy="100225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575F534-0AAE-6B4A-9DCF-56B6008BB91C}"/>
              </a:ext>
            </a:extLst>
          </p:cNvPr>
          <p:cNvSpPr txBox="1"/>
          <p:nvPr/>
        </p:nvSpPr>
        <p:spPr>
          <a:xfrm>
            <a:off x="2565525" y="2650855"/>
            <a:ext cx="1680909" cy="369332"/>
          </a:xfrm>
          <a:prstGeom prst="rect">
            <a:avLst/>
          </a:prstGeom>
          <a:noFill/>
        </p:spPr>
        <p:txBody>
          <a:bodyPr wrap="none" rtlCol="0">
            <a:spAutoFit/>
          </a:bodyPr>
          <a:lstStyle/>
          <a:p>
            <a:r>
              <a:rPr lang="en-US" b="1" dirty="0">
                <a:solidFill>
                  <a:schemeClr val="tx1"/>
                </a:solidFill>
              </a:rPr>
              <a:t>Hidden Hazards</a:t>
            </a:r>
          </a:p>
        </p:txBody>
      </p:sp>
      <p:sp>
        <p:nvSpPr>
          <p:cNvPr id="3" name="TextBox 2">
            <a:extLst>
              <a:ext uri="{FF2B5EF4-FFF2-40B4-BE49-F238E27FC236}">
                <a16:creationId xmlns:a16="http://schemas.microsoft.com/office/drawing/2014/main" id="{D5213FCC-EE4A-A842-997F-FA27EC53C761}"/>
              </a:ext>
            </a:extLst>
          </p:cNvPr>
          <p:cNvSpPr txBox="1"/>
          <p:nvPr/>
        </p:nvSpPr>
        <p:spPr>
          <a:xfrm>
            <a:off x="2739233" y="5917349"/>
            <a:ext cx="1616031" cy="369332"/>
          </a:xfrm>
          <a:prstGeom prst="rect">
            <a:avLst/>
          </a:prstGeom>
          <a:noFill/>
        </p:spPr>
        <p:txBody>
          <a:bodyPr wrap="square" rtlCol="0">
            <a:spAutoFit/>
          </a:bodyPr>
          <a:lstStyle/>
          <a:p>
            <a:r>
              <a:rPr lang="en-US" b="1" dirty="0">
                <a:solidFill>
                  <a:schemeClr val="tx1"/>
                </a:solidFill>
              </a:rPr>
              <a:t>Blind Reaching</a:t>
            </a:r>
          </a:p>
        </p:txBody>
      </p:sp>
      <p:sp>
        <p:nvSpPr>
          <p:cNvPr id="7" name="TextBox 6">
            <a:extLst>
              <a:ext uri="{FF2B5EF4-FFF2-40B4-BE49-F238E27FC236}">
                <a16:creationId xmlns:a16="http://schemas.microsoft.com/office/drawing/2014/main" id="{CED4B602-3EB2-544A-B69D-72652F440816}"/>
              </a:ext>
            </a:extLst>
          </p:cNvPr>
          <p:cNvSpPr txBox="1"/>
          <p:nvPr/>
        </p:nvSpPr>
        <p:spPr>
          <a:xfrm>
            <a:off x="5423377" y="4176797"/>
            <a:ext cx="1823839" cy="646331"/>
          </a:xfrm>
          <a:prstGeom prst="rect">
            <a:avLst/>
          </a:prstGeom>
          <a:noFill/>
        </p:spPr>
        <p:txBody>
          <a:bodyPr wrap="square" rtlCol="0">
            <a:spAutoFit/>
          </a:bodyPr>
          <a:lstStyle/>
          <a:p>
            <a:r>
              <a:rPr lang="en-US" b="1" dirty="0"/>
              <a:t>Overhead Power Line Hazards</a:t>
            </a:r>
            <a:endParaRPr lang="en-US" b="1" dirty="0">
              <a:solidFill>
                <a:schemeClr val="tx1"/>
              </a:solidFill>
            </a:endParaRPr>
          </a:p>
        </p:txBody>
      </p:sp>
      <p:sp>
        <p:nvSpPr>
          <p:cNvPr id="8" name="TextBox 7">
            <a:extLst>
              <a:ext uri="{FF2B5EF4-FFF2-40B4-BE49-F238E27FC236}">
                <a16:creationId xmlns:a16="http://schemas.microsoft.com/office/drawing/2014/main" id="{26EAF563-223F-484B-85A7-7374608370DF}"/>
              </a:ext>
            </a:extLst>
          </p:cNvPr>
          <p:cNvSpPr txBox="1"/>
          <p:nvPr/>
        </p:nvSpPr>
        <p:spPr>
          <a:xfrm>
            <a:off x="4968160" y="5917349"/>
            <a:ext cx="2427890" cy="369332"/>
          </a:xfrm>
          <a:prstGeom prst="rect">
            <a:avLst/>
          </a:prstGeom>
          <a:noFill/>
        </p:spPr>
        <p:txBody>
          <a:bodyPr wrap="square" rtlCol="0">
            <a:spAutoFit/>
          </a:bodyPr>
          <a:lstStyle/>
          <a:p>
            <a:r>
              <a:rPr lang="en-US" b="1" dirty="0"/>
              <a:t>Approved Equipment</a:t>
            </a:r>
            <a:endParaRPr lang="en-US" b="1" dirty="0">
              <a:solidFill>
                <a:schemeClr val="tx1"/>
              </a:solidFill>
            </a:endParaRPr>
          </a:p>
        </p:txBody>
      </p:sp>
      <p:pic>
        <p:nvPicPr>
          <p:cNvPr id="16" name="Picture 3" descr="https://lh3.googleusercontent.com/KmTT32pM-uSeKQzroeF3v3D2h-4HgUJJLnl67LM615f-2TBnpG4xq3OarrDNxs5SI1uHTd-BLTplZazWRoWAuJiaSbAcLmKVIh6rfQ6_3WkQa_U29IvPrrQvZZ7Iha9DEV39Yuj_T2c6WE16Dw">
            <a:hlinkClick r:id="rId11" action="ppaction://hlinksldjump"/>
            <a:extLst>
              <a:ext uri="{FF2B5EF4-FFF2-40B4-BE49-F238E27FC236}">
                <a16:creationId xmlns:a16="http://schemas.microsoft.com/office/drawing/2014/main" id="{2B9F84B3-6938-0643-B752-65C8C424DE14}"/>
              </a:ext>
            </a:extLst>
          </p:cNvPr>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5475875" y="1138358"/>
            <a:ext cx="1541035" cy="1210423"/>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37D86CB1-C309-BE4D-A5F7-30C35B63647D}"/>
              </a:ext>
            </a:extLst>
          </p:cNvPr>
          <p:cNvSpPr txBox="1"/>
          <p:nvPr/>
        </p:nvSpPr>
        <p:spPr>
          <a:xfrm>
            <a:off x="5450398" y="2294849"/>
            <a:ext cx="1796818" cy="646331"/>
          </a:xfrm>
          <a:prstGeom prst="rect">
            <a:avLst/>
          </a:prstGeom>
          <a:noFill/>
        </p:spPr>
        <p:txBody>
          <a:bodyPr wrap="square" rtlCol="0">
            <a:spAutoFit/>
          </a:bodyPr>
          <a:lstStyle/>
          <a:p>
            <a:r>
              <a:rPr lang="en-US" b="1" dirty="0"/>
              <a:t>Inspection prior to Use</a:t>
            </a:r>
            <a:endParaRPr lang="en-US" b="1" dirty="0">
              <a:solidFill>
                <a:schemeClr val="tx1"/>
              </a:solidFill>
            </a:endParaRPr>
          </a:p>
        </p:txBody>
      </p:sp>
      <p:pic>
        <p:nvPicPr>
          <p:cNvPr id="23" name="Picture 2" descr="https://www.servicemastersanfrancisco.com/wp-content/uploads/2015/07/electrical-socket-fire-safety.jpg">
            <a:hlinkClick r:id="rId13" action="ppaction://hlinksldjump"/>
            <a:extLst>
              <a:ext uri="{FF2B5EF4-FFF2-40B4-BE49-F238E27FC236}">
                <a16:creationId xmlns:a16="http://schemas.microsoft.com/office/drawing/2014/main" id="{88F25D7C-4A9F-454B-851B-97E0502BF84E}"/>
              </a:ext>
            </a:extLst>
          </p:cNvPr>
          <p:cNvPicPr>
            <a:picLocks noChangeAspect="1" noChangeArrowheads="1"/>
          </p:cNvPicPr>
          <p:nvPr/>
        </p:nvPicPr>
        <p:blipFill rotWithShape="1">
          <a:blip r:embed="rId14" cstate="email">
            <a:extLst>
              <a:ext uri="{28A0092B-C50C-407E-A947-70E740481C1C}">
                <a14:useLocalDpi xmlns:a14="http://schemas.microsoft.com/office/drawing/2010/main" val="0"/>
              </a:ext>
            </a:extLst>
          </a:blip>
          <a:srcRect t="618" r="48198" b="33554"/>
          <a:stretch/>
        </p:blipFill>
        <p:spPr bwMode="auto">
          <a:xfrm>
            <a:off x="2875273" y="2995139"/>
            <a:ext cx="1197207" cy="123975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66E134DB-60CB-724A-B77F-196582BD1C35}"/>
              </a:ext>
            </a:extLst>
          </p:cNvPr>
          <p:cNvSpPr txBox="1"/>
          <p:nvPr/>
        </p:nvSpPr>
        <p:spPr>
          <a:xfrm>
            <a:off x="2410907" y="4284102"/>
            <a:ext cx="2141011" cy="369332"/>
          </a:xfrm>
          <a:prstGeom prst="rect">
            <a:avLst/>
          </a:prstGeom>
          <a:noFill/>
        </p:spPr>
        <p:txBody>
          <a:bodyPr wrap="square" rtlCol="0">
            <a:spAutoFit/>
          </a:bodyPr>
          <a:lstStyle/>
          <a:p>
            <a:r>
              <a:rPr lang="en-US" b="1" dirty="0"/>
              <a:t>Plug Insertion Safety</a:t>
            </a:r>
            <a:endParaRPr lang="en-US" b="1" dirty="0">
              <a:solidFill>
                <a:schemeClr val="tx1"/>
              </a:solidFill>
            </a:endParaRPr>
          </a:p>
        </p:txBody>
      </p:sp>
      <p:sp>
        <p:nvSpPr>
          <p:cNvPr id="27" name="TextBox 26">
            <a:extLst>
              <a:ext uri="{FF2B5EF4-FFF2-40B4-BE49-F238E27FC236}">
                <a16:creationId xmlns:a16="http://schemas.microsoft.com/office/drawing/2014/main" id="{67C56A66-B9D2-1541-9D68-1C4C51DF0A93}"/>
              </a:ext>
            </a:extLst>
          </p:cNvPr>
          <p:cNvSpPr txBox="1"/>
          <p:nvPr/>
        </p:nvSpPr>
        <p:spPr>
          <a:xfrm>
            <a:off x="3762210" y="977076"/>
            <a:ext cx="2209271" cy="1077218"/>
          </a:xfrm>
          <a:prstGeom prst="rect">
            <a:avLst/>
          </a:prstGeom>
          <a:noFill/>
        </p:spPr>
        <p:txBody>
          <a:bodyPr wrap="square" rtlCol="0">
            <a:spAutoFit/>
          </a:bodyPr>
          <a:lstStyle/>
          <a:p>
            <a:pPr algn="ctr"/>
            <a:r>
              <a:rPr lang="en-US" sz="3200" dirty="0">
                <a:solidFill>
                  <a:schemeClr val="tx1"/>
                </a:solidFill>
                <a:latin typeface="Bernard MT Condensed" panose="02050806060905020404" pitchFamily="18" charset="77"/>
                <a:cs typeface="Baghdad" pitchFamily="2" charset="-78"/>
              </a:rPr>
              <a:t>ELECTRICAL</a:t>
            </a:r>
          </a:p>
          <a:p>
            <a:pPr algn="ctr"/>
            <a:r>
              <a:rPr lang="en-US" sz="3200" dirty="0">
                <a:latin typeface="Bernard MT Condensed" panose="02050806060905020404" pitchFamily="18" charset="77"/>
                <a:cs typeface="Baghdad" pitchFamily="2" charset="-78"/>
              </a:rPr>
              <a:t>SHOCK GANG</a:t>
            </a:r>
            <a:endParaRPr lang="en-US" sz="3200" dirty="0">
              <a:solidFill>
                <a:schemeClr val="tx1"/>
              </a:solidFill>
              <a:latin typeface="Bernard MT Condensed" panose="02050806060905020404" pitchFamily="18" charset="77"/>
              <a:cs typeface="Baghdad" pitchFamily="2" charset="-78"/>
            </a:endParaRPr>
          </a:p>
        </p:txBody>
      </p:sp>
      <p:pic>
        <p:nvPicPr>
          <p:cNvPr id="8194" name="Picture 2" descr="https://www.leadliaison.com/wp-content/uploads/2015/10/Using-Exit-Intent-to-Convert-Visitors.gif">
            <a:hlinkClick r:id="rId15" action="ppaction://hlinksldjump"/>
            <a:extLst>
              <a:ext uri="{FF2B5EF4-FFF2-40B4-BE49-F238E27FC236}">
                <a16:creationId xmlns:a16="http://schemas.microsoft.com/office/drawing/2014/main" id="{90E3F17C-CAB8-F745-9638-89F7FE695DC3}"/>
              </a:ext>
            </a:extLst>
          </p:cNvPr>
          <p:cNvPicPr>
            <a:picLocks noChangeAspect="1" noChangeArrowheads="1"/>
          </p:cNvPicPr>
          <p:nvPr/>
        </p:nvPicPr>
        <p:blipFill>
          <a:blip r:embed="rId16" cstate="email">
            <a:extLst>
              <a:ext uri="{28A0092B-C50C-407E-A947-70E740481C1C}">
                <a14:useLocalDpi xmlns:a14="http://schemas.microsoft.com/office/drawing/2010/main" val="0"/>
              </a:ext>
            </a:extLst>
          </a:blip>
          <a:srcRect/>
          <a:stretch>
            <a:fillRect/>
          </a:stretch>
        </p:blipFill>
        <p:spPr bwMode="auto">
          <a:xfrm>
            <a:off x="7607357" y="5447269"/>
            <a:ext cx="1507220" cy="756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529450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AAC70-1269-4040-9C51-DD3F97687C00}"/>
              </a:ext>
            </a:extLst>
          </p:cNvPr>
          <p:cNvSpPr>
            <a:spLocks noGrp="1"/>
          </p:cNvSpPr>
          <p:nvPr>
            <p:ph type="title"/>
          </p:nvPr>
        </p:nvSpPr>
        <p:spPr/>
        <p:txBody>
          <a:bodyPr>
            <a:normAutofit fontScale="90000"/>
          </a:bodyPr>
          <a:lstStyle/>
          <a:p>
            <a:r>
              <a:rPr lang="en-US" dirty="0"/>
              <a:t>Hidden Hazards</a:t>
            </a:r>
          </a:p>
        </p:txBody>
      </p:sp>
      <p:sp>
        <p:nvSpPr>
          <p:cNvPr id="3" name="Content Placeholder 2">
            <a:extLst>
              <a:ext uri="{FF2B5EF4-FFF2-40B4-BE49-F238E27FC236}">
                <a16:creationId xmlns:a16="http://schemas.microsoft.com/office/drawing/2014/main" id="{10F1C70E-C09D-9843-8C99-71F86C70D02D}"/>
              </a:ext>
            </a:extLst>
          </p:cNvPr>
          <p:cNvSpPr>
            <a:spLocks noGrp="1"/>
          </p:cNvSpPr>
          <p:nvPr>
            <p:ph idx="1"/>
          </p:nvPr>
        </p:nvSpPr>
        <p:spPr>
          <a:xfrm>
            <a:off x="457200" y="1371600"/>
            <a:ext cx="3532909" cy="4800600"/>
          </a:xfrm>
        </p:spPr>
        <p:txBody>
          <a:bodyPr>
            <a:normAutofit fontScale="92500"/>
          </a:bodyPr>
          <a:lstStyle/>
          <a:p>
            <a:r>
              <a:rPr lang="en-US" sz="2400" dirty="0"/>
              <a:t>Anyone can be exposed to these hazards when they are cutting, drilling, digging, or removing parts of an infrastructure</a:t>
            </a:r>
          </a:p>
          <a:p>
            <a:r>
              <a:rPr lang="en-US" sz="2400" dirty="0"/>
              <a:t>Hidden hazards need to be recognized and identified before performing work</a:t>
            </a:r>
          </a:p>
          <a:p>
            <a:r>
              <a:rPr lang="en-US" sz="2400" dirty="0"/>
              <a:t>There are multiple techniques for identifying and locating these hazards.</a:t>
            </a:r>
          </a:p>
        </p:txBody>
      </p:sp>
      <p:pic>
        <p:nvPicPr>
          <p:cNvPr id="5" name="Picture 4">
            <a:extLst>
              <a:ext uri="{FF2B5EF4-FFF2-40B4-BE49-F238E27FC236}">
                <a16:creationId xmlns:a16="http://schemas.microsoft.com/office/drawing/2014/main" id="{5078C62F-13DF-174C-96EA-CE4F04BB653F}"/>
              </a:ext>
            </a:extLst>
          </p:cNvPr>
          <p:cNvPicPr>
            <a:picLocks noChangeAspect="1"/>
          </p:cNvPicPr>
          <p:nvPr/>
        </p:nvPicPr>
        <p:blipFill>
          <a:blip r:embed="rId2"/>
          <a:stretch>
            <a:fillRect/>
          </a:stretch>
        </p:blipFill>
        <p:spPr>
          <a:xfrm>
            <a:off x="4147993" y="402336"/>
            <a:ext cx="4034559" cy="4962783"/>
          </a:xfrm>
          <a:prstGeom prst="rect">
            <a:avLst/>
          </a:prstGeom>
        </p:spPr>
      </p:pic>
      <p:pic>
        <p:nvPicPr>
          <p:cNvPr id="4" name="Picture 3">
            <a:extLst>
              <a:ext uri="{FF2B5EF4-FFF2-40B4-BE49-F238E27FC236}">
                <a16:creationId xmlns:a16="http://schemas.microsoft.com/office/drawing/2014/main" id="{68245038-42BF-DC4E-B2DB-443C2BB8DD84}"/>
              </a:ext>
            </a:extLst>
          </p:cNvPr>
          <p:cNvPicPr>
            <a:picLocks noChangeAspect="1"/>
          </p:cNvPicPr>
          <p:nvPr/>
        </p:nvPicPr>
        <p:blipFill>
          <a:blip r:embed="rId3"/>
          <a:stretch>
            <a:fillRect/>
          </a:stretch>
        </p:blipFill>
        <p:spPr>
          <a:xfrm>
            <a:off x="5392693" y="4011469"/>
            <a:ext cx="3613916" cy="2423968"/>
          </a:xfrm>
          <a:prstGeom prst="rect">
            <a:avLst/>
          </a:prstGeom>
        </p:spPr>
      </p:pic>
      <p:sp>
        <p:nvSpPr>
          <p:cNvPr id="6" name="TextBox 5">
            <a:extLst>
              <a:ext uri="{FF2B5EF4-FFF2-40B4-BE49-F238E27FC236}">
                <a16:creationId xmlns:a16="http://schemas.microsoft.com/office/drawing/2014/main" id="{66CA3B66-9F56-A04D-BFFB-6E73832E7D4C}"/>
              </a:ext>
            </a:extLst>
          </p:cNvPr>
          <p:cNvSpPr txBox="1"/>
          <p:nvPr/>
        </p:nvSpPr>
        <p:spPr>
          <a:xfrm>
            <a:off x="1784555" y="5932072"/>
            <a:ext cx="3608138" cy="523220"/>
          </a:xfrm>
          <a:prstGeom prst="rect">
            <a:avLst/>
          </a:prstGeom>
          <a:noFill/>
        </p:spPr>
        <p:txBody>
          <a:bodyPr wrap="square" rtlCol="0">
            <a:spAutoFit/>
          </a:bodyPr>
          <a:lstStyle/>
          <a:p>
            <a:r>
              <a:rPr lang="en-US" sz="1400" dirty="0">
                <a:hlinkClick r:id="rId4"/>
              </a:rPr>
              <a:t>http://efcog.org//Electrical Safety Task Group/Documents/Hidden Hazards.pdf</a:t>
            </a:r>
            <a:r>
              <a:rPr lang="en-US" sz="1400" dirty="0"/>
              <a:t> </a:t>
            </a:r>
            <a:endParaRPr lang="en-US" sz="1400" dirty="0">
              <a:solidFill>
                <a:schemeClr val="tx1"/>
              </a:solidFill>
            </a:endParaRPr>
          </a:p>
        </p:txBody>
      </p:sp>
      <p:pic>
        <p:nvPicPr>
          <p:cNvPr id="2050" name="Picture 2" descr="https://encrypted-tbn0.gstatic.com/images?q=tbn:ANd9GcRoKxOQbsVkxl1_PIb99yAiPgyOmuDU_es-OFXAEVkFQVLqb2BH">
            <a:hlinkClick r:id="rId5" action="ppaction://hlinksldjump"/>
            <a:extLst>
              <a:ext uri="{FF2B5EF4-FFF2-40B4-BE49-F238E27FC236}">
                <a16:creationId xmlns:a16="http://schemas.microsoft.com/office/drawing/2014/main" id="{BDEC83E2-A5C4-7843-B849-6E55285B1629}"/>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197466" y="0"/>
            <a:ext cx="946534" cy="1241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55833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B940D-3155-7647-8E5B-FAE6D21E005E}"/>
              </a:ext>
            </a:extLst>
          </p:cNvPr>
          <p:cNvSpPr>
            <a:spLocks noGrp="1"/>
          </p:cNvSpPr>
          <p:nvPr>
            <p:ph type="title"/>
          </p:nvPr>
        </p:nvSpPr>
        <p:spPr/>
        <p:txBody>
          <a:bodyPr>
            <a:normAutofit fontScale="90000"/>
          </a:bodyPr>
          <a:lstStyle/>
          <a:p>
            <a:r>
              <a:rPr lang="en-US" dirty="0"/>
              <a:t>Blind Reaching</a:t>
            </a:r>
          </a:p>
        </p:txBody>
      </p:sp>
      <p:sp>
        <p:nvSpPr>
          <p:cNvPr id="3" name="Content Placeholder 2">
            <a:extLst>
              <a:ext uri="{FF2B5EF4-FFF2-40B4-BE49-F238E27FC236}">
                <a16:creationId xmlns:a16="http://schemas.microsoft.com/office/drawing/2014/main" id="{B2F75B8D-D1D3-4B46-AF89-ECE9CC53DA00}"/>
              </a:ext>
            </a:extLst>
          </p:cNvPr>
          <p:cNvSpPr>
            <a:spLocks noGrp="1"/>
          </p:cNvSpPr>
          <p:nvPr>
            <p:ph idx="1"/>
          </p:nvPr>
        </p:nvSpPr>
        <p:spPr>
          <a:xfrm>
            <a:off x="457200" y="1371600"/>
            <a:ext cx="4463143" cy="4800600"/>
          </a:xfrm>
        </p:spPr>
        <p:txBody>
          <a:bodyPr>
            <a:normAutofit/>
          </a:bodyPr>
          <a:lstStyle/>
          <a:p>
            <a:r>
              <a:rPr lang="en-US" dirty="0"/>
              <a:t>Don’t reach where you can’t see!</a:t>
            </a:r>
          </a:p>
          <a:p>
            <a:r>
              <a:rPr lang="en-US" dirty="0"/>
              <a:t>Shocks while plugging in equipment are far too common and can be prevented with education.</a:t>
            </a:r>
          </a:p>
        </p:txBody>
      </p:sp>
      <p:pic>
        <p:nvPicPr>
          <p:cNvPr id="7170" name="Picture 2" descr="https://www.worksafetyposters.com.au/wp-content/uploads/2014/06/WSP1071-1.jpg">
            <a:extLst>
              <a:ext uri="{FF2B5EF4-FFF2-40B4-BE49-F238E27FC236}">
                <a16:creationId xmlns:a16="http://schemas.microsoft.com/office/drawing/2014/main" id="{0EF6AE90-D138-B942-96BB-F3657D24EC29}"/>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b="20000"/>
          <a:stretch/>
        </p:blipFill>
        <p:spPr bwMode="auto">
          <a:xfrm>
            <a:off x="6621099" y="3355558"/>
            <a:ext cx="2406065" cy="27245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A3E434A-EB21-D44D-B086-DC1B3D2125AA}"/>
              </a:ext>
            </a:extLst>
          </p:cNvPr>
          <p:cNvPicPr>
            <a:picLocks noChangeAspect="1"/>
          </p:cNvPicPr>
          <p:nvPr/>
        </p:nvPicPr>
        <p:blipFill>
          <a:blip r:embed="rId3"/>
          <a:stretch>
            <a:fillRect/>
          </a:stretch>
        </p:blipFill>
        <p:spPr>
          <a:xfrm>
            <a:off x="5034256" y="222734"/>
            <a:ext cx="3652544" cy="3040743"/>
          </a:xfrm>
          <a:prstGeom prst="rect">
            <a:avLst/>
          </a:prstGeom>
        </p:spPr>
      </p:pic>
      <p:pic>
        <p:nvPicPr>
          <p:cNvPr id="6" name="Picture 5">
            <a:extLst>
              <a:ext uri="{FF2B5EF4-FFF2-40B4-BE49-F238E27FC236}">
                <a16:creationId xmlns:a16="http://schemas.microsoft.com/office/drawing/2014/main" id="{61C7A02F-17C7-2A47-AD0F-43363E84B2E1}"/>
              </a:ext>
            </a:extLst>
          </p:cNvPr>
          <p:cNvPicPr>
            <a:picLocks noChangeAspect="1"/>
          </p:cNvPicPr>
          <p:nvPr/>
        </p:nvPicPr>
        <p:blipFill rotWithShape="1">
          <a:blip r:embed="rId4"/>
          <a:srcRect l="23810" r="32193" b="7178"/>
          <a:stretch/>
        </p:blipFill>
        <p:spPr>
          <a:xfrm>
            <a:off x="4572000" y="3355558"/>
            <a:ext cx="2295844" cy="2724561"/>
          </a:xfrm>
          <a:prstGeom prst="rect">
            <a:avLst/>
          </a:prstGeom>
        </p:spPr>
      </p:pic>
      <p:pic>
        <p:nvPicPr>
          <p:cNvPr id="8" name="Picture 2" descr="https://encrypted-tbn0.gstatic.com/images?q=tbn:ANd9GcRoKxOQbsVkxl1_PIb99yAiPgyOmuDU_es-OFXAEVkFQVLqb2BH">
            <a:hlinkClick r:id="rId5" action="ppaction://hlinksldjump"/>
            <a:extLst>
              <a:ext uri="{FF2B5EF4-FFF2-40B4-BE49-F238E27FC236}">
                <a16:creationId xmlns:a16="http://schemas.microsoft.com/office/drawing/2014/main" id="{17E1F21F-4DB2-0647-A6A9-9C310A1F0EC2}"/>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197466" y="0"/>
            <a:ext cx="946534" cy="124111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6CADE51-44BD-6B4D-A2B5-50730F3D6035}"/>
              </a:ext>
            </a:extLst>
          </p:cNvPr>
          <p:cNvSpPr/>
          <p:nvPr/>
        </p:nvSpPr>
        <p:spPr>
          <a:xfrm>
            <a:off x="938749" y="5710787"/>
            <a:ext cx="3371500" cy="369332"/>
          </a:xfrm>
          <a:prstGeom prst="rect">
            <a:avLst/>
          </a:prstGeom>
        </p:spPr>
        <p:txBody>
          <a:bodyPr wrap="none">
            <a:spAutoFit/>
          </a:bodyPr>
          <a:lstStyle/>
          <a:p>
            <a:r>
              <a:rPr lang="en-US" dirty="0">
                <a:hlinkClick r:id="rId7"/>
              </a:rPr>
              <a:t>ESFI P.I. Plug's Home Safety Video</a:t>
            </a:r>
            <a:r>
              <a:rPr lang="en-US" dirty="0"/>
              <a:t> </a:t>
            </a:r>
          </a:p>
        </p:txBody>
      </p:sp>
    </p:spTree>
    <p:extLst>
      <p:ext uri="{BB962C8B-B14F-4D97-AF65-F5344CB8AC3E}">
        <p14:creationId xmlns:p14="http://schemas.microsoft.com/office/powerpoint/2010/main" val="21501388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1DAA2-A4C2-6041-B7D2-E5938311623E}"/>
              </a:ext>
            </a:extLst>
          </p:cNvPr>
          <p:cNvSpPr>
            <a:spLocks noGrp="1"/>
          </p:cNvSpPr>
          <p:nvPr>
            <p:ph type="title"/>
          </p:nvPr>
        </p:nvSpPr>
        <p:spPr/>
        <p:txBody>
          <a:bodyPr>
            <a:normAutofit fontScale="90000"/>
          </a:bodyPr>
          <a:lstStyle/>
          <a:p>
            <a:r>
              <a:rPr lang="en-US" dirty="0"/>
              <a:t>Inspecting Equipment prior to Use</a:t>
            </a:r>
          </a:p>
        </p:txBody>
      </p:sp>
      <p:sp>
        <p:nvSpPr>
          <p:cNvPr id="3" name="Content Placeholder 2">
            <a:extLst>
              <a:ext uri="{FF2B5EF4-FFF2-40B4-BE49-F238E27FC236}">
                <a16:creationId xmlns:a16="http://schemas.microsoft.com/office/drawing/2014/main" id="{3B8D6AD2-8A40-6442-869B-E5A727CB9B9B}"/>
              </a:ext>
            </a:extLst>
          </p:cNvPr>
          <p:cNvSpPr>
            <a:spLocks noGrp="1"/>
          </p:cNvSpPr>
          <p:nvPr>
            <p:ph idx="1"/>
          </p:nvPr>
        </p:nvSpPr>
        <p:spPr>
          <a:xfrm>
            <a:off x="425669" y="1154026"/>
            <a:ext cx="3713018" cy="4800600"/>
          </a:xfrm>
        </p:spPr>
        <p:txBody>
          <a:bodyPr>
            <a:normAutofit/>
          </a:bodyPr>
          <a:lstStyle/>
          <a:p>
            <a:r>
              <a:rPr lang="en-US" sz="2000" dirty="0"/>
              <a:t>Surge protectors, overloading them makes them a fire hazard or an electrical shock hazard.</a:t>
            </a:r>
          </a:p>
          <a:p>
            <a:r>
              <a:rPr lang="en-US" sz="2000" dirty="0"/>
              <a:t>Visually inspect equipment before use, look for:</a:t>
            </a:r>
          </a:p>
          <a:p>
            <a:pPr lvl="1"/>
            <a:r>
              <a:rPr lang="en-US" sz="1600" b="1" dirty="0"/>
              <a:t>Loose parts and damaged outer jacket for cracks </a:t>
            </a:r>
          </a:p>
          <a:p>
            <a:pPr lvl="1"/>
            <a:r>
              <a:rPr lang="en-US" sz="1600" b="1" dirty="0"/>
              <a:t>Discolor due to heat</a:t>
            </a:r>
          </a:p>
          <a:p>
            <a:pPr lvl="1"/>
            <a:r>
              <a:rPr lang="en-US" sz="1600" b="1" dirty="0"/>
              <a:t> Pinched points</a:t>
            </a:r>
          </a:p>
          <a:p>
            <a:pPr marL="0" indent="0">
              <a:buNone/>
            </a:pPr>
            <a:endParaRPr lang="en-US" sz="2000" dirty="0"/>
          </a:p>
        </p:txBody>
      </p:sp>
      <p:pic>
        <p:nvPicPr>
          <p:cNvPr id="5123" name="Picture 3" descr="https://lh3.googleusercontent.com/KmTT32pM-uSeKQzroeF3v3D2h-4HgUJJLnl67LM615f-2TBnpG4xq3OarrDNxs5SI1uHTd-BLTplZazWRoWAuJiaSbAcLmKVIh6rfQ6_3WkQa_U29IvPrrQvZZ7Iha9DEV39Yuj_T2c6WE16Dw">
            <a:extLst>
              <a:ext uri="{FF2B5EF4-FFF2-40B4-BE49-F238E27FC236}">
                <a16:creationId xmlns:a16="http://schemas.microsoft.com/office/drawing/2014/main" id="{DEB82195-1BB3-9841-B3D3-B7E7BE975FE0}"/>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764056" y="3825506"/>
            <a:ext cx="2227011" cy="174923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C73F447-CDD4-DA45-AE39-839087B07BDC}"/>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11322"/>
          <a:stretch/>
        </p:blipFill>
        <p:spPr>
          <a:xfrm>
            <a:off x="3423547" y="3825506"/>
            <a:ext cx="3161451" cy="1576978"/>
          </a:xfrm>
          <a:prstGeom prst="rect">
            <a:avLst/>
          </a:prstGeom>
        </p:spPr>
      </p:pic>
      <p:pic>
        <p:nvPicPr>
          <p:cNvPr id="8" name="Picture 7">
            <a:extLst>
              <a:ext uri="{FF2B5EF4-FFF2-40B4-BE49-F238E27FC236}">
                <a16:creationId xmlns:a16="http://schemas.microsoft.com/office/drawing/2014/main" id="{57288420-550F-AD4D-9B29-029F9A07C43F}"/>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15896" t="11187" b="33027"/>
          <a:stretch/>
        </p:blipFill>
        <p:spPr>
          <a:xfrm>
            <a:off x="4572000" y="1154026"/>
            <a:ext cx="1821030" cy="2150307"/>
          </a:xfrm>
          <a:prstGeom prst="rect">
            <a:avLst/>
          </a:prstGeom>
        </p:spPr>
      </p:pic>
      <p:pic>
        <p:nvPicPr>
          <p:cNvPr id="11" name="Picture 10">
            <a:extLst>
              <a:ext uri="{FF2B5EF4-FFF2-40B4-BE49-F238E27FC236}">
                <a16:creationId xmlns:a16="http://schemas.microsoft.com/office/drawing/2014/main" id="{9682CF8B-62AA-B14D-8ABE-FFC7C1F067EF}"/>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826342" y="1140521"/>
            <a:ext cx="2164725" cy="2230264"/>
          </a:xfrm>
          <a:prstGeom prst="rect">
            <a:avLst/>
          </a:prstGeom>
        </p:spPr>
      </p:pic>
      <p:sp>
        <p:nvSpPr>
          <p:cNvPr id="13" name="TextBox 12">
            <a:extLst>
              <a:ext uri="{FF2B5EF4-FFF2-40B4-BE49-F238E27FC236}">
                <a16:creationId xmlns:a16="http://schemas.microsoft.com/office/drawing/2014/main" id="{DC85DC50-5DFC-114C-96B2-25677F7ABE4A}"/>
              </a:ext>
            </a:extLst>
          </p:cNvPr>
          <p:cNvSpPr txBox="1"/>
          <p:nvPr/>
        </p:nvSpPr>
        <p:spPr>
          <a:xfrm>
            <a:off x="451670" y="4347553"/>
            <a:ext cx="2792820" cy="1200329"/>
          </a:xfrm>
          <a:prstGeom prst="rect">
            <a:avLst/>
          </a:prstGeom>
          <a:noFill/>
        </p:spPr>
        <p:txBody>
          <a:bodyPr wrap="square" rtlCol="0">
            <a:spAutoFit/>
          </a:bodyPr>
          <a:lstStyle/>
          <a:p>
            <a:r>
              <a:rPr lang="en-US" b="1" dirty="0">
                <a:solidFill>
                  <a:srgbClr val="00194F"/>
                </a:solidFill>
              </a:rPr>
              <a:t>To see more information regarding equipment inspection click the link below</a:t>
            </a:r>
          </a:p>
        </p:txBody>
      </p:sp>
      <p:sp>
        <p:nvSpPr>
          <p:cNvPr id="15" name="Rectangle 14">
            <a:extLst>
              <a:ext uri="{FF2B5EF4-FFF2-40B4-BE49-F238E27FC236}">
                <a16:creationId xmlns:a16="http://schemas.microsoft.com/office/drawing/2014/main" id="{69D0D656-AF55-CE49-AC6F-360089DED975}"/>
              </a:ext>
            </a:extLst>
          </p:cNvPr>
          <p:cNvSpPr/>
          <p:nvPr/>
        </p:nvSpPr>
        <p:spPr>
          <a:xfrm>
            <a:off x="2610464" y="5719099"/>
            <a:ext cx="4572000" cy="646331"/>
          </a:xfrm>
          <a:prstGeom prst="rect">
            <a:avLst/>
          </a:prstGeom>
        </p:spPr>
        <p:txBody>
          <a:bodyPr>
            <a:spAutoFit/>
          </a:bodyPr>
          <a:lstStyle/>
          <a:p>
            <a:r>
              <a:rPr lang="en-US" dirty="0">
                <a:hlinkClick r:id="rId6"/>
              </a:rPr>
              <a:t>https://safetyculture.com/topics/electrical-hazards/</a:t>
            </a:r>
            <a:r>
              <a:rPr lang="en-US" dirty="0"/>
              <a:t> </a:t>
            </a:r>
          </a:p>
        </p:txBody>
      </p:sp>
      <p:pic>
        <p:nvPicPr>
          <p:cNvPr id="10" name="Picture 2" descr="https://encrypted-tbn0.gstatic.com/images?q=tbn:ANd9GcRoKxOQbsVkxl1_PIb99yAiPgyOmuDU_es-OFXAEVkFQVLqb2BH">
            <a:hlinkClick r:id="rId7" action="ppaction://hlinksldjump"/>
            <a:extLst>
              <a:ext uri="{FF2B5EF4-FFF2-40B4-BE49-F238E27FC236}">
                <a16:creationId xmlns:a16="http://schemas.microsoft.com/office/drawing/2014/main" id="{7B8217ED-4976-9445-B151-C27232A65D2F}"/>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8197466" y="0"/>
            <a:ext cx="946534" cy="1241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71639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95944-F500-F048-915C-16269F269ECC}"/>
              </a:ext>
            </a:extLst>
          </p:cNvPr>
          <p:cNvSpPr>
            <a:spLocks noGrp="1"/>
          </p:cNvSpPr>
          <p:nvPr>
            <p:ph type="title"/>
          </p:nvPr>
        </p:nvSpPr>
        <p:spPr/>
        <p:txBody>
          <a:bodyPr>
            <a:normAutofit fontScale="90000"/>
          </a:bodyPr>
          <a:lstStyle/>
          <a:p>
            <a:r>
              <a:rPr lang="en-US" dirty="0"/>
              <a:t>Plug Insertion Safety</a:t>
            </a:r>
          </a:p>
        </p:txBody>
      </p:sp>
      <p:sp>
        <p:nvSpPr>
          <p:cNvPr id="3" name="Content Placeholder 2">
            <a:extLst>
              <a:ext uri="{FF2B5EF4-FFF2-40B4-BE49-F238E27FC236}">
                <a16:creationId xmlns:a16="http://schemas.microsoft.com/office/drawing/2014/main" id="{E9A065D5-B01E-4B42-94F0-B68500BBB1AA}"/>
              </a:ext>
            </a:extLst>
          </p:cNvPr>
          <p:cNvSpPr>
            <a:spLocks noGrp="1"/>
          </p:cNvSpPr>
          <p:nvPr>
            <p:ph sz="half" idx="1"/>
          </p:nvPr>
        </p:nvSpPr>
        <p:spPr>
          <a:xfrm>
            <a:off x="206478" y="798875"/>
            <a:ext cx="5692877" cy="5225845"/>
          </a:xfrm>
        </p:spPr>
        <p:txBody>
          <a:bodyPr>
            <a:noAutofit/>
          </a:bodyPr>
          <a:lstStyle/>
          <a:p>
            <a:r>
              <a:rPr lang="en-US" sz="2000" dirty="0"/>
              <a:t>Plugs not fully inserted into the receptacle can complete the electrical circuit causing:</a:t>
            </a:r>
          </a:p>
          <a:p>
            <a:pPr lvl="1"/>
            <a:r>
              <a:rPr lang="en-US" sz="1800" b="0" dirty="0"/>
              <a:t>severe injury to people’s fingers/hands (also through conductive objects such as tape measure, jewelry</a:t>
            </a:r>
            <a:r>
              <a:rPr lang="en-US" sz="1800" dirty="0"/>
              <a:t>, etc.</a:t>
            </a:r>
          </a:p>
          <a:p>
            <a:pPr lvl="1"/>
            <a:r>
              <a:rPr lang="en-US" sz="1800" b="0" dirty="0"/>
              <a:t>2015, related to over 5,500 emergenc</a:t>
            </a:r>
            <a:r>
              <a:rPr lang="en-US" sz="1800" dirty="0"/>
              <a:t>y room visits</a:t>
            </a:r>
          </a:p>
          <a:p>
            <a:pPr lvl="1"/>
            <a:r>
              <a:rPr lang="en-US" sz="1800" b="0" dirty="0"/>
              <a:t>Since 2008 NFPA/NEC has been developing guidance</a:t>
            </a:r>
          </a:p>
          <a:p>
            <a:pPr lvl="1"/>
            <a:r>
              <a:rPr lang="en-US" sz="1800" dirty="0"/>
              <a:t>thermal loads that can lead to fire</a:t>
            </a:r>
            <a:endParaRPr lang="en-US" sz="1800" b="0" dirty="0"/>
          </a:p>
          <a:p>
            <a:r>
              <a:rPr lang="en-US" sz="2000" dirty="0"/>
              <a:t>Prevention can include:</a:t>
            </a:r>
          </a:p>
          <a:p>
            <a:pPr lvl="1"/>
            <a:r>
              <a:rPr lang="en-US" sz="1800" dirty="0"/>
              <a:t>Awareness training, for both work and home</a:t>
            </a:r>
          </a:p>
          <a:p>
            <a:pPr lvl="2"/>
            <a:r>
              <a:rPr lang="en-US" sz="1600" b="1" dirty="0"/>
              <a:t>Fully insert plugs!</a:t>
            </a:r>
          </a:p>
          <a:p>
            <a:pPr lvl="2"/>
            <a:r>
              <a:rPr lang="en-US" sz="1600" dirty="0"/>
              <a:t>Gripping the end by the plug grip, not cord or stress relief</a:t>
            </a:r>
          </a:p>
          <a:p>
            <a:pPr lvl="2"/>
            <a:r>
              <a:rPr lang="en-US" sz="1600" dirty="0"/>
              <a:t>Not stressing the cord ends with sharp angles or hanging</a:t>
            </a:r>
          </a:p>
          <a:p>
            <a:pPr lvl="2"/>
            <a:r>
              <a:rPr lang="en-US" sz="1600" dirty="0"/>
              <a:t>Using correct gauge and grounding for the job</a:t>
            </a:r>
          </a:p>
        </p:txBody>
      </p:sp>
      <p:pic>
        <p:nvPicPr>
          <p:cNvPr id="9" name="Content Placeholder 4">
            <a:extLst>
              <a:ext uri="{FF2B5EF4-FFF2-40B4-BE49-F238E27FC236}">
                <a16:creationId xmlns:a16="http://schemas.microsoft.com/office/drawing/2014/main" id="{911BCB3F-7A32-2049-B94F-D2ACA7D71E84}"/>
              </a:ext>
            </a:extLst>
          </p:cNvPr>
          <p:cNvPicPr>
            <a:picLocks noChangeAspect="1"/>
          </p:cNvPicPr>
          <p:nvPr/>
        </p:nvPicPr>
        <p:blipFill rotWithShape="1">
          <a:blip r:embed="rId2">
            <a:extLst>
              <a:ext uri="{28A0092B-C50C-407E-A947-70E740481C1C}">
                <a14:useLocalDpi xmlns:a14="http://schemas.microsoft.com/office/drawing/2010/main" val="0"/>
              </a:ext>
            </a:extLst>
          </a:blip>
          <a:srcRect t="18018" r="51587"/>
          <a:stretch/>
        </p:blipFill>
        <p:spPr>
          <a:xfrm>
            <a:off x="5673663" y="2391695"/>
            <a:ext cx="3470337" cy="4171335"/>
          </a:xfrm>
          <a:prstGeom prst="rect">
            <a:avLst/>
          </a:prstGeom>
        </p:spPr>
      </p:pic>
      <p:pic>
        <p:nvPicPr>
          <p:cNvPr id="5" name="Picture 2" descr="https://www.servicemastersanfrancisco.com/wp-content/uploads/2015/07/electrical-socket-fire-safety.jpg">
            <a:extLst>
              <a:ext uri="{FF2B5EF4-FFF2-40B4-BE49-F238E27FC236}">
                <a16:creationId xmlns:a16="http://schemas.microsoft.com/office/drawing/2014/main" id="{DF0E2B73-06BF-A44E-A9F3-6B3F2942E2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18" r="48198" b="33554"/>
          <a:stretch/>
        </p:blipFill>
        <p:spPr bwMode="auto">
          <a:xfrm>
            <a:off x="6305058" y="105695"/>
            <a:ext cx="2207545" cy="2286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encrypted-tbn0.gstatic.com/images?q=tbn:ANd9GcRoKxOQbsVkxl1_PIb99yAiPgyOmuDU_es-OFXAEVkFQVLqb2BH">
            <a:hlinkClick r:id="rId4" action="ppaction://hlinksldjump"/>
            <a:extLst>
              <a:ext uri="{FF2B5EF4-FFF2-40B4-BE49-F238E27FC236}">
                <a16:creationId xmlns:a16="http://schemas.microsoft.com/office/drawing/2014/main" id="{924B07E9-2F3E-3049-A455-38DECC35E0E3}"/>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197466" y="0"/>
            <a:ext cx="946534" cy="124111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5AAA494-3CEA-714F-AAA8-CCBA1E612C19}"/>
              </a:ext>
            </a:extLst>
          </p:cNvPr>
          <p:cNvSpPr/>
          <p:nvPr/>
        </p:nvSpPr>
        <p:spPr>
          <a:xfrm>
            <a:off x="1883328" y="5978255"/>
            <a:ext cx="4572000" cy="584775"/>
          </a:xfrm>
          <a:prstGeom prst="rect">
            <a:avLst/>
          </a:prstGeom>
        </p:spPr>
        <p:txBody>
          <a:bodyPr>
            <a:spAutoFit/>
          </a:bodyPr>
          <a:lstStyle/>
          <a:p>
            <a:r>
              <a:rPr lang="en-US" sz="1600" dirty="0">
                <a:hlinkClick r:id="rId6"/>
              </a:rPr>
              <a:t>https://www.nfpa.org/-/media/Files/Code-or-topic-fact-sheets/InjuriesElectricalOutletsFactSheet.pdf</a:t>
            </a:r>
            <a:r>
              <a:rPr lang="en-US" sz="1600" dirty="0"/>
              <a:t> </a:t>
            </a:r>
          </a:p>
        </p:txBody>
      </p:sp>
    </p:spTree>
    <p:extLst>
      <p:ext uri="{BB962C8B-B14F-4D97-AF65-F5344CB8AC3E}">
        <p14:creationId xmlns:p14="http://schemas.microsoft.com/office/powerpoint/2010/main" val="3489830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ABD49-C07D-9046-B4F5-3DB265A84657}"/>
              </a:ext>
            </a:extLst>
          </p:cNvPr>
          <p:cNvSpPr>
            <a:spLocks noGrp="1"/>
          </p:cNvSpPr>
          <p:nvPr>
            <p:ph type="title"/>
          </p:nvPr>
        </p:nvSpPr>
        <p:spPr/>
        <p:txBody>
          <a:bodyPr>
            <a:normAutofit fontScale="90000"/>
          </a:bodyPr>
          <a:lstStyle/>
          <a:p>
            <a:r>
              <a:rPr lang="en-US" dirty="0"/>
              <a:t>Overhead Power Line Hazards</a:t>
            </a:r>
          </a:p>
        </p:txBody>
      </p:sp>
      <p:sp>
        <p:nvSpPr>
          <p:cNvPr id="3" name="Content Placeholder 2">
            <a:extLst>
              <a:ext uri="{FF2B5EF4-FFF2-40B4-BE49-F238E27FC236}">
                <a16:creationId xmlns:a16="http://schemas.microsoft.com/office/drawing/2014/main" id="{352C5531-11E9-7444-B162-A5057860B6FF}"/>
              </a:ext>
            </a:extLst>
          </p:cNvPr>
          <p:cNvSpPr>
            <a:spLocks noGrp="1"/>
          </p:cNvSpPr>
          <p:nvPr>
            <p:ph idx="1"/>
          </p:nvPr>
        </p:nvSpPr>
        <p:spPr>
          <a:xfrm>
            <a:off x="457200" y="1371600"/>
            <a:ext cx="3849331" cy="4800600"/>
          </a:xfrm>
        </p:spPr>
        <p:txBody>
          <a:bodyPr>
            <a:normAutofit/>
          </a:bodyPr>
          <a:lstStyle/>
          <a:p>
            <a:r>
              <a:rPr lang="en-US" sz="2000" dirty="0"/>
              <a:t>Contact can occur when lines are broken from their supports due to such things as vehicles striking poles/guy lines or extreme weather conditions</a:t>
            </a:r>
          </a:p>
          <a:p>
            <a:r>
              <a:rPr lang="en-US" sz="2000" dirty="0"/>
              <a:t>Injury can also occur when direct contact is made with equipment or objects such as cranes or ladders.</a:t>
            </a:r>
          </a:p>
          <a:p>
            <a:r>
              <a:rPr lang="en-US" sz="2000" dirty="0"/>
              <a:t>Step and touch potentials exist when higher voltages are introduced into the earth and a person is at a difference of potential.</a:t>
            </a:r>
          </a:p>
        </p:txBody>
      </p:sp>
      <p:pic>
        <p:nvPicPr>
          <p:cNvPr id="5" name="Picture 4">
            <a:extLst>
              <a:ext uri="{FF2B5EF4-FFF2-40B4-BE49-F238E27FC236}">
                <a16:creationId xmlns:a16="http://schemas.microsoft.com/office/drawing/2014/main" id="{69348522-244D-F74E-A59F-A5C0A214EA9A}"/>
              </a:ext>
            </a:extLst>
          </p:cNvPr>
          <p:cNvPicPr>
            <a:picLocks noChangeAspect="1"/>
          </p:cNvPicPr>
          <p:nvPr/>
        </p:nvPicPr>
        <p:blipFill>
          <a:blip r:embed="rId2"/>
          <a:stretch>
            <a:fillRect/>
          </a:stretch>
        </p:blipFill>
        <p:spPr>
          <a:xfrm>
            <a:off x="4306531" y="1371600"/>
            <a:ext cx="4837469" cy="2979881"/>
          </a:xfrm>
          <a:prstGeom prst="rect">
            <a:avLst/>
          </a:prstGeom>
        </p:spPr>
      </p:pic>
      <p:sp>
        <p:nvSpPr>
          <p:cNvPr id="4" name="TextBox 3">
            <a:extLst>
              <a:ext uri="{FF2B5EF4-FFF2-40B4-BE49-F238E27FC236}">
                <a16:creationId xmlns:a16="http://schemas.microsoft.com/office/drawing/2014/main" id="{D89C42BE-E27B-B44F-AE90-8BA2D8A7CD1A}"/>
              </a:ext>
            </a:extLst>
          </p:cNvPr>
          <p:cNvSpPr txBox="1"/>
          <p:nvPr/>
        </p:nvSpPr>
        <p:spPr>
          <a:xfrm>
            <a:off x="4689987" y="5073445"/>
            <a:ext cx="3996813" cy="369332"/>
          </a:xfrm>
          <a:prstGeom prst="rect">
            <a:avLst/>
          </a:prstGeom>
          <a:noFill/>
        </p:spPr>
        <p:txBody>
          <a:bodyPr wrap="square" rtlCol="0">
            <a:spAutoFit/>
          </a:bodyPr>
          <a:lstStyle/>
          <a:p>
            <a:r>
              <a:rPr lang="en-US" dirty="0">
                <a:hlinkClick r:id="rId3"/>
              </a:rPr>
              <a:t>Downed Power Line Safety Video</a:t>
            </a:r>
            <a:r>
              <a:rPr lang="en-US" dirty="0"/>
              <a:t> </a:t>
            </a:r>
            <a:endParaRPr lang="en-US" dirty="0">
              <a:solidFill>
                <a:schemeClr val="tx1"/>
              </a:solidFill>
            </a:endParaRPr>
          </a:p>
        </p:txBody>
      </p:sp>
      <p:pic>
        <p:nvPicPr>
          <p:cNvPr id="6" name="Picture 2" descr="https://encrypted-tbn0.gstatic.com/images?q=tbn:ANd9GcRoKxOQbsVkxl1_PIb99yAiPgyOmuDU_es-OFXAEVkFQVLqb2BH">
            <a:hlinkClick r:id="rId4" action="ppaction://hlinksldjump"/>
            <a:extLst>
              <a:ext uri="{FF2B5EF4-FFF2-40B4-BE49-F238E27FC236}">
                <a16:creationId xmlns:a16="http://schemas.microsoft.com/office/drawing/2014/main" id="{FC0BD52D-4AC6-914A-AB09-5DC01E64E12F}"/>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197466" y="0"/>
            <a:ext cx="946534" cy="1241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38220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1BA33-782F-B04D-8479-57AF97C71C61}"/>
              </a:ext>
            </a:extLst>
          </p:cNvPr>
          <p:cNvSpPr>
            <a:spLocks noGrp="1"/>
          </p:cNvSpPr>
          <p:nvPr>
            <p:ph type="title"/>
          </p:nvPr>
        </p:nvSpPr>
        <p:spPr/>
        <p:txBody>
          <a:bodyPr>
            <a:normAutofit fontScale="90000"/>
          </a:bodyPr>
          <a:lstStyle/>
          <a:p>
            <a:r>
              <a:rPr lang="en-US" dirty="0"/>
              <a:t>Approved Equipment</a:t>
            </a:r>
          </a:p>
        </p:txBody>
      </p:sp>
      <p:sp>
        <p:nvSpPr>
          <p:cNvPr id="3" name="Content Placeholder 2">
            <a:extLst>
              <a:ext uri="{FF2B5EF4-FFF2-40B4-BE49-F238E27FC236}">
                <a16:creationId xmlns:a16="http://schemas.microsoft.com/office/drawing/2014/main" id="{289F303B-80B2-AA43-AD18-95DC7E4CB84F}"/>
              </a:ext>
            </a:extLst>
          </p:cNvPr>
          <p:cNvSpPr>
            <a:spLocks noGrp="1"/>
          </p:cNvSpPr>
          <p:nvPr>
            <p:ph idx="1"/>
          </p:nvPr>
        </p:nvSpPr>
        <p:spPr>
          <a:xfrm>
            <a:off x="400050" y="867102"/>
            <a:ext cx="4459114" cy="5247947"/>
          </a:xfrm>
        </p:spPr>
        <p:txBody>
          <a:bodyPr>
            <a:normAutofit/>
          </a:bodyPr>
          <a:lstStyle/>
          <a:p>
            <a:r>
              <a:rPr lang="en-US" sz="2400" dirty="0"/>
              <a:t>The approval process assures that electrical equipment does not present hazards to users, including shock, even under single-fault conditions.</a:t>
            </a:r>
          </a:p>
          <a:p>
            <a:pPr lvl="1"/>
            <a:r>
              <a:rPr lang="en-US" sz="2000" dirty="0"/>
              <a:t>All equipment must be approved by one of three means.</a:t>
            </a:r>
          </a:p>
          <a:p>
            <a:pPr lvl="1"/>
            <a:r>
              <a:rPr lang="en-US" sz="2000" dirty="0"/>
              <a:t>A NRTL listing seal is the preferred means.</a:t>
            </a:r>
          </a:p>
          <a:p>
            <a:pPr lvl="1"/>
            <a:r>
              <a:rPr lang="en-US" sz="2000" dirty="0"/>
              <a:t>NRTL field inspections or AHJ inspections may be used when the needed equipment is not available with a NRTL listing.</a:t>
            </a:r>
          </a:p>
        </p:txBody>
      </p:sp>
      <p:pic>
        <p:nvPicPr>
          <p:cNvPr id="4" name="Picture 6" descr="CSA_125US">
            <a:extLst>
              <a:ext uri="{FF2B5EF4-FFF2-40B4-BE49-F238E27FC236}">
                <a16:creationId xmlns:a16="http://schemas.microsoft.com/office/drawing/2014/main" id="{E1232DD1-F394-DA4F-AE83-254576A61D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5618" y="2519691"/>
            <a:ext cx="1371600" cy="1148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tuvamn">
            <a:extLst>
              <a:ext uri="{FF2B5EF4-FFF2-40B4-BE49-F238E27FC236}">
                <a16:creationId xmlns:a16="http://schemas.microsoft.com/office/drawing/2014/main" id="{7AE10C4C-23F3-1F4D-AEAF-0FE642346F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8339" y="3779996"/>
            <a:ext cx="1371600" cy="1344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ul">
            <a:extLst>
              <a:ext uri="{FF2B5EF4-FFF2-40B4-BE49-F238E27FC236}">
                <a16:creationId xmlns:a16="http://schemas.microsoft.com/office/drawing/2014/main" id="{9380D8FA-711D-F541-BB49-48B92C6290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3514" y="2519691"/>
            <a:ext cx="914400" cy="967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appmark">
            <a:extLst>
              <a:ext uri="{FF2B5EF4-FFF2-40B4-BE49-F238E27FC236}">
                <a16:creationId xmlns:a16="http://schemas.microsoft.com/office/drawing/2014/main" id="{E7473BDC-6597-A644-8369-DE4C8C3C18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6314" y="3688033"/>
            <a:ext cx="1828800" cy="102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0">
            <a:extLst>
              <a:ext uri="{FF2B5EF4-FFF2-40B4-BE49-F238E27FC236}">
                <a16:creationId xmlns:a16="http://schemas.microsoft.com/office/drawing/2014/main" id="{1088C277-B975-BE44-9C32-805C14DD099A}"/>
              </a:ext>
            </a:extLst>
          </p:cNvPr>
          <p:cNvSpPr>
            <a:spLocks noChangeArrowheads="1"/>
          </p:cNvSpPr>
          <p:nvPr/>
        </p:nvSpPr>
        <p:spPr bwMode="auto">
          <a:xfrm>
            <a:off x="276081" y="5671632"/>
            <a:ext cx="48801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solidFill>
                  <a:schemeClr val="accent2"/>
                </a:solidFill>
                <a:latin typeface="Calibri" charset="0"/>
                <a:hlinkClick r:id="rId6"/>
              </a:rPr>
              <a:t>https://www.osha.gov/dts/otpca/nrtl/nrtllist.html</a:t>
            </a:r>
            <a:endParaRPr lang="en-US" dirty="0">
              <a:solidFill>
                <a:schemeClr val="accent2"/>
              </a:solidFill>
              <a:latin typeface="Calibri" charset="0"/>
            </a:endParaRPr>
          </a:p>
        </p:txBody>
      </p:sp>
      <p:pic>
        <p:nvPicPr>
          <p:cNvPr id="9" name="Picture 12" descr="140px-Cemark">
            <a:extLst>
              <a:ext uri="{FF2B5EF4-FFF2-40B4-BE49-F238E27FC236}">
                <a16:creationId xmlns:a16="http://schemas.microsoft.com/office/drawing/2014/main" id="{7E3077BF-6D44-0045-A435-DB22E13D7CFC}"/>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327650" y="5124450"/>
            <a:ext cx="10668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13">
            <a:extLst>
              <a:ext uri="{FF2B5EF4-FFF2-40B4-BE49-F238E27FC236}">
                <a16:creationId xmlns:a16="http://schemas.microsoft.com/office/drawing/2014/main" id="{DC28635F-B4E0-BE40-A3D8-E67B57FDCD1D}"/>
              </a:ext>
            </a:extLst>
          </p:cNvPr>
          <p:cNvGrpSpPr>
            <a:grpSpLocks/>
          </p:cNvGrpSpPr>
          <p:nvPr/>
        </p:nvGrpSpPr>
        <p:grpSpPr bwMode="auto">
          <a:xfrm>
            <a:off x="5213350" y="4819650"/>
            <a:ext cx="1295400" cy="1295400"/>
            <a:chOff x="2160" y="4032"/>
            <a:chExt cx="1152" cy="1152"/>
          </a:xfrm>
        </p:grpSpPr>
        <p:sp>
          <p:nvSpPr>
            <p:cNvPr id="11" name="Line 14">
              <a:extLst>
                <a:ext uri="{FF2B5EF4-FFF2-40B4-BE49-F238E27FC236}">
                  <a16:creationId xmlns:a16="http://schemas.microsoft.com/office/drawing/2014/main" id="{DDE9B62E-99B7-1D47-B630-B2E7A4EF2CCE}"/>
                </a:ext>
              </a:extLst>
            </p:cNvPr>
            <p:cNvSpPr>
              <a:spLocks noChangeShapeType="1"/>
            </p:cNvSpPr>
            <p:nvPr/>
          </p:nvSpPr>
          <p:spPr bwMode="auto">
            <a:xfrm>
              <a:off x="2160" y="4032"/>
              <a:ext cx="1152" cy="1152"/>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Line 15">
              <a:extLst>
                <a:ext uri="{FF2B5EF4-FFF2-40B4-BE49-F238E27FC236}">
                  <a16:creationId xmlns:a16="http://schemas.microsoft.com/office/drawing/2014/main" id="{A2DBDB07-471E-0B45-A8B5-F91809D31826}"/>
                </a:ext>
              </a:extLst>
            </p:cNvPr>
            <p:cNvSpPr>
              <a:spLocks noChangeShapeType="1"/>
            </p:cNvSpPr>
            <p:nvPr/>
          </p:nvSpPr>
          <p:spPr bwMode="auto">
            <a:xfrm flipH="1">
              <a:off x="2160" y="4032"/>
              <a:ext cx="1152" cy="1152"/>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3" name="Rectangle 16">
            <a:extLst>
              <a:ext uri="{FF2B5EF4-FFF2-40B4-BE49-F238E27FC236}">
                <a16:creationId xmlns:a16="http://schemas.microsoft.com/office/drawing/2014/main" id="{9384D51E-36AF-A94F-B326-B073AE4A0689}"/>
              </a:ext>
            </a:extLst>
          </p:cNvPr>
          <p:cNvSpPr>
            <a:spLocks noChangeArrowheads="1"/>
          </p:cNvSpPr>
          <p:nvPr/>
        </p:nvSpPr>
        <p:spPr bwMode="auto">
          <a:xfrm>
            <a:off x="6394450" y="6040964"/>
            <a:ext cx="355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latin typeface="Calibri" charset="0"/>
              </a:rPr>
              <a:t>Note:  “</a:t>
            </a:r>
            <a:r>
              <a:rPr lang="en-US" altLang="ja-JP" b="1" i="1" dirty="0">
                <a:latin typeface="Calibri" charset="0"/>
              </a:rPr>
              <a:t>CE</a:t>
            </a:r>
            <a:r>
              <a:rPr lang="en-US" dirty="0">
                <a:latin typeface="Calibri" charset="0"/>
              </a:rPr>
              <a:t>”</a:t>
            </a:r>
            <a:r>
              <a:rPr lang="en-US" altLang="ja-JP" dirty="0">
                <a:latin typeface="Calibri" charset="0"/>
              </a:rPr>
              <a:t> is not an NRTL. </a:t>
            </a:r>
            <a:endParaRPr lang="en-US" dirty="0">
              <a:latin typeface="Calibri" charset="0"/>
            </a:endParaRPr>
          </a:p>
        </p:txBody>
      </p:sp>
      <p:pic>
        <p:nvPicPr>
          <p:cNvPr id="6146" name="Picture 2" descr="https://lh4.googleusercontent.com/fgnFMhkyTX3CBhhkvyUTnqIBsEOh7PkCeOnHHS7PLmUPMESCjMcQLnTl4m-2VzBI7GX1dRaJXR4hCGx6UtuLKOul-gEtNLmpXwHNmF83yn3XX1lqWaCtUp2i0kDqb36ja_FiTcGbeu_f_jh9bQ">
            <a:extLst>
              <a:ext uri="{FF2B5EF4-FFF2-40B4-BE49-F238E27FC236}">
                <a16:creationId xmlns:a16="http://schemas.microsoft.com/office/drawing/2014/main" id="{F4C7120B-9347-6A4E-8CAA-CF6F39F7263A}"/>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916314" y="55579"/>
            <a:ext cx="4070099" cy="233394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s://encrypted-tbn0.gstatic.com/images?q=tbn:ANd9GcRoKxOQbsVkxl1_PIb99yAiPgyOmuDU_es-OFXAEVkFQVLqb2BH">
            <a:hlinkClick r:id="rId9" action="ppaction://hlinksldjump"/>
            <a:extLst>
              <a:ext uri="{FF2B5EF4-FFF2-40B4-BE49-F238E27FC236}">
                <a16:creationId xmlns:a16="http://schemas.microsoft.com/office/drawing/2014/main" id="{7834AA3D-03B3-F64E-8388-EE82E340572E}"/>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8197466" y="0"/>
            <a:ext cx="946534" cy="1241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90300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B372293-BAFF-4741-B245-4C739A08671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8023" y="221225"/>
            <a:ext cx="8197622" cy="5771126"/>
          </a:xfrm>
        </p:spPr>
      </p:pic>
    </p:spTree>
    <p:extLst>
      <p:ext uri="{BB962C8B-B14F-4D97-AF65-F5344CB8AC3E}">
        <p14:creationId xmlns:p14="http://schemas.microsoft.com/office/powerpoint/2010/main" val="342429414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a:t>Capacitors and HEC</a:t>
            </a:r>
          </a:p>
        </p:txBody>
      </p:sp>
    </p:spTree>
    <p:extLst>
      <p:ext uri="{BB962C8B-B14F-4D97-AF65-F5344CB8AC3E}">
        <p14:creationId xmlns:p14="http://schemas.microsoft.com/office/powerpoint/2010/main" val="1845036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36853"/>
            <a:ext cx="8229600" cy="5709685"/>
          </a:xfrm>
        </p:spPr>
        <p:txBody>
          <a:bodyPr>
            <a:normAutofit fontScale="85000" lnSpcReduction="20000"/>
          </a:bodyPr>
          <a:lstStyle/>
          <a:p>
            <a:r>
              <a:rPr lang="en-US" dirty="0"/>
              <a:t>Don Lehman – INL; Chair</a:t>
            </a:r>
          </a:p>
          <a:p>
            <a:r>
              <a:rPr lang="en-US" dirty="0"/>
              <a:t>Scot </a:t>
            </a:r>
            <a:r>
              <a:rPr lang="en-US" dirty="0" err="1"/>
              <a:t>Winningham</a:t>
            </a:r>
            <a:r>
              <a:rPr lang="en-US" dirty="0"/>
              <a:t> – ORNL; Co-Chair</a:t>
            </a:r>
          </a:p>
          <a:p>
            <a:r>
              <a:rPr lang="en-US" dirty="0"/>
              <a:t>Barry Osborne – NREL</a:t>
            </a:r>
          </a:p>
          <a:p>
            <a:r>
              <a:rPr lang="en-US" dirty="0"/>
              <a:t>Kiley Taylor – NREL</a:t>
            </a:r>
          </a:p>
          <a:p>
            <a:r>
              <a:rPr lang="en-US" dirty="0"/>
              <a:t>Chris </a:t>
            </a:r>
            <a:r>
              <a:rPr lang="en-US" dirty="0" err="1"/>
              <a:t>Foland</a:t>
            </a:r>
            <a:r>
              <a:rPr lang="en-US" dirty="0"/>
              <a:t> – NREL</a:t>
            </a:r>
          </a:p>
          <a:p>
            <a:r>
              <a:rPr lang="en-US" dirty="0"/>
              <a:t>Tim Snow – NREL</a:t>
            </a:r>
          </a:p>
          <a:p>
            <a:r>
              <a:rPr lang="en-US" dirty="0"/>
              <a:t>Drew Thomas – Hanford/MSA</a:t>
            </a:r>
          </a:p>
          <a:p>
            <a:r>
              <a:rPr lang="en-US" dirty="0"/>
              <a:t>Mark Muir – SRS</a:t>
            </a:r>
          </a:p>
          <a:p>
            <a:r>
              <a:rPr lang="en-US" dirty="0"/>
              <a:t>Daniel Trujillo – LANL</a:t>
            </a:r>
          </a:p>
          <a:p>
            <a:r>
              <a:rPr lang="en-US" dirty="0" err="1"/>
              <a:t>Melkie</a:t>
            </a:r>
            <a:r>
              <a:rPr lang="en-US" dirty="0"/>
              <a:t> </a:t>
            </a:r>
            <a:r>
              <a:rPr lang="en-US" dirty="0" err="1"/>
              <a:t>Tega</a:t>
            </a:r>
            <a:r>
              <a:rPr lang="en-US" dirty="0"/>
              <a:t> – DOE ISC</a:t>
            </a:r>
          </a:p>
          <a:p>
            <a:r>
              <a:rPr lang="en-US" dirty="0"/>
              <a:t>Terry </a:t>
            </a:r>
            <a:r>
              <a:rPr lang="en-US" dirty="0" err="1"/>
              <a:t>Meisinger</a:t>
            </a:r>
            <a:r>
              <a:rPr lang="en-US" dirty="0"/>
              <a:t> – DOE EA</a:t>
            </a:r>
          </a:p>
          <a:p>
            <a:r>
              <a:rPr lang="en-US" dirty="0"/>
              <a:t>Moriah </a:t>
            </a:r>
            <a:r>
              <a:rPr lang="en-US" dirty="0" err="1"/>
              <a:t>Ferullo</a:t>
            </a:r>
            <a:r>
              <a:rPr lang="en-US" dirty="0"/>
              <a:t> – DOE AU</a:t>
            </a:r>
          </a:p>
          <a:p>
            <a:r>
              <a:rPr lang="en-US" dirty="0"/>
              <a:t>James Parham – DNFSB</a:t>
            </a:r>
          </a:p>
        </p:txBody>
      </p:sp>
      <p:sp>
        <p:nvSpPr>
          <p:cNvPr id="3" name="Title 2"/>
          <p:cNvSpPr>
            <a:spLocks noGrp="1"/>
          </p:cNvSpPr>
          <p:nvPr>
            <p:ph type="title"/>
          </p:nvPr>
        </p:nvSpPr>
        <p:spPr/>
        <p:txBody>
          <a:bodyPr>
            <a:normAutofit fontScale="90000"/>
          </a:bodyPr>
          <a:lstStyle/>
          <a:p>
            <a:r>
              <a:rPr lang="en-US" dirty="0"/>
              <a:t>Working Group Members</a:t>
            </a:r>
          </a:p>
        </p:txBody>
      </p:sp>
    </p:spTree>
    <p:extLst>
      <p:ext uri="{BB962C8B-B14F-4D97-AF65-F5344CB8AC3E}">
        <p14:creationId xmlns:p14="http://schemas.microsoft.com/office/powerpoint/2010/main" val="293738181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457200" lvl="1" indent="0">
              <a:buNone/>
            </a:pPr>
            <a:r>
              <a:rPr lang="en-US" dirty="0"/>
              <a:t>Draft Best Practice addressing:</a:t>
            </a:r>
          </a:p>
          <a:p>
            <a:pPr lvl="1">
              <a:buFont typeface="Arial" panose="020B0604020202020204" pitchFamily="34" charset="0"/>
              <a:buChar char="•"/>
            </a:pPr>
            <a:r>
              <a:rPr lang="en-US" dirty="0"/>
              <a:t>Determining LOTO threshold</a:t>
            </a:r>
          </a:p>
          <a:p>
            <a:pPr lvl="1">
              <a:buFont typeface="Arial" panose="020B0604020202020204" pitchFamily="34" charset="0"/>
              <a:buChar char="•"/>
            </a:pPr>
            <a:r>
              <a:rPr lang="en-US" dirty="0"/>
              <a:t>Equipment ID  &amp; quantification of stored energy hazard and  labels </a:t>
            </a:r>
          </a:p>
          <a:p>
            <a:pPr lvl="1">
              <a:buFont typeface="Arial" panose="020B0604020202020204" pitchFamily="34" charset="0"/>
              <a:buChar char="•"/>
            </a:pPr>
            <a:r>
              <a:rPr lang="en-US" dirty="0"/>
              <a:t>Determining discharge &amp; prevention of re-accumulation of energy methods</a:t>
            </a:r>
          </a:p>
          <a:p>
            <a:pPr lvl="1">
              <a:buFont typeface="Arial" panose="020B0604020202020204" pitchFamily="34" charset="0"/>
              <a:buChar char="•"/>
            </a:pPr>
            <a:r>
              <a:rPr lang="en-US" dirty="0"/>
              <a:t>ID and verification that energy dissipation devices have been removed prior to re-energization</a:t>
            </a:r>
          </a:p>
          <a:p>
            <a:pPr lvl="1">
              <a:buFont typeface="Arial" panose="020B0604020202020204" pitchFamily="34" charset="0"/>
              <a:buChar char="•"/>
            </a:pPr>
            <a:r>
              <a:rPr lang="en-US" dirty="0"/>
              <a:t>Incorporating developed process for consistent application across sites within Complex</a:t>
            </a:r>
          </a:p>
          <a:p>
            <a:pPr marL="0" indent="0">
              <a:buNone/>
            </a:pPr>
            <a:endParaRPr lang="en-US" dirty="0"/>
          </a:p>
        </p:txBody>
      </p:sp>
      <p:sp>
        <p:nvSpPr>
          <p:cNvPr id="3" name="Title 2"/>
          <p:cNvSpPr>
            <a:spLocks noGrp="1"/>
          </p:cNvSpPr>
          <p:nvPr>
            <p:ph type="title"/>
          </p:nvPr>
        </p:nvSpPr>
        <p:spPr/>
        <p:txBody>
          <a:bodyPr>
            <a:normAutofit fontScale="90000"/>
          </a:bodyPr>
          <a:lstStyle/>
          <a:p>
            <a:r>
              <a:rPr lang="en-US" dirty="0"/>
              <a:t>Capacitive Stored Energy LOTO Thresholds </a:t>
            </a:r>
          </a:p>
        </p:txBody>
      </p:sp>
      <p:sp>
        <p:nvSpPr>
          <p:cNvPr id="6" name="Multiply 5"/>
          <p:cNvSpPr/>
          <p:nvPr/>
        </p:nvSpPr>
        <p:spPr>
          <a:xfrm>
            <a:off x="157317" y="1179871"/>
            <a:ext cx="914400" cy="9144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14415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r>
              <a:rPr lang="en-US" sz="2800" b="0" dirty="0"/>
              <a:t>Worker Qualifications</a:t>
            </a:r>
          </a:p>
          <a:p>
            <a:pPr lvl="0"/>
            <a:r>
              <a:rPr lang="en-US" sz="2800" b="0" dirty="0"/>
              <a:t>LOTO</a:t>
            </a:r>
          </a:p>
          <a:p>
            <a:pPr lvl="0"/>
            <a:r>
              <a:rPr lang="en-US" sz="2800" b="0" dirty="0"/>
              <a:t>Hazard Thresholds</a:t>
            </a:r>
          </a:p>
          <a:p>
            <a:pPr lvl="1">
              <a:buSzTx/>
              <a:buFont typeface="Arial" panose="020B0604020202020204" pitchFamily="34" charset="0"/>
              <a:buChar char="–"/>
            </a:pPr>
            <a:r>
              <a:rPr lang="en-US" dirty="0"/>
              <a:t>&gt;400V - 0.25J vs. 10J limit</a:t>
            </a:r>
          </a:p>
          <a:p>
            <a:pPr lvl="0"/>
            <a:r>
              <a:rPr lang="en-US" sz="2800" b="0" dirty="0"/>
              <a:t>Cord and plug equipment</a:t>
            </a:r>
          </a:p>
          <a:p>
            <a:pPr lvl="1">
              <a:buSzTx/>
              <a:buFont typeface="Arial" panose="020B0604020202020204" pitchFamily="34" charset="0"/>
              <a:buChar char="–"/>
            </a:pPr>
            <a:r>
              <a:rPr lang="en-US" dirty="0"/>
              <a:t>Lock vs. Exclusive control</a:t>
            </a:r>
          </a:p>
          <a:p>
            <a:pPr lvl="0"/>
            <a:r>
              <a:rPr lang="en-US" sz="2800" b="0" dirty="0"/>
              <a:t>DOE technical clarification</a:t>
            </a:r>
          </a:p>
          <a:p>
            <a:pPr lvl="1">
              <a:buSzTx/>
              <a:buFont typeface="Arial" panose="020B0604020202020204" pitchFamily="34" charset="0"/>
              <a:buChar char="–"/>
            </a:pPr>
            <a:r>
              <a:rPr lang="en-US" dirty="0"/>
              <a:t>1910.147 contrasted with 1910.333</a:t>
            </a:r>
          </a:p>
          <a:p>
            <a:endParaRPr lang="en-US" dirty="0"/>
          </a:p>
        </p:txBody>
      </p:sp>
      <p:sp>
        <p:nvSpPr>
          <p:cNvPr id="3" name="Title 2"/>
          <p:cNvSpPr>
            <a:spLocks noGrp="1"/>
          </p:cNvSpPr>
          <p:nvPr>
            <p:ph type="title"/>
          </p:nvPr>
        </p:nvSpPr>
        <p:spPr/>
        <p:txBody>
          <a:bodyPr>
            <a:normAutofit fontScale="90000"/>
          </a:bodyPr>
          <a:lstStyle/>
          <a:p>
            <a:pPr algn="ctr"/>
            <a:r>
              <a:rPr lang="en-US" dirty="0"/>
              <a:t>Areas to be Addressed</a:t>
            </a:r>
          </a:p>
        </p:txBody>
      </p:sp>
    </p:spTree>
    <p:extLst>
      <p:ext uri="{BB962C8B-B14F-4D97-AF65-F5344CB8AC3E}">
        <p14:creationId xmlns:p14="http://schemas.microsoft.com/office/powerpoint/2010/main" val="21393678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0" dirty="0"/>
              <a:t>Collect data from other sites</a:t>
            </a:r>
          </a:p>
          <a:p>
            <a:r>
              <a:rPr lang="en-US" b="0" dirty="0"/>
              <a:t>Worker qualifications</a:t>
            </a:r>
          </a:p>
          <a:p>
            <a:r>
              <a:rPr lang="en-US" b="0" dirty="0"/>
              <a:t>Current methods of energy control</a:t>
            </a:r>
          </a:p>
          <a:p>
            <a:r>
              <a:rPr lang="en-US" b="0" dirty="0"/>
              <a:t>Exclusive control definitions for cord-and-plug</a:t>
            </a:r>
          </a:p>
          <a:p>
            <a:endParaRPr lang="en-US" dirty="0"/>
          </a:p>
        </p:txBody>
      </p:sp>
      <p:sp>
        <p:nvSpPr>
          <p:cNvPr id="3" name="Title 2"/>
          <p:cNvSpPr>
            <a:spLocks noGrp="1"/>
          </p:cNvSpPr>
          <p:nvPr>
            <p:ph type="title"/>
          </p:nvPr>
        </p:nvSpPr>
        <p:spPr/>
        <p:txBody>
          <a:bodyPr>
            <a:normAutofit fontScale="90000"/>
          </a:bodyPr>
          <a:lstStyle/>
          <a:p>
            <a:pPr algn="ctr"/>
            <a:r>
              <a:rPr lang="en-US" dirty="0"/>
              <a:t>Short Term Goals</a:t>
            </a:r>
          </a:p>
        </p:txBody>
      </p:sp>
    </p:spTree>
    <p:extLst>
      <p:ext uri="{BB962C8B-B14F-4D97-AF65-F5344CB8AC3E}">
        <p14:creationId xmlns:p14="http://schemas.microsoft.com/office/powerpoint/2010/main" val="152548670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800" b="0" dirty="0"/>
              <a:t>Collaborate with DC Group </a:t>
            </a:r>
          </a:p>
          <a:p>
            <a:pPr lvl="1"/>
            <a:r>
              <a:rPr lang="en-US" sz="2400" dirty="0"/>
              <a:t>Review materials and provide feedback</a:t>
            </a:r>
          </a:p>
          <a:p>
            <a:pPr lvl="1"/>
            <a:r>
              <a:rPr lang="en-US" sz="2400" b="0" dirty="0"/>
              <a:t>Track IEEE 1584 progress</a:t>
            </a:r>
            <a:endParaRPr lang="en-US" sz="2400" dirty="0"/>
          </a:p>
        </p:txBody>
      </p:sp>
      <p:sp>
        <p:nvSpPr>
          <p:cNvPr id="3" name="Title 2"/>
          <p:cNvSpPr>
            <a:spLocks noGrp="1"/>
          </p:cNvSpPr>
          <p:nvPr>
            <p:ph type="title"/>
          </p:nvPr>
        </p:nvSpPr>
        <p:spPr/>
        <p:txBody>
          <a:bodyPr>
            <a:normAutofit fontScale="90000"/>
          </a:bodyPr>
          <a:lstStyle/>
          <a:p>
            <a:pPr algn="ctr"/>
            <a:r>
              <a:rPr lang="en-US" dirty="0"/>
              <a:t>Long Term Goals</a:t>
            </a:r>
          </a:p>
        </p:txBody>
      </p:sp>
    </p:spTree>
    <p:extLst>
      <p:ext uri="{BB962C8B-B14F-4D97-AF65-F5344CB8AC3E}">
        <p14:creationId xmlns:p14="http://schemas.microsoft.com/office/powerpoint/2010/main" val="184445359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Breakout Group</a:t>
            </a:r>
          </a:p>
          <a:p>
            <a:endParaRPr lang="en-US" dirty="0"/>
          </a:p>
          <a:p>
            <a:r>
              <a:rPr lang="en-US" dirty="0"/>
              <a:t>Temporary Protective Grounding Q &amp; A</a:t>
            </a:r>
          </a:p>
          <a:p>
            <a:r>
              <a:rPr lang="en-US" dirty="0"/>
              <a:t>Energized Electrical Work Permit use Q &amp; A</a:t>
            </a:r>
          </a:p>
          <a:p>
            <a:r>
              <a:rPr lang="en-US" dirty="0"/>
              <a:t>Safety Related Maintenance Requirements per NFPA 70E-2018 (General Requirements)</a:t>
            </a:r>
          </a:p>
        </p:txBody>
      </p:sp>
      <p:sp>
        <p:nvSpPr>
          <p:cNvPr id="3" name="Title 2"/>
          <p:cNvSpPr>
            <a:spLocks noGrp="1"/>
          </p:cNvSpPr>
          <p:nvPr>
            <p:ph type="title"/>
          </p:nvPr>
        </p:nvSpPr>
        <p:spPr/>
        <p:txBody>
          <a:bodyPr>
            <a:normAutofit fontScale="90000"/>
          </a:bodyPr>
          <a:lstStyle/>
          <a:p>
            <a:pPr algn="ctr"/>
            <a:r>
              <a:rPr lang="en-US" dirty="0"/>
              <a:t>Hazardous Energy Control (HEC)</a:t>
            </a:r>
          </a:p>
        </p:txBody>
      </p:sp>
    </p:spTree>
    <p:extLst>
      <p:ext uri="{BB962C8B-B14F-4D97-AF65-F5344CB8AC3E}">
        <p14:creationId xmlns:p14="http://schemas.microsoft.com/office/powerpoint/2010/main" val="254079592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US" dirty="0"/>
              <a:t>Members</a:t>
            </a:r>
          </a:p>
        </p:txBody>
      </p:sp>
      <p:sp>
        <p:nvSpPr>
          <p:cNvPr id="5" name="Content Placeholder 4"/>
          <p:cNvSpPr>
            <a:spLocks noGrp="1"/>
          </p:cNvSpPr>
          <p:nvPr>
            <p:ph idx="1"/>
          </p:nvPr>
        </p:nvSpPr>
        <p:spPr/>
        <p:txBody>
          <a:bodyPr>
            <a:normAutofit/>
          </a:bodyPr>
          <a:lstStyle/>
          <a:p>
            <a:r>
              <a:rPr lang="en-US" sz="2400" dirty="0"/>
              <a:t>Richard Waters – INL</a:t>
            </a:r>
          </a:p>
          <a:p>
            <a:r>
              <a:rPr lang="en-US" sz="2400" dirty="0"/>
              <a:t>Jackie </a:t>
            </a:r>
            <a:r>
              <a:rPr lang="en-US" sz="2400" dirty="0" err="1"/>
              <a:t>McAlhaney</a:t>
            </a:r>
            <a:r>
              <a:rPr lang="en-US" sz="2400" dirty="0"/>
              <a:t> – SRS</a:t>
            </a:r>
          </a:p>
          <a:p>
            <a:r>
              <a:rPr lang="en-US" sz="2400" dirty="0"/>
              <a:t>Robert </a:t>
            </a:r>
            <a:r>
              <a:rPr lang="en-US" sz="2400" dirty="0" err="1"/>
              <a:t>Hughey</a:t>
            </a:r>
            <a:r>
              <a:rPr lang="en-US" sz="2400" dirty="0"/>
              <a:t> – Schneider</a:t>
            </a:r>
          </a:p>
          <a:p>
            <a:r>
              <a:rPr lang="en-US" sz="2400" dirty="0"/>
              <a:t>Greg Christensen – INL</a:t>
            </a:r>
          </a:p>
          <a:p>
            <a:r>
              <a:rPr lang="en-US" sz="2400" dirty="0"/>
              <a:t>Eric Stromberg – LANL</a:t>
            </a:r>
          </a:p>
          <a:p>
            <a:r>
              <a:rPr lang="en-US" sz="2400" dirty="0"/>
              <a:t>Dennis </a:t>
            </a:r>
            <a:r>
              <a:rPr lang="en-US" sz="2400" dirty="0" err="1"/>
              <a:t>Neitzel</a:t>
            </a:r>
            <a:r>
              <a:rPr lang="en-US" sz="2400" dirty="0"/>
              <a:t> – Eagle Research Group</a:t>
            </a:r>
          </a:p>
          <a:p>
            <a:r>
              <a:rPr lang="en-US" sz="2400" dirty="0"/>
              <a:t>Jerald </a:t>
            </a:r>
            <a:r>
              <a:rPr lang="en-US" sz="2400" dirty="0" err="1"/>
              <a:t>Kinz</a:t>
            </a:r>
            <a:r>
              <a:rPr lang="en-US" sz="2400" dirty="0"/>
              <a:t> – Hanford</a:t>
            </a:r>
          </a:p>
          <a:p>
            <a:r>
              <a:rPr lang="en-US" sz="2400" dirty="0" err="1"/>
              <a:t>Marler</a:t>
            </a:r>
            <a:r>
              <a:rPr lang="en-US" sz="2400" dirty="0"/>
              <a:t> Reynolds – INL</a:t>
            </a:r>
          </a:p>
          <a:p>
            <a:r>
              <a:rPr lang="en-US" sz="2400" dirty="0"/>
              <a:t>Todd </a:t>
            </a:r>
            <a:r>
              <a:rPr lang="en-US" sz="2400" dirty="0" err="1"/>
              <a:t>Kujawa</a:t>
            </a:r>
            <a:r>
              <a:rPr lang="en-US" sz="2400" dirty="0"/>
              <a:t> – Jefferson Lab</a:t>
            </a:r>
          </a:p>
          <a:p>
            <a:r>
              <a:rPr lang="en-US" sz="2400" dirty="0"/>
              <a:t>Kevin Kennedy – Bechtel National</a:t>
            </a:r>
          </a:p>
        </p:txBody>
      </p:sp>
    </p:spTree>
    <p:extLst>
      <p:ext uri="{BB962C8B-B14F-4D97-AF65-F5344CB8AC3E}">
        <p14:creationId xmlns:p14="http://schemas.microsoft.com/office/powerpoint/2010/main" val="37910000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r>
              <a:rPr lang="en-US" dirty="0"/>
              <a:t>Temporary Protective Grounds</a:t>
            </a:r>
          </a:p>
          <a:p>
            <a:r>
              <a:rPr lang="en-US" dirty="0"/>
              <a:t>For Utilization Equipment</a:t>
            </a:r>
          </a:p>
        </p:txBody>
      </p:sp>
    </p:spTree>
    <p:extLst>
      <p:ext uri="{BB962C8B-B14F-4D97-AF65-F5344CB8AC3E}">
        <p14:creationId xmlns:p14="http://schemas.microsoft.com/office/powerpoint/2010/main" val="164472680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 position paper was developed based on questions arising from NFPA 70E -2018 Article 120.5(8). The questions and answers address the use of “grounding” versus “Temporary Protective Grounding” for utilization equipment. </a:t>
            </a:r>
          </a:p>
        </p:txBody>
      </p:sp>
      <p:sp>
        <p:nvSpPr>
          <p:cNvPr id="3" name="Title 2"/>
          <p:cNvSpPr>
            <a:spLocks noGrp="1"/>
          </p:cNvSpPr>
          <p:nvPr>
            <p:ph type="title"/>
          </p:nvPr>
        </p:nvSpPr>
        <p:spPr/>
        <p:txBody>
          <a:bodyPr>
            <a:normAutofit fontScale="90000"/>
          </a:bodyPr>
          <a:lstStyle/>
          <a:p>
            <a:pPr algn="ctr"/>
            <a:r>
              <a:rPr lang="en-US" dirty="0"/>
              <a:t>Position Paper #1</a:t>
            </a:r>
          </a:p>
        </p:txBody>
      </p:sp>
    </p:spTree>
    <p:extLst>
      <p:ext uri="{BB962C8B-B14F-4D97-AF65-F5344CB8AC3E}">
        <p14:creationId xmlns:p14="http://schemas.microsoft.com/office/powerpoint/2010/main" val="135629812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457200" lvl="1" indent="0">
              <a:buNone/>
            </a:pPr>
            <a:r>
              <a:rPr lang="en-US" dirty="0"/>
              <a:t>Future Work:</a:t>
            </a:r>
          </a:p>
          <a:p>
            <a:pPr lvl="1">
              <a:buFont typeface="Arial" panose="020B0604020202020204" pitchFamily="34" charset="0"/>
              <a:buChar char="•"/>
            </a:pPr>
            <a:r>
              <a:rPr lang="en-US" dirty="0"/>
              <a:t>ID and labeling indicating protective ground ratings proper use </a:t>
            </a:r>
          </a:p>
          <a:p>
            <a:pPr lvl="1">
              <a:buFont typeface="Arial" panose="020B0604020202020204" pitchFamily="34" charset="0"/>
              <a:buChar char="•"/>
            </a:pPr>
            <a:r>
              <a:rPr lang="en-US" dirty="0"/>
              <a:t>Indicating on LOTO procedures and other documents the location/placement of temporary protective grounds </a:t>
            </a:r>
          </a:p>
          <a:p>
            <a:pPr lvl="1">
              <a:buFont typeface="Arial" panose="020B0604020202020204" pitchFamily="34" charset="0"/>
              <a:buChar char="•"/>
            </a:pPr>
            <a:r>
              <a:rPr lang="en-US" dirty="0"/>
              <a:t>Sequence for removal and installation</a:t>
            </a:r>
          </a:p>
          <a:p>
            <a:pPr lvl="1">
              <a:buFont typeface="Arial" panose="020B0604020202020204" pitchFamily="34" charset="0"/>
              <a:buChar char="•"/>
            </a:pPr>
            <a:r>
              <a:rPr lang="en-US" dirty="0"/>
              <a:t>ID and verification that energy dissipation devices have been removed prior to re-energization</a:t>
            </a:r>
          </a:p>
          <a:p>
            <a:pPr lvl="1">
              <a:buFont typeface="Arial" panose="020B0604020202020204" pitchFamily="34" charset="0"/>
              <a:buChar char="•"/>
            </a:pPr>
            <a:endParaRPr lang="en-US" dirty="0"/>
          </a:p>
          <a:p>
            <a:pPr marL="0" indent="0">
              <a:buNone/>
            </a:pPr>
            <a:endParaRPr lang="en-US" dirty="0"/>
          </a:p>
        </p:txBody>
      </p:sp>
      <p:sp>
        <p:nvSpPr>
          <p:cNvPr id="3" name="Title 2"/>
          <p:cNvSpPr>
            <a:spLocks noGrp="1"/>
          </p:cNvSpPr>
          <p:nvPr>
            <p:ph type="title"/>
          </p:nvPr>
        </p:nvSpPr>
        <p:spPr>
          <a:xfrm>
            <a:off x="270934" y="122238"/>
            <a:ext cx="8602133" cy="563562"/>
          </a:xfrm>
        </p:spPr>
        <p:txBody>
          <a:bodyPr>
            <a:normAutofit fontScale="90000"/>
          </a:bodyPr>
          <a:lstStyle/>
          <a:p>
            <a:pPr algn="ctr"/>
            <a:r>
              <a:rPr lang="en-US" dirty="0"/>
              <a:t>Temporary Protective Ground Controls</a:t>
            </a:r>
          </a:p>
        </p:txBody>
      </p:sp>
    </p:spTree>
    <p:extLst>
      <p:ext uri="{BB962C8B-B14F-4D97-AF65-F5344CB8AC3E}">
        <p14:creationId xmlns:p14="http://schemas.microsoft.com/office/powerpoint/2010/main" val="4221783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2319867" y="3584448"/>
            <a:ext cx="6671733" cy="762000"/>
          </a:xfrm>
        </p:spPr>
        <p:txBody>
          <a:bodyPr/>
          <a:lstStyle/>
          <a:p>
            <a:r>
              <a:rPr lang="en-US" dirty="0"/>
              <a:t>Energized Electrical Work Permit</a:t>
            </a:r>
          </a:p>
        </p:txBody>
      </p:sp>
    </p:spTree>
    <p:extLst>
      <p:ext uri="{BB962C8B-B14F-4D97-AF65-F5344CB8AC3E}">
        <p14:creationId xmlns:p14="http://schemas.microsoft.com/office/powerpoint/2010/main" val="2416162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EFCOG_white_template">
  <a:themeElements>
    <a:clrScheme name="Custom 2">
      <a:dk1>
        <a:srgbClr val="000000"/>
      </a:dk1>
      <a:lt1>
        <a:srgbClr val="FFFFFF"/>
      </a:lt1>
      <a:dk2>
        <a:srgbClr val="000000"/>
      </a:dk2>
      <a:lt2>
        <a:srgbClr val="FFFFFF"/>
      </a:lt2>
      <a:accent1>
        <a:srgbClr val="0079C1"/>
      </a:accent1>
      <a:accent2>
        <a:srgbClr val="00A4E4"/>
      </a:accent2>
      <a:accent3>
        <a:srgbClr val="F6A01A"/>
      </a:accent3>
      <a:accent4>
        <a:srgbClr val="5E9732"/>
      </a:accent4>
      <a:accent5>
        <a:srgbClr val="933C06"/>
      </a:accent5>
      <a:accent6>
        <a:srgbClr val="6A737B"/>
      </a:accent6>
      <a:hlink>
        <a:srgbClr val="0079C1"/>
      </a:hlink>
      <a:folHlink>
        <a:srgbClr val="00A4E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chemeClr val="tx1"/>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EFCOG_white_template.thmx</Template>
  <TotalTime>1923</TotalTime>
  <Words>3885</Words>
  <Application>Microsoft Office PowerPoint</Application>
  <PresentationFormat>On-screen Show (4:3)</PresentationFormat>
  <Paragraphs>630</Paragraphs>
  <Slides>106</Slides>
  <Notes>0</Notes>
  <HiddenSlides>1</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106</vt:i4>
      </vt:variant>
    </vt:vector>
  </HeadingPairs>
  <TitlesOfParts>
    <vt:vector size="119" baseType="lpstr">
      <vt:lpstr>ＭＳ Ｐゴシック</vt:lpstr>
      <vt:lpstr>Arial</vt:lpstr>
      <vt:lpstr>Baghdad</vt:lpstr>
      <vt:lpstr>Berlin Sans FB</vt:lpstr>
      <vt:lpstr>Bernard MT Condensed</vt:lpstr>
      <vt:lpstr>Calibri</vt:lpstr>
      <vt:lpstr>Calibri-BoldItalic</vt:lpstr>
      <vt:lpstr>Courier New</vt:lpstr>
      <vt:lpstr>Tahoma</vt:lpstr>
      <vt:lpstr>Times New Roman</vt:lpstr>
      <vt:lpstr>Wingdings</vt:lpstr>
      <vt:lpstr>EFCOG_white_template</vt:lpstr>
      <vt:lpstr>Worksheet</vt:lpstr>
      <vt:lpstr>PowerPoint Presentation</vt:lpstr>
      <vt:lpstr>Agenda – Friday, July 27th </vt:lpstr>
      <vt:lpstr>PowerPoint Presentation</vt:lpstr>
      <vt:lpstr>Agenda – Thursday, July 26th   </vt:lpstr>
      <vt:lpstr>PowerPoint Presentation</vt:lpstr>
      <vt:lpstr>PowerPoint Presentation</vt:lpstr>
      <vt:lpstr>Working Group Descriptions</vt:lpstr>
      <vt:lpstr>PowerPoint Presentation</vt:lpstr>
      <vt:lpstr>Working Group Members</vt:lpstr>
      <vt:lpstr>Site-owned Utility Interfaces</vt:lpstr>
      <vt:lpstr>2018 Utility Interface Working Group Accomplishments</vt:lpstr>
      <vt:lpstr>Path Forward</vt:lpstr>
      <vt:lpstr>PowerPoint Presentation</vt:lpstr>
      <vt:lpstr>Working Group Descriptions</vt:lpstr>
      <vt:lpstr>PowerPoint Presentation</vt:lpstr>
      <vt:lpstr>DC Arc Flash WG 2018 Members new members in 2018</vt:lpstr>
      <vt:lpstr>DC WG - History</vt:lpstr>
      <vt:lpstr>Accomplishments 2018</vt:lpstr>
      <vt:lpstr>Evolution of NFPA 70E</vt:lpstr>
      <vt:lpstr>Contribution of EFCOG/DOE</vt:lpstr>
      <vt:lpstr>Adaptation of 70E Ch. 1 to Ch. 3</vt:lpstr>
      <vt:lpstr>1910.147 – The Control of Hazardous Energy (LOTO)</vt:lpstr>
      <vt:lpstr>1910.333(b)(2) – The control of hazardous electrical energy - order</vt:lpstr>
      <vt:lpstr>2018 NFPA 70E</vt:lpstr>
      <vt:lpstr>2018 NFPA 70E – 120.5</vt:lpstr>
      <vt:lpstr>Battery Risk Assessment Flowchart 70E 2015 for Worker</vt:lpstr>
      <vt:lpstr>PowerPoint Presentation</vt:lpstr>
      <vt:lpstr>Lithium Ion BP –Purpose &amp; Scope</vt:lpstr>
      <vt:lpstr>Lithium Ion Best Practice next steps</vt:lpstr>
      <vt:lpstr>ESTG reviewed NFPA 70E2021 submissions</vt:lpstr>
      <vt:lpstr>Annex R.6.7 Test &amp; Grounding Table</vt:lpstr>
      <vt:lpstr>Annex R.6.7 Table annotations</vt:lpstr>
      <vt:lpstr>IEEE 1584 – Guide to Arc Flash Calculations</vt:lpstr>
      <vt:lpstr>IEEE 1584 – Guide to Arc Flash Calculations - concerns</vt:lpstr>
      <vt:lpstr>IEEE 1584 – Guide to Arc Flash Calculations and EFCOG ESTG</vt:lpstr>
      <vt:lpstr>Future work for EFCOG ESTG</vt:lpstr>
      <vt:lpstr>PowerPoint Presentation</vt:lpstr>
      <vt:lpstr>Working Group Descriptions</vt:lpstr>
      <vt:lpstr>PowerPoint Presentation</vt:lpstr>
      <vt:lpstr>DOE Complex Site Representation</vt:lpstr>
      <vt:lpstr>Best Practice </vt:lpstr>
      <vt:lpstr>Definitions</vt:lpstr>
      <vt:lpstr>Routine Activities</vt:lpstr>
      <vt:lpstr>Assignment of Authority Template</vt:lpstr>
      <vt:lpstr>Potential Future Endeavors:</vt:lpstr>
      <vt:lpstr>PowerPoint Presentation</vt:lpstr>
      <vt:lpstr>PowerPoint Presentation</vt:lpstr>
      <vt:lpstr>Working Group Descriptions</vt:lpstr>
      <vt:lpstr>Electrical Training Subgroup</vt:lpstr>
      <vt:lpstr>Training Subgroup Contributors</vt:lpstr>
      <vt:lpstr>Deliverables</vt:lpstr>
      <vt:lpstr>Electrical Safety Training Model Best Practice</vt:lpstr>
      <vt:lpstr>PowerPoint Presentation</vt:lpstr>
      <vt:lpstr>GET Electrical Safety Module Best Practice</vt:lpstr>
      <vt:lpstr>General Employee Training (GET) Best Practice</vt:lpstr>
      <vt:lpstr>GET Topical Overview</vt:lpstr>
      <vt:lpstr>Best Practice for Demonstration of Proficiency </vt:lpstr>
      <vt:lpstr>Regulatory Justification </vt:lpstr>
      <vt:lpstr>What does this mean?</vt:lpstr>
      <vt:lpstr>Why do all three?</vt:lpstr>
      <vt:lpstr>Benefits </vt:lpstr>
      <vt:lpstr>Anticipated Problems</vt:lpstr>
      <vt:lpstr>Metrics of success</vt:lpstr>
      <vt:lpstr>Where do we go from here?</vt:lpstr>
      <vt:lpstr>Demonstration Best Practice Options</vt:lpstr>
      <vt:lpstr>Evaluation Method Options</vt:lpstr>
      <vt:lpstr>Electrical Training Subgroup Moving Forward…</vt:lpstr>
      <vt:lpstr>NTC CARDS Training Repository</vt:lpstr>
      <vt:lpstr>Type of Training</vt:lpstr>
      <vt:lpstr>Moving Forward</vt:lpstr>
      <vt:lpstr>PowerPoint Presentation</vt:lpstr>
      <vt:lpstr>Working Group Descriptions</vt:lpstr>
      <vt:lpstr>PowerPoint Presentation</vt:lpstr>
      <vt:lpstr>2018 HEC Workshop Participants</vt:lpstr>
      <vt:lpstr>Open Working Group Tasks - HEC</vt:lpstr>
      <vt:lpstr>Working Group Schedule</vt:lpstr>
      <vt:lpstr>Working Group Schedule</vt:lpstr>
      <vt:lpstr>PowerPoint Presentation</vt:lpstr>
      <vt:lpstr>Counter The Electrical Shock Trend</vt:lpstr>
      <vt:lpstr>Challenge – New Approach to Distribute Information</vt:lpstr>
      <vt:lpstr>PowerPoint Presentation</vt:lpstr>
      <vt:lpstr>Hidden Hazards</vt:lpstr>
      <vt:lpstr>Blind Reaching</vt:lpstr>
      <vt:lpstr>Inspecting Equipment prior to Use</vt:lpstr>
      <vt:lpstr>Plug Insertion Safety</vt:lpstr>
      <vt:lpstr>Overhead Power Line Hazards</vt:lpstr>
      <vt:lpstr>Approved Equipment</vt:lpstr>
      <vt:lpstr>PowerPoint Presentation</vt:lpstr>
      <vt:lpstr>PowerPoint Presentation</vt:lpstr>
      <vt:lpstr>Capacitive Stored Energy LOTO Thresholds </vt:lpstr>
      <vt:lpstr>Areas to be Addressed</vt:lpstr>
      <vt:lpstr>Short Term Goals</vt:lpstr>
      <vt:lpstr>Long Term Goals</vt:lpstr>
      <vt:lpstr>Hazardous Energy Control (HEC)</vt:lpstr>
      <vt:lpstr>Members</vt:lpstr>
      <vt:lpstr>PowerPoint Presentation</vt:lpstr>
      <vt:lpstr>Position Paper #1</vt:lpstr>
      <vt:lpstr>Temporary Protective Ground Controls</vt:lpstr>
      <vt:lpstr>PowerPoint Presentation</vt:lpstr>
      <vt:lpstr>Position Paper #2</vt:lpstr>
      <vt:lpstr>PowerPoint Presentation</vt:lpstr>
      <vt:lpstr>Best Practice</vt:lpstr>
      <vt:lpstr>Two Habits That Work</vt:lpstr>
      <vt:lpstr>PowerPoint Presentation</vt:lpstr>
      <vt:lpstr>DOE Electrical Safety Handbook</vt:lpstr>
      <vt:lpstr>PowerPoint Presentation</vt:lpstr>
    </vt:vector>
  </TitlesOfParts>
  <Company>NREL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 Garrison</dc:creator>
  <cp:lastModifiedBy>Christine Frei</cp:lastModifiedBy>
  <cp:revision>90</cp:revision>
  <dcterms:created xsi:type="dcterms:W3CDTF">2016-12-09T17:45:48Z</dcterms:created>
  <dcterms:modified xsi:type="dcterms:W3CDTF">2018-08-17T19:59:28Z</dcterms:modified>
</cp:coreProperties>
</file>