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8" r:id="rId3"/>
    <p:sldId id="262"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D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showGuides="1">
      <p:cViewPr varScale="1">
        <p:scale>
          <a:sx n="113" d="100"/>
          <a:sy n="113" d="100"/>
        </p:scale>
        <p:origin x="456" y="102"/>
      </p:cViewPr>
      <p:guideLst>
        <p:guide orient="horz" pos="2136"/>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77E5D-0916-4172-B181-69B69A2EA1C0}" type="datetimeFigureOut">
              <a:rPr lang="en-US" smtClean="0"/>
              <a:t>10/25/2017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03F401-AD16-4259-BE1F-00FAC584D8BB}" type="slidenum">
              <a:rPr lang="en-US" smtClean="0"/>
              <a:t>‹#›</a:t>
            </a:fld>
            <a:endParaRPr lang="en-US"/>
          </a:p>
        </p:txBody>
      </p:sp>
    </p:spTree>
    <p:extLst>
      <p:ext uri="{BB962C8B-B14F-4D97-AF65-F5344CB8AC3E}">
        <p14:creationId xmlns:p14="http://schemas.microsoft.com/office/powerpoint/2010/main" val="32245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E7A4D4-C2C8-48F6-B682-BBFDEDDC89CF}" type="slidenum">
              <a:rPr lang="en-US" smtClean="0"/>
              <a:pPr/>
              <a:t>1</a:t>
            </a:fld>
            <a:endParaRPr lang="en-US"/>
          </a:p>
        </p:txBody>
      </p:sp>
    </p:spTree>
    <p:extLst>
      <p:ext uri="{BB962C8B-B14F-4D97-AF65-F5344CB8AC3E}">
        <p14:creationId xmlns:p14="http://schemas.microsoft.com/office/powerpoint/2010/main" val="188256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Radiation is all</a:t>
            </a:r>
            <a:r>
              <a:rPr lang="en-US" baseline="0" dirty="0" smtClean="0"/>
              <a:t> around us.  We are continuously bombarded by radiation from natural sources of radiation; such as the sun, the earth, and the things that we eat and drink.  The majority of radiation from these background sources comes from radon in the area we breath, while smaller amounts come from cosmic rays, soil, and water.  </a:t>
            </a:r>
            <a:endParaRPr lang="en-US" dirty="0" smtClean="0"/>
          </a:p>
          <a:p>
            <a:endParaRPr lang="en-US" dirty="0"/>
          </a:p>
        </p:txBody>
      </p:sp>
      <p:sp>
        <p:nvSpPr>
          <p:cNvPr id="4" name="Slide Number Placeholder 3"/>
          <p:cNvSpPr>
            <a:spLocks noGrp="1"/>
          </p:cNvSpPr>
          <p:nvPr>
            <p:ph type="sldNum" sz="quarter" idx="10"/>
          </p:nvPr>
        </p:nvSpPr>
        <p:spPr/>
        <p:txBody>
          <a:bodyPr/>
          <a:lstStyle/>
          <a:p>
            <a:fld id="{2050F1AD-B8F1-488F-AF8A-5C65F5442532}" type="slidenum">
              <a:rPr lang="en-US" smtClean="0"/>
              <a:t>2</a:t>
            </a:fld>
            <a:endParaRPr lang="en-US"/>
          </a:p>
        </p:txBody>
      </p:sp>
    </p:spTree>
    <p:extLst>
      <p:ext uri="{BB962C8B-B14F-4D97-AF65-F5344CB8AC3E}">
        <p14:creationId xmlns:p14="http://schemas.microsoft.com/office/powerpoint/2010/main" val="391795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Radiation is all</a:t>
            </a:r>
            <a:r>
              <a:rPr lang="en-US" baseline="0" dirty="0" smtClean="0"/>
              <a:t> around us.  We are continuously bombarded by radiation from natural sources of radiation; such as the sun, the earth, and the things that we eat and drink.  The majority of radiation from these background sources comes from radon in the area we breath, while smaller amounts come from cosmic rays, soil, and water.  </a:t>
            </a:r>
            <a:endParaRPr lang="en-US" dirty="0" smtClean="0"/>
          </a:p>
          <a:p>
            <a:endParaRPr lang="en-US" dirty="0"/>
          </a:p>
        </p:txBody>
      </p:sp>
      <p:sp>
        <p:nvSpPr>
          <p:cNvPr id="4" name="Slide Number Placeholder 3"/>
          <p:cNvSpPr>
            <a:spLocks noGrp="1"/>
          </p:cNvSpPr>
          <p:nvPr>
            <p:ph type="sldNum" sz="quarter" idx="10"/>
          </p:nvPr>
        </p:nvSpPr>
        <p:spPr/>
        <p:txBody>
          <a:bodyPr/>
          <a:lstStyle/>
          <a:p>
            <a:fld id="{2050F1AD-B8F1-488F-AF8A-5C65F5442532}" type="slidenum">
              <a:rPr lang="en-US" smtClean="0"/>
              <a:t>3</a:t>
            </a:fld>
            <a:endParaRPr lang="en-US"/>
          </a:p>
        </p:txBody>
      </p:sp>
    </p:spTree>
    <p:extLst>
      <p:ext uri="{BB962C8B-B14F-4D97-AF65-F5344CB8AC3E}">
        <p14:creationId xmlns:p14="http://schemas.microsoft.com/office/powerpoint/2010/main" val="923662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Radiation is all</a:t>
            </a:r>
            <a:r>
              <a:rPr lang="en-US" baseline="0" dirty="0" smtClean="0"/>
              <a:t> around us.  We are continuously bombarded by radiation from natural sources of radiation; such as the sun, the earth, and the things that we eat and drink.  The majority of radiation from these background sources comes from radon in the area we breath, while smaller amounts come from cosmic rays, soil, and water.  </a:t>
            </a:r>
            <a:endParaRPr lang="en-US" dirty="0" smtClean="0"/>
          </a:p>
          <a:p>
            <a:endParaRPr lang="en-US" dirty="0"/>
          </a:p>
        </p:txBody>
      </p:sp>
      <p:sp>
        <p:nvSpPr>
          <p:cNvPr id="4" name="Slide Number Placeholder 3"/>
          <p:cNvSpPr>
            <a:spLocks noGrp="1"/>
          </p:cNvSpPr>
          <p:nvPr>
            <p:ph type="sldNum" sz="quarter" idx="10"/>
          </p:nvPr>
        </p:nvSpPr>
        <p:spPr/>
        <p:txBody>
          <a:bodyPr/>
          <a:lstStyle/>
          <a:p>
            <a:fld id="{2050F1AD-B8F1-488F-AF8A-5C65F5442532}" type="slidenum">
              <a:rPr lang="en-US" smtClean="0"/>
              <a:t>4</a:t>
            </a:fld>
            <a:endParaRPr lang="en-US"/>
          </a:p>
        </p:txBody>
      </p:sp>
    </p:spTree>
    <p:extLst>
      <p:ext uri="{BB962C8B-B14F-4D97-AF65-F5344CB8AC3E}">
        <p14:creationId xmlns:p14="http://schemas.microsoft.com/office/powerpoint/2010/main" val="109246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Radiation is all</a:t>
            </a:r>
            <a:r>
              <a:rPr lang="en-US" baseline="0" dirty="0" smtClean="0"/>
              <a:t> around us.  We are continuously bombarded by radiation from natural sources of radiation; such as the sun, the earth, and the things that we eat and drink.  The majority of radiation from these background sources comes from radon in the area we breath, while smaller amounts come from cosmic rays, soil, and water.  </a:t>
            </a:r>
            <a:endParaRPr lang="en-US" dirty="0" smtClean="0"/>
          </a:p>
          <a:p>
            <a:endParaRPr lang="en-US" dirty="0"/>
          </a:p>
        </p:txBody>
      </p:sp>
      <p:sp>
        <p:nvSpPr>
          <p:cNvPr id="4" name="Slide Number Placeholder 3"/>
          <p:cNvSpPr>
            <a:spLocks noGrp="1"/>
          </p:cNvSpPr>
          <p:nvPr>
            <p:ph type="sldNum" sz="quarter" idx="10"/>
          </p:nvPr>
        </p:nvSpPr>
        <p:spPr/>
        <p:txBody>
          <a:bodyPr/>
          <a:lstStyle/>
          <a:p>
            <a:fld id="{2050F1AD-B8F1-488F-AF8A-5C65F5442532}" type="slidenum">
              <a:rPr lang="en-US" smtClean="0"/>
              <a:t>5</a:t>
            </a:fld>
            <a:endParaRPr lang="en-US"/>
          </a:p>
        </p:txBody>
      </p:sp>
    </p:spTree>
    <p:extLst>
      <p:ext uri="{BB962C8B-B14F-4D97-AF65-F5344CB8AC3E}">
        <p14:creationId xmlns:p14="http://schemas.microsoft.com/office/powerpoint/2010/main" val="2570493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7F88F-E8C4-4B89-9152-F899B9F8C9E9}"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406714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F88F-E8C4-4B89-9152-F899B9F8C9E9}"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57763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F88F-E8C4-4B89-9152-F899B9F8C9E9}"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17844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7F88F-E8C4-4B89-9152-F899B9F8C9E9}"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5648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7F88F-E8C4-4B89-9152-F899B9F8C9E9}"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102888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7F88F-E8C4-4B89-9152-F899B9F8C9E9}"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174670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7F88F-E8C4-4B89-9152-F899B9F8C9E9}"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91563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7F88F-E8C4-4B89-9152-F899B9F8C9E9}"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0120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7F88F-E8C4-4B89-9152-F899B9F8C9E9}"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233024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7F88F-E8C4-4B89-9152-F899B9F8C9E9}"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43913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7F88F-E8C4-4B89-9152-F899B9F8C9E9}"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B6746-F9FA-4E5D-B252-9233803DD96A}" type="slidenum">
              <a:rPr lang="en-US" smtClean="0"/>
              <a:t>‹#›</a:t>
            </a:fld>
            <a:endParaRPr lang="en-US"/>
          </a:p>
        </p:txBody>
      </p:sp>
    </p:spTree>
    <p:extLst>
      <p:ext uri="{BB962C8B-B14F-4D97-AF65-F5344CB8AC3E}">
        <p14:creationId xmlns:p14="http://schemas.microsoft.com/office/powerpoint/2010/main" val="32879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7F88F-E8C4-4B89-9152-F899B9F8C9E9}" type="datetimeFigureOut">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B6746-F9FA-4E5D-B252-9233803DD96A}" type="slidenum">
              <a:rPr lang="en-US" smtClean="0"/>
              <a:t>‹#›</a:t>
            </a:fld>
            <a:endParaRPr lang="en-US"/>
          </a:p>
        </p:txBody>
      </p:sp>
    </p:spTree>
    <p:extLst>
      <p:ext uri="{BB962C8B-B14F-4D97-AF65-F5344CB8AC3E}">
        <p14:creationId xmlns:p14="http://schemas.microsoft.com/office/powerpoint/2010/main" val="777853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7"/>
          <p:cNvSpPr>
            <a:spLocks noChangeArrowheads="1"/>
          </p:cNvSpPr>
          <p:nvPr/>
        </p:nvSpPr>
        <p:spPr bwMode="auto">
          <a:xfrm>
            <a:off x="1930400" y="3714930"/>
            <a:ext cx="8458200" cy="1752600"/>
          </a:xfrm>
          <a:prstGeom prst="rect">
            <a:avLst/>
          </a:prstGeom>
          <a:solidFill>
            <a:srgbClr val="004877"/>
          </a:solidFill>
          <a:ln w="9525">
            <a:noFill/>
            <a:miter lim="800000"/>
            <a:headEnd/>
            <a:tailEnd/>
          </a:ln>
        </p:spPr>
        <p:txBody>
          <a:bodyPr wrap="none" anchor="ctr"/>
          <a:lstStyle/>
          <a:p>
            <a:endParaRPr lang="en-US"/>
          </a:p>
        </p:txBody>
      </p:sp>
      <p:grpSp>
        <p:nvGrpSpPr>
          <p:cNvPr id="8" name="Group 7"/>
          <p:cNvGrpSpPr/>
          <p:nvPr/>
        </p:nvGrpSpPr>
        <p:grpSpPr>
          <a:xfrm>
            <a:off x="2280227" y="981910"/>
            <a:ext cx="7753350" cy="4455694"/>
            <a:chOff x="1409410" y="1327017"/>
            <a:chExt cx="7753350" cy="4063965"/>
          </a:xfrm>
        </p:grpSpPr>
        <p:sp>
          <p:nvSpPr>
            <p:cNvPr id="4103" name="Rectangle 28"/>
            <p:cNvSpPr>
              <a:spLocks noChangeArrowheads="1"/>
            </p:cNvSpPr>
            <p:nvPr/>
          </p:nvSpPr>
          <p:spPr bwMode="auto">
            <a:xfrm>
              <a:off x="1409410" y="3754779"/>
              <a:ext cx="7753350" cy="1636203"/>
            </a:xfrm>
            <a:prstGeom prst="rect">
              <a:avLst/>
            </a:prstGeom>
            <a:noFill/>
            <a:ln w="9525">
              <a:noFill/>
              <a:miter lim="800000"/>
              <a:headEnd/>
              <a:tailEnd/>
            </a:ln>
          </p:spPr>
          <p:txBody>
            <a:bodyPr anchor="ctr"/>
            <a:lstStyle/>
            <a:p>
              <a:pPr algn="ctr"/>
              <a:r>
                <a:rPr lang="en-US" sz="3600" b="1" dirty="0" smtClean="0">
                  <a:solidFill>
                    <a:schemeClr val="bg1"/>
                  </a:solidFill>
                  <a:latin typeface="Arial Narrow" pitchFamily="34" charset="0"/>
                </a:rPr>
                <a:t>Occupational Radiation Protection Regulatory Agenda and Policy Updates</a:t>
              </a:r>
              <a:endParaRPr lang="en-US" sz="3600" b="1" dirty="0">
                <a:solidFill>
                  <a:schemeClr val="bg1"/>
                </a:solidFill>
                <a:latin typeface="Arial Narrow" pitchFamily="34" charset="0"/>
              </a:endParaRPr>
            </a:p>
          </p:txBody>
        </p:sp>
        <p:sp>
          <p:nvSpPr>
            <p:cNvPr id="6" name="TextBox 5"/>
            <p:cNvSpPr txBox="1"/>
            <p:nvPr/>
          </p:nvSpPr>
          <p:spPr>
            <a:xfrm>
              <a:off x="1980910" y="1327017"/>
              <a:ext cx="6564745" cy="982513"/>
            </a:xfrm>
            <a:prstGeom prst="rect">
              <a:avLst/>
            </a:prstGeom>
            <a:noFill/>
          </p:spPr>
          <p:txBody>
            <a:bodyPr wrap="square" rtlCol="0">
              <a:spAutoFit/>
            </a:bodyPr>
            <a:lstStyle/>
            <a:p>
              <a:pPr algn="ctr"/>
              <a:r>
                <a:rPr lang="en-US" sz="4000" b="1" dirty="0">
                  <a:solidFill>
                    <a:srgbClr val="008000"/>
                  </a:solidFill>
                </a:rPr>
                <a:t>Department of Energy</a:t>
              </a:r>
            </a:p>
            <a:p>
              <a:pPr algn="ctr"/>
              <a:r>
                <a:rPr lang="en-US" sz="2400" b="1" dirty="0" smtClean="0">
                  <a:solidFill>
                    <a:srgbClr val="008000"/>
                  </a:solidFill>
                </a:rPr>
                <a:t>Office </a:t>
              </a:r>
              <a:r>
                <a:rPr lang="en-US" sz="2400" b="1" dirty="0">
                  <a:solidFill>
                    <a:srgbClr val="008000"/>
                  </a:solidFill>
                </a:rPr>
                <a:t>of Worker Safety and Health </a:t>
              </a:r>
              <a:r>
                <a:rPr lang="en-US" sz="2400" b="1" dirty="0" smtClean="0">
                  <a:solidFill>
                    <a:srgbClr val="008000"/>
                  </a:solidFill>
                </a:rPr>
                <a:t>Policy (AU-11)</a:t>
              </a:r>
              <a:endParaRPr lang="en-US" sz="2400" b="1" dirty="0">
                <a:solidFill>
                  <a:srgbClr val="008000"/>
                </a:solidFill>
              </a:endParaRPr>
            </a:p>
          </p:txBody>
        </p:sp>
      </p:grpSp>
      <p:pic>
        <p:nvPicPr>
          <p:cNvPr id="15366" name="Picture 6" descr="http://i576.photobucket.com/albums/ss201/bloggerkolowski/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569" y="129381"/>
            <a:ext cx="1905217" cy="1905217"/>
          </a:xfrm>
          <a:prstGeom prst="rect">
            <a:avLst/>
          </a:prstGeom>
          <a:noFill/>
          <a:extLst>
            <a:ext uri="{909E8E84-426E-40DD-AFC4-6F175D3DCCD1}">
              <a14:hiddenFill xmlns:a14="http://schemas.microsoft.com/office/drawing/2010/main">
                <a:solidFill>
                  <a:srgbClr val="FFFFFF"/>
                </a:solidFill>
              </a14:hiddenFill>
            </a:ext>
          </a:extLst>
        </p:spPr>
      </p:pic>
      <p:sp>
        <p:nvSpPr>
          <p:cNvPr id="12" name="Subtitle 2"/>
          <p:cNvSpPr>
            <a:spLocks noGrp="1"/>
          </p:cNvSpPr>
          <p:nvPr>
            <p:ph type="subTitle" idx="1"/>
          </p:nvPr>
        </p:nvSpPr>
        <p:spPr>
          <a:xfrm>
            <a:off x="5807075" y="5706920"/>
            <a:ext cx="6052344" cy="990600"/>
          </a:xfrm>
        </p:spPr>
        <p:txBody>
          <a:bodyPr>
            <a:normAutofit/>
          </a:bodyPr>
          <a:lstStyle/>
          <a:p>
            <a:pPr algn="r"/>
            <a:r>
              <a:rPr lang="en-US" dirty="0" smtClean="0"/>
              <a:t>Jim Dillard, CHP—301-903-1165</a:t>
            </a:r>
          </a:p>
          <a:p>
            <a:pPr algn="r"/>
            <a:r>
              <a:rPr lang="en-US" dirty="0" smtClean="0"/>
              <a:t>John Blaikie – 301-903-8470</a:t>
            </a:r>
            <a:endParaRPr lang="en-US" dirty="0"/>
          </a:p>
          <a:p>
            <a:endParaRPr lang="en-US" dirty="0" smtClean="0"/>
          </a:p>
          <a:p>
            <a:endParaRPr lang="en-US" dirty="0"/>
          </a:p>
        </p:txBody>
      </p:sp>
      <p:sp>
        <p:nvSpPr>
          <p:cNvPr id="9" name="Rectangle 28"/>
          <p:cNvSpPr>
            <a:spLocks noChangeArrowheads="1"/>
          </p:cNvSpPr>
          <p:nvPr/>
        </p:nvSpPr>
        <p:spPr bwMode="auto">
          <a:xfrm>
            <a:off x="2280227" y="1921012"/>
            <a:ext cx="7753350" cy="1793918"/>
          </a:xfrm>
          <a:prstGeom prst="rect">
            <a:avLst/>
          </a:prstGeom>
          <a:noFill/>
          <a:ln w="9525">
            <a:noFill/>
            <a:miter lim="800000"/>
            <a:headEnd/>
            <a:tailEnd/>
          </a:ln>
        </p:spPr>
        <p:txBody>
          <a:bodyPr anchor="ctr"/>
          <a:lstStyle/>
          <a:p>
            <a:pPr algn="ctr"/>
            <a:r>
              <a:rPr lang="en-US" sz="3600" b="1" dirty="0" smtClean="0">
                <a:latin typeface="Arial Narrow" pitchFamily="34" charset="0"/>
              </a:rPr>
              <a:t>Presentation to EFCOG Radiation Protection Task Group – 26 October 2017</a:t>
            </a:r>
            <a:endParaRPr lang="en-US" sz="3600" b="1" dirty="0">
              <a:latin typeface="Arial Narrow"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1600" y="142214"/>
            <a:ext cx="2867819" cy="1347297"/>
          </a:xfrm>
          <a:prstGeom prst="rect">
            <a:avLst/>
          </a:prstGeom>
        </p:spPr>
      </p:pic>
    </p:spTree>
    <p:extLst>
      <p:ext uri="{BB962C8B-B14F-4D97-AF65-F5344CB8AC3E}">
        <p14:creationId xmlns:p14="http://schemas.microsoft.com/office/powerpoint/2010/main" val="1932495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9805"/>
            <a:ext cx="12192000" cy="1316062"/>
            <a:chOff x="0" y="19805"/>
            <a:chExt cx="9188970" cy="1316062"/>
          </a:xfrm>
        </p:grpSpPr>
        <p:sp>
          <p:nvSpPr>
            <p:cNvPr id="10" name="Rectangle 9"/>
            <p:cNvSpPr/>
            <p:nvPr/>
          </p:nvSpPr>
          <p:spPr>
            <a:xfrm>
              <a:off x="0" y="855077"/>
              <a:ext cx="9144000" cy="1192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47580"/>
              <a:ext cx="9144000" cy="7040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0" y="19805"/>
              <a:ext cx="9188970" cy="1316062"/>
            </a:xfrm>
            <a:custGeom>
              <a:avLst/>
              <a:gdLst>
                <a:gd name="connsiteX0" fmla="*/ 0 w 9188970"/>
                <a:gd name="connsiteY0" fmla="*/ 1245383 h 1316062"/>
                <a:gd name="connsiteX1" fmla="*/ 1978701 w 9188970"/>
                <a:gd name="connsiteY1" fmla="*/ 1245383 h 1316062"/>
                <a:gd name="connsiteX2" fmla="*/ 4601980 w 9188970"/>
                <a:gd name="connsiteY2" fmla="*/ 510865 h 1316062"/>
                <a:gd name="connsiteX3" fmla="*/ 6160957 w 9188970"/>
                <a:gd name="connsiteY3" fmla="*/ 136111 h 1316062"/>
                <a:gd name="connsiteX4" fmla="*/ 7525062 w 9188970"/>
                <a:gd name="connsiteY4" fmla="*/ 16189 h 1316062"/>
                <a:gd name="connsiteX5" fmla="*/ 8559383 w 9188970"/>
                <a:gd name="connsiteY5" fmla="*/ 1199 h 1316062"/>
                <a:gd name="connsiteX6" fmla="*/ 9188970 w 9188970"/>
                <a:gd name="connsiteY6" fmla="*/ 1199 h 1316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8970" h="1316062">
                  <a:moveTo>
                    <a:pt x="0" y="1245383"/>
                  </a:moveTo>
                  <a:cubicBezTo>
                    <a:pt x="605852" y="1306593"/>
                    <a:pt x="1211704" y="1367803"/>
                    <a:pt x="1978701" y="1245383"/>
                  </a:cubicBezTo>
                  <a:cubicBezTo>
                    <a:pt x="2745698" y="1122963"/>
                    <a:pt x="3904937" y="695744"/>
                    <a:pt x="4601980" y="510865"/>
                  </a:cubicBezTo>
                  <a:cubicBezTo>
                    <a:pt x="5299023" y="325986"/>
                    <a:pt x="5673777" y="218557"/>
                    <a:pt x="6160957" y="136111"/>
                  </a:cubicBezTo>
                  <a:cubicBezTo>
                    <a:pt x="6648137" y="53665"/>
                    <a:pt x="7125324" y="38674"/>
                    <a:pt x="7525062" y="16189"/>
                  </a:cubicBezTo>
                  <a:cubicBezTo>
                    <a:pt x="7924800" y="-6296"/>
                    <a:pt x="8559383" y="1199"/>
                    <a:pt x="8559383" y="1199"/>
                  </a:cubicBezTo>
                  <a:lnTo>
                    <a:pt x="9188970" y="1199"/>
                  </a:lnTo>
                </a:path>
              </a:pathLst>
            </a:cu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p:cNvSpPr txBox="1">
            <a:spLocks/>
          </p:cNvSpPr>
          <p:nvPr/>
        </p:nvSpPr>
        <p:spPr>
          <a:xfrm>
            <a:off x="591127" y="29799"/>
            <a:ext cx="9144000" cy="9445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10 CFR 835</a:t>
            </a:r>
            <a:endParaRPr lang="en-US" b="1" dirty="0"/>
          </a:p>
        </p:txBody>
      </p:sp>
      <p:sp>
        <p:nvSpPr>
          <p:cNvPr id="6" name="TextBox 5"/>
          <p:cNvSpPr txBox="1"/>
          <p:nvPr/>
        </p:nvSpPr>
        <p:spPr>
          <a:xfrm>
            <a:off x="591127" y="1563676"/>
            <a:ext cx="11257973" cy="6124754"/>
          </a:xfrm>
          <a:prstGeom prst="rect">
            <a:avLst/>
          </a:prstGeom>
          <a:noFill/>
        </p:spPr>
        <p:txBody>
          <a:bodyPr wrap="square" rtlCol="0">
            <a:spAutoFit/>
          </a:bodyPr>
          <a:lstStyle/>
          <a:p>
            <a:pPr marL="457200" indent="-457200">
              <a:spcBef>
                <a:spcPts val="1200"/>
              </a:spcBef>
              <a:buFont typeface="Wingdings" panose="05000000000000000000" pitchFamily="2" charset="2"/>
              <a:buChar char="v"/>
            </a:pPr>
            <a:r>
              <a:rPr lang="en-US" sz="3200" dirty="0" smtClean="0"/>
              <a:t>Amendment to Appendix C and E</a:t>
            </a:r>
          </a:p>
          <a:p>
            <a:pPr marL="914400" lvl="1" indent="-457200">
              <a:spcBef>
                <a:spcPts val="1200"/>
              </a:spcBef>
              <a:buFont typeface="Arial" panose="020B0604020202020204" pitchFamily="34" charset="0"/>
              <a:buChar char="•"/>
            </a:pPr>
            <a:r>
              <a:rPr lang="en-US" sz="2800" dirty="0" smtClean="0"/>
              <a:t>82 FR 37512 published on August 11, 2017</a:t>
            </a:r>
          </a:p>
          <a:p>
            <a:pPr marL="914400" lvl="1" indent="-457200">
              <a:spcBef>
                <a:spcPts val="1200"/>
              </a:spcBef>
              <a:buFont typeface="Arial" panose="020B0604020202020204" pitchFamily="34" charset="0"/>
              <a:buChar char="•"/>
            </a:pPr>
            <a:r>
              <a:rPr lang="en-US" sz="2800" dirty="0" smtClean="0"/>
              <a:t>Appendix C: correction of DAC for radionuclides not listed in Appendix C table. </a:t>
            </a:r>
          </a:p>
          <a:p>
            <a:pPr marL="914400" lvl="1" indent="-457200">
              <a:spcBef>
                <a:spcPts val="1200"/>
              </a:spcBef>
              <a:buFont typeface="Arial" panose="020B0604020202020204" pitchFamily="34" charset="0"/>
              <a:buChar char="•"/>
            </a:pPr>
            <a:r>
              <a:rPr lang="en-US" sz="2800" dirty="0" smtClean="0"/>
              <a:t>Appendix E: Corrected activity for Rh-102 and Rh-102m. </a:t>
            </a:r>
          </a:p>
          <a:p>
            <a:pPr marL="914400" lvl="1" indent="-457200">
              <a:spcBef>
                <a:spcPts val="1200"/>
              </a:spcBef>
              <a:buFont typeface="Arial" panose="020B0604020202020204" pitchFamily="34" charset="0"/>
              <a:buChar char="•"/>
            </a:pPr>
            <a:r>
              <a:rPr lang="en-US" sz="2800" dirty="0" smtClean="0"/>
              <a:t>Technical corrections, so RPP revision with DOE approval not applicable IAW §835.101(g)(3)</a:t>
            </a:r>
          </a:p>
          <a:p>
            <a:pPr marL="457200" indent="-457200">
              <a:spcBef>
                <a:spcPts val="1200"/>
              </a:spcBef>
              <a:buFont typeface="Arial" panose="020B0604020202020204" pitchFamily="34" charset="0"/>
              <a:buChar char="•"/>
            </a:pPr>
            <a:endParaRPr lang="en-US" sz="2800" dirty="0" smtClean="0"/>
          </a:p>
          <a:p>
            <a:pPr lvl="1">
              <a:spcBef>
                <a:spcPts val="1200"/>
              </a:spcBef>
            </a:pPr>
            <a:endParaRPr lang="en-US" sz="2800" dirty="0" smtClean="0"/>
          </a:p>
          <a:p>
            <a:pPr>
              <a:spcBef>
                <a:spcPts val="1200"/>
              </a:spcBef>
            </a:pPr>
            <a:endParaRPr lang="en-US" sz="2800" dirty="0"/>
          </a:p>
          <a:p>
            <a:pPr>
              <a:spcBef>
                <a:spcPts val="1200"/>
              </a:spcBef>
            </a:pPr>
            <a:endParaRPr lang="en-US" sz="2800" dirty="0" smtClean="0"/>
          </a:p>
        </p:txBody>
      </p:sp>
    </p:spTree>
    <p:extLst>
      <p:ext uri="{BB962C8B-B14F-4D97-AF65-F5344CB8AC3E}">
        <p14:creationId xmlns:p14="http://schemas.microsoft.com/office/powerpoint/2010/main" val="875874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9805"/>
            <a:ext cx="12192000" cy="1316062"/>
            <a:chOff x="0" y="19805"/>
            <a:chExt cx="9188970" cy="1316062"/>
          </a:xfrm>
        </p:grpSpPr>
        <p:sp>
          <p:nvSpPr>
            <p:cNvPr id="10" name="Rectangle 9"/>
            <p:cNvSpPr/>
            <p:nvPr/>
          </p:nvSpPr>
          <p:spPr>
            <a:xfrm>
              <a:off x="0" y="855077"/>
              <a:ext cx="9144000" cy="1192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47580"/>
              <a:ext cx="9144000" cy="7040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0" y="19805"/>
              <a:ext cx="9188970" cy="1316062"/>
            </a:xfrm>
            <a:custGeom>
              <a:avLst/>
              <a:gdLst>
                <a:gd name="connsiteX0" fmla="*/ 0 w 9188970"/>
                <a:gd name="connsiteY0" fmla="*/ 1245383 h 1316062"/>
                <a:gd name="connsiteX1" fmla="*/ 1978701 w 9188970"/>
                <a:gd name="connsiteY1" fmla="*/ 1245383 h 1316062"/>
                <a:gd name="connsiteX2" fmla="*/ 4601980 w 9188970"/>
                <a:gd name="connsiteY2" fmla="*/ 510865 h 1316062"/>
                <a:gd name="connsiteX3" fmla="*/ 6160957 w 9188970"/>
                <a:gd name="connsiteY3" fmla="*/ 136111 h 1316062"/>
                <a:gd name="connsiteX4" fmla="*/ 7525062 w 9188970"/>
                <a:gd name="connsiteY4" fmla="*/ 16189 h 1316062"/>
                <a:gd name="connsiteX5" fmla="*/ 8559383 w 9188970"/>
                <a:gd name="connsiteY5" fmla="*/ 1199 h 1316062"/>
                <a:gd name="connsiteX6" fmla="*/ 9188970 w 9188970"/>
                <a:gd name="connsiteY6" fmla="*/ 1199 h 1316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8970" h="1316062">
                  <a:moveTo>
                    <a:pt x="0" y="1245383"/>
                  </a:moveTo>
                  <a:cubicBezTo>
                    <a:pt x="605852" y="1306593"/>
                    <a:pt x="1211704" y="1367803"/>
                    <a:pt x="1978701" y="1245383"/>
                  </a:cubicBezTo>
                  <a:cubicBezTo>
                    <a:pt x="2745698" y="1122963"/>
                    <a:pt x="3904937" y="695744"/>
                    <a:pt x="4601980" y="510865"/>
                  </a:cubicBezTo>
                  <a:cubicBezTo>
                    <a:pt x="5299023" y="325986"/>
                    <a:pt x="5673777" y="218557"/>
                    <a:pt x="6160957" y="136111"/>
                  </a:cubicBezTo>
                  <a:cubicBezTo>
                    <a:pt x="6648137" y="53665"/>
                    <a:pt x="7125324" y="38674"/>
                    <a:pt x="7525062" y="16189"/>
                  </a:cubicBezTo>
                  <a:cubicBezTo>
                    <a:pt x="7924800" y="-6296"/>
                    <a:pt x="8559383" y="1199"/>
                    <a:pt x="8559383" y="1199"/>
                  </a:cubicBezTo>
                  <a:lnTo>
                    <a:pt x="9188970" y="1199"/>
                  </a:lnTo>
                </a:path>
              </a:pathLst>
            </a:cu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p:cNvSpPr txBox="1">
            <a:spLocks/>
          </p:cNvSpPr>
          <p:nvPr/>
        </p:nvSpPr>
        <p:spPr>
          <a:xfrm>
            <a:off x="591127" y="29799"/>
            <a:ext cx="9144000" cy="9445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10 CFR 835</a:t>
            </a:r>
            <a:endParaRPr lang="en-US" b="1" dirty="0"/>
          </a:p>
        </p:txBody>
      </p:sp>
      <p:sp>
        <p:nvSpPr>
          <p:cNvPr id="6" name="TextBox 5"/>
          <p:cNvSpPr txBox="1"/>
          <p:nvPr/>
        </p:nvSpPr>
        <p:spPr>
          <a:xfrm>
            <a:off x="787199" y="1463642"/>
            <a:ext cx="10557933" cy="3847207"/>
          </a:xfrm>
          <a:prstGeom prst="rect">
            <a:avLst/>
          </a:prstGeom>
          <a:noFill/>
        </p:spPr>
        <p:txBody>
          <a:bodyPr wrap="square" rtlCol="0">
            <a:spAutoFit/>
          </a:bodyPr>
          <a:lstStyle/>
          <a:p>
            <a:pPr marL="457200" indent="-457200">
              <a:spcBef>
                <a:spcPts val="1200"/>
              </a:spcBef>
              <a:buFont typeface="Wingdings" panose="05000000000000000000" pitchFamily="2" charset="2"/>
              <a:buChar char="v"/>
            </a:pPr>
            <a:r>
              <a:rPr lang="en-US" sz="2800" dirty="0" smtClean="0"/>
              <a:t>Appendix D (and </a:t>
            </a:r>
            <a:r>
              <a:rPr lang="en-US" sz="2800" dirty="0"/>
              <a:t>DOE O 458.1)</a:t>
            </a:r>
          </a:p>
          <a:p>
            <a:pPr marL="914400" lvl="1" indent="-457200">
              <a:spcBef>
                <a:spcPts val="1200"/>
              </a:spcBef>
              <a:buFont typeface="Arial" panose="020B0604020202020204" pitchFamily="34" charset="0"/>
              <a:buChar char="•"/>
            </a:pPr>
            <a:r>
              <a:rPr lang="en-US" sz="2800" dirty="0" smtClean="0"/>
              <a:t>Currently </a:t>
            </a:r>
            <a:r>
              <a:rPr lang="en-US" sz="2800" dirty="0"/>
              <a:t>modeling various </a:t>
            </a:r>
            <a:r>
              <a:rPr lang="en-US" sz="2800" dirty="0" smtClean="0"/>
              <a:t>DOE-specific scenarios </a:t>
            </a:r>
            <a:r>
              <a:rPr lang="en-US" sz="2800" dirty="0"/>
              <a:t>with RESRAD </a:t>
            </a:r>
            <a:r>
              <a:rPr lang="en-US" sz="2800" dirty="0" smtClean="0"/>
              <a:t>Build.  Comparing results to Appendix D surface contamination values and ANSI N13.12-2013.</a:t>
            </a:r>
            <a:endParaRPr lang="en-US" sz="2800" dirty="0"/>
          </a:p>
          <a:p>
            <a:pPr marL="457200" indent="-457200">
              <a:spcBef>
                <a:spcPts val="1200"/>
              </a:spcBef>
              <a:buFont typeface="Wingdings" panose="05000000000000000000" pitchFamily="2" charset="2"/>
              <a:buChar char="v"/>
            </a:pPr>
            <a:r>
              <a:rPr lang="en-US" sz="2800" dirty="0" smtClean="0"/>
              <a:t>§835.702(e)</a:t>
            </a:r>
            <a:endParaRPr lang="en-US" sz="2800" dirty="0"/>
          </a:p>
          <a:p>
            <a:pPr marL="914400" lvl="1" indent="-457200">
              <a:spcBef>
                <a:spcPts val="1200"/>
              </a:spcBef>
              <a:buFont typeface="Arial" panose="020B0604020202020204" pitchFamily="34" charset="0"/>
              <a:buChar char="•"/>
            </a:pPr>
            <a:r>
              <a:rPr lang="en-US" sz="2800" dirty="0"/>
              <a:t>Evaluating DOE impact </a:t>
            </a:r>
            <a:r>
              <a:rPr lang="en-US" sz="2800" dirty="0" smtClean="0"/>
              <a:t>on providing relief from obtaining prior year occupational dose records.</a:t>
            </a:r>
            <a:endParaRPr lang="en-US" sz="28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570512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9805"/>
            <a:ext cx="12192000" cy="1316062"/>
            <a:chOff x="0" y="19805"/>
            <a:chExt cx="9188970" cy="1316062"/>
          </a:xfrm>
        </p:grpSpPr>
        <p:sp>
          <p:nvSpPr>
            <p:cNvPr id="10" name="Rectangle 9"/>
            <p:cNvSpPr/>
            <p:nvPr/>
          </p:nvSpPr>
          <p:spPr>
            <a:xfrm>
              <a:off x="0" y="855077"/>
              <a:ext cx="9144000" cy="1192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47580"/>
              <a:ext cx="9144000" cy="7040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0" y="19805"/>
              <a:ext cx="9188970" cy="1316062"/>
            </a:xfrm>
            <a:custGeom>
              <a:avLst/>
              <a:gdLst>
                <a:gd name="connsiteX0" fmla="*/ 0 w 9188970"/>
                <a:gd name="connsiteY0" fmla="*/ 1245383 h 1316062"/>
                <a:gd name="connsiteX1" fmla="*/ 1978701 w 9188970"/>
                <a:gd name="connsiteY1" fmla="*/ 1245383 h 1316062"/>
                <a:gd name="connsiteX2" fmla="*/ 4601980 w 9188970"/>
                <a:gd name="connsiteY2" fmla="*/ 510865 h 1316062"/>
                <a:gd name="connsiteX3" fmla="*/ 6160957 w 9188970"/>
                <a:gd name="connsiteY3" fmla="*/ 136111 h 1316062"/>
                <a:gd name="connsiteX4" fmla="*/ 7525062 w 9188970"/>
                <a:gd name="connsiteY4" fmla="*/ 16189 h 1316062"/>
                <a:gd name="connsiteX5" fmla="*/ 8559383 w 9188970"/>
                <a:gd name="connsiteY5" fmla="*/ 1199 h 1316062"/>
                <a:gd name="connsiteX6" fmla="*/ 9188970 w 9188970"/>
                <a:gd name="connsiteY6" fmla="*/ 1199 h 1316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8970" h="1316062">
                  <a:moveTo>
                    <a:pt x="0" y="1245383"/>
                  </a:moveTo>
                  <a:cubicBezTo>
                    <a:pt x="605852" y="1306593"/>
                    <a:pt x="1211704" y="1367803"/>
                    <a:pt x="1978701" y="1245383"/>
                  </a:cubicBezTo>
                  <a:cubicBezTo>
                    <a:pt x="2745698" y="1122963"/>
                    <a:pt x="3904937" y="695744"/>
                    <a:pt x="4601980" y="510865"/>
                  </a:cubicBezTo>
                  <a:cubicBezTo>
                    <a:pt x="5299023" y="325986"/>
                    <a:pt x="5673777" y="218557"/>
                    <a:pt x="6160957" y="136111"/>
                  </a:cubicBezTo>
                  <a:cubicBezTo>
                    <a:pt x="6648137" y="53665"/>
                    <a:pt x="7125324" y="38674"/>
                    <a:pt x="7525062" y="16189"/>
                  </a:cubicBezTo>
                  <a:cubicBezTo>
                    <a:pt x="7924800" y="-6296"/>
                    <a:pt x="8559383" y="1199"/>
                    <a:pt x="8559383" y="1199"/>
                  </a:cubicBezTo>
                  <a:lnTo>
                    <a:pt x="9188970" y="1199"/>
                  </a:lnTo>
                </a:path>
              </a:pathLst>
            </a:cu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p:cNvSpPr txBox="1">
            <a:spLocks/>
          </p:cNvSpPr>
          <p:nvPr/>
        </p:nvSpPr>
        <p:spPr>
          <a:xfrm>
            <a:off x="591127" y="29799"/>
            <a:ext cx="9144000" cy="9445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DOELAP</a:t>
            </a:r>
            <a:endParaRPr lang="en-US" b="1" dirty="0"/>
          </a:p>
        </p:txBody>
      </p:sp>
      <p:sp>
        <p:nvSpPr>
          <p:cNvPr id="6" name="TextBox 5"/>
          <p:cNvSpPr txBox="1"/>
          <p:nvPr/>
        </p:nvSpPr>
        <p:spPr>
          <a:xfrm>
            <a:off x="1227466" y="1519896"/>
            <a:ext cx="9677400" cy="3293209"/>
          </a:xfrm>
          <a:prstGeom prst="rect">
            <a:avLst/>
          </a:prstGeom>
          <a:noFill/>
        </p:spPr>
        <p:txBody>
          <a:bodyPr wrap="square" rtlCol="0">
            <a:spAutoFit/>
          </a:bodyPr>
          <a:lstStyle/>
          <a:p>
            <a:pPr marL="457200" indent="-457200">
              <a:spcBef>
                <a:spcPts val="1200"/>
              </a:spcBef>
              <a:buFont typeface="Wingdings" panose="05000000000000000000" pitchFamily="2" charset="2"/>
              <a:buChar char="v"/>
            </a:pPr>
            <a:r>
              <a:rPr lang="en-US" sz="3200" dirty="0" smtClean="0"/>
              <a:t>New program administrator</a:t>
            </a:r>
          </a:p>
          <a:p>
            <a:pPr marL="457200" indent="-457200">
              <a:spcBef>
                <a:spcPts val="1200"/>
              </a:spcBef>
              <a:buFont typeface="Wingdings" panose="05000000000000000000" pitchFamily="2" charset="2"/>
              <a:buChar char="v"/>
            </a:pPr>
            <a:r>
              <a:rPr lang="en-US" sz="3200" dirty="0" smtClean="0"/>
              <a:t>Suspension of Handbook</a:t>
            </a:r>
          </a:p>
          <a:p>
            <a:pPr marL="457200" indent="-457200">
              <a:spcBef>
                <a:spcPts val="1200"/>
              </a:spcBef>
              <a:buFont typeface="Wingdings" panose="05000000000000000000" pitchFamily="2" charset="2"/>
              <a:buChar char="v"/>
            </a:pPr>
            <a:r>
              <a:rPr lang="en-US" sz="3200" dirty="0" smtClean="0"/>
              <a:t>Revision of DOE-STD-1095, 1111, and 1112 pending Project Justification Statement</a:t>
            </a:r>
          </a:p>
          <a:p>
            <a:pPr marL="457200" indent="-457200">
              <a:spcBef>
                <a:spcPts val="1200"/>
              </a:spcBef>
              <a:buFont typeface="Wingdings" panose="05000000000000000000" pitchFamily="2" charset="2"/>
              <a:buChar char="v"/>
            </a:pPr>
            <a:r>
              <a:rPr lang="en-US" sz="3200" dirty="0" smtClean="0"/>
              <a:t>DOELAP Assessor Training/Recruitment</a:t>
            </a:r>
          </a:p>
          <a:p>
            <a:pPr marL="742950" lvl="1" indent="-285750">
              <a:buFont typeface="Arial" panose="020B0604020202020204" pitchFamily="34" charset="0"/>
              <a:buChar char="•"/>
            </a:pPr>
            <a:endParaRPr lang="en-US" dirty="0"/>
          </a:p>
        </p:txBody>
      </p:sp>
      <p:grpSp>
        <p:nvGrpSpPr>
          <p:cNvPr id="3" name="Group 2"/>
          <p:cNvGrpSpPr/>
          <p:nvPr/>
        </p:nvGrpSpPr>
        <p:grpSpPr>
          <a:xfrm>
            <a:off x="1390651" y="4705350"/>
            <a:ext cx="8639751" cy="2045476"/>
            <a:chOff x="7203448" y="3644901"/>
            <a:chExt cx="4928885" cy="2743975"/>
          </a:xfrm>
        </p:grpSpPr>
        <p:sp>
          <p:nvSpPr>
            <p:cNvPr id="15" name="Rounded Rectangle 14"/>
            <p:cNvSpPr/>
            <p:nvPr/>
          </p:nvSpPr>
          <p:spPr>
            <a:xfrm>
              <a:off x="7255533" y="3644901"/>
              <a:ext cx="4876800" cy="2743975"/>
            </a:xfrm>
            <a:prstGeom prst="roundRect">
              <a:avLst>
                <a:gd name="adj" fmla="val 11168"/>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203448" y="3644901"/>
              <a:ext cx="4876800" cy="2616200"/>
            </a:xfrm>
            <a:prstGeom prst="roundRect">
              <a:avLst>
                <a:gd name="adj" fmla="val 1116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1835507" y="5012507"/>
            <a:ext cx="8194896" cy="1431161"/>
          </a:xfrm>
          <a:prstGeom prst="rect">
            <a:avLst/>
          </a:prstGeom>
          <a:noFill/>
        </p:spPr>
        <p:txBody>
          <a:bodyPr wrap="square" rtlCol="0">
            <a:spAutoFit/>
          </a:bodyPr>
          <a:lstStyle/>
          <a:p>
            <a:pPr>
              <a:spcAft>
                <a:spcPts val="600"/>
              </a:spcAft>
            </a:pPr>
            <a:r>
              <a:rPr lang="en-US" dirty="0" smtClean="0"/>
              <a:t>DOE-STD-1095-2011, </a:t>
            </a:r>
            <a:r>
              <a:rPr lang="en-US" i="1" dirty="0" smtClean="0"/>
              <a:t>Laboratory Accreditation Program for Personnel Dosimetry</a:t>
            </a:r>
          </a:p>
          <a:p>
            <a:pPr>
              <a:spcAft>
                <a:spcPts val="600"/>
              </a:spcAft>
            </a:pPr>
            <a:r>
              <a:rPr lang="en-US" i="1" dirty="0" smtClean="0"/>
              <a:t>DOE-STD-1111-2013, Laboratory Accreditation Program Administration</a:t>
            </a:r>
          </a:p>
          <a:p>
            <a:pPr>
              <a:spcAft>
                <a:spcPts val="600"/>
              </a:spcAft>
            </a:pPr>
            <a:r>
              <a:rPr lang="en-US" dirty="0" smtClean="0"/>
              <a:t>DOE-STD-1112-16, </a:t>
            </a:r>
            <a:r>
              <a:rPr lang="en-US" i="1" dirty="0" smtClean="0"/>
              <a:t>Laboratory Accreditation Program for Radiobioassay</a:t>
            </a:r>
          </a:p>
          <a:p>
            <a:pPr>
              <a:spcAft>
                <a:spcPts val="600"/>
              </a:spcAft>
            </a:pPr>
            <a:r>
              <a:rPr lang="en-US" dirty="0" smtClean="0"/>
              <a:t>DOE-STD-1121-2008, </a:t>
            </a:r>
            <a:r>
              <a:rPr lang="en-US" i="1" dirty="0" smtClean="0"/>
              <a:t>Internal Dosimetry</a:t>
            </a:r>
          </a:p>
        </p:txBody>
      </p:sp>
    </p:spTree>
    <p:extLst>
      <p:ext uri="{BB962C8B-B14F-4D97-AF65-F5344CB8AC3E}">
        <p14:creationId xmlns:p14="http://schemas.microsoft.com/office/powerpoint/2010/main" val="947222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9805"/>
            <a:ext cx="12192000" cy="1316062"/>
            <a:chOff x="0" y="19805"/>
            <a:chExt cx="9188970" cy="1316062"/>
          </a:xfrm>
        </p:grpSpPr>
        <p:sp>
          <p:nvSpPr>
            <p:cNvPr id="10" name="Rectangle 9"/>
            <p:cNvSpPr/>
            <p:nvPr/>
          </p:nvSpPr>
          <p:spPr>
            <a:xfrm>
              <a:off x="0" y="855077"/>
              <a:ext cx="9144000" cy="1192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47580"/>
              <a:ext cx="9144000" cy="7040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0" y="19805"/>
              <a:ext cx="9188970" cy="1316062"/>
            </a:xfrm>
            <a:custGeom>
              <a:avLst/>
              <a:gdLst>
                <a:gd name="connsiteX0" fmla="*/ 0 w 9188970"/>
                <a:gd name="connsiteY0" fmla="*/ 1245383 h 1316062"/>
                <a:gd name="connsiteX1" fmla="*/ 1978701 w 9188970"/>
                <a:gd name="connsiteY1" fmla="*/ 1245383 h 1316062"/>
                <a:gd name="connsiteX2" fmla="*/ 4601980 w 9188970"/>
                <a:gd name="connsiteY2" fmla="*/ 510865 h 1316062"/>
                <a:gd name="connsiteX3" fmla="*/ 6160957 w 9188970"/>
                <a:gd name="connsiteY3" fmla="*/ 136111 h 1316062"/>
                <a:gd name="connsiteX4" fmla="*/ 7525062 w 9188970"/>
                <a:gd name="connsiteY4" fmla="*/ 16189 h 1316062"/>
                <a:gd name="connsiteX5" fmla="*/ 8559383 w 9188970"/>
                <a:gd name="connsiteY5" fmla="*/ 1199 h 1316062"/>
                <a:gd name="connsiteX6" fmla="*/ 9188970 w 9188970"/>
                <a:gd name="connsiteY6" fmla="*/ 1199 h 1316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8970" h="1316062">
                  <a:moveTo>
                    <a:pt x="0" y="1245383"/>
                  </a:moveTo>
                  <a:cubicBezTo>
                    <a:pt x="605852" y="1306593"/>
                    <a:pt x="1211704" y="1367803"/>
                    <a:pt x="1978701" y="1245383"/>
                  </a:cubicBezTo>
                  <a:cubicBezTo>
                    <a:pt x="2745698" y="1122963"/>
                    <a:pt x="3904937" y="695744"/>
                    <a:pt x="4601980" y="510865"/>
                  </a:cubicBezTo>
                  <a:cubicBezTo>
                    <a:pt x="5299023" y="325986"/>
                    <a:pt x="5673777" y="218557"/>
                    <a:pt x="6160957" y="136111"/>
                  </a:cubicBezTo>
                  <a:cubicBezTo>
                    <a:pt x="6648137" y="53665"/>
                    <a:pt x="7125324" y="38674"/>
                    <a:pt x="7525062" y="16189"/>
                  </a:cubicBezTo>
                  <a:cubicBezTo>
                    <a:pt x="7924800" y="-6296"/>
                    <a:pt x="8559383" y="1199"/>
                    <a:pt x="8559383" y="1199"/>
                  </a:cubicBezTo>
                  <a:lnTo>
                    <a:pt x="9188970" y="1199"/>
                  </a:lnTo>
                </a:path>
              </a:pathLst>
            </a:cu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p:cNvSpPr txBox="1">
            <a:spLocks/>
          </p:cNvSpPr>
          <p:nvPr/>
        </p:nvSpPr>
        <p:spPr>
          <a:xfrm>
            <a:off x="591127" y="29799"/>
            <a:ext cx="9144000" cy="9445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Standards</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610308500"/>
              </p:ext>
            </p:extLst>
          </p:nvPr>
        </p:nvGraphicFramePr>
        <p:xfrm>
          <a:off x="842962" y="1418384"/>
          <a:ext cx="10582275" cy="5318760"/>
        </p:xfrm>
        <a:graphic>
          <a:graphicData uri="http://schemas.openxmlformats.org/drawingml/2006/table">
            <a:tbl>
              <a:tblPr firstRow="1" firstCol="1" bandRow="1">
                <a:tableStyleId>{B301B821-A1FF-4177-AEE7-76D212191A09}</a:tableStyleId>
              </a:tblPr>
              <a:tblGrid>
                <a:gridCol w="6505575"/>
                <a:gridCol w="2162175"/>
                <a:gridCol w="1914525"/>
              </a:tblGrid>
              <a:tr h="381000">
                <a:tc>
                  <a:txBody>
                    <a:bodyPr/>
                    <a:lstStyle/>
                    <a:p>
                      <a:pPr marL="0" marR="0" indent="-457200">
                        <a:spcBef>
                          <a:spcPts val="0"/>
                        </a:spcBef>
                        <a:spcAft>
                          <a:spcPts val="0"/>
                        </a:spcAft>
                      </a:pPr>
                      <a:r>
                        <a:rPr lang="en-US" sz="1800" dirty="0">
                          <a:effectLst/>
                        </a:rPr>
                        <a:t>Standard</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290DFB"/>
                    </a:solidFill>
                  </a:tcPr>
                </a:tc>
                <a:tc>
                  <a:txBody>
                    <a:bodyPr/>
                    <a:lstStyle/>
                    <a:p>
                      <a:pPr marL="0" marR="0" indent="-457200">
                        <a:spcBef>
                          <a:spcPts val="0"/>
                        </a:spcBef>
                        <a:spcAft>
                          <a:spcPts val="0"/>
                        </a:spcAft>
                      </a:pPr>
                      <a:r>
                        <a:rPr lang="en-US" sz="1800">
                          <a:effectLst/>
                        </a:rPr>
                        <a:t>Planned Action</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290DFB"/>
                    </a:solidFill>
                  </a:tcPr>
                </a:tc>
                <a:tc>
                  <a:txBody>
                    <a:bodyPr/>
                    <a:lstStyle/>
                    <a:p>
                      <a:pPr marL="0" marR="0" indent="-457200">
                        <a:spcBef>
                          <a:spcPts val="0"/>
                        </a:spcBef>
                        <a:spcAft>
                          <a:spcPts val="0"/>
                        </a:spcAft>
                      </a:pPr>
                      <a:r>
                        <a:rPr lang="en-US" sz="1800" dirty="0">
                          <a:effectLst/>
                        </a:rPr>
                        <a:t>POC</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290DFB"/>
                    </a:solidFill>
                  </a:tcPr>
                </a:tc>
              </a:tr>
              <a:tr h="548640">
                <a:tc>
                  <a:txBody>
                    <a:bodyPr/>
                    <a:lstStyle/>
                    <a:p>
                      <a:pPr marL="0" marR="0" indent="-457200">
                        <a:spcBef>
                          <a:spcPts val="0"/>
                        </a:spcBef>
                        <a:spcAft>
                          <a:spcPts val="0"/>
                        </a:spcAft>
                      </a:pPr>
                      <a:r>
                        <a:rPr lang="en-US" sz="1800" dirty="0">
                          <a:effectLst/>
                        </a:rPr>
                        <a:t>DOE-HDBK-1145-2013, Radiation Safety for Plutonium Facilities</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Cancellation</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John Blaikie</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DOE-STD-1128-2013, Good Practices for Occupational Radiation Protection in Pu Facilities</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Reaffirmation</a:t>
                      </a:r>
                    </a:p>
                    <a:p>
                      <a:pPr marL="0" marR="0" indent="-457200">
                        <a:spcBef>
                          <a:spcPts val="0"/>
                        </a:spcBef>
                        <a:spcAft>
                          <a:spcPts val="0"/>
                        </a:spcAft>
                      </a:pPr>
                      <a:r>
                        <a:rPr lang="en-US" sz="1800">
                          <a:effectLst/>
                        </a:rPr>
                        <a:t> </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John Blaikie</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DOE-HDBK-1122-2009, Radiological Control Technician Training</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Reaffirmation</a:t>
                      </a:r>
                    </a:p>
                    <a:p>
                      <a:pPr marL="0" marR="0" indent="-457200">
                        <a:spcBef>
                          <a:spcPts val="0"/>
                        </a:spcBef>
                        <a:spcAft>
                          <a:spcPts val="0"/>
                        </a:spcAft>
                      </a:pPr>
                      <a:r>
                        <a:rPr lang="en-US" sz="1800">
                          <a:effectLst/>
                        </a:rPr>
                        <a:t> </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John Blaikie</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DOE-HDBK-1131-2007, General Employee Radiological Training</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Revision/NTC</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John Blaikie</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DOE-HDBK-1130-2008, Radiological Worker Training</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Revision/NTC</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John Blaikie</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DOE-STD-1095, DOELAP for Personnel Dosimetry</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Revision</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Jim Dillard</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a:effectLst/>
                        </a:rPr>
                        <a:t>DOE-STD-1111, DOELAP Administration</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Revision</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Jim Dillard</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a:effectLst/>
                        </a:rPr>
                        <a:t>DOE-STD-1112-2016, DOELAP for Radiobioassay</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Revision</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Jim Dillard</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48640">
                <a:tc>
                  <a:txBody>
                    <a:bodyPr/>
                    <a:lstStyle/>
                    <a:p>
                      <a:pPr marL="0" marR="0" indent="-457200">
                        <a:spcBef>
                          <a:spcPts val="0"/>
                        </a:spcBef>
                        <a:spcAft>
                          <a:spcPts val="0"/>
                        </a:spcAft>
                      </a:pPr>
                      <a:r>
                        <a:rPr lang="en-US" sz="1800" dirty="0">
                          <a:effectLst/>
                        </a:rPr>
                        <a:t>DOE-STD-1121-2008, Internal Dosimetry</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a:effectLst/>
                        </a:rPr>
                        <a:t>Reaffirmation</a:t>
                      </a:r>
                      <a:endParaRPr lang="en-US" sz="18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457200">
                        <a:spcBef>
                          <a:spcPts val="0"/>
                        </a:spcBef>
                        <a:spcAft>
                          <a:spcPts val="0"/>
                        </a:spcAft>
                      </a:pPr>
                      <a:r>
                        <a:rPr lang="en-US" sz="1800" dirty="0">
                          <a:effectLst/>
                        </a:rPr>
                        <a:t>Jim Dillard</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6065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547</Words>
  <Application>Microsoft Office PowerPoint</Application>
  <PresentationFormat>Widescreen</PresentationFormat>
  <Paragraphs>70</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Narrow</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Dillard, James</dc:creator>
  <cp:lastModifiedBy>Seth J. Kanter</cp:lastModifiedBy>
  <cp:revision>37</cp:revision>
  <dcterms:created xsi:type="dcterms:W3CDTF">2016-03-03T13:41:48Z</dcterms:created>
  <dcterms:modified xsi:type="dcterms:W3CDTF">2017-10-25T19:21:41Z</dcterms:modified>
</cp:coreProperties>
</file>