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1" r:id="rId4"/>
    <p:sldId id="290" r:id="rId5"/>
    <p:sldId id="258" r:id="rId6"/>
    <p:sldId id="259" r:id="rId7"/>
    <p:sldId id="263" r:id="rId8"/>
    <p:sldId id="291" r:id="rId9"/>
    <p:sldId id="292" r:id="rId10"/>
    <p:sldId id="264" r:id="rId11"/>
    <p:sldId id="293" r:id="rId12"/>
    <p:sldId id="297" r:id="rId13"/>
    <p:sldId id="298" r:id="rId14"/>
    <p:sldId id="299" r:id="rId15"/>
    <p:sldId id="295" r:id="rId16"/>
    <p:sldId id="315" r:id="rId17"/>
    <p:sldId id="316" r:id="rId18"/>
    <p:sldId id="317" r:id="rId19"/>
    <p:sldId id="318" r:id="rId20"/>
    <p:sldId id="294" r:id="rId21"/>
    <p:sldId id="296" r:id="rId22"/>
    <p:sldId id="269" r:id="rId23"/>
    <p:sldId id="301" r:id="rId24"/>
    <p:sldId id="302" r:id="rId25"/>
    <p:sldId id="300" r:id="rId26"/>
    <p:sldId id="287" r:id="rId27"/>
    <p:sldId id="288" r:id="rId28"/>
    <p:sldId id="313" r:id="rId29"/>
    <p:sldId id="303" r:id="rId30"/>
    <p:sldId id="307" r:id="rId31"/>
    <p:sldId id="308" r:id="rId32"/>
    <p:sldId id="312" r:id="rId33"/>
    <p:sldId id="309" r:id="rId34"/>
    <p:sldId id="310" r:id="rId35"/>
    <p:sldId id="311" r:id="rId36"/>
    <p:sldId id="304" r:id="rId37"/>
    <p:sldId id="305" r:id="rId38"/>
    <p:sldId id="306" r:id="rId39"/>
    <p:sldId id="267" r:id="rId40"/>
    <p:sldId id="283" r:id="rId41"/>
    <p:sldId id="314" r:id="rId4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73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2892425" y="1717001"/>
            <a:ext cx="5797550" cy="430887"/>
          </a:xfrm>
        </p:spPr>
        <p:txBody>
          <a:bodyPr anchor="b"/>
          <a:lstStyle>
            <a:lvl1pPr>
              <a:spcBef>
                <a:spcPct val="40000"/>
              </a:spcBef>
              <a:defRPr sz="3200">
                <a:solidFill>
                  <a:srgbClr val="005875"/>
                </a:solidFill>
              </a:defRPr>
            </a:lvl1pPr>
          </a:lstStyle>
          <a:p>
            <a:r>
              <a:rPr lang="en-US" smtClean="0"/>
              <a:t>Click to edit Master title style</a:t>
            </a:r>
            <a:endParaRPr lang="en-US" dirty="0"/>
          </a:p>
        </p:txBody>
      </p:sp>
      <p:sp>
        <p:nvSpPr>
          <p:cNvPr id="13435" name="Rectangle 123"/>
          <p:cNvSpPr>
            <a:spLocks noGrp="1" noChangeArrowheads="1"/>
          </p:cNvSpPr>
          <p:nvPr>
            <p:ph type="subTitle" sz="quarter" idx="1"/>
          </p:nvPr>
        </p:nvSpPr>
        <p:spPr>
          <a:xfrm>
            <a:off x="2914650" y="2514600"/>
            <a:ext cx="5775325" cy="762000"/>
          </a:xfrm>
        </p:spPr>
        <p:txBody>
          <a:bodyPr/>
          <a:lstStyle>
            <a:lvl1pPr marL="0" indent="0">
              <a:spcBef>
                <a:spcPct val="20000"/>
              </a:spcBef>
              <a:buFontTx/>
              <a:buNone/>
              <a:defRPr b="1"/>
            </a:lvl1pPr>
          </a:lstStyle>
          <a:p>
            <a:r>
              <a:rPr lang="en-US" smtClean="0"/>
              <a:t>Click to edit Master subtitle style</a:t>
            </a:r>
            <a:endParaRPr lang="en-US" dirty="0"/>
          </a:p>
        </p:txBody>
      </p:sp>
      <p:sp>
        <p:nvSpPr>
          <p:cNvPr id="41" name="Rectangle 124"/>
          <p:cNvSpPr>
            <a:spLocks noGrp="1" noChangeArrowheads="1"/>
          </p:cNvSpPr>
          <p:nvPr>
            <p:ph type="dt" sz="quarter" idx="10"/>
          </p:nvPr>
        </p:nvSpPr>
        <p:spPr bwMode="auto">
          <a:xfrm>
            <a:off x="2914650" y="3436938"/>
            <a:ext cx="5775325" cy="457200"/>
          </a:xfrm>
          <a:prstGeom prst="rect">
            <a:avLst/>
          </a:prstGeom>
          <a:ln>
            <a:miter lim="800000"/>
            <a:headEnd/>
            <a:tailEnd/>
          </a:ln>
        </p:spPr>
        <p:txBody>
          <a:bodyPr vert="horz" wrap="square" lIns="0" tIns="0" rIns="0" bIns="0" numCol="1" anchor="t" anchorCtr="0" compatLnSpc="1">
            <a:prstTxWarp prst="textNoShape">
              <a:avLst/>
            </a:prstTxWarp>
          </a:bodyPr>
          <a:lstStyle>
            <a:lvl1pPr>
              <a:lnSpc>
                <a:spcPct val="85000"/>
              </a:lnSpc>
              <a:spcBef>
                <a:spcPct val="40000"/>
              </a:spcBef>
              <a:defRPr sz="1600">
                <a:latin typeface="+mn-lt"/>
                <a:ea typeface="+mn-ea"/>
              </a:defRPr>
            </a:lvl1pPr>
          </a:lstStyle>
          <a:p>
            <a:fld id="{5B42C222-DB12-42E4-86BC-A381DDE7CA79}" type="datetimeFigureOut">
              <a:rPr lang="en-US" smtClean="0"/>
              <a:t>10/24/2017</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331720" cy="6858000"/>
          </a:xfrm>
          <a:prstGeom prst="rect">
            <a:avLst/>
          </a:prstGeom>
        </p:spPr>
      </p:pic>
    </p:spTree>
    <p:extLst>
      <p:ext uri="{BB962C8B-B14F-4D97-AF65-F5344CB8AC3E}">
        <p14:creationId xmlns:p14="http://schemas.microsoft.com/office/powerpoint/2010/main" val="1872886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84"/>
          <p:cNvSpPr>
            <a:spLocks noGrp="1" noChangeArrowheads="1"/>
          </p:cNvSpPr>
          <p:nvPr>
            <p:ph type="ftr" sz="quarter" idx="10"/>
          </p:nvPr>
        </p:nvSpPr>
        <p:spPr>
          <a:ln/>
        </p:spPr>
        <p:txBody>
          <a:bodyPr/>
          <a:lstStyle>
            <a:lvl1pPr>
              <a:defRPr/>
            </a:lvl1pPr>
          </a:lstStyle>
          <a:p>
            <a:endParaRPr lang="en-US"/>
          </a:p>
        </p:txBody>
      </p:sp>
      <p:sp>
        <p:nvSpPr>
          <p:cNvPr id="5" name="Rectangle 85"/>
          <p:cNvSpPr>
            <a:spLocks noGrp="1" noChangeArrowheads="1"/>
          </p:cNvSpPr>
          <p:nvPr>
            <p:ph type="sldNum" sz="quarter" idx="11"/>
          </p:nvPr>
        </p:nvSpPr>
        <p:spPr>
          <a:ln/>
        </p:spPr>
        <p:txBody>
          <a:bodyPr/>
          <a:lstStyle>
            <a:lvl1pPr>
              <a:defRPr/>
            </a:lvl1pPr>
          </a:lstStyle>
          <a:p>
            <a:fld id="{6F379941-4BE2-4C2F-B8FC-71CC3A49A01E}" type="slidenum">
              <a:rPr lang="en-US" smtClean="0"/>
              <a:t>‹#›</a:t>
            </a:fld>
            <a:endParaRPr lang="en-US"/>
          </a:p>
        </p:txBody>
      </p:sp>
    </p:spTree>
    <p:extLst>
      <p:ext uri="{BB962C8B-B14F-4D97-AF65-F5344CB8AC3E}">
        <p14:creationId xmlns:p14="http://schemas.microsoft.com/office/powerpoint/2010/main" val="221563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5613" y="1598613"/>
            <a:ext cx="4038600" cy="4524375"/>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6613" y="1598613"/>
            <a:ext cx="4040187" cy="4524375"/>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84"/>
          <p:cNvSpPr>
            <a:spLocks noGrp="1" noChangeArrowheads="1"/>
          </p:cNvSpPr>
          <p:nvPr>
            <p:ph type="ftr" sz="quarter" idx="10"/>
          </p:nvPr>
        </p:nvSpPr>
        <p:spPr>
          <a:ln/>
        </p:spPr>
        <p:txBody>
          <a:bodyPr/>
          <a:lstStyle>
            <a:lvl1pPr>
              <a:defRPr/>
            </a:lvl1pPr>
          </a:lstStyle>
          <a:p>
            <a:endParaRPr lang="en-US"/>
          </a:p>
        </p:txBody>
      </p:sp>
      <p:sp>
        <p:nvSpPr>
          <p:cNvPr id="6" name="Rectangle 85"/>
          <p:cNvSpPr>
            <a:spLocks noGrp="1" noChangeArrowheads="1"/>
          </p:cNvSpPr>
          <p:nvPr>
            <p:ph type="sldNum" sz="quarter" idx="11"/>
          </p:nvPr>
        </p:nvSpPr>
        <p:spPr>
          <a:ln/>
        </p:spPr>
        <p:txBody>
          <a:bodyPr/>
          <a:lstStyle>
            <a:lvl1pPr>
              <a:defRPr/>
            </a:lvl1pPr>
          </a:lstStyle>
          <a:p>
            <a:fld id="{6F379941-4BE2-4C2F-B8FC-71CC3A49A01E}" type="slidenum">
              <a:rPr lang="en-US" smtClean="0"/>
              <a:t>‹#›</a:t>
            </a:fld>
            <a:endParaRPr lang="en-US"/>
          </a:p>
        </p:txBody>
      </p:sp>
    </p:spTree>
    <p:extLst>
      <p:ext uri="{BB962C8B-B14F-4D97-AF65-F5344CB8AC3E}">
        <p14:creationId xmlns:p14="http://schemas.microsoft.com/office/powerpoint/2010/main" val="2271484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Rectangle 84"/>
          <p:cNvSpPr>
            <a:spLocks noGrp="1" noChangeArrowheads="1"/>
          </p:cNvSpPr>
          <p:nvPr>
            <p:ph type="ftr" sz="quarter" idx="10"/>
          </p:nvPr>
        </p:nvSpPr>
        <p:spPr>
          <a:ln/>
        </p:spPr>
        <p:txBody>
          <a:bodyPr/>
          <a:lstStyle>
            <a:lvl1pPr>
              <a:defRPr/>
            </a:lvl1pPr>
          </a:lstStyle>
          <a:p>
            <a:endParaRPr lang="en-US"/>
          </a:p>
        </p:txBody>
      </p:sp>
      <p:sp>
        <p:nvSpPr>
          <p:cNvPr id="4" name="Rectangle 85"/>
          <p:cNvSpPr>
            <a:spLocks noGrp="1" noChangeArrowheads="1"/>
          </p:cNvSpPr>
          <p:nvPr>
            <p:ph type="sldNum" sz="quarter" idx="11"/>
          </p:nvPr>
        </p:nvSpPr>
        <p:spPr>
          <a:ln/>
        </p:spPr>
        <p:txBody>
          <a:bodyPr/>
          <a:lstStyle>
            <a:lvl1pPr>
              <a:defRPr/>
            </a:lvl1pPr>
          </a:lstStyle>
          <a:p>
            <a:fld id="{6F379941-4BE2-4C2F-B8FC-71CC3A49A01E}" type="slidenum">
              <a:rPr lang="en-US" smtClean="0"/>
              <a:t>‹#›</a:t>
            </a:fld>
            <a:endParaRPr lang="en-US"/>
          </a:p>
        </p:txBody>
      </p:sp>
    </p:spTree>
    <p:extLst>
      <p:ext uri="{BB962C8B-B14F-4D97-AF65-F5344CB8AC3E}">
        <p14:creationId xmlns:p14="http://schemas.microsoft.com/office/powerpoint/2010/main" val="3127537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4"/>
          <p:cNvSpPr>
            <a:spLocks noGrp="1" noChangeArrowheads="1"/>
          </p:cNvSpPr>
          <p:nvPr>
            <p:ph type="ftr" sz="quarter" idx="10"/>
          </p:nvPr>
        </p:nvSpPr>
        <p:spPr>
          <a:ln/>
        </p:spPr>
        <p:txBody>
          <a:bodyPr/>
          <a:lstStyle>
            <a:lvl1pPr>
              <a:defRPr/>
            </a:lvl1pPr>
          </a:lstStyle>
          <a:p>
            <a:endParaRPr lang="en-US"/>
          </a:p>
        </p:txBody>
      </p:sp>
      <p:sp>
        <p:nvSpPr>
          <p:cNvPr id="3" name="Rectangle 85"/>
          <p:cNvSpPr>
            <a:spLocks noGrp="1" noChangeArrowheads="1"/>
          </p:cNvSpPr>
          <p:nvPr>
            <p:ph type="sldNum" sz="quarter" idx="11"/>
          </p:nvPr>
        </p:nvSpPr>
        <p:spPr>
          <a:ln/>
        </p:spPr>
        <p:txBody>
          <a:bodyPr/>
          <a:lstStyle>
            <a:lvl1pPr>
              <a:defRPr/>
            </a:lvl1pPr>
          </a:lstStyle>
          <a:p>
            <a:fld id="{6F379941-4BE2-4C2F-B8FC-71CC3A49A01E}" type="slidenum">
              <a:rPr lang="en-US" smtClean="0"/>
              <a:t>‹#›</a:t>
            </a:fld>
            <a:endParaRPr lang="en-US"/>
          </a:p>
        </p:txBody>
      </p:sp>
    </p:spTree>
    <p:extLst>
      <p:ext uri="{BB962C8B-B14F-4D97-AF65-F5344CB8AC3E}">
        <p14:creationId xmlns:p14="http://schemas.microsoft.com/office/powerpoint/2010/main" val="2135049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39492"/>
            <a:ext cx="3008313" cy="1232859"/>
          </a:xfrm>
        </p:spPr>
        <p:txBody>
          <a:bodyPr anchor="t" anchorCtr="0"/>
          <a:lstStyle>
            <a:lvl1pPr algn="l">
              <a:defRPr sz="2800" b="1"/>
            </a:lvl1pPr>
          </a:lstStyle>
          <a:p>
            <a:r>
              <a:rPr lang="en-US" smtClean="0"/>
              <a:t>Click to edit Master title style</a:t>
            </a:r>
            <a:endParaRPr lang="en-US" dirty="0"/>
          </a:p>
        </p:txBody>
      </p:sp>
      <p:sp>
        <p:nvSpPr>
          <p:cNvPr id="3" name="Content Placeholder 2"/>
          <p:cNvSpPr>
            <a:spLocks noGrp="1"/>
          </p:cNvSpPr>
          <p:nvPr>
            <p:ph idx="1"/>
          </p:nvPr>
        </p:nvSpPr>
        <p:spPr>
          <a:xfrm>
            <a:off x="3575050" y="1039493"/>
            <a:ext cx="5111750" cy="5211182"/>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395181"/>
            <a:ext cx="3008313" cy="385549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4"/>
          <p:cNvSpPr>
            <a:spLocks noGrp="1" noChangeArrowheads="1"/>
          </p:cNvSpPr>
          <p:nvPr>
            <p:ph type="ftr" sz="quarter" idx="10"/>
          </p:nvPr>
        </p:nvSpPr>
        <p:spPr>
          <a:ln/>
        </p:spPr>
        <p:txBody>
          <a:bodyPr/>
          <a:lstStyle>
            <a:lvl1pPr>
              <a:defRPr/>
            </a:lvl1pPr>
          </a:lstStyle>
          <a:p>
            <a:endParaRPr lang="en-US"/>
          </a:p>
        </p:txBody>
      </p:sp>
      <p:sp>
        <p:nvSpPr>
          <p:cNvPr id="6" name="Rectangle 85"/>
          <p:cNvSpPr>
            <a:spLocks noGrp="1" noChangeArrowheads="1"/>
          </p:cNvSpPr>
          <p:nvPr>
            <p:ph type="sldNum" sz="quarter" idx="11"/>
          </p:nvPr>
        </p:nvSpPr>
        <p:spPr>
          <a:ln/>
        </p:spPr>
        <p:txBody>
          <a:bodyPr/>
          <a:lstStyle>
            <a:lvl1pPr>
              <a:defRPr/>
            </a:lvl1pPr>
          </a:lstStyle>
          <a:p>
            <a:fld id="{6F379941-4BE2-4C2F-B8FC-71CC3A49A01E}" type="slidenum">
              <a:rPr lang="en-US" smtClean="0"/>
              <a:t>‹#›</a:t>
            </a:fld>
            <a:endParaRPr lang="en-US"/>
          </a:p>
        </p:txBody>
      </p:sp>
    </p:spTree>
    <p:extLst>
      <p:ext uri="{BB962C8B-B14F-4D97-AF65-F5344CB8AC3E}">
        <p14:creationId xmlns:p14="http://schemas.microsoft.com/office/powerpoint/2010/main" val="3738103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98724"/>
            <a:ext cx="5486400" cy="366254"/>
          </a:xfrm>
        </p:spPr>
        <p:txBody>
          <a:bodyPr anchor="t" anchorCtr="0"/>
          <a:lstStyle>
            <a:lvl1pPr algn="l">
              <a:defRPr sz="28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1105469"/>
            <a:ext cx="5486400" cy="3622106"/>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4"/>
          <p:cNvSpPr>
            <a:spLocks noGrp="1" noChangeArrowheads="1"/>
          </p:cNvSpPr>
          <p:nvPr>
            <p:ph type="ftr" sz="quarter" idx="10"/>
          </p:nvPr>
        </p:nvSpPr>
        <p:spPr>
          <a:ln/>
        </p:spPr>
        <p:txBody>
          <a:bodyPr/>
          <a:lstStyle>
            <a:lvl1pPr>
              <a:defRPr/>
            </a:lvl1pPr>
          </a:lstStyle>
          <a:p>
            <a:endParaRPr lang="en-US"/>
          </a:p>
        </p:txBody>
      </p:sp>
      <p:sp>
        <p:nvSpPr>
          <p:cNvPr id="6" name="Rectangle 85"/>
          <p:cNvSpPr>
            <a:spLocks noGrp="1" noChangeArrowheads="1"/>
          </p:cNvSpPr>
          <p:nvPr>
            <p:ph type="sldNum" sz="quarter" idx="11"/>
          </p:nvPr>
        </p:nvSpPr>
        <p:spPr>
          <a:ln/>
        </p:spPr>
        <p:txBody>
          <a:bodyPr/>
          <a:lstStyle>
            <a:lvl1pPr>
              <a:defRPr/>
            </a:lvl1pPr>
          </a:lstStyle>
          <a:p>
            <a:fld id="{6F379941-4BE2-4C2F-B8FC-71CC3A49A01E}" type="slidenum">
              <a:rPr lang="en-US" smtClean="0"/>
              <a:t>‹#›</a:t>
            </a:fld>
            <a:endParaRPr lang="en-US"/>
          </a:p>
        </p:txBody>
      </p:sp>
    </p:spTree>
    <p:extLst>
      <p:ext uri="{BB962C8B-B14F-4D97-AF65-F5344CB8AC3E}">
        <p14:creationId xmlns:p14="http://schemas.microsoft.com/office/powerpoint/2010/main" val="187548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9144000" cy="1231392"/>
          </a:xfrm>
          <a:prstGeom prst="rect">
            <a:avLst/>
          </a:prstGeom>
        </p:spPr>
      </p:pic>
      <p:sp>
        <p:nvSpPr>
          <p:cNvPr id="1026" name="Rectangle 2"/>
          <p:cNvSpPr>
            <a:spLocks noGrp="1" noChangeArrowheads="1"/>
          </p:cNvSpPr>
          <p:nvPr>
            <p:ph type="title"/>
          </p:nvPr>
        </p:nvSpPr>
        <p:spPr bwMode="auto">
          <a:xfrm>
            <a:off x="455613" y="1004888"/>
            <a:ext cx="8231187" cy="377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title style</a:t>
            </a:r>
            <a:endParaRPr lang="en-US" dirty="0"/>
          </a:p>
        </p:txBody>
      </p:sp>
      <p:sp>
        <p:nvSpPr>
          <p:cNvPr id="1027" name="Rectangle 3"/>
          <p:cNvSpPr>
            <a:spLocks noGrp="1" noChangeArrowheads="1"/>
          </p:cNvSpPr>
          <p:nvPr>
            <p:ph type="body" idx="1"/>
          </p:nvPr>
        </p:nvSpPr>
        <p:spPr bwMode="auto">
          <a:xfrm>
            <a:off x="455613" y="1598613"/>
            <a:ext cx="8231187"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08" name="Rectangle 84"/>
          <p:cNvSpPr>
            <a:spLocks noGrp="1" noChangeArrowheads="1"/>
          </p:cNvSpPr>
          <p:nvPr>
            <p:ph type="ftr" sz="quarter" idx="3"/>
          </p:nvPr>
        </p:nvSpPr>
        <p:spPr bwMode="auto">
          <a:xfrm>
            <a:off x="6908800" y="6553200"/>
            <a:ext cx="1804988" cy="122238"/>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defRPr sz="800">
                <a:latin typeface="+mn-lt"/>
                <a:ea typeface="+mn-ea"/>
              </a:defRPr>
            </a:lvl1pPr>
          </a:lstStyle>
          <a:p>
            <a:endParaRPr lang="en-US"/>
          </a:p>
        </p:txBody>
      </p:sp>
      <p:sp>
        <p:nvSpPr>
          <p:cNvPr id="1109" name="Rectangle 85"/>
          <p:cNvSpPr>
            <a:spLocks noGrp="1" noChangeArrowheads="1"/>
          </p:cNvSpPr>
          <p:nvPr>
            <p:ph type="sldNum" sz="quarter" idx="4"/>
          </p:nvPr>
        </p:nvSpPr>
        <p:spPr bwMode="auto">
          <a:xfrm>
            <a:off x="8715375" y="6553200"/>
            <a:ext cx="260350" cy="122238"/>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defRPr sz="800">
                <a:latin typeface="Arial" charset="0"/>
              </a:defRPr>
            </a:lvl1pPr>
          </a:lstStyle>
          <a:p>
            <a:fld id="{6F379941-4BE2-4C2F-B8FC-71CC3A49A01E}" type="slidenum">
              <a:rPr lang="en-US" smtClean="0"/>
              <a:t>‹#›</a:t>
            </a:fld>
            <a:endParaRPr lang="en-US"/>
          </a:p>
        </p:txBody>
      </p:sp>
    </p:spTree>
    <p:extLst>
      <p:ext uri="{BB962C8B-B14F-4D97-AF65-F5344CB8AC3E}">
        <p14:creationId xmlns:p14="http://schemas.microsoft.com/office/powerpoint/2010/main" val="2708726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rtl="0" eaLnBrk="1" fontAlgn="base" hangingPunct="1">
        <a:lnSpc>
          <a:spcPct val="85000"/>
        </a:lnSpc>
        <a:spcBef>
          <a:spcPct val="0"/>
        </a:spcBef>
        <a:spcAft>
          <a:spcPct val="0"/>
        </a:spcAft>
        <a:defRPr sz="2800" b="1" i="1">
          <a:solidFill>
            <a:srgbClr val="005863"/>
          </a:solidFill>
          <a:latin typeface="+mj-lt"/>
          <a:ea typeface="ＭＳ Ｐゴシック" charset="0"/>
          <a:cs typeface="+mj-cs"/>
        </a:defRPr>
      </a:lvl1pPr>
      <a:lvl2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2pPr>
      <a:lvl3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3pPr>
      <a:lvl4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4pPr>
      <a:lvl5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5pPr>
      <a:lvl6pPr marL="457200" algn="l" rtl="0" eaLnBrk="1" fontAlgn="base" hangingPunct="1">
        <a:lnSpc>
          <a:spcPct val="85000"/>
        </a:lnSpc>
        <a:spcBef>
          <a:spcPct val="0"/>
        </a:spcBef>
        <a:spcAft>
          <a:spcPct val="0"/>
        </a:spcAft>
        <a:defRPr sz="2800" b="1" i="1">
          <a:solidFill>
            <a:srgbClr val="003663"/>
          </a:solidFill>
          <a:latin typeface="Arial" charset="0"/>
        </a:defRPr>
      </a:lvl6pPr>
      <a:lvl7pPr marL="914400" algn="l" rtl="0" eaLnBrk="1" fontAlgn="base" hangingPunct="1">
        <a:lnSpc>
          <a:spcPct val="85000"/>
        </a:lnSpc>
        <a:spcBef>
          <a:spcPct val="0"/>
        </a:spcBef>
        <a:spcAft>
          <a:spcPct val="0"/>
        </a:spcAft>
        <a:defRPr sz="2800" b="1" i="1">
          <a:solidFill>
            <a:srgbClr val="003663"/>
          </a:solidFill>
          <a:latin typeface="Arial" charset="0"/>
        </a:defRPr>
      </a:lvl7pPr>
      <a:lvl8pPr marL="1371600" algn="l" rtl="0" eaLnBrk="1" fontAlgn="base" hangingPunct="1">
        <a:lnSpc>
          <a:spcPct val="85000"/>
        </a:lnSpc>
        <a:spcBef>
          <a:spcPct val="0"/>
        </a:spcBef>
        <a:spcAft>
          <a:spcPct val="0"/>
        </a:spcAft>
        <a:defRPr sz="2800" b="1" i="1">
          <a:solidFill>
            <a:srgbClr val="003663"/>
          </a:solidFill>
          <a:latin typeface="Arial" charset="0"/>
        </a:defRPr>
      </a:lvl8pPr>
      <a:lvl9pPr marL="1828800" algn="l" rtl="0" eaLnBrk="1" fontAlgn="base" hangingPunct="1">
        <a:lnSpc>
          <a:spcPct val="85000"/>
        </a:lnSpc>
        <a:spcBef>
          <a:spcPct val="0"/>
        </a:spcBef>
        <a:spcAft>
          <a:spcPct val="0"/>
        </a:spcAft>
        <a:defRPr sz="2800" b="1" i="1">
          <a:solidFill>
            <a:srgbClr val="003663"/>
          </a:solidFill>
          <a:latin typeface="Arial" charset="0"/>
        </a:defRPr>
      </a:lvl9pPr>
    </p:titleStyle>
    <p:bodyStyle>
      <a:lvl1pPr marL="230188" indent="-230188" algn="l" rtl="0" eaLnBrk="1" fontAlgn="base" hangingPunct="1">
        <a:lnSpc>
          <a:spcPct val="85000"/>
        </a:lnSpc>
        <a:spcBef>
          <a:spcPct val="40000"/>
        </a:spcBef>
        <a:spcAft>
          <a:spcPct val="0"/>
        </a:spcAft>
        <a:buClr>
          <a:schemeClr val="accent2"/>
        </a:buClr>
        <a:buChar char="•"/>
        <a:defRPr sz="2000">
          <a:solidFill>
            <a:schemeClr val="tx1"/>
          </a:solidFill>
          <a:latin typeface="+mn-lt"/>
          <a:ea typeface="ＭＳ Ｐゴシック" charset="0"/>
          <a:cs typeface="+mn-cs"/>
        </a:defRPr>
      </a:lvl1pPr>
      <a:lvl2pPr marL="684213" indent="-227013" algn="l" rtl="0" eaLnBrk="1" fontAlgn="base" hangingPunct="1">
        <a:lnSpc>
          <a:spcPct val="85000"/>
        </a:lnSpc>
        <a:spcBef>
          <a:spcPct val="20000"/>
        </a:spcBef>
        <a:spcAft>
          <a:spcPct val="0"/>
        </a:spcAft>
        <a:buClr>
          <a:schemeClr val="accent2"/>
        </a:buClr>
        <a:buFont typeface="Times New Roman" charset="0"/>
        <a:buChar char="–"/>
        <a:defRPr sz="2000">
          <a:solidFill>
            <a:schemeClr val="tx1"/>
          </a:solidFill>
          <a:latin typeface="+mn-lt"/>
          <a:ea typeface="ＭＳ Ｐゴシック" charset="0"/>
        </a:defRPr>
      </a:lvl2pPr>
      <a:lvl3pPr marL="1143000" indent="-228600" algn="l" rtl="0" eaLnBrk="1" fontAlgn="base" hangingPunct="1">
        <a:lnSpc>
          <a:spcPct val="85000"/>
        </a:lnSpc>
        <a:spcBef>
          <a:spcPct val="20000"/>
        </a:spcBef>
        <a:spcAft>
          <a:spcPct val="0"/>
        </a:spcAft>
        <a:buClr>
          <a:schemeClr val="accent2"/>
        </a:buClr>
        <a:buChar char="•"/>
        <a:defRPr sz="2000">
          <a:solidFill>
            <a:schemeClr val="tx1"/>
          </a:solidFill>
          <a:latin typeface="+mn-lt"/>
          <a:ea typeface="ＭＳ Ｐゴシック" charset="0"/>
        </a:defRPr>
      </a:lvl3pPr>
      <a:lvl4pPr marL="1600200" indent="-228600" algn="l" rtl="0" eaLnBrk="1" fontAlgn="base" hangingPunct="1">
        <a:lnSpc>
          <a:spcPct val="85000"/>
        </a:lnSpc>
        <a:spcBef>
          <a:spcPct val="20000"/>
        </a:spcBef>
        <a:spcAft>
          <a:spcPct val="0"/>
        </a:spcAft>
        <a:buClr>
          <a:schemeClr val="accent2"/>
        </a:buClr>
        <a:buFont typeface="Times New Roman" charset="0"/>
        <a:buChar char="–"/>
        <a:defRPr sz="2000">
          <a:solidFill>
            <a:schemeClr val="tx1"/>
          </a:solidFill>
          <a:latin typeface="+mn-lt"/>
          <a:ea typeface="ＭＳ Ｐゴシック" charset="0"/>
        </a:defRPr>
      </a:lvl4pPr>
      <a:lvl5pPr marL="2057400" indent="-228600" algn="l" rtl="0" eaLnBrk="1" fontAlgn="base" hangingPunct="1">
        <a:lnSpc>
          <a:spcPct val="85000"/>
        </a:lnSpc>
        <a:spcBef>
          <a:spcPct val="20000"/>
        </a:spcBef>
        <a:spcAft>
          <a:spcPct val="0"/>
        </a:spcAft>
        <a:buClr>
          <a:schemeClr val="accent2"/>
        </a:buClr>
        <a:buChar char="•"/>
        <a:defRPr sz="2000">
          <a:solidFill>
            <a:schemeClr val="tx1"/>
          </a:solidFill>
          <a:latin typeface="+mn-lt"/>
          <a:ea typeface="ＭＳ Ｐゴシック" charset="0"/>
        </a:defRPr>
      </a:lvl5pPr>
      <a:lvl6pPr marL="25146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6pPr>
      <a:lvl7pPr marL="29718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7pPr>
      <a:lvl8pPr marL="34290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8pPr>
      <a:lvl9pPr marL="38862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image" Target="../media/image19.jpg"/><Relationship Id="rId1" Type="http://schemas.openxmlformats.org/officeDocument/2006/relationships/slideLayout" Target="../slideLayouts/slideLayout5.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996805"/>
            <a:ext cx="6403975" cy="1151084"/>
          </a:xfrm>
        </p:spPr>
        <p:txBody>
          <a:bodyPr/>
          <a:lstStyle/>
          <a:p>
            <a:r>
              <a:rPr lang="en-US" sz="4400" dirty="0" smtClean="0"/>
              <a:t>ALARA Optimization Checklist</a:t>
            </a:r>
            <a:endParaRPr lang="en-US" sz="4400" dirty="0"/>
          </a:p>
        </p:txBody>
      </p:sp>
      <p:sp>
        <p:nvSpPr>
          <p:cNvPr id="3" name="Subtitle 2"/>
          <p:cNvSpPr>
            <a:spLocks noGrp="1"/>
          </p:cNvSpPr>
          <p:nvPr>
            <p:ph type="subTitle" sz="quarter" idx="1"/>
          </p:nvPr>
        </p:nvSpPr>
        <p:spPr>
          <a:xfrm>
            <a:off x="2914650" y="2514600"/>
            <a:ext cx="5775325" cy="2819400"/>
          </a:xfrm>
        </p:spPr>
        <p:txBody>
          <a:bodyPr/>
          <a:lstStyle/>
          <a:p>
            <a:r>
              <a:rPr lang="en-US" sz="2800" dirty="0"/>
              <a:t>10 CFR 835 Subpart </a:t>
            </a:r>
            <a:r>
              <a:rPr lang="en-US" sz="2800" dirty="0" smtClean="0"/>
              <a:t>K Implementation</a:t>
            </a:r>
          </a:p>
          <a:p>
            <a:endParaRPr lang="en-US" dirty="0" smtClean="0"/>
          </a:p>
          <a:p>
            <a:r>
              <a:rPr lang="en-US" sz="2400" smtClean="0"/>
              <a:t>Cheré </a:t>
            </a:r>
            <a:r>
              <a:rPr lang="en-US" sz="2400" dirty="0" smtClean="0"/>
              <a:t>D. Morgan </a:t>
            </a:r>
          </a:p>
          <a:p>
            <a:r>
              <a:rPr lang="en-US" dirty="0" smtClean="0"/>
              <a:t>INL Radiological Control Director</a:t>
            </a:r>
            <a:endParaRPr lang="en-US" dirty="0"/>
          </a:p>
          <a:p>
            <a:endParaRPr lang="en-US" dirty="0" smtClean="0"/>
          </a:p>
          <a:p>
            <a:r>
              <a:rPr lang="en-US" sz="2400" dirty="0" smtClean="0"/>
              <a:t>Dr. Bradley J Schrader PE CHP </a:t>
            </a:r>
          </a:p>
          <a:p>
            <a:r>
              <a:rPr lang="en-US" dirty="0" smtClean="0"/>
              <a:t>INL Radiological Control SME</a:t>
            </a:r>
          </a:p>
          <a:p>
            <a:endParaRPr lang="en-US" dirty="0"/>
          </a:p>
        </p:txBody>
      </p:sp>
    </p:spTree>
    <p:extLst>
      <p:ext uri="{BB962C8B-B14F-4D97-AF65-F5344CB8AC3E}">
        <p14:creationId xmlns:p14="http://schemas.microsoft.com/office/powerpoint/2010/main" val="560359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SMEs for Everyone</a:t>
            </a:r>
            <a:endParaRPr lang="en-US" dirty="0"/>
          </a:p>
        </p:txBody>
      </p:sp>
      <p:sp>
        <p:nvSpPr>
          <p:cNvPr id="3" name="Content Placeholder 2"/>
          <p:cNvSpPr>
            <a:spLocks noGrp="1"/>
          </p:cNvSpPr>
          <p:nvPr>
            <p:ph idx="1"/>
          </p:nvPr>
        </p:nvSpPr>
        <p:spPr/>
        <p:txBody>
          <a:bodyPr/>
          <a:lstStyle/>
          <a:p>
            <a:r>
              <a:rPr lang="en-US" dirty="0"/>
              <a:t>A radiological control SME for facility design, construction and/or modification processes was established. </a:t>
            </a:r>
            <a:r>
              <a:rPr lang="en-US" dirty="0" smtClean="0"/>
              <a:t>In addition, SMEs were established for all radiological program areas.  </a:t>
            </a:r>
            <a:endParaRPr lang="en-US" dirty="0"/>
          </a:p>
        </p:txBody>
      </p:sp>
      <p:pic>
        <p:nvPicPr>
          <p:cNvPr id="4" name="Picture 3"/>
          <p:cNvPicPr>
            <a:picLocks noChangeAspect="1"/>
          </p:cNvPicPr>
          <p:nvPr/>
        </p:nvPicPr>
        <p:blipFill>
          <a:blip r:embed="rId2"/>
          <a:stretch>
            <a:fillRect/>
          </a:stretch>
        </p:blipFill>
        <p:spPr>
          <a:xfrm>
            <a:off x="762000" y="2514600"/>
            <a:ext cx="6858000" cy="4089267"/>
          </a:xfrm>
          <a:prstGeom prst="rect">
            <a:avLst/>
          </a:prstGeom>
        </p:spPr>
      </p:pic>
    </p:spTree>
    <p:extLst>
      <p:ext uri="{BB962C8B-B14F-4D97-AF65-F5344CB8AC3E}">
        <p14:creationId xmlns:p14="http://schemas.microsoft.com/office/powerpoint/2010/main" val="1454086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004888"/>
            <a:ext cx="8231187" cy="1465016"/>
          </a:xfrm>
        </p:spPr>
        <p:txBody>
          <a:bodyPr/>
          <a:lstStyle/>
          <a:p>
            <a:r>
              <a:rPr lang="en-US" dirty="0"/>
              <a:t>Who do we contact when we have a facility change or project that may impact a nuclear facility</a:t>
            </a:r>
            <a:br>
              <a:rPr lang="en-US" dirty="0"/>
            </a:br>
            <a:endParaRPr lang="en-US" dirty="0"/>
          </a:p>
        </p:txBody>
      </p:sp>
      <p:sp>
        <p:nvSpPr>
          <p:cNvPr id="3" name="Content Placeholder 2"/>
          <p:cNvSpPr>
            <a:spLocks noGrp="1"/>
          </p:cNvSpPr>
          <p:nvPr>
            <p:ph idx="1"/>
          </p:nvPr>
        </p:nvSpPr>
        <p:spPr>
          <a:xfrm>
            <a:off x="455613" y="2286000"/>
            <a:ext cx="8231187" cy="3836988"/>
          </a:xfrm>
        </p:spPr>
        <p:txBody>
          <a:bodyPr/>
          <a:lstStyle/>
          <a:p>
            <a:r>
              <a:rPr lang="en-US" sz="3600" dirty="0" smtClean="0"/>
              <a:t>How do we assure the right people are notified that a design change has been initiated?</a:t>
            </a:r>
          </a:p>
          <a:p>
            <a:pPr lvl="1"/>
            <a:r>
              <a:rPr lang="en-US" sz="3600" dirty="0" smtClean="0"/>
              <a:t>The electronic ALARA Optimization Checklist was born.</a:t>
            </a:r>
            <a:endParaRPr lang="en-US" sz="3600" dirty="0"/>
          </a:p>
        </p:txBody>
      </p:sp>
    </p:spTree>
    <p:extLst>
      <p:ext uri="{BB962C8B-B14F-4D97-AF65-F5344CB8AC3E}">
        <p14:creationId xmlns:p14="http://schemas.microsoft.com/office/powerpoint/2010/main" val="1068696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AOC Purpose</a:t>
            </a:r>
            <a:endParaRPr lang="en-US" dirty="0"/>
          </a:p>
        </p:txBody>
      </p:sp>
      <p:sp>
        <p:nvSpPr>
          <p:cNvPr id="3" name="Content Placeholder 2"/>
          <p:cNvSpPr>
            <a:spLocks noGrp="1"/>
          </p:cNvSpPr>
          <p:nvPr>
            <p:ph idx="1"/>
          </p:nvPr>
        </p:nvSpPr>
        <p:spPr/>
        <p:txBody>
          <a:bodyPr/>
          <a:lstStyle/>
          <a:p>
            <a:r>
              <a:rPr lang="en-US" dirty="0"/>
              <a:t>The as low as reasonably achievable (ALARA) process is used at the Idaho </a:t>
            </a:r>
            <a:r>
              <a:rPr lang="en-US" dirty="0" smtClean="0"/>
              <a:t>National Laboratory </a:t>
            </a:r>
            <a:r>
              <a:rPr lang="en-US" dirty="0"/>
              <a:t>(INL) to manage radiation exposure and control releases of </a:t>
            </a:r>
            <a:r>
              <a:rPr lang="en-US" dirty="0" smtClean="0"/>
              <a:t>radioactive material </a:t>
            </a:r>
            <a:r>
              <a:rPr lang="en-US" dirty="0"/>
              <a:t>in accordance with 10 CFR 835. The INL ALARA program is a logical </a:t>
            </a:r>
            <a:r>
              <a:rPr lang="en-US" dirty="0" smtClean="0"/>
              <a:t>process for </a:t>
            </a:r>
            <a:r>
              <a:rPr lang="en-US" dirty="0"/>
              <a:t>managing projects, operations, and activities that defines a goal of attaining </a:t>
            </a:r>
            <a:r>
              <a:rPr lang="en-US" dirty="0" smtClean="0"/>
              <a:t>radiation doses </a:t>
            </a:r>
            <a:r>
              <a:rPr lang="en-US" dirty="0"/>
              <a:t>as far below the applicable limit as is reasonably achievable.</a:t>
            </a:r>
          </a:p>
          <a:p>
            <a:r>
              <a:rPr lang="en-US" dirty="0"/>
              <a:t>ALARA optimization provides a method to assure that appropriate radiological </a:t>
            </a:r>
            <a:r>
              <a:rPr lang="en-US" dirty="0" smtClean="0"/>
              <a:t>control personnel </a:t>
            </a:r>
            <a:r>
              <a:rPr lang="en-US" dirty="0"/>
              <a:t>and reviews occur. These reviews evaluate ways to reduce radiation </a:t>
            </a:r>
            <a:r>
              <a:rPr lang="en-US" dirty="0" smtClean="0"/>
              <a:t>exposures and </a:t>
            </a:r>
            <a:r>
              <a:rPr lang="en-US" dirty="0"/>
              <a:t>minimize releases to the extent practical. That can only occur when </a:t>
            </a:r>
            <a:r>
              <a:rPr lang="en-US" dirty="0" smtClean="0"/>
              <a:t>radiological reviews </a:t>
            </a:r>
            <a:r>
              <a:rPr lang="en-US" dirty="0"/>
              <a:t>and input are received at the earliest stage of the design or work activity.</a:t>
            </a:r>
          </a:p>
        </p:txBody>
      </p:sp>
    </p:spTree>
    <p:extLst>
      <p:ext uri="{BB962C8B-B14F-4D97-AF65-F5344CB8AC3E}">
        <p14:creationId xmlns:p14="http://schemas.microsoft.com/office/powerpoint/2010/main" val="126338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the AOC?</a:t>
            </a:r>
            <a:endParaRPr lang="en-US" dirty="0"/>
          </a:p>
        </p:txBody>
      </p:sp>
      <p:sp>
        <p:nvSpPr>
          <p:cNvPr id="3" name="Content Placeholder 2"/>
          <p:cNvSpPr>
            <a:spLocks noGrp="1"/>
          </p:cNvSpPr>
          <p:nvPr>
            <p:ph idx="1"/>
          </p:nvPr>
        </p:nvSpPr>
        <p:spPr/>
        <p:txBody>
          <a:bodyPr/>
          <a:lstStyle/>
          <a:p>
            <a:r>
              <a:rPr lang="en-US" dirty="0" smtClean="0"/>
              <a:t>Just our procedures alone may </a:t>
            </a:r>
            <a:r>
              <a:rPr lang="en-US" dirty="0"/>
              <a:t>include but not limited to, (depending on </a:t>
            </a:r>
            <a:r>
              <a:rPr lang="en-US" dirty="0" smtClean="0"/>
              <a:t>the activity </a:t>
            </a:r>
            <a:r>
              <a:rPr lang="en-US" dirty="0"/>
              <a:t>and the associated radiological hazards), the following reviews:</a:t>
            </a:r>
          </a:p>
          <a:p>
            <a:r>
              <a:rPr lang="en-US" dirty="0"/>
              <a:t>• ALARA Optimization Checklist (Form 441.B05)</a:t>
            </a:r>
          </a:p>
          <a:p>
            <a:r>
              <a:rPr lang="en-US" dirty="0"/>
              <a:t>• ALARA Design Review (Form 431.01),</a:t>
            </a:r>
          </a:p>
          <a:p>
            <a:r>
              <a:rPr lang="en-US" dirty="0"/>
              <a:t>• Optimization and Cost-Benefit Analysis – LWP-15021 (Form 441.A23)</a:t>
            </a:r>
          </a:p>
          <a:p>
            <a:r>
              <a:rPr lang="en-US" dirty="0"/>
              <a:t>• ALARA Radiological Engineering Review – LWP-15021 (Form 441.10A)</a:t>
            </a:r>
          </a:p>
          <a:p>
            <a:r>
              <a:rPr lang="en-US" dirty="0"/>
              <a:t>• ALARA Committee Review – LWP-15021 (Form 441.10)</a:t>
            </a:r>
          </a:p>
          <a:p>
            <a:r>
              <a:rPr lang="en-US" dirty="0"/>
              <a:t>• Radiation Shielding Design Form – LWP-15021 (Form 441.A70)</a:t>
            </a:r>
          </a:p>
        </p:txBody>
      </p:sp>
    </p:spTree>
    <p:extLst>
      <p:ext uri="{BB962C8B-B14F-4D97-AF65-F5344CB8AC3E}">
        <p14:creationId xmlns:p14="http://schemas.microsoft.com/office/powerpoint/2010/main" val="1969834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AOC</a:t>
            </a:r>
            <a:endParaRPr lang="en-US" dirty="0"/>
          </a:p>
        </p:txBody>
      </p:sp>
      <p:sp>
        <p:nvSpPr>
          <p:cNvPr id="3" name="Content Placeholder 2"/>
          <p:cNvSpPr>
            <a:spLocks noGrp="1"/>
          </p:cNvSpPr>
          <p:nvPr>
            <p:ph idx="1"/>
          </p:nvPr>
        </p:nvSpPr>
        <p:spPr/>
        <p:txBody>
          <a:bodyPr/>
          <a:lstStyle/>
          <a:p>
            <a:r>
              <a:rPr lang="en-US" dirty="0"/>
              <a:t>The final product of an ALARA optimization process is a preferred system of </a:t>
            </a:r>
            <a:r>
              <a:rPr lang="en-US" dirty="0" smtClean="0"/>
              <a:t>engineered and </a:t>
            </a:r>
            <a:r>
              <a:rPr lang="en-US" dirty="0"/>
              <a:t>administrative controls (from among several candidate radiological </a:t>
            </a:r>
            <a:r>
              <a:rPr lang="en-US" dirty="0" smtClean="0"/>
              <a:t>protection alternatives</a:t>
            </a:r>
            <a:r>
              <a:rPr lang="en-US" dirty="0"/>
              <a:t>) that provides maximum benefit at the lowest cost while </a:t>
            </a:r>
            <a:r>
              <a:rPr lang="en-US" dirty="0" smtClean="0"/>
              <a:t>maintaining radiation </a:t>
            </a:r>
            <a:r>
              <a:rPr lang="en-US" dirty="0"/>
              <a:t>exposure ALARA. This process is documented through the </a:t>
            </a:r>
            <a:r>
              <a:rPr lang="en-US" dirty="0" smtClean="0"/>
              <a:t>ALARA Optimization </a:t>
            </a:r>
            <a:r>
              <a:rPr lang="en-US" dirty="0"/>
              <a:t>Checklist (AOC). The AOC provides a way to assure that the </a:t>
            </a:r>
            <a:r>
              <a:rPr lang="en-US" dirty="0" smtClean="0"/>
              <a:t>ALARA program </a:t>
            </a:r>
            <a:r>
              <a:rPr lang="en-US" dirty="0"/>
              <a:t>is integrated at the earliest stage of the activity and maintained integrated </a:t>
            </a:r>
            <a:r>
              <a:rPr lang="en-US" dirty="0" smtClean="0"/>
              <a:t>until completion</a:t>
            </a:r>
            <a:r>
              <a:rPr lang="en-US" dirty="0"/>
              <a:t>. </a:t>
            </a:r>
            <a:r>
              <a:rPr lang="en-US" dirty="0" smtClean="0"/>
              <a:t>And the appropriate reviews are documented.</a:t>
            </a:r>
          </a:p>
          <a:p>
            <a:endParaRPr lang="en-US" dirty="0"/>
          </a:p>
          <a:p>
            <a:r>
              <a:rPr lang="en-US" dirty="0" smtClean="0"/>
              <a:t>It </a:t>
            </a:r>
            <a:r>
              <a:rPr lang="en-US" dirty="0"/>
              <a:t>also documents the decision process when radiological input to a design </a:t>
            </a:r>
            <a:r>
              <a:rPr lang="en-US" dirty="0" smtClean="0"/>
              <a:t>is not </a:t>
            </a:r>
            <a:r>
              <a:rPr lang="en-US" dirty="0"/>
              <a:t>required.</a:t>
            </a:r>
          </a:p>
        </p:txBody>
      </p:sp>
    </p:spTree>
    <p:extLst>
      <p:ext uri="{BB962C8B-B14F-4D97-AF65-F5344CB8AC3E}">
        <p14:creationId xmlns:p14="http://schemas.microsoft.com/office/powerpoint/2010/main" val="1729705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AOC Process Challenges</a:t>
            </a:r>
            <a:endParaRPr lang="en-US" dirty="0"/>
          </a:p>
        </p:txBody>
      </p:sp>
      <p:sp>
        <p:nvSpPr>
          <p:cNvPr id="3" name="Content Placeholder 2"/>
          <p:cNvSpPr>
            <a:spLocks noGrp="1"/>
          </p:cNvSpPr>
          <p:nvPr>
            <p:ph idx="1"/>
          </p:nvPr>
        </p:nvSpPr>
        <p:spPr/>
        <p:txBody>
          <a:bodyPr/>
          <a:lstStyle/>
          <a:p>
            <a:r>
              <a:rPr lang="en-US" dirty="0" smtClean="0"/>
              <a:t>The electronic form had to provide a location to upload and store information in a variety of formats. Project drawings to emails.</a:t>
            </a:r>
          </a:p>
          <a:p>
            <a:pPr lvl="1"/>
            <a:r>
              <a:rPr lang="en-US" dirty="0" smtClean="0"/>
              <a:t>Had to meet the requirements of long term storage.</a:t>
            </a:r>
          </a:p>
          <a:p>
            <a:pPr lvl="1"/>
            <a:r>
              <a:rPr lang="en-US" dirty="0" smtClean="0"/>
              <a:t>Reviews and input had to be documented. Along with the responses.</a:t>
            </a:r>
          </a:p>
          <a:p>
            <a:pPr lvl="1"/>
            <a:r>
              <a:rPr lang="en-US" dirty="0" smtClean="0"/>
              <a:t>The form had to nest into the other project and design electronic forms.</a:t>
            </a:r>
          </a:p>
          <a:p>
            <a:pPr lvl="1"/>
            <a:r>
              <a:rPr lang="en-US" dirty="0" smtClean="0"/>
              <a:t>Electronic signature approvals </a:t>
            </a:r>
          </a:p>
          <a:p>
            <a:pPr lvl="1"/>
            <a:r>
              <a:rPr lang="en-US" dirty="0" smtClean="0"/>
              <a:t>Everyone affected had to be trained.</a:t>
            </a:r>
          </a:p>
          <a:p>
            <a:pPr lvl="1"/>
            <a:r>
              <a:rPr lang="en-US" dirty="0" smtClean="0"/>
              <a:t>Documentation for software had to meet company standards.</a:t>
            </a:r>
          </a:p>
          <a:p>
            <a:pPr lvl="1"/>
            <a:r>
              <a:rPr lang="en-US" dirty="0" smtClean="0"/>
              <a:t>Interface between SharePoint and Documentation Storage Criteria.</a:t>
            </a:r>
            <a:endParaRPr lang="en-US" dirty="0"/>
          </a:p>
        </p:txBody>
      </p:sp>
    </p:spTree>
    <p:extLst>
      <p:ext uri="{BB962C8B-B14F-4D97-AF65-F5344CB8AC3E}">
        <p14:creationId xmlns:p14="http://schemas.microsoft.com/office/powerpoint/2010/main" val="2426177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11" y="4712"/>
            <a:ext cx="9012736" cy="6700888"/>
          </a:xfrm>
          <a:prstGeom prst="rect">
            <a:avLst/>
          </a:prstGeom>
        </p:spPr>
      </p:pic>
    </p:spTree>
    <p:extLst>
      <p:ext uri="{BB962C8B-B14F-4D97-AF65-F5344CB8AC3E}">
        <p14:creationId xmlns:p14="http://schemas.microsoft.com/office/powerpoint/2010/main" val="1947251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89738"/>
            <a:ext cx="9144000" cy="4878523"/>
          </a:xfrm>
          <a:prstGeom prst="rect">
            <a:avLst/>
          </a:prstGeom>
        </p:spPr>
      </p:pic>
    </p:spTree>
    <p:extLst>
      <p:ext uri="{BB962C8B-B14F-4D97-AF65-F5344CB8AC3E}">
        <p14:creationId xmlns:p14="http://schemas.microsoft.com/office/powerpoint/2010/main" val="2143806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762000"/>
            <a:ext cx="8839200" cy="6033575"/>
          </a:xfrm>
          <a:prstGeom prst="rect">
            <a:avLst/>
          </a:prstGeom>
        </p:spPr>
      </p:pic>
    </p:spTree>
    <p:extLst>
      <p:ext uri="{BB962C8B-B14F-4D97-AF65-F5344CB8AC3E}">
        <p14:creationId xmlns:p14="http://schemas.microsoft.com/office/powerpoint/2010/main" val="1170210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97" y="685800"/>
            <a:ext cx="8915400" cy="5838735"/>
          </a:xfrm>
          <a:prstGeom prst="rect">
            <a:avLst/>
          </a:prstGeom>
        </p:spPr>
      </p:pic>
    </p:spTree>
    <p:extLst>
      <p:ext uri="{BB962C8B-B14F-4D97-AF65-F5344CB8AC3E}">
        <p14:creationId xmlns:p14="http://schemas.microsoft.com/office/powerpoint/2010/main" val="2731122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10CFR835 Subpart K and why do we care</a:t>
            </a:r>
            <a:endParaRPr lang="en-US" dirty="0"/>
          </a:p>
        </p:txBody>
      </p:sp>
      <p:sp>
        <p:nvSpPr>
          <p:cNvPr id="3" name="Content Placeholder 2"/>
          <p:cNvSpPr>
            <a:spLocks noGrp="1"/>
          </p:cNvSpPr>
          <p:nvPr>
            <p:ph idx="1"/>
          </p:nvPr>
        </p:nvSpPr>
        <p:spPr/>
        <p:txBody>
          <a:bodyPr/>
          <a:lstStyle/>
          <a:p>
            <a:r>
              <a:rPr lang="en-US" dirty="0" smtClean="0"/>
              <a:t>Subpart K is simple but far reaching</a:t>
            </a:r>
          </a:p>
          <a:p>
            <a:r>
              <a:rPr lang="en-US" dirty="0" smtClean="0"/>
              <a:t>Contains 3 major requirements</a:t>
            </a:r>
          </a:p>
          <a:p>
            <a:pPr lvl="1"/>
            <a:r>
              <a:rPr lang="en-US" dirty="0" smtClean="0"/>
              <a:t>Design and Control</a:t>
            </a:r>
          </a:p>
          <a:p>
            <a:pPr lvl="1"/>
            <a:r>
              <a:rPr lang="en-US" dirty="0" smtClean="0"/>
              <a:t>Facility Design and Modifications</a:t>
            </a:r>
          </a:p>
          <a:p>
            <a:pPr lvl="1"/>
            <a:r>
              <a:rPr lang="en-US" dirty="0" smtClean="0"/>
              <a:t>Workplace Controls</a:t>
            </a:r>
          </a:p>
          <a:p>
            <a:pPr lvl="1"/>
            <a:endParaRPr lang="en-US" dirty="0"/>
          </a:p>
          <a:p>
            <a:r>
              <a:rPr lang="en-US" dirty="0" smtClean="0"/>
              <a:t>The ALARA Optimization program is centered on these 3 requirements</a:t>
            </a:r>
            <a:endParaRPr lang="en-US" dirty="0"/>
          </a:p>
        </p:txBody>
      </p:sp>
    </p:spTree>
    <p:extLst>
      <p:ext uri="{BB962C8B-B14F-4D97-AF65-F5344CB8AC3E}">
        <p14:creationId xmlns:p14="http://schemas.microsoft.com/office/powerpoint/2010/main" val="3343381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Electronic ALARA Optimization Checklist</a:t>
            </a:r>
            <a:endParaRPr lang="en-US" dirty="0"/>
          </a:p>
        </p:txBody>
      </p:sp>
      <p:pic>
        <p:nvPicPr>
          <p:cNvPr id="4" name="Content Placeholder 3"/>
          <p:cNvPicPr>
            <a:picLocks noGrp="1" noChangeAspect="1"/>
          </p:cNvPicPr>
          <p:nvPr>
            <p:ph idx="1"/>
          </p:nvPr>
        </p:nvPicPr>
        <p:blipFill>
          <a:blip r:embed="rId2"/>
          <a:stretch>
            <a:fillRect/>
          </a:stretch>
        </p:blipFill>
        <p:spPr>
          <a:xfrm>
            <a:off x="762000" y="1598613"/>
            <a:ext cx="6950404" cy="5005452"/>
          </a:xfrm>
          <a:prstGeom prst="rect">
            <a:avLst/>
          </a:prstGeom>
        </p:spPr>
      </p:pic>
    </p:spTree>
    <p:extLst>
      <p:ext uri="{BB962C8B-B14F-4D97-AF65-F5344CB8AC3E}">
        <p14:creationId xmlns:p14="http://schemas.microsoft.com/office/powerpoint/2010/main" val="2842743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40257"/>
            <a:ext cx="9144000" cy="5917743"/>
          </a:xfrm>
          <a:prstGeom prst="rect">
            <a:avLst/>
          </a:prstGeom>
        </p:spPr>
      </p:pic>
      <p:sp>
        <p:nvSpPr>
          <p:cNvPr id="3" name="Title 2"/>
          <p:cNvSpPr>
            <a:spLocks noGrp="1"/>
          </p:cNvSpPr>
          <p:nvPr>
            <p:ph type="title"/>
          </p:nvPr>
        </p:nvSpPr>
        <p:spPr>
          <a:xfrm>
            <a:off x="304800" y="533400"/>
            <a:ext cx="8231187" cy="377026"/>
          </a:xfrm>
        </p:spPr>
        <p:txBody>
          <a:bodyPr/>
          <a:lstStyle/>
          <a:p>
            <a:r>
              <a:rPr lang="en-US" dirty="0" smtClean="0"/>
              <a:t>Training</a:t>
            </a:r>
            <a:endParaRPr lang="en-US" dirty="0"/>
          </a:p>
        </p:txBody>
      </p:sp>
    </p:spTree>
    <p:extLst>
      <p:ext uri="{BB962C8B-B14F-4D97-AF65-F5344CB8AC3E}">
        <p14:creationId xmlns:p14="http://schemas.microsoft.com/office/powerpoint/2010/main" val="3816117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 Story - DOELAP Irradiator Facility</a:t>
            </a:r>
            <a:endParaRPr lang="en-US" dirty="0"/>
          </a:p>
        </p:txBody>
      </p:sp>
      <p:sp>
        <p:nvSpPr>
          <p:cNvPr id="3" name="Content Placeholder 2"/>
          <p:cNvSpPr>
            <a:spLocks noGrp="1"/>
          </p:cNvSpPr>
          <p:nvPr>
            <p:ph idx="1"/>
          </p:nvPr>
        </p:nvSpPr>
        <p:spPr/>
        <p:txBody>
          <a:bodyPr>
            <a:normAutofit/>
          </a:bodyPr>
          <a:lstStyle/>
          <a:p>
            <a:pPr lvl="0"/>
            <a:r>
              <a:rPr lang="en-US" dirty="0"/>
              <a:t>The DOELAP Irradiator Facility (RESL) pre-conceptual design </a:t>
            </a:r>
            <a:r>
              <a:rPr lang="en-US" dirty="0" smtClean="0"/>
              <a:t>was </a:t>
            </a:r>
            <a:r>
              <a:rPr lang="en-US" dirty="0"/>
              <a:t>not identified by BEA during the assessment, but was part of the review performed concurrently by DOE-ID.  </a:t>
            </a:r>
            <a:endParaRPr lang="en-US" dirty="0" smtClean="0"/>
          </a:p>
          <a:p>
            <a:pPr lvl="0"/>
            <a:r>
              <a:rPr lang="en-US" dirty="0" smtClean="0"/>
              <a:t>DOE-ID </a:t>
            </a:r>
            <a:r>
              <a:rPr lang="en-US" dirty="0"/>
              <a:t>in their assessment report identified that radiological control design support was not integrated into the initial pre-conceptual design. It was determined that BEA had no contractual or requested design input to the pre-conceptual design.  </a:t>
            </a:r>
            <a:r>
              <a:rPr lang="en-US" dirty="0" smtClean="0"/>
              <a:t>The design as it stood had been performed by a subcontractor for DOE-HQ.</a:t>
            </a:r>
          </a:p>
          <a:p>
            <a:r>
              <a:rPr lang="en-US" dirty="0" smtClean="0"/>
              <a:t>BEA was </a:t>
            </a:r>
            <a:r>
              <a:rPr lang="en-US" dirty="0"/>
              <a:t>requested to evaluate the facility design and provide input.  That input </a:t>
            </a:r>
            <a:r>
              <a:rPr lang="en-US" dirty="0" smtClean="0"/>
              <a:t>was </a:t>
            </a:r>
            <a:r>
              <a:rPr lang="en-US" dirty="0"/>
              <a:t>provided and </a:t>
            </a:r>
            <a:r>
              <a:rPr lang="en-US" dirty="0" smtClean="0"/>
              <a:t>as a result BEA was asked </a:t>
            </a:r>
            <a:r>
              <a:rPr lang="en-US" dirty="0"/>
              <a:t>to function in the design engineering of the facility as it </a:t>
            </a:r>
            <a:r>
              <a:rPr lang="en-US" dirty="0" smtClean="0"/>
              <a:t>moved </a:t>
            </a:r>
            <a:r>
              <a:rPr lang="en-US" dirty="0"/>
              <a:t>from pre-conceptual design through </a:t>
            </a:r>
            <a:r>
              <a:rPr lang="en-US" dirty="0" smtClean="0"/>
              <a:t>final construction.</a:t>
            </a:r>
            <a:endParaRPr lang="en-US" dirty="0"/>
          </a:p>
          <a:p>
            <a:pPr lvl="0"/>
            <a:endParaRPr lang="en-US" dirty="0" smtClean="0"/>
          </a:p>
          <a:p>
            <a:pPr lvl="0"/>
            <a:endParaRPr lang="en-US" dirty="0"/>
          </a:p>
          <a:p>
            <a:endParaRPr lang="en-US" dirty="0"/>
          </a:p>
        </p:txBody>
      </p:sp>
    </p:spTree>
    <p:extLst>
      <p:ext uri="{BB962C8B-B14F-4D97-AF65-F5344CB8AC3E}">
        <p14:creationId xmlns:p14="http://schemas.microsoft.com/office/powerpoint/2010/main" val="1581676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353" y="1447800"/>
            <a:ext cx="8923764" cy="4687691"/>
          </a:xfrm>
          <a:prstGeom prst="rect">
            <a:avLst/>
          </a:prstGeom>
        </p:spPr>
      </p:pic>
    </p:spTree>
    <p:extLst>
      <p:ext uri="{BB962C8B-B14F-4D97-AF65-F5344CB8AC3E}">
        <p14:creationId xmlns:p14="http://schemas.microsoft.com/office/powerpoint/2010/main" val="875631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1200" y="1070927"/>
            <a:ext cx="6196012" cy="5639435"/>
          </a:xfrm>
          <a:prstGeom prst="rect">
            <a:avLst/>
          </a:prstGeom>
        </p:spPr>
      </p:pic>
    </p:spTree>
    <p:extLst>
      <p:ext uri="{BB962C8B-B14F-4D97-AF65-F5344CB8AC3E}">
        <p14:creationId xmlns:p14="http://schemas.microsoft.com/office/powerpoint/2010/main" val="1718278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AOC and Design Input Documentation</a:t>
            </a:r>
            <a:endParaRPr lang="en-US" dirty="0"/>
          </a:p>
        </p:txBody>
      </p:sp>
      <p:pic>
        <p:nvPicPr>
          <p:cNvPr id="4" name="Picture 3"/>
          <p:cNvPicPr>
            <a:picLocks noChangeAspect="1"/>
          </p:cNvPicPr>
          <p:nvPr/>
        </p:nvPicPr>
        <p:blipFill>
          <a:blip r:embed="rId2"/>
          <a:stretch>
            <a:fillRect/>
          </a:stretch>
        </p:blipFill>
        <p:spPr>
          <a:xfrm>
            <a:off x="1213776" y="2090737"/>
            <a:ext cx="5815674" cy="3167063"/>
          </a:xfrm>
          <a:prstGeom prst="rect">
            <a:avLst/>
          </a:prstGeom>
        </p:spPr>
      </p:pic>
    </p:spTree>
    <p:extLst>
      <p:ext uri="{BB962C8B-B14F-4D97-AF65-F5344CB8AC3E}">
        <p14:creationId xmlns:p14="http://schemas.microsoft.com/office/powerpoint/2010/main" val="2851889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295400"/>
            <a:ext cx="7086600" cy="5314950"/>
          </a:xfrm>
          <a:prstGeom prst="rect">
            <a:avLst/>
          </a:prstGeom>
        </p:spPr>
      </p:pic>
    </p:spTree>
    <p:extLst>
      <p:ext uri="{BB962C8B-B14F-4D97-AF65-F5344CB8AC3E}">
        <p14:creationId xmlns:p14="http://schemas.microsoft.com/office/powerpoint/2010/main" val="682382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1371600"/>
            <a:ext cx="6781800" cy="5086350"/>
          </a:xfrm>
          <a:prstGeom prst="rect">
            <a:avLst/>
          </a:prstGeom>
        </p:spPr>
      </p:pic>
    </p:spTree>
    <p:extLst>
      <p:ext uri="{BB962C8B-B14F-4D97-AF65-F5344CB8AC3E}">
        <p14:creationId xmlns:p14="http://schemas.microsoft.com/office/powerpoint/2010/main" val="2515920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RHLLW Disposal Facility</a:t>
            </a:r>
            <a:endParaRPr lang="en-US" dirty="0"/>
          </a:p>
        </p:txBody>
      </p:sp>
      <p:sp>
        <p:nvSpPr>
          <p:cNvPr id="3" name="Content Placeholder 2"/>
          <p:cNvSpPr>
            <a:spLocks noGrp="1"/>
          </p:cNvSpPr>
          <p:nvPr>
            <p:ph idx="1"/>
          </p:nvPr>
        </p:nvSpPr>
        <p:spPr/>
        <p:txBody>
          <a:bodyPr/>
          <a:lstStyle/>
          <a:p>
            <a:endParaRPr lang="en-US" dirty="0"/>
          </a:p>
          <a:p>
            <a:r>
              <a:rPr lang="en-US" sz="2800" dirty="0" smtClean="0"/>
              <a:t>The </a:t>
            </a:r>
            <a:r>
              <a:rPr lang="en-US" sz="2800" dirty="0"/>
              <a:t>RHLLW disposal project is the laboratory’s first congressional line-item construction project of more than $20 million approved for final design/construction under the BEA contract and the first line-item construction project authorized to proceed to final design/construction by the Office of Nuclear Energy in 20+ years. </a:t>
            </a:r>
          </a:p>
        </p:txBody>
      </p:sp>
    </p:spTree>
    <p:extLst>
      <p:ext uri="{BB962C8B-B14F-4D97-AF65-F5344CB8AC3E}">
        <p14:creationId xmlns:p14="http://schemas.microsoft.com/office/powerpoint/2010/main" val="852887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Success - RHLLW Crane</a:t>
            </a:r>
            <a:endParaRPr lang="en-US" dirty="0"/>
          </a:p>
        </p:txBody>
      </p:sp>
      <p:sp>
        <p:nvSpPr>
          <p:cNvPr id="3" name="Content Placeholder 2"/>
          <p:cNvSpPr>
            <a:spLocks noGrp="1"/>
          </p:cNvSpPr>
          <p:nvPr>
            <p:ph idx="1"/>
          </p:nvPr>
        </p:nvSpPr>
        <p:spPr/>
        <p:txBody>
          <a:bodyPr/>
          <a:lstStyle/>
          <a:p>
            <a:r>
              <a:rPr lang="en-US" dirty="0" smtClean="0"/>
              <a:t>The remote handled low level waste storage facility was a 25 million dollar project that had a 1 million dollar budget for the </a:t>
            </a:r>
            <a:r>
              <a:rPr lang="en-US" dirty="0" err="1" smtClean="0"/>
              <a:t>crane.That</a:t>
            </a:r>
            <a:r>
              <a:rPr lang="en-US" dirty="0" smtClean="0"/>
              <a:t> 1 mil was compressed due to cost overruns down to 250k.</a:t>
            </a:r>
          </a:p>
          <a:p>
            <a:r>
              <a:rPr lang="en-US" dirty="0" smtClean="0"/>
              <a:t>Subpart K AOC offered us an opportunity to justify the need for project funds for a crane that met the ALARA and operational needs.  We could not buy it for the money the project had left.</a:t>
            </a:r>
          </a:p>
          <a:p>
            <a:endParaRPr lang="en-US" dirty="0"/>
          </a:p>
        </p:txBody>
      </p:sp>
      <p:pic>
        <p:nvPicPr>
          <p:cNvPr id="4" name="Picture 3"/>
          <p:cNvPicPr>
            <a:picLocks noChangeAspect="1"/>
          </p:cNvPicPr>
          <p:nvPr/>
        </p:nvPicPr>
        <p:blipFill>
          <a:blip r:embed="rId2"/>
          <a:stretch>
            <a:fillRect/>
          </a:stretch>
        </p:blipFill>
        <p:spPr>
          <a:xfrm>
            <a:off x="313040" y="4267200"/>
            <a:ext cx="8516332" cy="1467099"/>
          </a:xfrm>
          <a:prstGeom prst="rect">
            <a:avLst/>
          </a:prstGeom>
        </p:spPr>
      </p:pic>
    </p:spTree>
    <p:extLst>
      <p:ext uri="{BB962C8B-B14F-4D97-AF65-F5344CB8AC3E}">
        <p14:creationId xmlns:p14="http://schemas.microsoft.com/office/powerpoint/2010/main" val="1425811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in it?</a:t>
            </a:r>
            <a:endParaRPr lang="en-US" dirty="0"/>
          </a:p>
        </p:txBody>
      </p:sp>
      <p:sp>
        <p:nvSpPr>
          <p:cNvPr id="3" name="Content Placeholder 2"/>
          <p:cNvSpPr>
            <a:spLocks noGrp="1"/>
          </p:cNvSpPr>
          <p:nvPr>
            <p:ph idx="1"/>
          </p:nvPr>
        </p:nvSpPr>
        <p:spPr/>
        <p:txBody>
          <a:bodyPr>
            <a:normAutofit/>
          </a:bodyPr>
          <a:lstStyle/>
          <a:p>
            <a:r>
              <a:rPr lang="en-US" sz="2800" dirty="0"/>
              <a:t>10 CFR 835 Subpart K requires formal plans and measures for maintaining occupational exposures ALARA as part of the documented radiation protection program (RPP). </a:t>
            </a:r>
            <a:endParaRPr lang="en-US" sz="2800" dirty="0" smtClean="0"/>
          </a:p>
          <a:p>
            <a:pPr lvl="1"/>
            <a:r>
              <a:rPr lang="en-US" sz="2800" dirty="0" smtClean="0"/>
              <a:t>Measures </a:t>
            </a:r>
            <a:r>
              <a:rPr lang="en-US" sz="2800" dirty="0"/>
              <a:t>include incorporating ALARA considerations into the design of new facilities and modifications of existing facilities, as well as activities that pose the potential for significant occupational dose. </a:t>
            </a:r>
            <a:endParaRPr lang="en-US" sz="2800" dirty="0" smtClean="0"/>
          </a:p>
          <a:p>
            <a:endParaRPr lang="en-US" dirty="0"/>
          </a:p>
        </p:txBody>
      </p:sp>
    </p:spTree>
    <p:extLst>
      <p:ext uri="{BB962C8B-B14F-4D97-AF65-F5344CB8AC3E}">
        <p14:creationId xmlns:p14="http://schemas.microsoft.com/office/powerpoint/2010/main" val="29052171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Remote Handled Waste – Crane is the Key</a:t>
            </a:r>
            <a:endParaRPr lang="en-US" dirty="0"/>
          </a:p>
        </p:txBody>
      </p:sp>
      <p:sp>
        <p:nvSpPr>
          <p:cNvPr id="3" name="Content Placeholder 2"/>
          <p:cNvSpPr>
            <a:spLocks noGrp="1"/>
          </p:cNvSpPr>
          <p:nvPr>
            <p:ph idx="1"/>
          </p:nvPr>
        </p:nvSpPr>
        <p:spPr/>
        <p:txBody>
          <a:bodyPr/>
          <a:lstStyle/>
          <a:p>
            <a:r>
              <a:rPr lang="en-US" dirty="0" smtClean="0"/>
              <a:t>The crane was the one item where operations – </a:t>
            </a:r>
            <a:r>
              <a:rPr lang="en-US" dirty="0" err="1" smtClean="0"/>
              <a:t>RadCon</a:t>
            </a:r>
            <a:r>
              <a:rPr lang="en-US" dirty="0" smtClean="0"/>
              <a:t> – projects all agreed we could reduce time, increase efficiency and significantly reduce worker exposure. But we didn’t have enough in the project budget to buy the RIGHT crane.</a:t>
            </a:r>
          </a:p>
          <a:p>
            <a:pPr lvl="1"/>
            <a:r>
              <a:rPr lang="en-US" dirty="0" smtClean="0"/>
              <a:t>Using the AOC and the project review process we were able to all demonstrate our needs, justify that need and get more funds to  buy the crane we have. We had to establish a baseline needs and </a:t>
            </a:r>
            <a:r>
              <a:rPr lang="en-US" smtClean="0"/>
              <a:t>justify that need.</a:t>
            </a:r>
            <a:endParaRPr lang="en-US" dirty="0" smtClean="0"/>
          </a:p>
          <a:p>
            <a:pPr lvl="1"/>
            <a:endParaRPr lang="en-US" dirty="0"/>
          </a:p>
          <a:p>
            <a:pPr lvl="1"/>
            <a:r>
              <a:rPr lang="en-US" dirty="0" smtClean="0"/>
              <a:t>. </a:t>
            </a:r>
            <a:endParaRPr lang="en-US" dirty="0"/>
          </a:p>
        </p:txBody>
      </p:sp>
    </p:spTree>
    <p:extLst>
      <p:ext uri="{BB962C8B-B14F-4D97-AF65-F5344CB8AC3E}">
        <p14:creationId xmlns:p14="http://schemas.microsoft.com/office/powerpoint/2010/main" val="266867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RHLLW Crane Criteria</a:t>
            </a:r>
            <a:endParaRPr lang="en-US" dirty="0"/>
          </a:p>
        </p:txBody>
      </p:sp>
      <p:sp>
        <p:nvSpPr>
          <p:cNvPr id="3" name="Content Placeholder 2"/>
          <p:cNvSpPr>
            <a:spLocks noGrp="1"/>
          </p:cNvSpPr>
          <p:nvPr>
            <p:ph idx="1"/>
          </p:nvPr>
        </p:nvSpPr>
        <p:spPr/>
        <p:txBody>
          <a:bodyPr/>
          <a:lstStyle/>
          <a:p>
            <a:r>
              <a:rPr lang="en-US" dirty="0"/>
              <a:t>Outdoor crane operations to assist in manipulation have a long history at the INL.  From that background there are a few design considerations that should be part of the criteria when selecting a crane to handle RH-LLW. </a:t>
            </a:r>
          </a:p>
        </p:txBody>
      </p:sp>
    </p:spTree>
    <p:extLst>
      <p:ext uri="{BB962C8B-B14F-4D97-AF65-F5344CB8AC3E}">
        <p14:creationId xmlns:p14="http://schemas.microsoft.com/office/powerpoint/2010/main" val="20795263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Remote Control:</a:t>
            </a:r>
          </a:p>
        </p:txBody>
      </p:sp>
      <p:sp>
        <p:nvSpPr>
          <p:cNvPr id="3" name="Content Placeholder 2"/>
          <p:cNvSpPr>
            <a:spLocks noGrp="1"/>
          </p:cNvSpPr>
          <p:nvPr>
            <p:ph idx="1"/>
          </p:nvPr>
        </p:nvSpPr>
        <p:spPr/>
        <p:txBody>
          <a:bodyPr/>
          <a:lstStyle/>
          <a:p>
            <a:r>
              <a:rPr lang="en-US" sz="2800" dirty="0" smtClean="0"/>
              <a:t>Control </a:t>
            </a:r>
            <a:r>
              <a:rPr lang="en-US" sz="2800" dirty="0"/>
              <a:t>of the crane should be capable of remote access.  Either completely wireless operation or operation with a pendant that provide a standoff distance such that the operator is not in the radiation fields.  A wireless remote control is preferred and will enhance radiation protection for the crane operator by allowing him to remain fully behind a shield wall all in-air waste handling. </a:t>
            </a:r>
          </a:p>
          <a:p>
            <a:endParaRPr lang="en-US" dirty="0"/>
          </a:p>
        </p:txBody>
      </p:sp>
    </p:spTree>
    <p:extLst>
      <p:ext uri="{BB962C8B-B14F-4D97-AF65-F5344CB8AC3E}">
        <p14:creationId xmlns:p14="http://schemas.microsoft.com/office/powerpoint/2010/main" val="2597919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Video:</a:t>
            </a:r>
          </a:p>
        </p:txBody>
      </p:sp>
      <p:sp>
        <p:nvSpPr>
          <p:cNvPr id="3" name="Content Placeholder 2"/>
          <p:cNvSpPr>
            <a:spLocks noGrp="1"/>
          </p:cNvSpPr>
          <p:nvPr>
            <p:ph idx="1"/>
          </p:nvPr>
        </p:nvSpPr>
        <p:spPr/>
        <p:txBody>
          <a:bodyPr/>
          <a:lstStyle/>
          <a:p>
            <a:r>
              <a:rPr lang="en-US" sz="2800" dirty="0" smtClean="0"/>
              <a:t>Remote </a:t>
            </a:r>
            <a:r>
              <a:rPr lang="en-US" sz="2800" dirty="0"/>
              <a:t>operation of the crane will require video systems and crane controls adequate to assure safe operation.  The Savannah River Technology Center Remote and Specialty Equipment Systems Section developed multiple specialized video systems, monitoring/recording equipment, and fuel handling tools for detailed SNF inspections that may be of some help for the RH placement. Limited line of site operation of the crane will be available during open air transfers.  Crane indexing and placement will need to consider that limitation. </a:t>
            </a:r>
          </a:p>
          <a:p>
            <a:endParaRPr lang="en-US" dirty="0"/>
          </a:p>
          <a:p>
            <a:endParaRPr lang="en-US" dirty="0"/>
          </a:p>
        </p:txBody>
      </p:sp>
    </p:spTree>
    <p:extLst>
      <p:ext uri="{BB962C8B-B14F-4D97-AF65-F5344CB8AC3E}">
        <p14:creationId xmlns:p14="http://schemas.microsoft.com/office/powerpoint/2010/main" val="25471527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004888"/>
            <a:ext cx="8231187" cy="732508"/>
          </a:xfrm>
        </p:spPr>
        <p:txBody>
          <a:bodyPr/>
          <a:lstStyle/>
          <a:p>
            <a:r>
              <a:rPr lang="en-US" dirty="0"/>
              <a:t>3. Repair and Recovery during handling operation: </a:t>
            </a:r>
          </a:p>
        </p:txBody>
      </p:sp>
      <p:sp>
        <p:nvSpPr>
          <p:cNvPr id="3" name="Content Placeholder 2"/>
          <p:cNvSpPr>
            <a:spLocks noGrp="1"/>
          </p:cNvSpPr>
          <p:nvPr>
            <p:ph idx="1"/>
          </p:nvPr>
        </p:nvSpPr>
        <p:spPr>
          <a:xfrm>
            <a:off x="455613" y="1737396"/>
            <a:ext cx="8231187" cy="4385592"/>
          </a:xfrm>
        </p:spPr>
        <p:txBody>
          <a:bodyPr/>
          <a:lstStyle/>
          <a:p>
            <a:r>
              <a:rPr lang="en-US" sz="2400" dirty="0" smtClean="0"/>
              <a:t>Crane </a:t>
            </a:r>
            <a:r>
              <a:rPr lang="en-US" sz="2400" dirty="0"/>
              <a:t>recovery due to equipment failure during placement operations should be considered.  How do we move a failed crane that requires repair to an area of lower radiation levels.  Due to the high level of radiation and limited personnel accessibility, the crane should be able to remotely recover from a single random or common mode of failure. All loads should be removable and the crane shall be able to return to a crane maintenance area. To achieve this, any bridge, trolley, hoist, and slewing rotation, extension, and retraction drive trains must have recovery capability. </a:t>
            </a:r>
          </a:p>
          <a:p>
            <a:endParaRPr lang="en-US" sz="2400" dirty="0"/>
          </a:p>
        </p:txBody>
      </p:sp>
    </p:spTree>
    <p:extLst>
      <p:ext uri="{BB962C8B-B14F-4D97-AF65-F5344CB8AC3E}">
        <p14:creationId xmlns:p14="http://schemas.microsoft.com/office/powerpoint/2010/main" val="3513720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Crane Mockup</a:t>
            </a:r>
            <a:endParaRPr lang="en-US" dirty="0"/>
          </a:p>
        </p:txBody>
      </p:sp>
      <p:sp>
        <p:nvSpPr>
          <p:cNvPr id="3" name="Content Placeholder 2"/>
          <p:cNvSpPr>
            <a:spLocks noGrp="1"/>
          </p:cNvSpPr>
          <p:nvPr>
            <p:ph idx="1"/>
          </p:nvPr>
        </p:nvSpPr>
        <p:spPr/>
        <p:txBody>
          <a:bodyPr/>
          <a:lstStyle/>
          <a:p>
            <a:pPr lvl="1"/>
            <a:r>
              <a:rPr lang="en-US" dirty="0"/>
              <a:t>We built a 3D printed mockup at 1/8 scale.  The involved parties could literally pick up the cask place it on a centering device using our procedures for both the boom style and gantry cranes. </a:t>
            </a:r>
            <a:endParaRPr lang="en-US" dirty="0" smtClean="0"/>
          </a:p>
          <a:p>
            <a:pPr lvl="1"/>
            <a:endParaRPr lang="en-US" dirty="0"/>
          </a:p>
          <a:p>
            <a:pPr lvl="1"/>
            <a:r>
              <a:rPr lang="en-US" dirty="0" smtClean="0"/>
              <a:t>Videos</a:t>
            </a:r>
          </a:p>
          <a:p>
            <a:pPr lvl="1"/>
            <a:endParaRPr lang="en-US" dirty="0"/>
          </a:p>
          <a:p>
            <a:pPr lvl="1"/>
            <a:r>
              <a:rPr lang="en-US" dirty="0" smtClean="0"/>
              <a:t>The </a:t>
            </a:r>
            <a:r>
              <a:rPr lang="en-US" dirty="0"/>
              <a:t>new crane features </a:t>
            </a:r>
            <a:r>
              <a:rPr lang="en-US" dirty="0" smtClean="0"/>
              <a:t>include:</a:t>
            </a:r>
            <a:endParaRPr lang="en-US" dirty="0"/>
          </a:p>
          <a:p>
            <a:pPr lvl="2"/>
            <a:r>
              <a:rPr lang="en-US" dirty="0"/>
              <a:t>Remote operation up to 300 </a:t>
            </a:r>
            <a:r>
              <a:rPr lang="en-US" dirty="0" err="1"/>
              <a:t>ft</a:t>
            </a:r>
            <a:r>
              <a:rPr lang="en-US" dirty="0"/>
              <a:t> away. Video cameras, gamma camera and remote pendant indexing allows us to place RH waste in a concrete tube with no hands on involvement of workers once the transfer process is initiated</a:t>
            </a:r>
          </a:p>
        </p:txBody>
      </p:sp>
    </p:spTree>
    <p:extLst>
      <p:ext uri="{BB962C8B-B14F-4D97-AF65-F5344CB8AC3E}">
        <p14:creationId xmlns:p14="http://schemas.microsoft.com/office/powerpoint/2010/main" val="8221263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4356" y="1203267"/>
            <a:ext cx="5935287" cy="4451465"/>
          </a:xfrm>
          <a:prstGeom prst="rect">
            <a:avLst/>
          </a:prstGeom>
        </p:spPr>
      </p:pic>
    </p:spTree>
    <p:extLst>
      <p:ext uri="{BB962C8B-B14F-4D97-AF65-F5344CB8AC3E}">
        <p14:creationId xmlns:p14="http://schemas.microsoft.com/office/powerpoint/2010/main" val="10164551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0246"/>
            <a:ext cx="9144000" cy="4817508"/>
          </a:xfrm>
          <a:prstGeom prst="rect">
            <a:avLst/>
          </a:prstGeom>
        </p:spPr>
      </p:pic>
    </p:spTree>
    <p:extLst>
      <p:ext uri="{BB962C8B-B14F-4D97-AF65-F5344CB8AC3E}">
        <p14:creationId xmlns:p14="http://schemas.microsoft.com/office/powerpoint/2010/main" val="432871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295400"/>
            <a:ext cx="8325584" cy="4680328"/>
          </a:xfrm>
          <a:prstGeom prst="rect">
            <a:avLst/>
          </a:prstGeom>
        </p:spPr>
      </p:pic>
    </p:spTree>
    <p:extLst>
      <p:ext uri="{BB962C8B-B14F-4D97-AF65-F5344CB8AC3E}">
        <p14:creationId xmlns:p14="http://schemas.microsoft.com/office/powerpoint/2010/main" val="2195993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Challenge - LEED Priority</a:t>
            </a:r>
            <a:endParaRPr lang="en-US" dirty="0"/>
          </a:p>
        </p:txBody>
      </p:sp>
      <p:sp>
        <p:nvSpPr>
          <p:cNvPr id="3" name="Content Placeholder 2"/>
          <p:cNvSpPr>
            <a:spLocks noGrp="1"/>
          </p:cNvSpPr>
          <p:nvPr>
            <p:ph idx="1"/>
          </p:nvPr>
        </p:nvSpPr>
        <p:spPr/>
        <p:txBody>
          <a:bodyPr>
            <a:normAutofit lnSpcReduction="10000"/>
          </a:bodyPr>
          <a:lstStyle/>
          <a:p>
            <a:r>
              <a:rPr lang="en-US" sz="2400" dirty="0"/>
              <a:t>LEED Gold Status requirements were prioritized over radiological design </a:t>
            </a:r>
            <a:r>
              <a:rPr lang="en-US" sz="2400" dirty="0" err="1"/>
              <a:t>critiera</a:t>
            </a:r>
            <a:r>
              <a:rPr lang="en-US" sz="2400" dirty="0"/>
              <a:t>.</a:t>
            </a:r>
          </a:p>
          <a:p>
            <a:r>
              <a:rPr lang="en-US" sz="2400" dirty="0" smtClean="0"/>
              <a:t>Leadership </a:t>
            </a:r>
            <a:r>
              <a:rPr lang="en-US" sz="2400" dirty="0"/>
              <a:t>in Energy and Environmental Design (LEED) is the industry standard for Green Building </a:t>
            </a:r>
            <a:r>
              <a:rPr lang="en-US" sz="2400" dirty="0" smtClean="0"/>
              <a:t>validation.</a:t>
            </a:r>
            <a:br>
              <a:rPr lang="en-US" sz="2400" dirty="0" smtClean="0"/>
            </a:br>
            <a:endParaRPr lang="en-US" sz="2400" dirty="0" smtClean="0"/>
          </a:p>
          <a:p>
            <a:pPr lvl="1"/>
            <a:r>
              <a:rPr lang="en-US" sz="2400" dirty="0" smtClean="0"/>
              <a:t>“</a:t>
            </a:r>
            <a:r>
              <a:rPr lang="en-US" sz="2400" dirty="0"/>
              <a:t>We are thrilled that </a:t>
            </a:r>
            <a:r>
              <a:rPr lang="en-US" sz="2400" dirty="0" smtClean="0"/>
              <a:t>(building) is </a:t>
            </a:r>
            <a:r>
              <a:rPr lang="en-US" sz="2400" dirty="0"/>
              <a:t>recognized with the building industry's highest level of energy-efficiency distinction,” said Chris </a:t>
            </a:r>
            <a:r>
              <a:rPr lang="en-US" sz="2400" dirty="0" err="1"/>
              <a:t>Ischay</a:t>
            </a:r>
            <a:r>
              <a:rPr lang="en-US" sz="2400" dirty="0"/>
              <a:t>, Sustainable INL program manager. “INL is committed to providing employees with the efficient, comfortable and safe facilities that come from LEED Gold certification, and the lab strives to ensure that at least Gold certification is obtained on major construction projects. A platinum certification is even better.”</a:t>
            </a:r>
            <a:endParaRPr lang="en-US" sz="2400" dirty="0" smtClean="0"/>
          </a:p>
          <a:p>
            <a:endParaRPr lang="en-US" dirty="0"/>
          </a:p>
        </p:txBody>
      </p:sp>
    </p:spTree>
    <p:extLst>
      <p:ext uri="{BB962C8B-B14F-4D97-AF65-F5344CB8AC3E}">
        <p14:creationId xmlns:p14="http://schemas.microsoft.com/office/powerpoint/2010/main" val="1301795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in It (</a:t>
            </a:r>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pPr lvl="0">
              <a:buClr>
                <a:srgbClr val="8B9E6C"/>
              </a:buClr>
            </a:pPr>
            <a:r>
              <a:rPr lang="en-US" sz="2600" dirty="0">
                <a:solidFill>
                  <a:srgbClr val="000000"/>
                </a:solidFill>
              </a:rPr>
              <a:t>Additionally, administrative controls are addressed as measures which supplement engineered controls and are integrated into the work planning process. Record keeping and training requirements related to ALARA are also specified. </a:t>
            </a:r>
          </a:p>
          <a:p>
            <a:endParaRPr lang="en-US" dirty="0"/>
          </a:p>
        </p:txBody>
      </p:sp>
    </p:spTree>
    <p:extLst>
      <p:ext uri="{BB962C8B-B14F-4D97-AF65-F5344CB8AC3E}">
        <p14:creationId xmlns:p14="http://schemas.microsoft.com/office/powerpoint/2010/main" val="6500860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Ongoing</a:t>
            </a:r>
            <a:endParaRPr lang="en-US" dirty="0"/>
          </a:p>
        </p:txBody>
      </p:sp>
      <p:sp>
        <p:nvSpPr>
          <p:cNvPr id="3" name="Content Placeholder 2"/>
          <p:cNvSpPr>
            <a:spLocks noGrp="1"/>
          </p:cNvSpPr>
          <p:nvPr>
            <p:ph idx="1"/>
          </p:nvPr>
        </p:nvSpPr>
        <p:spPr/>
        <p:txBody>
          <a:bodyPr>
            <a:normAutofit/>
          </a:bodyPr>
          <a:lstStyle/>
          <a:p>
            <a:r>
              <a:rPr lang="en-US" sz="2800" dirty="0"/>
              <a:t>The awareness to include radiological control early in designs and modifications is significantly elevated from the </a:t>
            </a:r>
            <a:r>
              <a:rPr lang="en-US" sz="2800" dirty="0" smtClean="0"/>
              <a:t>previous conditions. </a:t>
            </a:r>
          </a:p>
          <a:p>
            <a:r>
              <a:rPr lang="en-US" sz="2800" dirty="0" smtClean="0"/>
              <a:t>One </a:t>
            </a:r>
            <a:r>
              <a:rPr lang="en-US" sz="2800" dirty="0"/>
              <a:t>on one mentoring of facility radiological engineers and NFMs in addition to the project and design engineers has been ongoing.  All have been very receptive.  </a:t>
            </a:r>
            <a:endParaRPr lang="en-US" sz="2800" dirty="0" smtClean="0"/>
          </a:p>
          <a:p>
            <a:r>
              <a:rPr lang="en-US" sz="2800" dirty="0" smtClean="0"/>
              <a:t>This </a:t>
            </a:r>
            <a:r>
              <a:rPr lang="en-US" sz="2800" dirty="0"/>
              <a:t>is not a fix and walk away problem.  </a:t>
            </a:r>
          </a:p>
          <a:p>
            <a:r>
              <a:rPr lang="en-US" sz="2800" dirty="0" smtClean="0"/>
              <a:t>We need to integrate the environmental and nuclear safety orgs</a:t>
            </a:r>
            <a:r>
              <a:rPr lang="en-US" dirty="0" smtClean="0"/>
              <a:t/>
            </a:r>
            <a:br>
              <a:rPr lang="en-US" dirty="0" smtClean="0"/>
            </a:br>
            <a:endParaRPr lang="en-US" dirty="0"/>
          </a:p>
        </p:txBody>
      </p:sp>
    </p:spTree>
    <p:extLst>
      <p:ext uri="{BB962C8B-B14F-4D97-AF65-F5344CB8AC3E}">
        <p14:creationId xmlns:p14="http://schemas.microsoft.com/office/powerpoint/2010/main" val="26883985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208" y="2231136"/>
            <a:ext cx="3529584" cy="239572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7208" y="2231136"/>
            <a:ext cx="3529584" cy="239572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7208" y="2231136"/>
            <a:ext cx="3529584" cy="239572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7208" y="2231136"/>
            <a:ext cx="3529584" cy="2395728"/>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7208" y="2231136"/>
            <a:ext cx="3529584" cy="2395728"/>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329743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2500"/>
                            </p:stCondLst>
                            <p:childTnLst>
                              <p:par>
                                <p:cTn id="13" presetID="22" presetClass="entr" presetSubtype="2"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500"/>
                                        <p:tgtEl>
                                          <p:spTgt spid="5"/>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childTnLst>
                          </p:cTn>
                        </p:par>
                        <p:par>
                          <p:cTn id="24" fill="hold">
                            <p:stCondLst>
                              <p:cond delay="5500"/>
                            </p:stCondLst>
                            <p:childTnLst>
                              <p:par>
                                <p:cTn id="25" presetID="6" presetClass="entr" presetSubtype="32" fill="hold" nodeType="afterEffect">
                                  <p:stCondLst>
                                    <p:cond delay="1000"/>
                                  </p:stCondLst>
                                  <p:childTnLst>
                                    <p:set>
                                      <p:cBhvr>
                                        <p:cTn id="26" dur="1" fill="hold">
                                          <p:stCondLst>
                                            <p:cond delay="0"/>
                                          </p:stCondLst>
                                        </p:cTn>
                                        <p:tgtEl>
                                          <p:spTgt spid="8"/>
                                        </p:tgtEl>
                                        <p:attrNameLst>
                                          <p:attrName>style.visibility</p:attrName>
                                        </p:attrNameLst>
                                      </p:cBhvr>
                                      <p:to>
                                        <p:strVal val="visible"/>
                                      </p:to>
                                    </p:set>
                                    <p:animEffect transition="in" filter="circle(ou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Integration of RadCon in design and modifications</a:t>
            </a:r>
            <a:endParaRPr lang="en-US" dirty="0"/>
          </a:p>
        </p:txBody>
      </p:sp>
      <p:sp>
        <p:nvSpPr>
          <p:cNvPr id="3" name="Content Placeholder 2"/>
          <p:cNvSpPr>
            <a:spLocks noGrp="1"/>
          </p:cNvSpPr>
          <p:nvPr>
            <p:ph idx="1"/>
          </p:nvPr>
        </p:nvSpPr>
        <p:spPr/>
        <p:txBody>
          <a:bodyPr>
            <a:normAutofit/>
          </a:bodyPr>
          <a:lstStyle/>
          <a:p>
            <a:r>
              <a:rPr lang="en-US" sz="2800" dirty="0"/>
              <a:t>It was identified by BEA radiological control management that radiological control engineering was not being integrated into the facility design and modification </a:t>
            </a:r>
            <a:r>
              <a:rPr lang="en-US" sz="2800" dirty="0" smtClean="0"/>
              <a:t>process until late in the process. </a:t>
            </a:r>
          </a:p>
          <a:p>
            <a:pPr lvl="1"/>
            <a:r>
              <a:rPr lang="en-US" sz="2800" dirty="0" smtClean="0"/>
              <a:t>At </a:t>
            </a:r>
            <a:r>
              <a:rPr lang="en-US" sz="2800" dirty="0"/>
              <a:t>the request of RadCon management, assessment IAS 14632 was </a:t>
            </a:r>
            <a:r>
              <a:rPr lang="en-US" sz="2800" dirty="0" smtClean="0"/>
              <a:t>performed by myself and the DOE-ID RP SME. </a:t>
            </a:r>
          </a:p>
          <a:p>
            <a:endParaRPr lang="en-US" sz="2800" dirty="0" smtClean="0"/>
          </a:p>
        </p:txBody>
      </p:sp>
    </p:spTree>
    <p:extLst>
      <p:ext uri="{BB962C8B-B14F-4D97-AF65-F5344CB8AC3E}">
        <p14:creationId xmlns:p14="http://schemas.microsoft.com/office/powerpoint/2010/main" val="1310960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was identified?</a:t>
            </a:r>
            <a:endParaRPr lang="en-US" dirty="0"/>
          </a:p>
        </p:txBody>
      </p:sp>
      <p:sp>
        <p:nvSpPr>
          <p:cNvPr id="3" name="Content Placeholder 2"/>
          <p:cNvSpPr>
            <a:spLocks noGrp="1"/>
          </p:cNvSpPr>
          <p:nvPr>
            <p:ph idx="1"/>
          </p:nvPr>
        </p:nvSpPr>
        <p:spPr/>
        <p:txBody>
          <a:bodyPr/>
          <a:lstStyle/>
          <a:p>
            <a:r>
              <a:rPr lang="en-US" sz="2800" dirty="0"/>
              <a:t>It was identified </a:t>
            </a:r>
            <a:r>
              <a:rPr lang="en-US" sz="2800" dirty="0" smtClean="0"/>
              <a:t>that, “although </a:t>
            </a:r>
            <a:r>
              <a:rPr lang="en-US" sz="2800" dirty="0"/>
              <a:t>processes and procedures exist that require radiological engineering involvement, objective evidence did not exist to demonstrate involvement in establishing engineered and administrative controls, including application of the ALARA process and use of optimization methods to justify facility design and physical controls</a:t>
            </a:r>
            <a:r>
              <a:rPr lang="en-US" sz="2800" dirty="0" smtClean="0"/>
              <a:t>.”</a:t>
            </a:r>
            <a:endParaRPr lang="en-US" sz="2800" dirty="0"/>
          </a:p>
        </p:txBody>
      </p:sp>
    </p:spTree>
    <p:extLst>
      <p:ext uri="{BB962C8B-B14F-4D97-AF65-F5344CB8AC3E}">
        <p14:creationId xmlns:p14="http://schemas.microsoft.com/office/powerpoint/2010/main" val="2004486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Characterization </a:t>
            </a:r>
            <a:endParaRPr lang="en-US" dirty="0"/>
          </a:p>
        </p:txBody>
      </p:sp>
      <p:sp>
        <p:nvSpPr>
          <p:cNvPr id="3" name="Content Placeholder 2"/>
          <p:cNvSpPr>
            <a:spLocks noGrp="1"/>
          </p:cNvSpPr>
          <p:nvPr>
            <p:ph idx="1"/>
          </p:nvPr>
        </p:nvSpPr>
        <p:spPr>
          <a:xfrm>
            <a:off x="457200" y="1371600"/>
            <a:ext cx="7924800" cy="4953000"/>
          </a:xfrm>
        </p:spPr>
        <p:txBody>
          <a:bodyPr>
            <a:normAutofit/>
          </a:bodyPr>
          <a:lstStyle/>
          <a:p>
            <a:r>
              <a:rPr lang="en-US" dirty="0" smtClean="0"/>
              <a:t>During </a:t>
            </a:r>
            <a:r>
              <a:rPr lang="en-US" dirty="0"/>
              <a:t>a </a:t>
            </a:r>
            <a:r>
              <a:rPr lang="en-US" dirty="0" smtClean="0"/>
              <a:t>10CFR835 </a:t>
            </a:r>
            <a:r>
              <a:rPr lang="en-US" dirty="0"/>
              <a:t>Subpart K assessment several examples of weaknesses in the integration of RadCon Engineering and planning with nuclear facility Design Engineering and Project Management were identified. </a:t>
            </a:r>
            <a:r>
              <a:rPr lang="en-US" dirty="0" smtClean="0"/>
              <a:t/>
            </a:r>
            <a:br>
              <a:rPr lang="en-US" dirty="0" smtClean="0"/>
            </a:br>
            <a:endParaRPr lang="en-US" dirty="0"/>
          </a:p>
          <a:p>
            <a:pPr lvl="1"/>
            <a:r>
              <a:rPr lang="en-US" dirty="0" smtClean="0"/>
              <a:t>A facility design was </a:t>
            </a:r>
            <a:r>
              <a:rPr lang="en-US" dirty="0"/>
              <a:t>completed without important radiological safety and ALARA features incorporated into the </a:t>
            </a:r>
            <a:r>
              <a:rPr lang="en-US" dirty="0" smtClean="0"/>
              <a:t>design.  construction stage the </a:t>
            </a:r>
            <a:r>
              <a:rPr lang="en-US" dirty="0"/>
              <a:t>facility resulting in </a:t>
            </a:r>
            <a:r>
              <a:rPr lang="en-US" dirty="0" smtClean="0"/>
              <a:t>startup delays </a:t>
            </a:r>
            <a:r>
              <a:rPr lang="en-US" dirty="0"/>
              <a:t>and added cost to the facility</a:t>
            </a:r>
            <a:r>
              <a:rPr lang="en-US" dirty="0" smtClean="0"/>
              <a:t>.</a:t>
            </a:r>
          </a:p>
          <a:p>
            <a:endParaRPr lang="en-US" dirty="0"/>
          </a:p>
        </p:txBody>
      </p:sp>
    </p:spTree>
    <p:extLst>
      <p:ext uri="{BB962C8B-B14F-4D97-AF65-F5344CB8AC3E}">
        <p14:creationId xmlns:p14="http://schemas.microsoft.com/office/powerpoint/2010/main" val="175628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we do about it?</a:t>
            </a:r>
            <a:endParaRPr lang="en-US" dirty="0"/>
          </a:p>
        </p:txBody>
      </p:sp>
      <p:sp>
        <p:nvSpPr>
          <p:cNvPr id="3" name="Content Placeholder 2"/>
          <p:cNvSpPr>
            <a:spLocks noGrp="1"/>
          </p:cNvSpPr>
          <p:nvPr>
            <p:ph idx="1"/>
          </p:nvPr>
        </p:nvSpPr>
        <p:spPr/>
        <p:txBody>
          <a:bodyPr/>
          <a:lstStyle/>
          <a:p>
            <a:pPr marL="0" indent="0">
              <a:buNone/>
            </a:pPr>
            <a:r>
              <a:rPr lang="en-US" dirty="0" smtClean="0"/>
              <a:t>Reviewed applicable documentation and requirements.</a:t>
            </a:r>
          </a:p>
          <a:p>
            <a:pPr marL="0" indent="0">
              <a:buNone/>
            </a:pPr>
            <a:r>
              <a:rPr lang="en-US" dirty="0" smtClean="0"/>
              <a:t>Generated a Requirements Traceability Matrix</a:t>
            </a:r>
          </a:p>
          <a:p>
            <a:pPr marL="0" indent="0">
              <a:buNone/>
            </a:pPr>
            <a:r>
              <a:rPr lang="en-US" dirty="0" smtClean="0"/>
              <a:t>Determined that the requirements existed there just wasn’t a clear path due to cross organizational requirements.</a:t>
            </a:r>
          </a:p>
          <a:p>
            <a:pPr marL="0" indent="0">
              <a:buNone/>
            </a:pPr>
            <a:r>
              <a:rPr lang="en-US" dirty="0" smtClean="0"/>
              <a:t>Held discussions with all impacted organizations.</a:t>
            </a:r>
          </a:p>
          <a:p>
            <a:pPr marL="0" indent="0">
              <a:buNone/>
            </a:pPr>
            <a:r>
              <a:rPr lang="en-US" dirty="0"/>
              <a:t>	</a:t>
            </a:r>
            <a:r>
              <a:rPr lang="en-US" dirty="0" smtClean="0"/>
              <a:t>Design Engineering</a:t>
            </a:r>
          </a:p>
          <a:p>
            <a:pPr marL="0" indent="0">
              <a:buNone/>
            </a:pPr>
            <a:r>
              <a:rPr lang="en-US" dirty="0"/>
              <a:t>	</a:t>
            </a:r>
            <a:r>
              <a:rPr lang="en-US" dirty="0" smtClean="0"/>
              <a:t>Project Engineering and Management</a:t>
            </a:r>
          </a:p>
          <a:p>
            <a:pPr marL="0" indent="0">
              <a:buNone/>
            </a:pPr>
            <a:r>
              <a:rPr lang="en-US" dirty="0"/>
              <a:t>	</a:t>
            </a:r>
            <a:r>
              <a:rPr lang="en-US" dirty="0" smtClean="0"/>
              <a:t>System Engineering</a:t>
            </a:r>
          </a:p>
          <a:p>
            <a:pPr marL="0" indent="0">
              <a:buNone/>
            </a:pPr>
            <a:r>
              <a:rPr lang="en-US" dirty="0"/>
              <a:t>	</a:t>
            </a:r>
            <a:r>
              <a:rPr lang="en-US" dirty="0" smtClean="0"/>
              <a:t>Radiological Engineering</a:t>
            </a:r>
          </a:p>
          <a:p>
            <a:pPr marL="0" indent="0">
              <a:buNone/>
            </a:pPr>
            <a:r>
              <a:rPr lang="en-US" dirty="0" smtClean="0"/>
              <a:t>Generated a punch list of items needed to successfully implement Subpart K.</a:t>
            </a:r>
            <a:endParaRPr lang="en-US" dirty="0"/>
          </a:p>
        </p:txBody>
      </p:sp>
    </p:spTree>
    <p:extLst>
      <p:ext uri="{BB962C8B-B14F-4D97-AF65-F5344CB8AC3E}">
        <p14:creationId xmlns:p14="http://schemas.microsoft.com/office/powerpoint/2010/main" val="650889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Punch List</a:t>
            </a:r>
            <a:endParaRPr lang="en-US" dirty="0"/>
          </a:p>
        </p:txBody>
      </p:sp>
      <p:sp>
        <p:nvSpPr>
          <p:cNvPr id="3" name="Content Placeholder 2"/>
          <p:cNvSpPr>
            <a:spLocks noGrp="1"/>
          </p:cNvSpPr>
          <p:nvPr>
            <p:ph idx="1"/>
          </p:nvPr>
        </p:nvSpPr>
        <p:spPr/>
        <p:txBody>
          <a:bodyPr/>
          <a:lstStyle/>
          <a:p>
            <a:r>
              <a:rPr lang="en-US" dirty="0" smtClean="0"/>
              <a:t>1) Who do we contact when we have a facility change or project that may impact a nuclear facility</a:t>
            </a:r>
          </a:p>
          <a:p>
            <a:r>
              <a:rPr lang="en-US" dirty="0" smtClean="0"/>
              <a:t>2) How do we communicate information and document discussions across multiple organizations.</a:t>
            </a:r>
          </a:p>
          <a:p>
            <a:r>
              <a:rPr lang="en-US" dirty="0" smtClean="0"/>
              <a:t>3) How do we assure we have integrated both environmental and nuclear safety</a:t>
            </a:r>
          </a:p>
          <a:p>
            <a:r>
              <a:rPr lang="en-US" dirty="0" smtClean="0"/>
              <a:t>4) Document and electronically store discussions and reviews.</a:t>
            </a:r>
            <a:endParaRPr lang="en-US" dirty="0"/>
          </a:p>
        </p:txBody>
      </p:sp>
    </p:spTree>
    <p:extLst>
      <p:ext uri="{BB962C8B-B14F-4D97-AF65-F5344CB8AC3E}">
        <p14:creationId xmlns:p14="http://schemas.microsoft.com/office/powerpoint/2010/main" val="3426024506"/>
      </p:ext>
    </p:extLst>
  </p:cSld>
  <p:clrMapOvr>
    <a:masterClrMapping/>
  </p:clrMapOvr>
</p:sld>
</file>

<file path=ppt/theme/theme1.xml><?xml version="1.0" encoding="utf-8"?>
<a:theme xmlns:a="http://schemas.openxmlformats.org/drawingml/2006/main" name="Standard_Presentation-2016">
  <a:themeElements>
    <a:clrScheme name="INL 2016">
      <a:dk1>
        <a:srgbClr val="000000"/>
      </a:dk1>
      <a:lt1>
        <a:srgbClr val="FFFFFF"/>
      </a:lt1>
      <a:dk2>
        <a:srgbClr val="005875"/>
      </a:dk2>
      <a:lt2>
        <a:srgbClr val="808080"/>
      </a:lt2>
      <a:accent1>
        <a:srgbClr val="7895A4"/>
      </a:accent1>
      <a:accent2>
        <a:srgbClr val="8B9E6C"/>
      </a:accent2>
      <a:accent3>
        <a:srgbClr val="BFB896"/>
      </a:accent3>
      <a:accent4>
        <a:srgbClr val="ECE09C"/>
      </a:accent4>
      <a:accent5>
        <a:srgbClr val="DDDDDD"/>
      </a:accent5>
      <a:accent6>
        <a:srgbClr val="FFFFFF"/>
      </a:accent6>
      <a:hlink>
        <a:srgbClr val="7895A4"/>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tandard_Presentation-2016" id="{AA70F70C-FE74-4105-B56D-A478567CF02D}" vid="{32DB2BA5-14E2-4538-A7F0-90025315B3E8}"/>
    </a:ext>
  </a:extLst>
</a:theme>
</file>

<file path=docProps/app.xml><?xml version="1.0" encoding="utf-8"?>
<Properties xmlns="http://schemas.openxmlformats.org/officeDocument/2006/extended-properties" xmlns:vt="http://schemas.openxmlformats.org/officeDocument/2006/docPropsVTypes">
  <Template>INL_Presentation_-_Standard_Size</Template>
  <TotalTime>379</TotalTime>
  <Words>1498</Words>
  <Application>Microsoft Office PowerPoint</Application>
  <PresentationFormat>On-screen Show (4:3)</PresentationFormat>
  <Paragraphs>116</Paragraphs>
  <Slides>41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ＭＳ Ｐゴシック</vt:lpstr>
      <vt:lpstr>Arial</vt:lpstr>
      <vt:lpstr>Times New Roman</vt:lpstr>
      <vt:lpstr>Standard_Presentation-2016</vt:lpstr>
      <vt:lpstr>ALARA Optimization Checklist</vt:lpstr>
      <vt:lpstr>What is 10CFR835 Subpart K and why do we care</vt:lpstr>
      <vt:lpstr>What’s in it?</vt:lpstr>
      <vt:lpstr>What’s in It (cont)</vt:lpstr>
      <vt:lpstr>Integration of RadCon in design and modifications</vt:lpstr>
      <vt:lpstr>What was identified?</vt:lpstr>
      <vt:lpstr>Initial Characterization </vt:lpstr>
      <vt:lpstr>What did we do about it?</vt:lpstr>
      <vt:lpstr>Punch List</vt:lpstr>
      <vt:lpstr>SMEs for Everyone</vt:lpstr>
      <vt:lpstr>Who do we contact when we have a facility change or project that may impact a nuclear facility </vt:lpstr>
      <vt:lpstr>AOC Purpose</vt:lpstr>
      <vt:lpstr>Why the AOC?</vt:lpstr>
      <vt:lpstr>Why AOC</vt:lpstr>
      <vt:lpstr>AOC Process Challenges</vt:lpstr>
      <vt:lpstr>PowerPoint Presentation</vt:lpstr>
      <vt:lpstr>PowerPoint Presentation</vt:lpstr>
      <vt:lpstr>PowerPoint Presentation</vt:lpstr>
      <vt:lpstr>PowerPoint Presentation</vt:lpstr>
      <vt:lpstr>Electronic ALARA Optimization Checklist</vt:lpstr>
      <vt:lpstr>Training</vt:lpstr>
      <vt:lpstr>Success Story - DOELAP Irradiator Facility</vt:lpstr>
      <vt:lpstr>PowerPoint Presentation</vt:lpstr>
      <vt:lpstr>PowerPoint Presentation</vt:lpstr>
      <vt:lpstr>AOC and Design Input Documentation</vt:lpstr>
      <vt:lpstr>PowerPoint Presentation</vt:lpstr>
      <vt:lpstr>PowerPoint Presentation</vt:lpstr>
      <vt:lpstr>RHLLW Disposal Facility</vt:lpstr>
      <vt:lpstr>Another Success - RHLLW Crane</vt:lpstr>
      <vt:lpstr>Remote Handled Waste – Crane is the Key</vt:lpstr>
      <vt:lpstr>RHLLW Crane Criteria</vt:lpstr>
      <vt:lpstr>1. Remote Control:</vt:lpstr>
      <vt:lpstr>2. Video:</vt:lpstr>
      <vt:lpstr>3. Repair and Recovery during handling operation: </vt:lpstr>
      <vt:lpstr>Crane Mockup</vt:lpstr>
      <vt:lpstr>PowerPoint Presentation</vt:lpstr>
      <vt:lpstr>PowerPoint Presentation</vt:lpstr>
      <vt:lpstr>PowerPoint Presentation</vt:lpstr>
      <vt:lpstr>Another Challenge - LEED Priority</vt:lpstr>
      <vt:lpstr>Ongoing</vt:lpstr>
      <vt:lpstr>PowerPoint Presentation</vt:lpstr>
    </vt:vector>
  </TitlesOfParts>
  <Company>INL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CFR 835 Subpart K</dc:title>
  <dc:creator>BJS</dc:creator>
  <cp:lastModifiedBy>Seth J. Kanter</cp:lastModifiedBy>
  <cp:revision>39</cp:revision>
  <cp:lastPrinted>2017-10-17T21:55:54Z</cp:lastPrinted>
  <dcterms:created xsi:type="dcterms:W3CDTF">2014-06-03T19:24:15Z</dcterms:created>
  <dcterms:modified xsi:type="dcterms:W3CDTF">2017-10-24T16:34:24Z</dcterms:modified>
</cp:coreProperties>
</file>