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5"/>
  </p:notesMasterIdLst>
  <p:sldIdLst>
    <p:sldId id="256" r:id="rId5"/>
    <p:sldId id="282" r:id="rId6"/>
    <p:sldId id="260" r:id="rId7"/>
    <p:sldId id="258" r:id="rId8"/>
    <p:sldId id="261" r:id="rId9"/>
    <p:sldId id="262" r:id="rId10"/>
    <p:sldId id="263" r:id="rId11"/>
    <p:sldId id="264" r:id="rId12"/>
    <p:sldId id="279" r:id="rId13"/>
    <p:sldId id="280" r:id="rId14"/>
    <p:sldId id="272" r:id="rId15"/>
    <p:sldId id="267" r:id="rId16"/>
    <p:sldId id="268" r:id="rId17"/>
    <p:sldId id="269" r:id="rId18"/>
    <p:sldId id="277" r:id="rId19"/>
    <p:sldId id="276" r:id="rId20"/>
    <p:sldId id="284" r:id="rId21"/>
    <p:sldId id="285" r:id="rId22"/>
    <p:sldId id="287" r:id="rId23"/>
    <p:sldId id="283" r:id="rId2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1">
          <p15:clr>
            <a:srgbClr val="A4A3A4"/>
          </p15:clr>
        </p15:guide>
        <p15:guide id="2" pos="1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6370" autoAdjust="0"/>
  </p:normalViewPr>
  <p:slideViewPr>
    <p:cSldViewPr snapToGrid="0" showGuides="1">
      <p:cViewPr>
        <p:scale>
          <a:sx n="100" d="100"/>
          <a:sy n="100" d="100"/>
        </p:scale>
        <p:origin x="1140" y="324"/>
      </p:cViewPr>
      <p:guideLst>
        <p:guide orient="horz" pos="161"/>
        <p:guide pos="123"/>
      </p:guideLst>
    </p:cSldViewPr>
  </p:slideViewPr>
  <p:outlineViewPr>
    <p:cViewPr>
      <p:scale>
        <a:sx n="33" d="100"/>
        <a:sy n="33" d="100"/>
      </p:scale>
      <p:origin x="0" y="41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EFE01-A1BF-442E-B1D9-08372AD33B58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26ABC-723B-47DF-BB84-F32EA495A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7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deploying the </a:t>
            </a:r>
            <a:r>
              <a:rPr lang="en-US" dirty="0" err="1"/>
              <a:t>EcoGammas</a:t>
            </a:r>
            <a:r>
              <a:rPr lang="en-US" dirty="0"/>
              <a:t> it became apparent</a:t>
            </a:r>
            <a:r>
              <a:rPr lang="en-US" baseline="0" dirty="0"/>
              <a:t> that the instrument was well-suited to ambient-level environmental monitoring.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41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6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6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5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deploying the </a:t>
            </a:r>
            <a:r>
              <a:rPr lang="en-US" dirty="0" err="1"/>
              <a:t>EcoGammas</a:t>
            </a:r>
            <a:r>
              <a:rPr lang="en-US" dirty="0"/>
              <a:t> it became apparent</a:t>
            </a:r>
            <a:r>
              <a:rPr lang="en-US" baseline="0" dirty="0"/>
              <a:t> that the instrument was well-suited to ambient-level environmental monitoring.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55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6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</a:t>
            </a:r>
            <a:r>
              <a:rPr lang="en-US" baseline="0" dirty="0"/>
              <a:t> with Jim Johnson and Russ Henderson from the Lab Shift Superintendent’s office, we developed a variety of stand-alone </a:t>
            </a:r>
            <a:r>
              <a:rPr lang="en-US" baseline="0" dirty="0" err="1"/>
              <a:t>EcoGamma</a:t>
            </a:r>
            <a:r>
              <a:rPr lang="en-US" baseline="0" dirty="0"/>
              <a:t> monitoring stations that would:</a:t>
            </a:r>
          </a:p>
          <a:p>
            <a:pPr marL="171844" indent="-171844">
              <a:spcBef>
                <a:spcPts val="501"/>
              </a:spcBef>
              <a:buFont typeface="Arial" panose="020B0604020202020204" pitchFamily="34" charset="0"/>
              <a:buChar char="•"/>
            </a:pPr>
            <a:r>
              <a:rPr lang="en-US" dirty="0"/>
              <a:t>Allow for remote monitoring of areas across the ORNL reservation </a:t>
            </a:r>
          </a:p>
          <a:p>
            <a:pPr marL="171844" indent="-171844">
              <a:spcBef>
                <a:spcPts val="501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501"/>
              </a:spcBef>
            </a:pPr>
            <a:r>
              <a:rPr lang="en-US" dirty="0"/>
              <a:t>These stations</a:t>
            </a:r>
          </a:p>
          <a:p>
            <a:pPr marL="171844" indent="-171844">
              <a:spcBef>
                <a:spcPts val="501"/>
              </a:spcBef>
              <a:buFont typeface="Arial" panose="020B0604020202020204" pitchFamily="34" charset="0"/>
              <a:buChar char="•"/>
            </a:pPr>
            <a:r>
              <a:rPr lang="en-US" dirty="0"/>
              <a:t>Do not require external power supply or Ethernet connection</a:t>
            </a:r>
          </a:p>
          <a:p>
            <a:pPr marL="171844" indent="-171844">
              <a:spcBef>
                <a:spcPts val="501"/>
              </a:spcBef>
              <a:buFont typeface="Arial" panose="020B0604020202020204" pitchFamily="34" charset="0"/>
              <a:buChar char="•"/>
            </a:pPr>
            <a:r>
              <a:rPr lang="en-US" dirty="0"/>
              <a:t>Estimated 8-year battery </a:t>
            </a:r>
          </a:p>
          <a:p>
            <a:pPr marL="171844" indent="-171844">
              <a:spcBef>
                <a:spcPts val="501"/>
              </a:spcBef>
              <a:buFont typeface="Arial" panose="020B0604020202020204" pitchFamily="34" charset="0"/>
              <a:buChar char="•"/>
            </a:pPr>
            <a:r>
              <a:rPr lang="en-US" kern="0" dirty="0"/>
              <a:t>Communicate with Horizon over the LSS wireless network</a:t>
            </a:r>
          </a:p>
          <a:p>
            <a:pPr marL="171844" indent="-171844">
              <a:spcBef>
                <a:spcPts val="501"/>
              </a:spcBef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spcBef>
                <a:spcPts val="501"/>
              </a:spcBef>
            </a:pPr>
            <a:r>
              <a:rPr lang="en-US" kern="0" dirty="0"/>
              <a:t>We now had an ambient gamma monitor that:</a:t>
            </a:r>
          </a:p>
          <a:p>
            <a:pPr marL="171844" indent="-171844">
              <a:spcBef>
                <a:spcPts val="501"/>
              </a:spcBef>
              <a:buFont typeface="Arial" panose="020B0604020202020204" pitchFamily="34" charset="0"/>
              <a:buChar char="•"/>
            </a:pPr>
            <a:r>
              <a:rPr lang="en-US" kern="0" dirty="0"/>
              <a:t>Can be positioned on relatively short notice for permanent or temporary deployment</a:t>
            </a:r>
          </a:p>
          <a:p>
            <a:pPr marL="171844" indent="-171844">
              <a:spcBef>
                <a:spcPts val="501"/>
              </a:spcBef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spcBef>
                <a:spcPts val="501"/>
              </a:spcBef>
            </a:pPr>
            <a:r>
              <a:rPr lang="en-US" kern="0" dirty="0"/>
              <a:t>We then started looking into how best to deploy these instruments.</a:t>
            </a:r>
          </a:p>
          <a:p>
            <a:pPr marL="171844" indent="-171844">
              <a:spcBef>
                <a:spcPts val="501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6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know…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6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844" indent="-171844">
              <a:buFont typeface="Arial" panose="020B0604020202020204" pitchFamily="34" charset="0"/>
              <a:buChar char="•"/>
            </a:pPr>
            <a:r>
              <a:rPr lang="en-US" dirty="0"/>
              <a:t>We determined the most significant event location to be HFIR</a:t>
            </a:r>
          </a:p>
          <a:p>
            <a:pPr marL="171844" indent="-171844">
              <a:buFont typeface="Arial" panose="020B0604020202020204" pitchFamily="34" charset="0"/>
              <a:buChar char="•"/>
            </a:pPr>
            <a:endParaRPr lang="en-US" dirty="0"/>
          </a:p>
          <a:p>
            <a:pPr marL="171844" indent="-171844">
              <a:buFont typeface="Arial" panose="020B0604020202020204" pitchFamily="34" charset="0"/>
              <a:buChar char="•"/>
            </a:pPr>
            <a:r>
              <a:rPr lang="en-US" dirty="0"/>
              <a:t>Looking at the 10-year wind rose, it’s evident</a:t>
            </a:r>
            <a:r>
              <a:rPr lang="en-US" baseline="0" dirty="0"/>
              <a:t> that the prevailing winds are out of either the southwest or northeast. Working with the Emergency Management Team we established two lines of monitors with the prevailing winds in mind.</a:t>
            </a:r>
          </a:p>
          <a:p>
            <a:pPr marL="171844" indent="-171844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844" indent="-171844">
              <a:buFont typeface="Arial" panose="020B0604020202020204" pitchFamily="34" charset="0"/>
              <a:buChar char="•"/>
            </a:pPr>
            <a:r>
              <a:rPr lang="en-US" baseline="0" dirty="0"/>
              <a:t>One to the northeast along Melton Valley Access Road</a:t>
            </a:r>
          </a:p>
          <a:p>
            <a:pPr marL="171844" indent="-171844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844" indent="-171844">
              <a:buFont typeface="Arial" panose="020B0604020202020204" pitchFamily="34" charset="0"/>
              <a:buChar char="•"/>
            </a:pPr>
            <a:r>
              <a:rPr lang="en-US" baseline="0" dirty="0"/>
              <a:t>One to the southwest along Highway 95</a:t>
            </a:r>
          </a:p>
          <a:p>
            <a:pPr marL="171844" indent="-171844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844" indent="-171844">
              <a:buFont typeface="Arial" panose="020B0604020202020204" pitchFamily="34" charset="0"/>
              <a:buChar char="•"/>
            </a:pPr>
            <a:r>
              <a:rPr lang="en-US" baseline="0" dirty="0"/>
              <a:t>We then placed monitors at other key assembly points and FMT locations</a:t>
            </a:r>
          </a:p>
          <a:p>
            <a:pPr marL="630096" lvl="1" indent="-171844">
              <a:buFont typeface="Arial" panose="020B0604020202020204" pitchFamily="34" charset="0"/>
              <a:buChar char="•"/>
            </a:pPr>
            <a:r>
              <a:rPr lang="en-US" baseline="0" dirty="0"/>
              <a:t>SNS</a:t>
            </a:r>
          </a:p>
          <a:p>
            <a:pPr marL="630096" lvl="1" indent="-171844">
              <a:buFont typeface="Arial" panose="020B0604020202020204" pitchFamily="34" charset="0"/>
              <a:buChar char="•"/>
            </a:pPr>
            <a:r>
              <a:rPr lang="en-US" baseline="0" dirty="0"/>
              <a:t>3017/3019</a:t>
            </a:r>
          </a:p>
          <a:p>
            <a:pPr marL="630096" lvl="1" indent="-171844">
              <a:buFont typeface="Arial" panose="020B0604020202020204" pitchFamily="34" charset="0"/>
              <a:buChar char="•"/>
            </a:pPr>
            <a:r>
              <a:rPr lang="en-US" baseline="0" dirty="0"/>
              <a:t>EGCR</a:t>
            </a:r>
          </a:p>
          <a:p>
            <a:pPr marL="171844" indent="-171844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844" indent="-171844">
              <a:buFont typeface="Arial" panose="020B0604020202020204" pitchFamily="34" charset="0"/>
              <a:buChar char="•"/>
            </a:pPr>
            <a:endParaRPr lang="en-US" dirty="0"/>
          </a:p>
          <a:p>
            <a:pPr marL="171844" indent="-17184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68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6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6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BBBD6-03EE-464A-8F77-9569FB37211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2" t="1250" r="2014"/>
          <a:stretch/>
        </p:blipFill>
        <p:spPr>
          <a:xfrm>
            <a:off x="5794218" y="-4386"/>
            <a:ext cx="3360737" cy="6772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4" y="254995"/>
            <a:ext cx="4160172" cy="92648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224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33" y="660860"/>
            <a:ext cx="4626281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443385"/>
            <a:ext cx="864264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7" y="1444752"/>
            <a:ext cx="4198258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444752"/>
            <a:ext cx="4198258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87" y="25603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44752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270334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4752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70334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5791200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4" t="1250" r="1844"/>
          <a:stretch/>
        </p:blipFill>
        <p:spPr>
          <a:xfrm>
            <a:off x="5791201" y="0"/>
            <a:ext cx="3365146" cy="6772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3911890" cy="1117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4847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49002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10/25/2017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" y="65"/>
            <a:ext cx="9143825" cy="6857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3860" y="244475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Remote Monitoring with Horizon</a:t>
            </a: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4" y="254995"/>
            <a:ext cx="4328022" cy="2072569"/>
          </a:xfrm>
        </p:spPr>
        <p:txBody>
          <a:bodyPr/>
          <a:lstStyle/>
          <a:p>
            <a:r>
              <a:rPr lang="en-US" sz="2800" dirty="0"/>
              <a:t>EFCOG Fall 2017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Radiation Protection Technical Task Group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73" y="2713902"/>
            <a:ext cx="4096491" cy="1452853"/>
          </a:xfrm>
        </p:spPr>
        <p:txBody>
          <a:bodyPr/>
          <a:lstStyle/>
          <a:p>
            <a:r>
              <a:rPr lang="en-US" sz="3200" dirty="0"/>
              <a:t>ORNL Remote Radiation Monitoring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Mike Stafford</a:t>
            </a:r>
          </a:p>
          <a:p>
            <a:r>
              <a:rPr lang="en-US" sz="2000" dirty="0"/>
              <a:t>Oak Ridge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876856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Horizon Screen Views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927100"/>
            <a:ext cx="5785473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3216066"/>
            <a:ext cx="5664200" cy="295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981700" y="965200"/>
            <a:ext cx="3060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Site Map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65100" y="5778500"/>
            <a:ext cx="3060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Instrument Detail Screen</a:t>
            </a:r>
          </a:p>
        </p:txBody>
      </p:sp>
    </p:spTree>
    <p:extLst>
      <p:ext uri="{BB962C8B-B14F-4D97-AF65-F5344CB8AC3E}">
        <p14:creationId xmlns:p14="http://schemas.microsoft.com/office/powerpoint/2010/main" val="159175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496290"/>
          </a:xfrm>
        </p:spPr>
        <p:txBody>
          <a:bodyPr/>
          <a:lstStyle/>
          <a:p>
            <a:r>
              <a:rPr lang="en-US" dirty="0"/>
              <a:t>Site Maps - Facility Level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931130"/>
            <a:ext cx="7391400" cy="1075970"/>
          </a:xfrm>
        </p:spPr>
        <p:txBody>
          <a:bodyPr/>
          <a:lstStyle/>
          <a:p>
            <a:r>
              <a:rPr lang="en-US" sz="1600" dirty="0"/>
              <a:t>Site maps consist of an image overlaid with icons for instruments or other site maps</a:t>
            </a:r>
          </a:p>
          <a:p>
            <a:r>
              <a:rPr lang="en-US" sz="1600" dirty="0"/>
              <a:t>Allow the user to drill down to facility level.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42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37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487954"/>
          </a:xfrm>
        </p:spPr>
        <p:txBody>
          <a:bodyPr/>
          <a:lstStyle/>
          <a:p>
            <a:r>
              <a:rPr lang="en-US" dirty="0"/>
              <a:t>Instrument Detail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931130"/>
            <a:ext cx="7391400" cy="885371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Select an individual instrument to view the instrument detail screen.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Instantaneous rate and alarm settings displayed on “sliders”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Most recent 10 minutes on graphical display.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428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352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647700"/>
            <a:ext cx="5486400" cy="284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3124200"/>
            <a:ext cx="5486400" cy="282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487954"/>
          </a:xfrm>
        </p:spPr>
        <p:txBody>
          <a:bodyPr/>
          <a:lstStyle/>
          <a:p>
            <a:r>
              <a:rPr lang="en-US" dirty="0"/>
              <a:t>Instrument Detail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473700"/>
            <a:ext cx="7391400" cy="1003300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sz="1600" dirty="0"/>
              <a:t>Alarm and Status Indication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Alarm Set Points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Remote filter advance for </a:t>
            </a:r>
            <a:r>
              <a:rPr lang="en-US" sz="1600" dirty="0" err="1"/>
              <a:t>iCAM</a:t>
            </a:r>
            <a:r>
              <a:rPr lang="en-US" sz="1600" dirty="0"/>
              <a:t> Air Monitors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49576"/>
            <a:ext cx="5486400" cy="278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06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487954"/>
          </a:xfrm>
        </p:spPr>
        <p:txBody>
          <a:bodyPr/>
          <a:lstStyle/>
          <a:p>
            <a:r>
              <a:rPr lang="en-US" dirty="0"/>
              <a:t>Instrument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05400"/>
            <a:ext cx="7391400" cy="31393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Instrument history can be viewed in either graphical or tabular format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029200" cy="341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00201"/>
            <a:ext cx="50292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58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err="1"/>
              <a:t>EcoGamma</a:t>
            </a:r>
            <a:r>
              <a:rPr lang="en-US" dirty="0"/>
              <a:t> Alert at HFIR Portal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028700"/>
            <a:ext cx="72961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57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Waste Tanker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5" y="738277"/>
            <a:ext cx="8160040" cy="591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151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1EBFCDD-E93E-4C6E-96D0-2ABD5922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85" y="253529"/>
            <a:ext cx="3721390" cy="1272784"/>
          </a:xfrm>
        </p:spPr>
        <p:txBody>
          <a:bodyPr/>
          <a:lstStyle/>
          <a:p>
            <a:r>
              <a:rPr lang="en-US" dirty="0"/>
              <a:t>SNS Stack Exhaust Plume Characterization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8B343A-3DCF-4402-8BEE-8745B525C8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95738" y="295275"/>
            <a:ext cx="5148262" cy="6453188"/>
          </a:xfrm>
          <a:prstGeom prst="rect">
            <a:avLst/>
          </a:prstGeom>
        </p:spPr>
      </p:pic>
      <p:pic>
        <p:nvPicPr>
          <p:cNvPr id="3" name="Graphic 2" descr="Bullseye">
            <a:extLst>
              <a:ext uri="{FF2B5EF4-FFF2-40B4-BE49-F238E27FC236}">
                <a16:creationId xmlns:a16="http://schemas.microsoft.com/office/drawing/2014/main" id="{E1C5AA57-66AD-45DE-AF94-CE67F2826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4769" y="3176196"/>
            <a:ext cx="914400" cy="914400"/>
          </a:xfrm>
          <a:prstGeom prst="rect">
            <a:avLst/>
          </a:prstGeom>
        </p:spPr>
      </p:pic>
      <p:sp>
        <p:nvSpPr>
          <p:cNvPr id="7" name="Decagon 6">
            <a:extLst>
              <a:ext uri="{FF2B5EF4-FFF2-40B4-BE49-F238E27FC236}">
                <a16:creationId xmlns:a16="http://schemas.microsoft.com/office/drawing/2014/main" id="{07D8A4BD-CB0E-4A82-964C-2C9B2DDF0E4C}"/>
              </a:ext>
            </a:extLst>
          </p:cNvPr>
          <p:cNvSpPr/>
          <p:nvPr/>
        </p:nvSpPr>
        <p:spPr>
          <a:xfrm>
            <a:off x="4169710" y="3633396"/>
            <a:ext cx="430306" cy="387276"/>
          </a:xfrm>
          <a:prstGeom prst="dec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75184B13-1E05-4BEA-A6A8-F5F3D20F46A0}"/>
              </a:ext>
            </a:extLst>
          </p:cNvPr>
          <p:cNvSpPr/>
          <p:nvPr/>
        </p:nvSpPr>
        <p:spPr>
          <a:xfrm>
            <a:off x="5209616" y="2176630"/>
            <a:ext cx="430306" cy="387276"/>
          </a:xfrm>
          <a:prstGeom prst="dec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Decagon 8">
            <a:extLst>
              <a:ext uri="{FF2B5EF4-FFF2-40B4-BE49-F238E27FC236}">
                <a16:creationId xmlns:a16="http://schemas.microsoft.com/office/drawing/2014/main" id="{347AF104-DC0A-4F1B-B34D-C8C7C33239B1}"/>
              </a:ext>
            </a:extLst>
          </p:cNvPr>
          <p:cNvSpPr/>
          <p:nvPr/>
        </p:nvSpPr>
        <p:spPr>
          <a:xfrm>
            <a:off x="5209616" y="5048026"/>
            <a:ext cx="430306" cy="387276"/>
          </a:xfrm>
          <a:prstGeom prst="dec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Decagon 9">
            <a:extLst>
              <a:ext uri="{FF2B5EF4-FFF2-40B4-BE49-F238E27FC236}">
                <a16:creationId xmlns:a16="http://schemas.microsoft.com/office/drawing/2014/main" id="{05F58225-ECB5-4B1E-A381-96C0758B86E9}"/>
              </a:ext>
            </a:extLst>
          </p:cNvPr>
          <p:cNvSpPr/>
          <p:nvPr/>
        </p:nvSpPr>
        <p:spPr>
          <a:xfrm>
            <a:off x="8641753" y="554691"/>
            <a:ext cx="430306" cy="387276"/>
          </a:xfrm>
          <a:prstGeom prst="dec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Decagon 10">
            <a:extLst>
              <a:ext uri="{FF2B5EF4-FFF2-40B4-BE49-F238E27FC236}">
                <a16:creationId xmlns:a16="http://schemas.microsoft.com/office/drawing/2014/main" id="{AA5E74C9-F554-43E0-A368-8B8FDF5F181A}"/>
              </a:ext>
            </a:extLst>
          </p:cNvPr>
          <p:cNvSpPr/>
          <p:nvPr/>
        </p:nvSpPr>
        <p:spPr>
          <a:xfrm>
            <a:off x="7366071" y="4502164"/>
            <a:ext cx="430306" cy="387276"/>
          </a:xfrm>
          <a:prstGeom prst="dec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Decagon 11">
            <a:extLst>
              <a:ext uri="{FF2B5EF4-FFF2-40B4-BE49-F238E27FC236}">
                <a16:creationId xmlns:a16="http://schemas.microsoft.com/office/drawing/2014/main" id="{83B049CD-63EA-47A0-A771-197E11568CDC}"/>
              </a:ext>
            </a:extLst>
          </p:cNvPr>
          <p:cNvSpPr/>
          <p:nvPr/>
        </p:nvSpPr>
        <p:spPr>
          <a:xfrm>
            <a:off x="6451768" y="2788920"/>
            <a:ext cx="430306" cy="387276"/>
          </a:xfrm>
          <a:prstGeom prst="dec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33344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487954"/>
          </a:xfrm>
        </p:spPr>
        <p:txBody>
          <a:bodyPr/>
          <a:lstStyle/>
          <a:p>
            <a:r>
              <a:rPr lang="en-US" dirty="0"/>
              <a:t>New Mobile Units at SNS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3999"/>
            <a:ext cx="8458200" cy="65722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Five new mobile </a:t>
            </a:r>
            <a:r>
              <a:rPr lang="en-US" sz="2000" dirty="0" err="1"/>
              <a:t>EcoGamma</a:t>
            </a:r>
            <a:r>
              <a:rPr lang="en-US" sz="2000" dirty="0"/>
              <a:t> units have been built to help understand background fluctuations at the Spallation Neutron Source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695325"/>
            <a:ext cx="871972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852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8B343A-3DCF-4402-8BEE-8745B525C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04800"/>
            <a:ext cx="4583699" cy="5744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4566D-CC8A-4FF4-9F95-4E1769A5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1720" y="1828800"/>
            <a:ext cx="3367228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487954"/>
          </a:xfrm>
        </p:spPr>
        <p:txBody>
          <a:bodyPr/>
          <a:lstStyle/>
          <a:p>
            <a:r>
              <a:rPr lang="en-US" dirty="0" err="1"/>
              <a:t>EcoGamma</a:t>
            </a:r>
            <a:r>
              <a:rPr lang="en-US" dirty="0"/>
              <a:t> Area Monitoring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00474" y="822325"/>
            <a:ext cx="5343526" cy="341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sz="2000" b="1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spcBef>
                <a:spcPts val="500"/>
              </a:spcBef>
              <a:buNone/>
            </a:pPr>
            <a:r>
              <a:rPr lang="en-US" sz="2400" kern="0" dirty="0"/>
              <a:t>Originally deployed in conjunction with Horizon in late 2012 to support the TLD Reduction effort</a:t>
            </a:r>
          </a:p>
          <a:p>
            <a:pPr>
              <a:spcBef>
                <a:spcPts val="500"/>
              </a:spcBef>
            </a:pPr>
            <a:r>
              <a:rPr lang="en-US" sz="2000" b="0" kern="0" dirty="0"/>
              <a:t>Category 1, 2, and 3 Nuclear Facilities</a:t>
            </a:r>
          </a:p>
          <a:p>
            <a:pPr>
              <a:spcBef>
                <a:spcPts val="500"/>
              </a:spcBef>
            </a:pPr>
            <a:r>
              <a:rPr lang="en-US" sz="2000" b="0" kern="0" dirty="0"/>
              <a:t>Radiological Facilities</a:t>
            </a:r>
          </a:p>
          <a:p>
            <a:pPr>
              <a:spcBef>
                <a:spcPts val="500"/>
              </a:spcBef>
            </a:pPr>
            <a:r>
              <a:rPr lang="en-US" sz="2000" b="0" kern="0" dirty="0"/>
              <a:t>Accelerator Facilities</a:t>
            </a:r>
          </a:p>
          <a:p>
            <a:pPr>
              <a:spcBef>
                <a:spcPts val="500"/>
              </a:spcBef>
            </a:pPr>
            <a:r>
              <a:rPr lang="en-US" sz="2000" b="0" kern="0" dirty="0"/>
              <a:t>Guard Portals</a:t>
            </a:r>
          </a:p>
          <a:p>
            <a:pPr>
              <a:spcBef>
                <a:spcPts val="500"/>
              </a:spcBef>
            </a:pPr>
            <a:r>
              <a:rPr lang="en-US" sz="2000" b="0" kern="0" dirty="0"/>
              <a:t>Shipping and Receiving Facilities</a:t>
            </a:r>
          </a:p>
          <a:p>
            <a:pPr>
              <a:spcBef>
                <a:spcPts val="500"/>
              </a:spcBef>
            </a:pPr>
            <a:r>
              <a:rPr lang="en-US" sz="2000" b="0" kern="0" dirty="0"/>
              <a:t>Facilities occupied by large populations of non-radiological workers</a:t>
            </a:r>
          </a:p>
        </p:txBody>
      </p:sp>
      <p:pic>
        <p:nvPicPr>
          <p:cNvPr id="1027" name="Picture 3" descr="C:\Users\k6r\Documents\Horizon\Presentations\IMG_20130926_142817_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822325"/>
            <a:ext cx="3114675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80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877163"/>
          </a:xfrm>
        </p:spPr>
        <p:txBody>
          <a:bodyPr/>
          <a:lstStyle/>
          <a:p>
            <a:pPr eaLnBrk="1" hangingPunct="1"/>
            <a:r>
              <a:rPr lang="en-US" dirty="0"/>
              <a:t>Field-deployed Incident Command Monitoring Station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r="13194" b="22049"/>
          <a:stretch/>
        </p:blipFill>
        <p:spPr bwMode="auto">
          <a:xfrm>
            <a:off x="286775" y="1031151"/>
            <a:ext cx="4885300" cy="536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172075" y="844346"/>
            <a:ext cx="3799803" cy="540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sz="2000" b="1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2000" b="0" kern="0" dirty="0"/>
              <a:t>“Portable” remote monitoring station with live-time readout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0" kern="0" dirty="0"/>
              <a:t>Canberra iCAM and </a:t>
            </a:r>
            <a:r>
              <a:rPr lang="en-US" sz="2000" b="0" kern="0" dirty="0" err="1"/>
              <a:t>EcoGamma</a:t>
            </a:r>
            <a:r>
              <a:rPr lang="en-US" sz="2000" b="0" kern="0" dirty="0"/>
              <a:t> to provide real-time monitoring data through Horizon output to emergency response RCT at the Incident Command Post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0" kern="0" dirty="0"/>
              <a:t>Live time feed to the Emergency Operations Center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0" kern="0" dirty="0"/>
              <a:t>May be deployed at strategic locations near an ongoing or potential release point to provide real-time updates of the situation and trending data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0" kern="0" dirty="0"/>
              <a:t>JPM and RCT training module is currently 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1457689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487954"/>
          </a:xfrm>
        </p:spPr>
        <p:txBody>
          <a:bodyPr/>
          <a:lstStyle/>
          <a:p>
            <a:r>
              <a:rPr lang="en-US" dirty="0"/>
              <a:t>Canberra </a:t>
            </a:r>
            <a:r>
              <a:rPr lang="en-US" dirty="0" err="1"/>
              <a:t>EcoGamma</a:t>
            </a:r>
            <a:r>
              <a:rPr lang="en-US" dirty="0"/>
              <a:t> Area Monitor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685800"/>
            <a:ext cx="7090687" cy="301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3657600"/>
            <a:ext cx="8610600" cy="26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sz="2400" b="1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sz="2000" b="1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Arial" charset="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1673E"/>
              </a:buClr>
              <a:buFont typeface="Symbol" pitchFamily="18" charset="2"/>
              <a:buChar char="·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1600" kern="0" dirty="0"/>
              <a:t>Dual energy-compensated GM detectors for extended range.</a:t>
            </a:r>
          </a:p>
          <a:p>
            <a:pPr>
              <a:spcBef>
                <a:spcPts val="500"/>
              </a:spcBef>
            </a:pPr>
            <a:r>
              <a:rPr lang="en-US" sz="1600" kern="0" dirty="0"/>
              <a:t>Time-to-count technique eliminates dead time losses and allows for an overall range of 10 </a:t>
            </a:r>
            <a:r>
              <a:rPr lang="en-US" sz="1600" kern="0" dirty="0" err="1"/>
              <a:t>μR</a:t>
            </a:r>
            <a:r>
              <a:rPr lang="en-US" sz="1600" kern="0" dirty="0"/>
              <a:t>/h to 1000 R/h.</a:t>
            </a:r>
          </a:p>
          <a:p>
            <a:pPr>
              <a:spcBef>
                <a:spcPts val="500"/>
              </a:spcBef>
            </a:pPr>
            <a:r>
              <a:rPr lang="en-US" sz="1600" kern="0" dirty="0"/>
              <a:t>Weather proof housing provides stable, reliable performance in demanding operating environments.</a:t>
            </a:r>
          </a:p>
          <a:p>
            <a:pPr>
              <a:spcBef>
                <a:spcPts val="500"/>
              </a:spcBef>
            </a:pPr>
            <a:r>
              <a:rPr lang="en-US" sz="1600" kern="0" dirty="0"/>
              <a:t>Built-in software application supports two-way communication via web or with Horizon.</a:t>
            </a:r>
          </a:p>
          <a:p>
            <a:pPr>
              <a:spcBef>
                <a:spcPts val="500"/>
              </a:spcBef>
            </a:pPr>
            <a:r>
              <a:rPr lang="en-US" sz="1600" kern="0" dirty="0"/>
              <a:t>Onboard data storage maintains 180 days of historical data in the event of a loss of communication.</a:t>
            </a:r>
          </a:p>
          <a:p>
            <a:pPr>
              <a:spcBef>
                <a:spcPts val="500"/>
              </a:spcBef>
            </a:pPr>
            <a:r>
              <a:rPr lang="en-US" sz="1600" kern="0" dirty="0"/>
              <a:t>May be powered over Ethernet or via mini USB port</a:t>
            </a:r>
          </a:p>
        </p:txBody>
      </p:sp>
    </p:spTree>
    <p:extLst>
      <p:ext uri="{BB962C8B-B14F-4D97-AF65-F5344CB8AC3E}">
        <p14:creationId xmlns:p14="http://schemas.microsoft.com/office/powerpoint/2010/main" val="282112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487954"/>
          </a:xfrm>
        </p:spPr>
        <p:txBody>
          <a:bodyPr/>
          <a:lstStyle/>
          <a:p>
            <a:r>
              <a:rPr lang="en-US" dirty="0"/>
              <a:t>Horizon Console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931130"/>
            <a:ext cx="7391400" cy="1392689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Canberra’s Horizon Supervisory Software System provides: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Real-time data acquisition and control system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Supervisory oversight of radiological instruments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A bird’s eye view of instrument alarms and status indicators on a site-wide view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229600" cy="424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043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Area Gamma Radiation Monitoring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D0E2-494B-463F-9132-722EF5531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1910" y="1170506"/>
            <a:ext cx="6023575" cy="234422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dirty="0"/>
              <a:t>Developed solar-powered, stand-alone Radiation monitoring stations in partnership with the LSS Department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dirty="0"/>
              <a:t>Allow for remote monitoring of areas across the ORNL reservation 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dirty="0"/>
              <a:t>Do not require external power supply or Ethernet connection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dirty="0"/>
              <a:t>Estimated 8-year battery life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EAB1F16-AFF5-4B13-A8F0-5B14B829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1910" y="2618671"/>
            <a:ext cx="4639097" cy="225812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kern="0" dirty="0"/>
              <a:t>Two-way wireless network communication with Horizon over the LSS long-range network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kern="0" dirty="0"/>
              <a:t>Can be re-positioned on relatively short notice for permanent or temporary deployment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2" descr="C:\Users\k6r\Documents\Instrument Info\Canberra\EcoGamma\IMG_20130905_150702_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631371"/>
            <a:ext cx="2057400" cy="3657600"/>
          </a:xfrm>
          <a:prstGeom prst="rect">
            <a:avLst/>
          </a:prstGeom>
          <a:noFill/>
        </p:spPr>
      </p:pic>
      <p:pic>
        <p:nvPicPr>
          <p:cNvPr id="7" name="Picture 4" descr="C:\Users\k6r\Documents\Instrument Info\Canberra\EcoGamma\EcoGamma-PoleMoun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7885" y="3048000"/>
            <a:ext cx="2266171" cy="3657600"/>
          </a:xfrm>
          <a:prstGeom prst="rect">
            <a:avLst/>
          </a:prstGeom>
          <a:noFill/>
        </p:spPr>
      </p:pic>
      <p:pic>
        <p:nvPicPr>
          <p:cNvPr id="9" name="Picture 2" descr="C:\Users\k6r\Documents\Instrument Info\Canberra\EcoGamma\EcoGammaRoof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1543" y="4062489"/>
            <a:ext cx="2134571" cy="2643109"/>
          </a:xfrm>
          <a:prstGeom prst="rect">
            <a:avLst/>
          </a:prstGeom>
          <a:noFill/>
        </p:spPr>
      </p:pic>
      <p:pic>
        <p:nvPicPr>
          <p:cNvPr id="10" name="Picture 3" descr="C:\Users\k6r\Documents\Instrument Info\Canberra\EcoGamma\IMG_20130909_132033_6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143" y="4876800"/>
            <a:ext cx="2819400" cy="1585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3317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487954"/>
          </a:xfrm>
        </p:spPr>
        <p:txBody>
          <a:bodyPr/>
          <a:lstStyle/>
          <a:p>
            <a:r>
              <a:rPr lang="en-US" dirty="0"/>
              <a:t>Remote Ambient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7391400" cy="1042850"/>
          </a:xfrm>
        </p:spPr>
        <p:txBody>
          <a:bodyPr/>
          <a:lstStyle/>
          <a:p>
            <a:pPr marL="0" indent="0">
              <a:spcBef>
                <a:spcPts val="500"/>
              </a:spcBef>
              <a:buNone/>
            </a:pPr>
            <a:r>
              <a:rPr lang="en-US" sz="1600" dirty="0"/>
              <a:t>ORNL’s Emergency Management Team has designated predefined monitoring locations in the event of a site-wide emergency.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600" dirty="0"/>
              <a:t>NRPD wanted to use these designated monitoring locations to set up a network of real-time monitors.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r="12892"/>
          <a:stretch/>
        </p:blipFill>
        <p:spPr bwMode="auto">
          <a:xfrm rot="5400000">
            <a:off x="2122714" y="-1132114"/>
            <a:ext cx="4746174" cy="822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432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33" y="76200"/>
            <a:ext cx="7175659" cy="6623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91" y="624889"/>
            <a:ext cx="4759452" cy="4753356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041050" y="3625645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X-13</a:t>
            </a:r>
          </a:p>
        </p:txBody>
      </p:sp>
      <p:sp>
        <p:nvSpPr>
          <p:cNvPr id="19" name="Oval 18"/>
          <p:cNvSpPr/>
          <p:nvPr/>
        </p:nvSpPr>
        <p:spPr>
          <a:xfrm>
            <a:off x="1371600" y="2863645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X-1</a:t>
            </a:r>
          </a:p>
        </p:txBody>
      </p:sp>
      <p:sp>
        <p:nvSpPr>
          <p:cNvPr id="36" name="Oval 35"/>
          <p:cNvSpPr/>
          <p:nvPr/>
        </p:nvSpPr>
        <p:spPr>
          <a:xfrm>
            <a:off x="2390775" y="4997245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X-2</a:t>
            </a:r>
          </a:p>
        </p:txBody>
      </p:sp>
      <p:sp>
        <p:nvSpPr>
          <p:cNvPr id="37" name="Oval 36"/>
          <p:cNvSpPr/>
          <p:nvPr/>
        </p:nvSpPr>
        <p:spPr>
          <a:xfrm>
            <a:off x="2809875" y="6248400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X-15</a:t>
            </a:r>
          </a:p>
        </p:txBody>
      </p:sp>
      <p:sp>
        <p:nvSpPr>
          <p:cNvPr id="38" name="Oval 37"/>
          <p:cNvSpPr/>
          <p:nvPr/>
        </p:nvSpPr>
        <p:spPr>
          <a:xfrm>
            <a:off x="4648200" y="753667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X-3</a:t>
            </a:r>
          </a:p>
        </p:txBody>
      </p:sp>
      <p:sp>
        <p:nvSpPr>
          <p:cNvPr id="39" name="Oval 38"/>
          <p:cNvSpPr/>
          <p:nvPr/>
        </p:nvSpPr>
        <p:spPr>
          <a:xfrm>
            <a:off x="5686482" y="1606345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X-11</a:t>
            </a:r>
          </a:p>
        </p:txBody>
      </p:sp>
      <p:sp>
        <p:nvSpPr>
          <p:cNvPr id="40" name="Oval 39"/>
          <p:cNvSpPr/>
          <p:nvPr/>
        </p:nvSpPr>
        <p:spPr>
          <a:xfrm>
            <a:off x="6553200" y="2589349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X-12</a:t>
            </a:r>
          </a:p>
        </p:txBody>
      </p:sp>
      <p:sp>
        <p:nvSpPr>
          <p:cNvPr id="41" name="Oval 40"/>
          <p:cNvSpPr/>
          <p:nvPr/>
        </p:nvSpPr>
        <p:spPr>
          <a:xfrm>
            <a:off x="2650101" y="1606345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X-4</a:t>
            </a:r>
          </a:p>
        </p:txBody>
      </p:sp>
      <p:sp>
        <p:nvSpPr>
          <p:cNvPr id="42" name="Oval 41"/>
          <p:cNvSpPr/>
          <p:nvPr/>
        </p:nvSpPr>
        <p:spPr>
          <a:xfrm>
            <a:off x="4838700" y="4006645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X-6</a:t>
            </a:r>
          </a:p>
        </p:txBody>
      </p:sp>
      <p:sp>
        <p:nvSpPr>
          <p:cNvPr id="43" name="Oval 42"/>
          <p:cNvSpPr/>
          <p:nvPr/>
        </p:nvSpPr>
        <p:spPr>
          <a:xfrm>
            <a:off x="2200275" y="3844720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Hwy 95</a:t>
            </a:r>
          </a:p>
        </p:txBody>
      </p:sp>
      <p:sp>
        <p:nvSpPr>
          <p:cNvPr id="44" name="Oval 43"/>
          <p:cNvSpPr/>
          <p:nvPr/>
        </p:nvSpPr>
        <p:spPr>
          <a:xfrm>
            <a:off x="7624916" y="372667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EGCR</a:t>
            </a:r>
          </a:p>
        </p:txBody>
      </p:sp>
      <p:sp>
        <p:nvSpPr>
          <p:cNvPr id="45" name="Oval 44"/>
          <p:cNvSpPr/>
          <p:nvPr/>
        </p:nvSpPr>
        <p:spPr>
          <a:xfrm>
            <a:off x="4623217" y="2779849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HFIR</a:t>
            </a:r>
          </a:p>
        </p:txBody>
      </p:sp>
      <p:sp>
        <p:nvSpPr>
          <p:cNvPr id="46" name="Oval 45"/>
          <p:cNvSpPr/>
          <p:nvPr/>
        </p:nvSpPr>
        <p:spPr>
          <a:xfrm>
            <a:off x="3429000" y="1415845"/>
            <a:ext cx="381000" cy="3810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3017</a:t>
            </a:r>
          </a:p>
        </p:txBody>
      </p:sp>
    </p:spTree>
    <p:extLst>
      <p:ext uri="{BB962C8B-B14F-4D97-AF65-F5344CB8AC3E}">
        <p14:creationId xmlns:p14="http://schemas.microsoft.com/office/powerpoint/2010/main" val="6661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888705"/>
          </a:xfrm>
        </p:spPr>
        <p:txBody>
          <a:bodyPr/>
          <a:lstStyle/>
          <a:p>
            <a:r>
              <a:rPr lang="en-US" dirty="0"/>
              <a:t>External </a:t>
            </a:r>
            <a:r>
              <a:rPr lang="en-US" dirty="0" err="1"/>
              <a:t>EcoGamma</a:t>
            </a:r>
            <a:r>
              <a:rPr lang="en-US" dirty="0"/>
              <a:t> Monitoring Sites as Viewed With Horizon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0"/>
            <a:ext cx="7391400" cy="313932"/>
          </a:xfrm>
        </p:spPr>
        <p:txBody>
          <a:bodyPr/>
          <a:lstStyle/>
          <a:p>
            <a:pPr marL="0" indent="0">
              <a:buNone/>
            </a:pP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43000"/>
            <a:ext cx="8610600" cy="44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246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888705"/>
          </a:xfrm>
        </p:spPr>
        <p:txBody>
          <a:bodyPr/>
          <a:lstStyle/>
          <a:p>
            <a:pPr eaLnBrk="1" hangingPunct="1"/>
            <a:r>
              <a:rPr lang="en-US" dirty="0"/>
              <a:t>Other Instruments Monitored With Horizon</a:t>
            </a: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5016500" y="5715000"/>
            <a:ext cx="2730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Canberra </a:t>
            </a:r>
            <a:r>
              <a:rPr lang="en-US" dirty="0" err="1">
                <a:solidFill>
                  <a:srgbClr val="000000"/>
                </a:solidFill>
              </a:rPr>
              <a:t>iCam</a:t>
            </a:r>
            <a:r>
              <a:rPr lang="en-US" dirty="0">
                <a:solidFill>
                  <a:srgbClr val="000000"/>
                </a:solidFill>
              </a:rPr>
              <a:t> Continuous Air Monitor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838200"/>
            <a:ext cx="274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IMG_036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800" y="1295400"/>
            <a:ext cx="30654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181100" y="5727700"/>
            <a:ext cx="3060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G64 Area Gamma Monitor</a:t>
            </a:r>
          </a:p>
        </p:txBody>
      </p:sp>
    </p:spTree>
    <p:extLst>
      <p:ext uri="{BB962C8B-B14F-4D97-AF65-F5344CB8AC3E}">
        <p14:creationId xmlns:p14="http://schemas.microsoft.com/office/powerpoint/2010/main" val="106525695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140501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0070B9"/>
      </a:accent1>
      <a:accent2>
        <a:srgbClr val="84B641"/>
      </a:accent2>
      <a:accent3>
        <a:srgbClr val="DE762D"/>
      </a:accent3>
      <a:accent4>
        <a:srgbClr val="00BDDD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F63343-7F9D-46A0-9CB9-7E5EB4795DF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0DC0444-A6A2-4936-812D-537DD4CC86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86139F4-C6DD-43FB-A6CD-DB36A8DABE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</TotalTime>
  <Words>757</Words>
  <Application>Microsoft Office PowerPoint</Application>
  <PresentationFormat>On-screen Show (4:3)</PresentationFormat>
  <Paragraphs>126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Symbol</vt:lpstr>
      <vt:lpstr>Times New Roman</vt:lpstr>
      <vt:lpstr>Default Theme</vt:lpstr>
      <vt:lpstr>EFCOG Fall 2017  Radiation Protection Technical Task Group</vt:lpstr>
      <vt:lpstr>EcoGamma Area Monitoring</vt:lpstr>
      <vt:lpstr>Canberra EcoGamma Area Monitor</vt:lpstr>
      <vt:lpstr>Horizon Console</vt:lpstr>
      <vt:lpstr>Remote Area Gamma Radiation Monitoring</vt:lpstr>
      <vt:lpstr>Remote Ambient Monitoring</vt:lpstr>
      <vt:lpstr>PowerPoint Presentation</vt:lpstr>
      <vt:lpstr>External EcoGamma Monitoring Sites as Viewed With Horizon</vt:lpstr>
      <vt:lpstr>Other Instruments Monitored With Horizon</vt:lpstr>
      <vt:lpstr>Horizon Screen Views</vt:lpstr>
      <vt:lpstr>Site Maps - Facility Level View</vt:lpstr>
      <vt:lpstr>Instrument Detail</vt:lpstr>
      <vt:lpstr>Instrument Detail</vt:lpstr>
      <vt:lpstr>Instrument History</vt:lpstr>
      <vt:lpstr>EcoGamma Alert at HFIR Portal</vt:lpstr>
      <vt:lpstr>Liquid Waste Tanker</vt:lpstr>
      <vt:lpstr>SNS Stack Exhaust Plume Characterization</vt:lpstr>
      <vt:lpstr>New Mobile Units at SNS</vt:lpstr>
      <vt:lpstr>PowerPoint Presentation</vt:lpstr>
      <vt:lpstr>Field-deployed Incident Command Monitoring Station</vt:lpstr>
    </vt:vector>
  </TitlesOfParts>
  <Company>ORNL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Stafford, Michael W.</cp:lastModifiedBy>
  <cp:revision>29</cp:revision>
  <dcterms:created xsi:type="dcterms:W3CDTF">2014-05-13T12:38:57Z</dcterms:created>
  <dcterms:modified xsi:type="dcterms:W3CDTF">2017-10-25T21:23:05Z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